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5" r:id="rId2"/>
  </p:sldMasterIdLst>
  <p:notesMasterIdLst>
    <p:notesMasterId r:id="rId101"/>
  </p:notesMasterIdLst>
  <p:handoutMasterIdLst>
    <p:handoutMasterId r:id="rId102"/>
  </p:handoutMasterIdLst>
  <p:sldIdLst>
    <p:sldId id="258" r:id="rId3"/>
    <p:sldId id="553" r:id="rId4"/>
    <p:sldId id="569" r:id="rId5"/>
    <p:sldId id="554" r:id="rId6"/>
    <p:sldId id="555" r:id="rId7"/>
    <p:sldId id="602" r:id="rId8"/>
    <p:sldId id="557" r:id="rId9"/>
    <p:sldId id="659" r:id="rId10"/>
    <p:sldId id="563" r:id="rId11"/>
    <p:sldId id="565" r:id="rId12"/>
    <p:sldId id="568" r:id="rId13"/>
    <p:sldId id="609" r:id="rId14"/>
    <p:sldId id="559" r:id="rId15"/>
    <p:sldId id="560" r:id="rId16"/>
    <p:sldId id="425" r:id="rId17"/>
    <p:sldId id="663" r:id="rId18"/>
    <p:sldId id="606" r:id="rId19"/>
    <p:sldId id="573" r:id="rId20"/>
    <p:sldId id="631" r:id="rId21"/>
    <p:sldId id="570" r:id="rId22"/>
    <p:sldId id="662" r:id="rId23"/>
    <p:sldId id="664" r:id="rId24"/>
    <p:sldId id="475" r:id="rId25"/>
    <p:sldId id="581" r:id="rId26"/>
    <p:sldId id="636" r:id="rId27"/>
    <p:sldId id="639" r:id="rId28"/>
    <p:sldId id="427" r:id="rId29"/>
    <p:sldId id="640" r:id="rId30"/>
    <p:sldId id="584" r:id="rId31"/>
    <p:sldId id="665" r:id="rId32"/>
    <p:sldId id="644" r:id="rId33"/>
    <p:sldId id="438" r:id="rId34"/>
    <p:sldId id="590" r:id="rId35"/>
    <p:sldId id="593" r:id="rId36"/>
    <p:sldId id="647" r:id="rId37"/>
    <p:sldId id="504" r:id="rId38"/>
    <p:sldId id="614" r:id="rId39"/>
    <p:sldId id="595" r:id="rId40"/>
    <p:sldId id="625" r:id="rId41"/>
    <p:sldId id="617" r:id="rId42"/>
    <p:sldId id="598" r:id="rId43"/>
    <p:sldId id="597" r:id="rId44"/>
    <p:sldId id="619" r:id="rId45"/>
    <p:sldId id="626" r:id="rId46"/>
    <p:sldId id="600" r:id="rId47"/>
    <p:sldId id="667" r:id="rId48"/>
    <p:sldId id="621" r:id="rId49"/>
    <p:sldId id="627" r:id="rId50"/>
    <p:sldId id="601" r:id="rId51"/>
    <p:sldId id="556" r:id="rId52"/>
    <p:sldId id="603" r:id="rId53"/>
    <p:sldId id="561" r:id="rId54"/>
    <p:sldId id="562" r:id="rId55"/>
    <p:sldId id="564" r:id="rId56"/>
    <p:sldId id="566" r:id="rId57"/>
    <p:sldId id="567" r:id="rId58"/>
    <p:sldId id="604" r:id="rId59"/>
    <p:sldId id="607" r:id="rId60"/>
    <p:sldId id="668" r:id="rId61"/>
    <p:sldId id="630" r:id="rId62"/>
    <p:sldId id="608" r:id="rId63"/>
    <p:sldId id="552" r:id="rId64"/>
    <p:sldId id="470" r:id="rId65"/>
    <p:sldId id="658" r:id="rId66"/>
    <p:sldId id="580" r:id="rId67"/>
    <p:sldId id="635" r:id="rId68"/>
    <p:sldId id="578" r:id="rId69"/>
    <p:sldId id="582" r:id="rId70"/>
    <p:sldId id="655" r:id="rId71"/>
    <p:sldId id="657" r:id="rId72"/>
    <p:sldId id="656" r:id="rId73"/>
    <p:sldId id="583" r:id="rId74"/>
    <p:sldId id="661" r:id="rId75"/>
    <p:sldId id="637" r:id="rId76"/>
    <p:sldId id="638" r:id="rId77"/>
    <p:sldId id="660" r:id="rId78"/>
    <p:sldId id="585" r:id="rId79"/>
    <p:sldId id="641" r:id="rId80"/>
    <p:sldId id="642" r:id="rId81"/>
    <p:sldId id="666" r:id="rId82"/>
    <p:sldId id="622" r:id="rId83"/>
    <p:sldId id="589" r:id="rId84"/>
    <p:sldId id="591" r:id="rId85"/>
    <p:sldId id="588" r:id="rId86"/>
    <p:sldId id="645" r:id="rId87"/>
    <p:sldId id="646" r:id="rId88"/>
    <p:sldId id="633" r:id="rId89"/>
    <p:sldId id="489" r:id="rId90"/>
    <p:sldId id="648" r:id="rId91"/>
    <p:sldId id="502" r:id="rId92"/>
    <p:sldId id="512" r:id="rId93"/>
    <p:sldId id="649" r:id="rId94"/>
    <p:sldId id="615" r:id="rId95"/>
    <p:sldId id="650" r:id="rId96"/>
    <p:sldId id="651" r:id="rId97"/>
    <p:sldId id="596" r:id="rId98"/>
    <p:sldId id="496" r:id="rId99"/>
    <p:sldId id="652" r:id="rId100"/>
  </p:sldIdLst>
  <p:sldSz cx="9144000" cy="6858000" type="screen4x3"/>
  <p:notesSz cx="6934200" cy="92329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FF"/>
    <a:srgbClr val="FF00FF"/>
    <a:srgbClr val="99FF99"/>
    <a:srgbClr val="FF0000"/>
    <a:srgbClr val="FFFF00"/>
    <a:srgbClr val="FF7C80"/>
    <a:srgbClr val="CCFFFF"/>
    <a:srgbClr val="663300"/>
    <a:srgbClr val="33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9" autoAdjust="0"/>
    <p:restoredTop sz="97278" autoAdjust="0"/>
  </p:normalViewPr>
  <p:slideViewPr>
    <p:cSldViewPr snapToGrid="0">
      <p:cViewPr varScale="1">
        <p:scale>
          <a:sx n="99" d="100"/>
          <a:sy n="99" d="100"/>
        </p:scale>
        <p:origin x="-240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50" d="100"/>
        <a:sy n="50" d="100"/>
      </p:scale>
      <p:origin x="0" y="2429"/>
    </p:cViewPr>
  </p:sorterViewPr>
  <p:notesViewPr>
    <p:cSldViewPr snapToGrid="0">
      <p:cViewPr varScale="1">
        <p:scale>
          <a:sx n="82" d="100"/>
          <a:sy n="82" d="100"/>
        </p:scale>
        <p:origin x="-2322" y="-90"/>
      </p:cViewPr>
      <p:guideLst>
        <p:guide orient="horz" pos="2908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wmf"/><Relationship Id="rId2" Type="http://schemas.openxmlformats.org/officeDocument/2006/relationships/image" Target="../media/image110.wmf"/><Relationship Id="rId1" Type="http://schemas.openxmlformats.org/officeDocument/2006/relationships/image" Target="../media/image109.wmf"/><Relationship Id="rId4" Type="http://schemas.openxmlformats.org/officeDocument/2006/relationships/image" Target="../media/image1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04820" cy="4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8" tIns="46189" rIns="92378" bIns="461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775" y="1"/>
            <a:ext cx="3004820" cy="4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8" tIns="46189" rIns="92378" bIns="461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9653"/>
            <a:ext cx="3004820" cy="4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8" tIns="46189" rIns="92378" bIns="461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775" y="8769653"/>
            <a:ext cx="3004820" cy="4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8" tIns="46189" rIns="92378" bIns="461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F7E05F9-F29D-4F1C-8D0D-49BEF7252C3A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04820" cy="4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8" tIns="46189" rIns="92378" bIns="461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775" y="1"/>
            <a:ext cx="3004820" cy="4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8" tIns="46189" rIns="92378" bIns="461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1198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92150"/>
            <a:ext cx="4616450" cy="3462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98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420" y="4385628"/>
            <a:ext cx="5547360" cy="4154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8" tIns="46189" rIns="92378" bIns="461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9653"/>
            <a:ext cx="3004820" cy="4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8" tIns="46189" rIns="92378" bIns="461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198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775" y="8769653"/>
            <a:ext cx="3004820" cy="4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8" tIns="46189" rIns="92378" bIns="461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4BD3DE7-FC57-4980-9591-3F478B9FE9DD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D3DE7-FC57-4980-9591-3F478B9FE9DD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D3DE7-FC57-4980-9591-3F478B9FE9DD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6A1C4D-D66C-48EF-A7D1-3A8784023CFE}" type="slidenum">
              <a:rPr lang="ar-SA"/>
              <a:pPr/>
              <a:t>36</a:t>
            </a:fld>
            <a:endParaRPr lang="en-US"/>
          </a:p>
        </p:txBody>
      </p:sp>
      <p:sp>
        <p:nvSpPr>
          <p:cNvPr id="7065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6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2368" tIns="46184" rIns="92368" bIns="46184"/>
          <a:lstStyle/>
          <a:p>
            <a:pPr eaLnBrk="1" hangingPunct="1"/>
            <a:endParaRPr lang="en-US" smtClean="0"/>
          </a:p>
        </p:txBody>
      </p:sp>
      <p:sp>
        <p:nvSpPr>
          <p:cNvPr id="70661" name="Slide Number Placeholder 3"/>
          <p:cNvSpPr txBox="1">
            <a:spLocks noGrp="1"/>
          </p:cNvSpPr>
          <p:nvPr/>
        </p:nvSpPr>
        <p:spPr bwMode="auto">
          <a:xfrm>
            <a:off x="3927775" y="8769653"/>
            <a:ext cx="3004820" cy="4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68" tIns="46184" rIns="92368" bIns="46184" anchor="b"/>
          <a:lstStyle/>
          <a:p>
            <a:pPr defTabSz="914158"/>
            <a:fld id="{57853D1C-2236-4D04-B0BC-0905459177C6}" type="slidenum">
              <a:rPr lang="ar-SA" sz="1200">
                <a:latin typeface="Times"/>
              </a:rPr>
              <a:pPr defTabSz="914158"/>
              <a:t>36</a:t>
            </a:fld>
            <a:endParaRPr lang="en-US" sz="1200" dirty="0">
              <a:latin typeface="Time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D3DE7-FC57-4980-9591-3F478B9FE9DD}" type="slidenum">
              <a:rPr lang="en-US" smtClean="0"/>
              <a:pPr/>
              <a:t>54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defRPr/>
            </a:pPr>
            <a:fld id="{E1E24AEB-2CEE-4509-A006-C6AFBC1C2F89}" type="slidenum">
              <a:rPr lang="en-US"/>
              <a:pPr>
                <a:defRPr/>
              </a:pPr>
              <a:t>58</a:t>
            </a:fld>
            <a:endParaRPr lang="en-US" dirty="0"/>
          </a:p>
        </p:txBody>
      </p:sp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1444" name="Slide Number Placeholder 3"/>
          <p:cNvSpPr txBox="1">
            <a:spLocks noGrp="1"/>
          </p:cNvSpPr>
          <p:nvPr/>
        </p:nvSpPr>
        <p:spPr bwMode="auto">
          <a:xfrm>
            <a:off x="3927475" y="876935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82" tIns="46191" rIns="92382" bIns="46191" anchor="b"/>
          <a:lstStyle/>
          <a:p>
            <a:pPr algn="r" eaLnBrk="0" hangingPunct="0"/>
            <a:fld id="{FF41107F-F786-46C5-A3E5-4266C0F36428}" type="slidenum">
              <a:rPr lang="en-US" sz="1200"/>
              <a:pPr algn="r" eaLnBrk="0" hangingPunct="0"/>
              <a:t>58</a:t>
            </a:fld>
            <a:endParaRPr lang="en-US" sz="1200"/>
          </a:p>
        </p:txBody>
      </p:sp>
      <p:sp>
        <p:nvSpPr>
          <p:cNvPr id="61445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CD8C9D7-4213-4E3A-816F-24D93F9982A0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E29D02-6FFF-4782-9ADC-D6E94E629B9B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D3DE7-FC57-4980-9591-3F478B9FE9DD}" type="slidenum">
              <a:rPr lang="en-US" smtClean="0"/>
              <a:pPr/>
              <a:t>63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D3DE7-FC57-4980-9591-3F478B9FE9DD}" type="slidenum">
              <a:rPr lang="en-US" smtClean="0"/>
              <a:pPr/>
              <a:t>65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BE3A88-CBE3-4A97-8827-AF1A29DA4430}" type="slidenum">
              <a:rPr lang="en-US" smtClean="0"/>
              <a:pPr/>
              <a:t>86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D3DE7-FC57-4980-9591-3F478B9FE9DD}" type="slidenum">
              <a:rPr lang="en-US" smtClean="0"/>
              <a:pPr/>
              <a:t>87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D3DE7-FC57-4980-9591-3F478B9FE9DD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1038E7-A175-442B-892D-AA9184CA6317}" type="slidenum">
              <a:rPr lang="en-US" smtClean="0">
                <a:latin typeface="Arial" pitchFamily="34" charset="0"/>
              </a:rPr>
              <a:pPr/>
              <a:t>88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A8F75-AEBC-4578-9F46-5B1D3ADC1C71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964F5B-CD14-4E39-A883-D0A6AA0033A1}" type="slidenum">
              <a:rPr lang="ar-SA"/>
              <a:pPr/>
              <a:t>90</a:t>
            </a:fld>
            <a:endParaRPr lang="en-US"/>
          </a:p>
        </p:txBody>
      </p:sp>
      <p:sp>
        <p:nvSpPr>
          <p:cNvPr id="6861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2368" tIns="46184" rIns="92368" bIns="46184"/>
          <a:lstStyle/>
          <a:p>
            <a:pPr eaLnBrk="1" hangingPunct="1"/>
            <a:endParaRPr lang="en-US" smtClean="0"/>
          </a:p>
        </p:txBody>
      </p:sp>
      <p:sp>
        <p:nvSpPr>
          <p:cNvPr id="68613" name="Slide Number Placeholder 3"/>
          <p:cNvSpPr txBox="1">
            <a:spLocks noGrp="1"/>
          </p:cNvSpPr>
          <p:nvPr/>
        </p:nvSpPr>
        <p:spPr bwMode="auto">
          <a:xfrm>
            <a:off x="3927775" y="8769653"/>
            <a:ext cx="3004820" cy="4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68" tIns="46184" rIns="92368" bIns="46184" anchor="b"/>
          <a:lstStyle/>
          <a:p>
            <a:pPr defTabSz="914158"/>
            <a:fld id="{6E0288CF-F435-4A88-9059-7B2923D397C4}" type="slidenum">
              <a:rPr lang="ar-SA" sz="1200">
                <a:latin typeface="Times"/>
              </a:rPr>
              <a:pPr defTabSz="914158"/>
              <a:t>90</a:t>
            </a:fld>
            <a:endParaRPr lang="en-US" sz="1200" dirty="0">
              <a:latin typeface="Time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8D72C4-92CE-4FC8-AC20-A20444D99620}" type="slidenum">
              <a:rPr lang="ar-SA"/>
              <a:pPr/>
              <a:t>91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93738"/>
            <a:ext cx="4616450" cy="3462337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420" y="4384025"/>
            <a:ext cx="5547360" cy="415480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00690-6AA2-47F2-BC0D-332888154F8F}" type="slidenum">
              <a:rPr lang="en-US" smtClean="0"/>
              <a:pPr/>
              <a:t>94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00690-6AA2-47F2-BC0D-332888154F8F}" type="slidenum">
              <a:rPr lang="en-US" smtClean="0"/>
              <a:pPr/>
              <a:t>95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9F1EF5-62C2-4C47-92A0-0B70EB9A0E90}" type="slidenum">
              <a:rPr lang="ar-SA"/>
              <a:pPr/>
              <a:t>97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defRPr/>
            </a:pPr>
            <a:fld id="{6B360A77-A766-4C4B-AD23-F2C1A372AE3F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2468" name="Slide Number Placeholder 3"/>
          <p:cNvSpPr txBox="1">
            <a:spLocks noGrp="1"/>
          </p:cNvSpPr>
          <p:nvPr/>
        </p:nvSpPr>
        <p:spPr bwMode="auto">
          <a:xfrm>
            <a:off x="3927475" y="876935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82" tIns="46191" rIns="92382" bIns="46191" anchor="b"/>
          <a:lstStyle/>
          <a:p>
            <a:pPr algn="r" eaLnBrk="0" hangingPunct="0"/>
            <a:fld id="{7BC0A497-4F8E-4AD3-A72B-87BE21E6215A}" type="slidenum">
              <a:rPr lang="en-US" sz="1200"/>
              <a:pPr algn="r" eaLnBrk="0" hangingPunct="0"/>
              <a:t>17</a:t>
            </a:fld>
            <a:endParaRPr lang="en-US" sz="1200"/>
          </a:p>
        </p:txBody>
      </p:sp>
      <p:sp>
        <p:nvSpPr>
          <p:cNvPr id="6246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30AF08-E0CB-4FFC-A2FE-EF25C9C36828}" type="slidenum">
              <a:rPr lang="en-US" smtClean="0">
                <a:latin typeface="Times" charset="0"/>
              </a:rPr>
              <a:pPr/>
              <a:t>19</a:t>
            </a:fld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89B042-C68B-4BD2-B2C5-4B05726C237D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D3DE7-FC57-4980-9591-3F478B9FE9DD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3927775" y="8769653"/>
            <a:ext cx="3004820" cy="4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63" tIns="46181" rIns="92363" bIns="46181" anchor="b"/>
          <a:lstStyle/>
          <a:p>
            <a:pPr algn="r" eaLnBrk="0" hangingPunct="0"/>
            <a:fld id="{CABF3456-3107-4032-90BF-A9747A950EDF}" type="slidenum">
              <a:rPr lang="en-US" sz="1200"/>
              <a:pPr algn="r" eaLnBrk="0" hangingPunct="0"/>
              <a:t>32</a:t>
            </a:fld>
            <a:endParaRPr lang="en-US" sz="1200" dirty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363" tIns="46181" rIns="92363" bIns="46181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822960"/>
            <a:ext cx="9144000" cy="552069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76200"/>
            <a:ext cx="22860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76200"/>
            <a:ext cx="6705600" cy="6248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0" y="914400"/>
            <a:ext cx="9144000" cy="5410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914400"/>
            <a:ext cx="4495800" cy="5410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495800" cy="5410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BCC3B-00E6-40C6-9E80-D38B662B093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1FC72-A196-468E-A977-8B0EF97CCE0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C814E-9465-4FF1-8A99-0EE2B795B77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A347C-C318-4695-B96E-14E85465CE2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1BD89-6FE6-4C49-8CE2-6DBB4023235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42862-B3F1-44BB-AB5A-FBCBCCF424E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85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14812"/>
            <a:ext cx="9144000" cy="554977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A1961-07C5-44F4-9E98-BAAD886C880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DDE9A-4EAA-4F79-A608-AFF21107B34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3BC43-DD3D-49D1-BA80-3BFC83A7757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B246D-308B-4EA0-8A08-A390E6EC501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09C19-B476-481F-8064-6CCD9F2B053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A6A8B-BF53-432B-A5C3-5606783F256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AA77D-A3C9-4D0E-9E4A-7635010838F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BE879-22E8-4494-B61A-6B5E13519B8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200" b="0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14400"/>
            <a:ext cx="4495800" cy="5410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495800" cy="5410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5864"/>
            <a:ext cx="9144000" cy="556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698500"/>
            <a:ext cx="9144000" cy="1857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619619"/>
            <a:ext cx="9144000" cy="46038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2919045" y="6444758"/>
            <a:ext cx="3217986" cy="27256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0" y="6240584"/>
            <a:ext cx="9144000" cy="1857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0" y="6337550"/>
            <a:ext cx="9144000" cy="46038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4828374" y="6470892"/>
            <a:ext cx="247843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en-US" sz="1200" b="1" dirty="0" smtClean="0">
                <a:latin typeface="+mj-lt"/>
              </a:rPr>
              <a:t>EICIAC </a:t>
            </a:r>
            <a:r>
              <a:rPr lang="en-US" altLang="en-US" sz="1200" b="1" dirty="0">
                <a:latin typeface="+mj-lt"/>
              </a:rPr>
              <a:t>Review </a:t>
            </a:r>
            <a:r>
              <a:rPr lang="en-US" altLang="en-US" sz="1200" b="1" dirty="0" smtClean="0">
                <a:latin typeface="+mj-lt"/>
              </a:rPr>
              <a:t>04/10/2011</a:t>
            </a:r>
            <a:endParaRPr lang="en-US" sz="1200" b="1" dirty="0">
              <a:latin typeface="+mj-lt"/>
            </a:endParaRPr>
          </a:p>
        </p:txBody>
      </p:sp>
      <p:sp>
        <p:nvSpPr>
          <p:cNvPr id="11" name="Rectangle 12"/>
          <p:cNvSpPr>
            <a:spLocks noChangeArrowheads="1"/>
          </p:cNvSpPr>
          <p:nvPr userDrawn="1"/>
        </p:nvSpPr>
        <p:spPr bwMode="auto">
          <a:xfrm>
            <a:off x="7358972" y="6440798"/>
            <a:ext cx="81475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fld id="{556B3C90-3D17-4E3C-AE77-9EA9102FE8A4}" type="slidenum">
              <a:rPr lang="en-US" altLang="en-US" sz="1600" b="1" smtClean="0">
                <a:latin typeface="+mj-lt"/>
              </a:rPr>
              <a:pPr algn="ctr"/>
              <a:t>‹#›</a:t>
            </a:fld>
            <a:endParaRPr lang="en-US" sz="1600" b="1" dirty="0"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rgbClr val="3333CC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rgbClr val="663300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rgbClr val="660066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00999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0099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0099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0099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0099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EA1B640C-FE04-435A-B9D4-9FE8067880D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casa.jlab.org/meic/meic.shtm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7.png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5.bin"/><Relationship Id="rId4" Type="http://schemas.openxmlformats.org/officeDocument/2006/relationships/image" Target="../media/image38.png"/><Relationship Id="rId9" Type="http://schemas.openxmlformats.org/officeDocument/2006/relationships/oleObject" Target="../embeddings/oleObject4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emf"/><Relationship Id="rId5" Type="http://schemas.openxmlformats.org/officeDocument/2006/relationships/image" Target="../media/image43.emf"/><Relationship Id="rId10" Type="http://schemas.openxmlformats.org/officeDocument/2006/relationships/image" Target="../media/image48.jpeg"/><Relationship Id="rId4" Type="http://schemas.openxmlformats.org/officeDocument/2006/relationships/image" Target="../media/image42.emf"/><Relationship Id="rId9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8.bin"/><Relationship Id="rId4" Type="http://schemas.openxmlformats.org/officeDocument/2006/relationships/image" Target="../media/image66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jpeg"/><Relationship Id="rId3" Type="http://schemas.openxmlformats.org/officeDocument/2006/relationships/image" Target="../media/image69.emf"/><Relationship Id="rId7" Type="http://schemas.openxmlformats.org/officeDocument/2006/relationships/image" Target="../media/image73.png"/><Relationship Id="rId12" Type="http://schemas.openxmlformats.org/officeDocument/2006/relationships/image" Target="../media/image78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11" Type="http://schemas.openxmlformats.org/officeDocument/2006/relationships/image" Target="../media/image77.jpe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Relationship Id="rId14" Type="http://schemas.openxmlformats.org/officeDocument/2006/relationships/image" Target="../media/image80.jpe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emf"/><Relationship Id="rId3" Type="http://schemas.openxmlformats.org/officeDocument/2006/relationships/image" Target="../media/image82.jpeg"/><Relationship Id="rId7" Type="http://schemas.openxmlformats.org/officeDocument/2006/relationships/image" Target="../media/image86.emf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emf"/><Relationship Id="rId5" Type="http://schemas.openxmlformats.org/officeDocument/2006/relationships/image" Target="../media/image84.emf"/><Relationship Id="rId4" Type="http://schemas.openxmlformats.org/officeDocument/2006/relationships/image" Target="../media/image83.jpe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emf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9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wmf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image" Target="../media/image106.wmf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7.png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10489"/>
            <a:ext cx="9144000" cy="2715691"/>
          </a:xfrm>
        </p:spPr>
        <p:txBody>
          <a:bodyPr/>
          <a:lstStyle/>
          <a:p>
            <a:r>
              <a:rPr lang="en-US" sz="5400" dirty="0" smtClean="0"/>
              <a:t>MEIC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3200" dirty="0" smtClean="0"/>
              <a:t>A Polarized </a:t>
            </a:r>
            <a:r>
              <a:rPr lang="en-US" sz="3200" i="1" dirty="0" smtClean="0"/>
              <a:t>M</a:t>
            </a:r>
            <a:r>
              <a:rPr lang="en-US" sz="3200" dirty="0" smtClean="0"/>
              <a:t>edium Energy </a:t>
            </a:r>
            <a:r>
              <a:rPr lang="en-US" sz="3200" i="1" dirty="0" smtClean="0"/>
              <a:t>E</a:t>
            </a:r>
            <a:r>
              <a:rPr lang="en-US" sz="3200" dirty="0" smtClean="0"/>
              <a:t>lectron-</a:t>
            </a:r>
            <a:r>
              <a:rPr lang="en-US" sz="3200" i="1" dirty="0" smtClean="0"/>
              <a:t>I</a:t>
            </a:r>
            <a:r>
              <a:rPr lang="en-US" sz="3200" dirty="0" smtClean="0"/>
              <a:t>on </a:t>
            </a:r>
            <a:r>
              <a:rPr lang="en-US" sz="3200" i="1" dirty="0" smtClean="0"/>
              <a:t>C</a:t>
            </a:r>
            <a:r>
              <a:rPr lang="en-US" sz="3200" dirty="0" smtClean="0"/>
              <a:t>ollider at Jefferson Lab</a:t>
            </a:r>
            <a:endParaRPr lang="en-US" sz="3200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3695" y="4070780"/>
            <a:ext cx="6309098" cy="1346530"/>
          </a:xfrm>
        </p:spPr>
        <p:txBody>
          <a:bodyPr/>
          <a:lstStyle/>
          <a:p>
            <a:r>
              <a:rPr lang="en-US" dirty="0" err="1" smtClean="0"/>
              <a:t>Yuhong</a:t>
            </a:r>
            <a:r>
              <a:rPr lang="en-US" dirty="0" smtClean="0"/>
              <a:t> Zhang</a:t>
            </a:r>
            <a:endParaRPr lang="en-US" sz="2000" dirty="0" smtClean="0"/>
          </a:p>
          <a:p>
            <a:r>
              <a:rPr lang="en-US" dirty="0" smtClean="0"/>
              <a:t>for </a:t>
            </a:r>
          </a:p>
          <a:p>
            <a:r>
              <a:rPr lang="en-US" dirty="0" smtClean="0"/>
              <a:t>Jefferson Lab EIC Study Group 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6172200" y="6434138"/>
            <a:ext cx="17526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6166174" y="5652823"/>
            <a:ext cx="2968948" cy="646331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sz="1200" b="1" dirty="0" smtClean="0">
                <a:latin typeface="Arial" charset="0"/>
              </a:rPr>
              <a:t>Electron-Ion Collider International Advisory Committee </a:t>
            </a:r>
            <a:r>
              <a:rPr lang="en-US" sz="1200" b="1" dirty="0">
                <a:latin typeface="Arial" charset="0"/>
              </a:rPr>
              <a:t>Review</a:t>
            </a:r>
          </a:p>
          <a:p>
            <a:pPr algn="r"/>
            <a:r>
              <a:rPr lang="en-US" sz="1200" b="1" dirty="0">
                <a:latin typeface="Arial" charset="0"/>
              </a:rPr>
              <a:t>Jefferson </a:t>
            </a:r>
            <a:r>
              <a:rPr lang="en-US" sz="1200" b="1" dirty="0" smtClean="0">
                <a:latin typeface="Arial" charset="0"/>
              </a:rPr>
              <a:t>Lab, April 10, 2011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1437"/>
          </a:xfrm>
        </p:spPr>
        <p:txBody>
          <a:bodyPr/>
          <a:lstStyle/>
          <a:p>
            <a:r>
              <a:rPr lang="en-US" dirty="0" smtClean="0"/>
              <a:t>An Intermediate Design Report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20" y="683879"/>
            <a:ext cx="4579684" cy="5588489"/>
          </a:xfrm>
        </p:spPr>
        <p:txBody>
          <a:bodyPr/>
          <a:lstStyle/>
          <a:p>
            <a:pPr marL="231775" indent="-231775" eaLnBrk="1" hangingPunct="1">
              <a:buFontTx/>
              <a:buNone/>
            </a:pPr>
            <a:r>
              <a:rPr lang="en-US" sz="2000" dirty="0" smtClean="0">
                <a:solidFill>
                  <a:srgbClr val="0000FF"/>
                </a:solidFill>
                <a:latin typeface="Arial" charset="0"/>
              </a:rPr>
              <a:t>Purpose</a:t>
            </a:r>
          </a:p>
          <a:p>
            <a:pPr marL="460375" indent="-230188"/>
            <a:r>
              <a:rPr lang="en-US" sz="1600" b="0" dirty="0" smtClean="0">
                <a:solidFill>
                  <a:schemeClr val="tx1"/>
                </a:solidFill>
                <a:latin typeface="Arial" charset="0"/>
              </a:rPr>
              <a:t>A general and systematic description of the present MEIC baseline design</a:t>
            </a:r>
          </a:p>
          <a:p>
            <a:pPr marL="460375" indent="-230188"/>
            <a:r>
              <a:rPr lang="en-US" sz="1600" b="0" dirty="0" smtClean="0">
                <a:solidFill>
                  <a:schemeClr val="tx1"/>
                </a:solidFill>
                <a:latin typeface="Arial" charset="0"/>
              </a:rPr>
              <a:t>A repository of machine information (layout, drawing and parameters) as references for all future works </a:t>
            </a:r>
          </a:p>
          <a:p>
            <a:pPr marL="460375" indent="-230188">
              <a:buNone/>
            </a:pPr>
            <a:r>
              <a:rPr lang="en-US" sz="1600" b="0" dirty="0" smtClean="0">
                <a:solidFill>
                  <a:schemeClr val="tx1"/>
                </a:solidFill>
                <a:latin typeface="Arial" charset="0"/>
              </a:rPr>
              <a:t>	</a:t>
            </a:r>
            <a:r>
              <a:rPr lang="en-US" sz="1600" b="0" dirty="0" smtClean="0">
                <a:solidFill>
                  <a:schemeClr val="tx1"/>
                </a:solidFill>
                <a:latin typeface="Arial" charset="0"/>
              </a:rPr>
              <a:t>      </a:t>
            </a:r>
            <a:r>
              <a:rPr lang="en-US" sz="2000" i="1" dirty="0" smtClean="0">
                <a:solidFill>
                  <a:srgbClr val="FF0000"/>
                </a:solidFill>
                <a:latin typeface="Arial" charset="0"/>
              </a:rPr>
              <a:t>help to keep consistency </a:t>
            </a:r>
            <a:endParaRPr lang="en-US" sz="2000" i="1" dirty="0" smtClean="0">
              <a:solidFill>
                <a:srgbClr val="FF0000"/>
              </a:solidFill>
              <a:latin typeface="Arial" charset="0"/>
            </a:endParaRPr>
          </a:p>
          <a:p>
            <a:pPr marL="460375" indent="-230188"/>
            <a:r>
              <a:rPr lang="en-US" sz="1600" b="0" dirty="0" smtClean="0">
                <a:solidFill>
                  <a:schemeClr val="tx1"/>
                </a:solidFill>
                <a:latin typeface="Arial" charset="0"/>
              </a:rPr>
              <a:t>A </a:t>
            </a:r>
            <a:r>
              <a:rPr lang="en-US" sz="1600" b="0" dirty="0" smtClean="0">
                <a:solidFill>
                  <a:schemeClr val="tx1"/>
                </a:solidFill>
                <a:latin typeface="Arial" charset="0"/>
              </a:rPr>
              <a:t>guideline </a:t>
            </a:r>
            <a:r>
              <a:rPr lang="en-US" sz="1600" b="0" dirty="0" smtClean="0">
                <a:solidFill>
                  <a:schemeClr val="tx1"/>
                </a:solidFill>
                <a:latin typeface="Arial" charset="0"/>
              </a:rPr>
              <a:t>for the next level design studies</a:t>
            </a:r>
          </a:p>
          <a:p>
            <a:pPr marL="460375" indent="-230188"/>
            <a:r>
              <a:rPr lang="en-US" sz="1600" b="0" dirty="0" smtClean="0">
                <a:solidFill>
                  <a:schemeClr val="tx1"/>
                </a:solidFill>
                <a:latin typeface="Arial" charset="0"/>
              </a:rPr>
              <a:t>A complete list (and good assessments) of required accelerator R&amp;D  </a:t>
            </a:r>
          </a:p>
          <a:p>
            <a:pPr marL="231775" indent="-231775" eaLnBrk="1" hangingPunct="1">
              <a:buFontTx/>
              <a:buNone/>
            </a:pPr>
            <a:endParaRPr lang="en-US" sz="600" b="0" dirty="0" smtClean="0">
              <a:solidFill>
                <a:schemeClr val="tx1"/>
              </a:solidFill>
              <a:latin typeface="Arial" charset="0"/>
            </a:endParaRPr>
          </a:p>
          <a:p>
            <a:pPr marL="231775" indent="-231775" eaLnBrk="1" hangingPunct="1">
              <a:buFontTx/>
              <a:buNone/>
            </a:pPr>
            <a:r>
              <a:rPr lang="en-US" sz="2000" dirty="0" smtClean="0">
                <a:solidFill>
                  <a:srgbClr val="0000FF"/>
                </a:solidFill>
                <a:latin typeface="Arial" charset="0"/>
              </a:rPr>
              <a:t>Scope   </a:t>
            </a:r>
            <a:endParaRPr lang="en-US" sz="2000" dirty="0" smtClean="0">
              <a:solidFill>
                <a:srgbClr val="0000FF"/>
              </a:solidFill>
              <a:latin typeface="Arial" charset="0"/>
            </a:endParaRPr>
          </a:p>
          <a:p>
            <a:pPr marL="231775" indent="-231775" eaLnBrk="1" hangingPunct="1">
              <a:buFontTx/>
              <a:buNone/>
            </a:pPr>
            <a:r>
              <a:rPr lang="en-US" sz="2000" i="1" dirty="0" smtClean="0">
                <a:solidFill>
                  <a:srgbClr val="0000FF"/>
                </a:solidFill>
                <a:latin typeface="Arial" charset="0"/>
              </a:rPr>
              <a:t>	</a:t>
            </a:r>
            <a:r>
              <a:rPr lang="en-US" sz="2000" i="1" dirty="0" smtClean="0">
                <a:solidFill>
                  <a:srgbClr val="0000FF"/>
                </a:solidFill>
                <a:latin typeface="Arial" charset="0"/>
              </a:rPr>
              <a:t>   </a:t>
            </a:r>
            <a:r>
              <a:rPr lang="en-US" sz="2000" i="1" dirty="0" smtClean="0">
                <a:solidFill>
                  <a:srgbClr val="FF0000"/>
                </a:solidFill>
                <a:latin typeface="Arial" charset="0"/>
              </a:rPr>
              <a:t>“</a:t>
            </a:r>
            <a:r>
              <a:rPr lang="en-US" sz="1800" i="1" dirty="0" smtClean="0">
                <a:solidFill>
                  <a:srgbClr val="FF0000"/>
                </a:solidFill>
                <a:latin typeface="Arial" charset="0"/>
              </a:rPr>
              <a:t>ZDR</a:t>
            </a:r>
            <a:r>
              <a:rPr lang="en-US" sz="1800" i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1800" i="1" dirty="0" smtClean="0">
                <a:solidFill>
                  <a:srgbClr val="FF0000"/>
                </a:solidFill>
                <a:latin typeface="Arial" charset="0"/>
              </a:rPr>
              <a:t>minus R&amp;D results”</a:t>
            </a:r>
            <a:endParaRPr lang="en-US" sz="1800" b="0" dirty="0" smtClean="0">
              <a:solidFill>
                <a:srgbClr val="FF0000"/>
              </a:solidFill>
              <a:latin typeface="Arial" charset="0"/>
            </a:endParaRPr>
          </a:p>
          <a:p>
            <a:pPr marL="231775" indent="-231775" eaLnBrk="1" hangingPunct="1"/>
            <a:r>
              <a:rPr lang="en-US" sz="1600" b="0" dirty="0" smtClean="0">
                <a:solidFill>
                  <a:schemeClr val="tx1"/>
                </a:solidFill>
                <a:latin typeface="Arial" charset="0"/>
              </a:rPr>
              <a:t>About 70 pages</a:t>
            </a:r>
            <a:endParaRPr lang="en-US" sz="1600" i="1" dirty="0" smtClean="0">
              <a:solidFill>
                <a:schemeClr val="tx1"/>
              </a:solidFill>
              <a:latin typeface="Arial" charset="0"/>
            </a:endParaRPr>
          </a:p>
          <a:p>
            <a:pPr marL="231775" indent="-231775" eaLnBrk="1" hangingPunct="1"/>
            <a:endParaRPr lang="en-US" sz="800" b="0" dirty="0" smtClean="0">
              <a:solidFill>
                <a:schemeClr val="tx1"/>
              </a:solidFill>
              <a:latin typeface="Arial" charset="0"/>
            </a:endParaRPr>
          </a:p>
          <a:p>
            <a:pPr marL="231775" indent="-231775" eaLnBrk="1" hangingPunct="1">
              <a:buNone/>
            </a:pPr>
            <a:r>
              <a:rPr lang="en-US" sz="2000" dirty="0" smtClean="0">
                <a:solidFill>
                  <a:srgbClr val="0000FF"/>
                </a:solidFill>
                <a:latin typeface="Arial" charset="0"/>
              </a:rPr>
              <a:t>Status</a:t>
            </a:r>
          </a:p>
          <a:p>
            <a:pPr marL="231775" indent="-231775"/>
            <a:r>
              <a:rPr lang="en-US" sz="1600" b="0" dirty="0" smtClean="0">
                <a:solidFill>
                  <a:schemeClr val="tx1"/>
                </a:solidFill>
                <a:latin typeface="Arial" charset="0"/>
              </a:rPr>
              <a:t>In final editing</a:t>
            </a:r>
          </a:p>
          <a:p>
            <a:pPr marL="231775" indent="-231775"/>
            <a:endParaRPr lang="en-US" sz="800" b="0" dirty="0" smtClean="0">
              <a:solidFill>
                <a:schemeClr val="tx1"/>
              </a:solidFill>
              <a:latin typeface="Arial" charset="0"/>
            </a:endParaRPr>
          </a:p>
          <a:p>
            <a:pPr marL="231775" indent="-231775">
              <a:buNone/>
            </a:pPr>
            <a:r>
              <a:rPr lang="en-US" sz="2000" dirty="0" smtClean="0">
                <a:solidFill>
                  <a:srgbClr val="0000FF"/>
                </a:solidFill>
                <a:latin typeface="Arial" charset="0"/>
              </a:rPr>
              <a:t>Independent reader/guest editor</a:t>
            </a:r>
          </a:p>
          <a:p>
            <a:pPr marL="231775" indent="-231775">
              <a:buNone/>
            </a:pPr>
            <a:r>
              <a:rPr lang="en-US" sz="1600" dirty="0" smtClean="0"/>
              <a:t>	</a:t>
            </a:r>
            <a:r>
              <a:rPr lang="en-US" sz="1600" dirty="0" smtClean="0">
                <a:solidFill>
                  <a:srgbClr val="00B050"/>
                </a:solidFill>
              </a:rPr>
              <a:t>Joe </a:t>
            </a:r>
            <a:r>
              <a:rPr lang="en-US" sz="1600" dirty="0" err="1" smtClean="0">
                <a:solidFill>
                  <a:srgbClr val="00B050"/>
                </a:solidFill>
              </a:rPr>
              <a:t>Bisognano</a:t>
            </a:r>
            <a:r>
              <a:rPr lang="en-US" sz="1600" b="0" dirty="0" smtClean="0">
                <a:solidFill>
                  <a:schemeClr val="tx1"/>
                </a:solidFill>
              </a:rPr>
              <a:t> (U. of Wisconsin)</a:t>
            </a:r>
            <a:endParaRPr lang="en-US" sz="1600" b="0" dirty="0">
              <a:solidFill>
                <a:schemeClr val="tx1"/>
              </a:solidFill>
            </a:endParaRPr>
          </a:p>
        </p:txBody>
      </p:sp>
      <p:pic>
        <p:nvPicPr>
          <p:cNvPr id="23554" name="Picture 2" descr="C:\Users\yzhang\Desktop\report_c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3920" y="737120"/>
            <a:ext cx="4375432" cy="5400533"/>
          </a:xfrm>
          <a:prstGeom prst="rect">
            <a:avLst/>
          </a:prstGeom>
          <a:noFill/>
          <a:ln w="38100">
            <a:solidFill>
              <a:srgbClr val="FF00FF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5204407" y="6116628"/>
            <a:ext cx="3392275" cy="338554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+mn-lt"/>
              </a:rPr>
              <a:t>http://casa.jlab.org/meic/meic.shtml</a:t>
            </a:r>
            <a:endParaRPr lang="en-US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8420" y="4435937"/>
            <a:ext cx="6773660" cy="932154"/>
          </a:xfrm>
        </p:spPr>
        <p:txBody>
          <a:bodyPr/>
          <a:lstStyle/>
          <a:p>
            <a:pPr marL="346075" indent="-346075">
              <a:buNone/>
            </a:pPr>
            <a:r>
              <a:rPr lang="en-US" sz="4400" dirty="0" smtClean="0">
                <a:solidFill>
                  <a:srgbClr val="0000FF"/>
                </a:solidFill>
              </a:rPr>
              <a:t>2. MEIC Baseline Design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1437"/>
          </a:xfrm>
        </p:spPr>
        <p:txBody>
          <a:bodyPr/>
          <a:lstStyle/>
          <a:p>
            <a:r>
              <a:rPr lang="en-US" dirty="0" smtClean="0"/>
              <a:t>MEIC Design </a:t>
            </a:r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76086"/>
            <a:ext cx="9144000" cy="5587391"/>
          </a:xfrm>
        </p:spPr>
        <p:txBody>
          <a:bodyPr/>
          <a:lstStyle/>
          <a:p>
            <a:pPr marL="233363" indent="-233363"/>
            <a:r>
              <a:rPr lang="en-US" dirty="0" smtClean="0">
                <a:solidFill>
                  <a:srgbClr val="0000FF"/>
                </a:solidFill>
              </a:rPr>
              <a:t>Energy</a:t>
            </a:r>
          </a:p>
          <a:p>
            <a:pPr marL="457200" lvl="1" indent="-223838"/>
            <a:r>
              <a:rPr lang="en-US" sz="1800" b="0" dirty="0" smtClean="0">
                <a:solidFill>
                  <a:schemeClr val="tx1"/>
                </a:solidFill>
              </a:rPr>
              <a:t>Full coverage in </a:t>
            </a:r>
            <a:r>
              <a:rPr lang="en-US" sz="1800" b="0" i="1" dirty="0" smtClean="0">
                <a:solidFill>
                  <a:schemeClr val="tx1"/>
                </a:solidFill>
              </a:rPr>
              <a:t>s</a:t>
            </a:r>
            <a:r>
              <a:rPr lang="en-US" sz="1800" b="0" dirty="0" smtClean="0">
                <a:solidFill>
                  <a:schemeClr val="tx1"/>
                </a:solidFill>
              </a:rPr>
              <a:t> from a few hundreds  to a few thousands </a:t>
            </a:r>
            <a:r>
              <a:rPr lang="en-US" sz="500" b="0" dirty="0" smtClean="0">
                <a:solidFill>
                  <a:schemeClr val="tx1"/>
                </a:solidFill>
              </a:rPr>
              <a:t> </a:t>
            </a:r>
          </a:p>
          <a:p>
            <a:pPr marL="457200" lvl="1" indent="-223838">
              <a:buNone/>
            </a:pPr>
            <a:r>
              <a:rPr lang="en-US" sz="1800" b="0" dirty="0" smtClean="0">
                <a:solidFill>
                  <a:schemeClr val="tx1"/>
                </a:solidFill>
              </a:rPr>
              <a:t>	      </a:t>
            </a:r>
            <a:r>
              <a:rPr lang="en-US" sz="1800" i="1" dirty="0" smtClean="0">
                <a:solidFill>
                  <a:srgbClr val="FF0000"/>
                </a:solidFill>
              </a:rPr>
              <a:t>Bridging the gap of 12 </a:t>
            </a:r>
            <a:r>
              <a:rPr lang="en-US" sz="1800" i="1" dirty="0" err="1" smtClean="0">
                <a:solidFill>
                  <a:srgbClr val="FF0000"/>
                </a:solidFill>
              </a:rPr>
              <a:t>GeV</a:t>
            </a:r>
            <a:r>
              <a:rPr lang="en-US" sz="1800" i="1" dirty="0" smtClean="0">
                <a:solidFill>
                  <a:srgbClr val="FF0000"/>
                </a:solidFill>
              </a:rPr>
              <a:t> CEBAF </a:t>
            </a:r>
            <a:r>
              <a:rPr lang="en-US" sz="1800" i="1" dirty="0" smtClean="0">
                <a:solidFill>
                  <a:srgbClr val="FF0000"/>
                </a:solidFill>
              </a:rPr>
              <a:t>and </a:t>
            </a:r>
            <a:r>
              <a:rPr lang="en-US" sz="1800" i="1" dirty="0" smtClean="0">
                <a:solidFill>
                  <a:srgbClr val="FF0000"/>
                </a:solidFill>
              </a:rPr>
              <a:t>HERA/</a:t>
            </a:r>
            <a:r>
              <a:rPr lang="en-US" sz="1800" i="1" dirty="0" err="1" smtClean="0">
                <a:solidFill>
                  <a:srgbClr val="FF0000"/>
                </a:solidFill>
              </a:rPr>
              <a:t>LHeC</a:t>
            </a:r>
            <a:endParaRPr lang="en-US" sz="600" b="0" dirty="0" smtClean="0">
              <a:solidFill>
                <a:schemeClr val="tx1"/>
              </a:solidFill>
            </a:endParaRPr>
          </a:p>
          <a:p>
            <a:pPr marL="457200" lvl="1" indent="-223838"/>
            <a:r>
              <a:rPr lang="en-US" sz="1800" b="0" dirty="0" smtClean="0">
                <a:solidFill>
                  <a:schemeClr val="tx1"/>
                </a:solidFill>
              </a:rPr>
              <a:t>Electron 3 to 11 </a:t>
            </a:r>
            <a:r>
              <a:rPr lang="en-US" sz="1800" b="0" dirty="0" err="1" smtClean="0">
                <a:solidFill>
                  <a:schemeClr val="tx1"/>
                </a:solidFill>
              </a:rPr>
              <a:t>GeV</a:t>
            </a:r>
            <a:r>
              <a:rPr lang="en-US" sz="1800" b="0" dirty="0" smtClean="0">
                <a:solidFill>
                  <a:schemeClr val="tx1"/>
                </a:solidFill>
              </a:rPr>
              <a:t>, proton 20 to 100 </a:t>
            </a:r>
            <a:r>
              <a:rPr lang="en-US" sz="1800" b="0" dirty="0" err="1" smtClean="0">
                <a:solidFill>
                  <a:schemeClr val="tx1"/>
                </a:solidFill>
              </a:rPr>
              <a:t>GeV</a:t>
            </a:r>
            <a:r>
              <a:rPr lang="en-US" sz="1800" b="0" dirty="0" smtClean="0">
                <a:solidFill>
                  <a:schemeClr val="tx1"/>
                </a:solidFill>
              </a:rPr>
              <a:t>, ion 12 to 40 </a:t>
            </a:r>
            <a:r>
              <a:rPr lang="en-US" sz="1800" b="0" dirty="0" err="1" smtClean="0">
                <a:solidFill>
                  <a:schemeClr val="tx1"/>
                </a:solidFill>
              </a:rPr>
              <a:t>GeV</a:t>
            </a:r>
            <a:r>
              <a:rPr lang="en-US" sz="1800" b="0" dirty="0" smtClean="0">
                <a:solidFill>
                  <a:schemeClr val="tx1"/>
                </a:solidFill>
              </a:rPr>
              <a:t>/u</a:t>
            </a:r>
          </a:p>
          <a:p>
            <a:pPr marL="457200" lvl="1" indent="-223838"/>
            <a:r>
              <a:rPr lang="en-US" sz="1800" b="0" dirty="0" smtClean="0">
                <a:solidFill>
                  <a:schemeClr val="tx1"/>
                </a:solidFill>
              </a:rPr>
              <a:t>Design point:   </a:t>
            </a:r>
            <a:r>
              <a:rPr lang="en-US" sz="1800" dirty="0" smtClean="0">
                <a:solidFill>
                  <a:srgbClr val="0000FF"/>
                </a:solidFill>
              </a:rPr>
              <a:t>60 </a:t>
            </a:r>
            <a:r>
              <a:rPr lang="en-US" sz="1800" dirty="0" err="1" smtClean="0">
                <a:solidFill>
                  <a:srgbClr val="0000FF"/>
                </a:solidFill>
              </a:rPr>
              <a:t>GeV</a:t>
            </a:r>
            <a:r>
              <a:rPr lang="en-US" sz="1800" dirty="0" smtClean="0">
                <a:solidFill>
                  <a:srgbClr val="0000FF"/>
                </a:solidFill>
              </a:rPr>
              <a:t> proton on 5 </a:t>
            </a:r>
            <a:r>
              <a:rPr lang="en-US" sz="1800" dirty="0" err="1" smtClean="0">
                <a:solidFill>
                  <a:srgbClr val="0000FF"/>
                </a:solidFill>
              </a:rPr>
              <a:t>GeV</a:t>
            </a:r>
            <a:r>
              <a:rPr lang="en-US" sz="1800" dirty="0" smtClean="0">
                <a:solidFill>
                  <a:srgbClr val="0000FF"/>
                </a:solidFill>
              </a:rPr>
              <a:t> electron</a:t>
            </a:r>
          </a:p>
          <a:p>
            <a:pPr marL="457200" lvl="1" indent="-223838"/>
            <a:endParaRPr lang="en-US" sz="1200" b="0" dirty="0" smtClean="0">
              <a:solidFill>
                <a:srgbClr val="FF00FF"/>
              </a:solidFill>
            </a:endParaRPr>
          </a:p>
          <a:p>
            <a:pPr marL="233363" indent="-233363"/>
            <a:r>
              <a:rPr lang="en-US" dirty="0" smtClean="0">
                <a:solidFill>
                  <a:srgbClr val="0000FF"/>
                </a:solidFill>
              </a:rPr>
              <a:t>Ion species</a:t>
            </a:r>
          </a:p>
          <a:p>
            <a:pPr marL="457200" lvl="1" indent="-223838"/>
            <a:r>
              <a:rPr lang="en-US" sz="1800" b="0" dirty="0" smtClean="0">
                <a:solidFill>
                  <a:schemeClr val="tx1"/>
                </a:solidFill>
              </a:rPr>
              <a:t>Polarized light ion: p, d, </a:t>
            </a:r>
            <a:r>
              <a:rPr lang="en-US" sz="1800" b="0" baseline="30000" dirty="0" smtClean="0">
                <a:solidFill>
                  <a:schemeClr val="tx1"/>
                </a:solidFill>
              </a:rPr>
              <a:t>3</a:t>
            </a:r>
            <a:r>
              <a:rPr lang="en-US" sz="1800" b="0" dirty="0" smtClean="0">
                <a:solidFill>
                  <a:schemeClr val="tx1"/>
                </a:solidFill>
              </a:rPr>
              <a:t>He and possibly Li</a:t>
            </a:r>
          </a:p>
          <a:p>
            <a:pPr marL="457200" lvl="1" indent="-223838"/>
            <a:r>
              <a:rPr lang="en-US" sz="1800" b="0" dirty="0" smtClean="0">
                <a:solidFill>
                  <a:schemeClr val="tx1"/>
                </a:solidFill>
              </a:rPr>
              <a:t>Un-polarized ions up to A=200 or so (Au, </a:t>
            </a:r>
            <a:r>
              <a:rPr lang="en-US" sz="1800" b="0" dirty="0" err="1" smtClean="0">
                <a:solidFill>
                  <a:schemeClr val="tx1"/>
                </a:solidFill>
              </a:rPr>
              <a:t>Pb</a:t>
            </a:r>
            <a:r>
              <a:rPr lang="en-US" sz="1800" b="0" dirty="0" smtClean="0">
                <a:solidFill>
                  <a:schemeClr val="tx1"/>
                </a:solidFill>
              </a:rPr>
              <a:t>)</a:t>
            </a:r>
          </a:p>
          <a:p>
            <a:pPr marL="457200" lvl="1" indent="-223838"/>
            <a:endParaRPr lang="en-US" sz="1200" b="0" dirty="0" smtClean="0">
              <a:solidFill>
                <a:schemeClr val="tx1"/>
              </a:solidFill>
            </a:endParaRPr>
          </a:p>
          <a:p>
            <a:pPr marL="233363" indent="-233363"/>
            <a:r>
              <a:rPr lang="en-US" dirty="0" smtClean="0">
                <a:solidFill>
                  <a:srgbClr val="0000FF"/>
                </a:solidFill>
              </a:rPr>
              <a:t>Detectors</a:t>
            </a:r>
          </a:p>
          <a:p>
            <a:pPr marL="457200" lvl="1" indent="-223838"/>
            <a:r>
              <a:rPr lang="en-US" sz="1800" b="0" dirty="0" smtClean="0">
                <a:solidFill>
                  <a:schemeClr val="tx1"/>
                </a:solidFill>
              </a:rPr>
              <a:t>Up to three interaction points, two for medium energy (20 to 100 </a:t>
            </a:r>
            <a:r>
              <a:rPr lang="en-US" sz="1800" b="0" dirty="0" err="1" smtClean="0">
                <a:solidFill>
                  <a:schemeClr val="tx1"/>
                </a:solidFill>
              </a:rPr>
              <a:t>GeV</a:t>
            </a:r>
            <a:r>
              <a:rPr lang="en-US" sz="1800" b="0" dirty="0" smtClean="0">
                <a:solidFill>
                  <a:schemeClr val="tx1"/>
                </a:solidFill>
              </a:rPr>
              <a:t>)</a:t>
            </a:r>
          </a:p>
          <a:p>
            <a:pPr marL="457200" lvl="1" indent="-223838"/>
            <a:r>
              <a:rPr lang="en-US" sz="1800" b="0" dirty="0" smtClean="0">
                <a:solidFill>
                  <a:schemeClr val="tx1"/>
                </a:solidFill>
              </a:rPr>
              <a:t>One </a:t>
            </a:r>
            <a:r>
              <a:rPr lang="en-US" sz="1800" i="1" dirty="0" smtClean="0">
                <a:solidFill>
                  <a:srgbClr val="0000FF"/>
                </a:solidFill>
              </a:rPr>
              <a:t>full-acceptanc</a:t>
            </a:r>
            <a:r>
              <a:rPr lang="en-US" sz="1800" dirty="0" smtClean="0">
                <a:solidFill>
                  <a:srgbClr val="0000FF"/>
                </a:solidFill>
              </a:rPr>
              <a:t>e</a:t>
            </a:r>
            <a:r>
              <a:rPr lang="en-US" sz="1800" b="0" dirty="0" smtClean="0">
                <a:solidFill>
                  <a:schemeClr val="tx1"/>
                </a:solidFill>
              </a:rPr>
              <a:t> detector (primary),  </a:t>
            </a:r>
            <a:r>
              <a:rPr lang="en-US" sz="1800" i="1" dirty="0" smtClean="0">
                <a:solidFill>
                  <a:srgbClr val="FF0000"/>
                </a:solidFill>
              </a:rPr>
              <a:t>7 m</a:t>
            </a:r>
            <a:r>
              <a:rPr lang="en-US" sz="1800" b="0" dirty="0" smtClean="0">
                <a:solidFill>
                  <a:schemeClr val="tx1"/>
                </a:solidFill>
              </a:rPr>
              <a:t> between IP &amp; 1</a:t>
            </a:r>
            <a:r>
              <a:rPr lang="en-US" sz="1800" b="0" baseline="30000" dirty="0" smtClean="0">
                <a:solidFill>
                  <a:schemeClr val="tx1"/>
                </a:solidFill>
              </a:rPr>
              <a:t>st</a:t>
            </a:r>
            <a:r>
              <a:rPr lang="en-US" sz="1800" b="0" dirty="0" smtClean="0">
                <a:solidFill>
                  <a:schemeClr val="tx1"/>
                </a:solidFill>
              </a:rPr>
              <a:t> final focusing quad</a:t>
            </a:r>
          </a:p>
          <a:p>
            <a:pPr marL="457200" lvl="1" indent="-223838"/>
            <a:r>
              <a:rPr lang="en-US" sz="1800" b="0" dirty="0" smtClean="0">
                <a:solidFill>
                  <a:schemeClr val="tx1"/>
                </a:solidFill>
              </a:rPr>
              <a:t>One </a:t>
            </a:r>
            <a:r>
              <a:rPr lang="en-US" sz="1800" i="1" dirty="0" smtClean="0">
                <a:solidFill>
                  <a:srgbClr val="0000FF"/>
                </a:solidFill>
              </a:rPr>
              <a:t>high luminosity </a:t>
            </a:r>
            <a:r>
              <a:rPr lang="en-US" sz="1800" b="0" dirty="0" smtClean="0">
                <a:solidFill>
                  <a:schemeClr val="tx1"/>
                </a:solidFill>
              </a:rPr>
              <a:t>detector (secondary), </a:t>
            </a:r>
            <a:r>
              <a:rPr lang="en-US" sz="1800" i="1" dirty="0" smtClean="0">
                <a:solidFill>
                  <a:srgbClr val="FF0000"/>
                </a:solidFill>
              </a:rPr>
              <a:t>4.5 m</a:t>
            </a:r>
            <a:r>
              <a:rPr lang="en-US" sz="1800" b="0" dirty="0" smtClean="0">
                <a:solidFill>
                  <a:schemeClr val="tx1"/>
                </a:solidFill>
              </a:rPr>
              <a:t> between IP and 1</a:t>
            </a:r>
            <a:r>
              <a:rPr lang="en-US" sz="1800" b="0" baseline="30000" dirty="0" smtClean="0">
                <a:solidFill>
                  <a:schemeClr val="tx1"/>
                </a:solidFill>
              </a:rPr>
              <a:t>st</a:t>
            </a:r>
            <a:r>
              <a:rPr lang="en-US" sz="1800" b="0" dirty="0" smtClean="0">
                <a:solidFill>
                  <a:schemeClr val="tx1"/>
                </a:solidFill>
              </a:rPr>
              <a:t> final focusing quad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1437"/>
          </a:xfrm>
        </p:spPr>
        <p:txBody>
          <a:bodyPr/>
          <a:lstStyle/>
          <a:p>
            <a:r>
              <a:rPr lang="en-US" dirty="0" smtClean="0"/>
              <a:t>MEIC Design Goal </a:t>
            </a:r>
            <a:r>
              <a:rPr lang="en-US" sz="2400" dirty="0" smtClean="0"/>
              <a:t>(cont.)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935" y="755772"/>
            <a:ext cx="8724124" cy="5439747"/>
          </a:xfrm>
        </p:spPr>
        <p:txBody>
          <a:bodyPr/>
          <a:lstStyle/>
          <a:p>
            <a:pPr marL="233363" indent="-233363"/>
            <a:r>
              <a:rPr lang="en-US" dirty="0" smtClean="0">
                <a:solidFill>
                  <a:srgbClr val="0000FF"/>
                </a:solidFill>
              </a:rPr>
              <a:t>Luminosity</a:t>
            </a:r>
          </a:p>
          <a:p>
            <a:pPr marL="690563" lvl="1" indent="-233363"/>
            <a:r>
              <a:rPr lang="en-US" sz="1800" b="0" dirty="0" smtClean="0">
                <a:solidFill>
                  <a:schemeClr val="tx1"/>
                </a:solidFill>
              </a:rPr>
              <a:t>About </a:t>
            </a:r>
            <a:r>
              <a:rPr lang="en-US" sz="1800" b="0" dirty="0" smtClean="0">
                <a:solidFill>
                  <a:schemeClr val="tx1"/>
                </a:solidFill>
                <a:latin typeface="Arial" charset="0"/>
              </a:rPr>
              <a:t>10</a:t>
            </a:r>
            <a:r>
              <a:rPr lang="en-US" sz="1800" b="0" baseline="30000" dirty="0" smtClean="0">
                <a:solidFill>
                  <a:schemeClr val="tx1"/>
                </a:solidFill>
                <a:latin typeface="Arial" charset="0"/>
              </a:rPr>
              <a:t>34</a:t>
            </a:r>
            <a:r>
              <a:rPr lang="en-US" sz="1800" b="0" dirty="0" smtClean="0">
                <a:solidFill>
                  <a:schemeClr val="tx1"/>
                </a:solidFill>
                <a:latin typeface="Arial" charset="0"/>
              </a:rPr>
              <a:t> cm</a:t>
            </a:r>
            <a:r>
              <a:rPr lang="en-US" sz="1800" b="0" baseline="30000" dirty="0" smtClean="0">
                <a:solidFill>
                  <a:schemeClr val="tx1"/>
                </a:solidFill>
                <a:latin typeface="Arial" charset="0"/>
              </a:rPr>
              <a:t>-2</a:t>
            </a:r>
            <a:r>
              <a:rPr lang="en-US" sz="1800" b="0" dirty="0" smtClean="0">
                <a:solidFill>
                  <a:schemeClr val="tx1"/>
                </a:solidFill>
                <a:latin typeface="Arial" charset="0"/>
              </a:rPr>
              <a:t> s</a:t>
            </a:r>
            <a:r>
              <a:rPr lang="en-US" sz="1800" b="0" baseline="30000" dirty="0" smtClean="0">
                <a:solidFill>
                  <a:schemeClr val="tx1"/>
                </a:solidFill>
                <a:latin typeface="Arial" charset="0"/>
              </a:rPr>
              <a:t>-1</a:t>
            </a:r>
            <a:r>
              <a:rPr lang="en-US" sz="1800" b="0" dirty="0" smtClean="0">
                <a:solidFill>
                  <a:schemeClr val="tx1"/>
                </a:solidFill>
                <a:latin typeface="Arial" charset="0"/>
              </a:rPr>
              <a:t> (e-nucleon) per interaction point</a:t>
            </a:r>
          </a:p>
          <a:p>
            <a:pPr marL="690563" lvl="1" indent="-233363">
              <a:lnSpc>
                <a:spcPct val="80000"/>
              </a:lnSpc>
              <a:buClr>
                <a:schemeClr val="tx1"/>
              </a:buClr>
            </a:pPr>
            <a:r>
              <a:rPr lang="en-US" sz="1800" b="0" dirty="0" smtClean="0">
                <a:solidFill>
                  <a:schemeClr val="tx1"/>
                </a:solidFill>
                <a:latin typeface="Arial" charset="0"/>
              </a:rPr>
              <a:t>Maximum luminosity should optimally be around s=2000 GeV</a:t>
            </a:r>
            <a:r>
              <a:rPr lang="en-US" sz="1800" b="0" baseline="30000" dirty="0" smtClean="0">
                <a:solidFill>
                  <a:schemeClr val="tx1"/>
                </a:solidFill>
                <a:latin typeface="Arial" charset="0"/>
              </a:rPr>
              <a:t>2</a:t>
            </a:r>
            <a:r>
              <a:rPr lang="en-US" sz="1800" b="0" dirty="0" smtClean="0">
                <a:solidFill>
                  <a:schemeClr val="tx1"/>
                </a:solidFill>
                <a:latin typeface="Arial" charset="0"/>
              </a:rPr>
              <a:t> </a:t>
            </a:r>
          </a:p>
          <a:p>
            <a:pPr marL="233363" indent="-233363"/>
            <a:endParaRPr lang="en-US" sz="1200" dirty="0" smtClean="0">
              <a:solidFill>
                <a:srgbClr val="0000FF"/>
              </a:solidFill>
            </a:endParaRPr>
          </a:p>
          <a:p>
            <a:pPr marL="233363" indent="-233363"/>
            <a:r>
              <a:rPr lang="en-US" dirty="0" smtClean="0">
                <a:solidFill>
                  <a:srgbClr val="0000FF"/>
                </a:solidFill>
              </a:rPr>
              <a:t>Polarization</a:t>
            </a:r>
          </a:p>
          <a:p>
            <a:pPr marL="690563" lvl="1" indent="-233363"/>
            <a:r>
              <a:rPr lang="en-US" sz="1800" b="0" dirty="0" smtClean="0">
                <a:solidFill>
                  <a:schemeClr val="tx1"/>
                </a:solidFill>
                <a:latin typeface="Arial" charset="0"/>
              </a:rPr>
              <a:t>Longitudinal at the IP for both beams, transverse </a:t>
            </a:r>
            <a:r>
              <a:rPr lang="en-US" sz="1800" b="0" dirty="0" smtClean="0">
                <a:solidFill>
                  <a:schemeClr val="tx1"/>
                </a:solidFill>
                <a:latin typeface="Arial" charset="0"/>
              </a:rPr>
              <a:t>at IP for ions only</a:t>
            </a:r>
            <a:endParaRPr lang="en-US" sz="1800" b="0" dirty="0" smtClean="0">
              <a:solidFill>
                <a:schemeClr val="tx1"/>
              </a:solidFill>
              <a:latin typeface="Arial" charset="0"/>
            </a:endParaRPr>
          </a:p>
          <a:p>
            <a:pPr marL="690563" indent="-233363">
              <a:lnSpc>
                <a:spcPct val="80000"/>
              </a:lnSpc>
              <a:buClr>
                <a:schemeClr val="tx1"/>
              </a:buClr>
            </a:pPr>
            <a:r>
              <a:rPr lang="en-US" sz="1800" b="0" dirty="0" smtClean="0">
                <a:solidFill>
                  <a:schemeClr val="tx1"/>
                </a:solidFill>
                <a:latin typeface="Arial" charset="0"/>
              </a:rPr>
              <a:t>Spin-flip of both beams (at least 0.1 Hz)</a:t>
            </a:r>
          </a:p>
          <a:p>
            <a:pPr marL="690563" indent="-233363">
              <a:lnSpc>
                <a:spcPct val="80000"/>
              </a:lnSpc>
              <a:buClr>
                <a:schemeClr val="tx1"/>
              </a:buClr>
            </a:pPr>
            <a:r>
              <a:rPr lang="en-US" sz="1800" b="0" dirty="0" smtClean="0">
                <a:solidFill>
                  <a:schemeClr val="tx1"/>
                </a:solidFill>
                <a:latin typeface="Arial" charset="0"/>
              </a:rPr>
              <a:t>All polarizations &gt;70% desirable</a:t>
            </a:r>
            <a:endParaRPr lang="en-US" sz="1800" b="0" dirty="0" smtClean="0">
              <a:solidFill>
                <a:schemeClr val="tx1"/>
              </a:solidFill>
            </a:endParaRPr>
          </a:p>
          <a:p>
            <a:pPr marL="233363" indent="-233363"/>
            <a:endParaRPr lang="en-US" sz="1200" dirty="0" smtClean="0">
              <a:solidFill>
                <a:srgbClr val="0000FF"/>
              </a:solidFill>
            </a:endParaRPr>
          </a:p>
          <a:p>
            <a:pPr marL="233363" indent="-233363"/>
            <a:r>
              <a:rPr lang="en-US" dirty="0" smtClean="0">
                <a:solidFill>
                  <a:srgbClr val="0000FF"/>
                </a:solidFill>
              </a:rPr>
              <a:t>Upgradeable to higher energies and luminosity</a:t>
            </a:r>
          </a:p>
          <a:p>
            <a:pPr marL="690563" lvl="1" indent="-233363"/>
            <a:r>
              <a:rPr lang="en-US" sz="1800" b="0" dirty="0" smtClean="0">
                <a:solidFill>
                  <a:schemeClr val="tx1"/>
                </a:solidFill>
              </a:rPr>
              <a:t>20 </a:t>
            </a:r>
            <a:r>
              <a:rPr lang="en-US" sz="1800" b="0" dirty="0" err="1" smtClean="0">
                <a:solidFill>
                  <a:schemeClr val="tx1"/>
                </a:solidFill>
              </a:rPr>
              <a:t>GeV</a:t>
            </a:r>
            <a:r>
              <a:rPr lang="en-US" sz="1800" b="0" dirty="0" smtClean="0">
                <a:solidFill>
                  <a:schemeClr val="tx1"/>
                </a:solidFill>
              </a:rPr>
              <a:t> electron, 250 </a:t>
            </a:r>
            <a:r>
              <a:rPr lang="en-US" sz="1800" b="0" dirty="0" err="1" smtClean="0">
                <a:solidFill>
                  <a:schemeClr val="tx1"/>
                </a:solidFill>
              </a:rPr>
              <a:t>GeV</a:t>
            </a:r>
            <a:r>
              <a:rPr lang="en-US" sz="1800" b="0" dirty="0" smtClean="0">
                <a:solidFill>
                  <a:schemeClr val="tx1"/>
                </a:solidFill>
              </a:rPr>
              <a:t> proton and 100 </a:t>
            </a:r>
            <a:r>
              <a:rPr lang="en-US" sz="1800" b="0" dirty="0" err="1" smtClean="0">
                <a:solidFill>
                  <a:schemeClr val="tx1"/>
                </a:solidFill>
              </a:rPr>
              <a:t>GeV</a:t>
            </a:r>
            <a:r>
              <a:rPr lang="en-US" sz="1800" b="0" dirty="0" smtClean="0">
                <a:solidFill>
                  <a:schemeClr val="tx1"/>
                </a:solidFill>
              </a:rPr>
              <a:t>/u ion</a:t>
            </a:r>
          </a:p>
          <a:p>
            <a:pPr marL="233363" indent="-233363"/>
            <a:endParaRPr lang="en-US" sz="1200" dirty="0" smtClean="0">
              <a:solidFill>
                <a:srgbClr val="0000FF"/>
              </a:solidFill>
            </a:endParaRPr>
          </a:p>
          <a:p>
            <a:pPr marL="233363" indent="-233363"/>
            <a:r>
              <a:rPr lang="en-US" dirty="0" smtClean="0">
                <a:solidFill>
                  <a:srgbClr val="0000FF"/>
                </a:solidFill>
              </a:rPr>
              <a:t>Positron beam highly </a:t>
            </a:r>
            <a:r>
              <a:rPr lang="en-US" i="1" dirty="0" smtClean="0">
                <a:solidFill>
                  <a:srgbClr val="0000FF"/>
                </a:solidFill>
              </a:rPr>
              <a:t>desirable</a:t>
            </a:r>
          </a:p>
          <a:p>
            <a:pPr marL="633413" lvl="1" indent="-233363"/>
            <a:r>
              <a:rPr lang="en-US" sz="1800" b="0" dirty="0" smtClean="0">
                <a:solidFill>
                  <a:schemeClr val="tx1"/>
                </a:solidFill>
              </a:rPr>
              <a:t>Positron-ion collisions with similar luminosity</a:t>
            </a:r>
            <a:endParaRPr lang="en-US" sz="18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9192"/>
          </a:xfrm>
        </p:spPr>
        <p:txBody>
          <a:bodyPr/>
          <a:lstStyle/>
          <a:p>
            <a:r>
              <a:rPr lang="en-US" dirty="0" smtClean="0"/>
              <a:t>Technical Design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53037"/>
            <a:ext cx="8990319" cy="5386506"/>
          </a:xfrm>
        </p:spPr>
        <p:txBody>
          <a:bodyPr/>
          <a:lstStyle/>
          <a:p>
            <a:pPr marL="0" indent="0">
              <a:buNone/>
            </a:pPr>
            <a:r>
              <a:rPr lang="en-US" sz="2000" b="0" dirty="0" smtClean="0">
                <a:solidFill>
                  <a:schemeClr val="tx1"/>
                </a:solidFill>
                <a:latin typeface="+mj-lt"/>
              </a:rPr>
              <a:t>Limit as many design parameters as we can to </a:t>
            </a:r>
            <a:r>
              <a:rPr lang="en-US" sz="2000" i="1" dirty="0" smtClean="0">
                <a:solidFill>
                  <a:srgbClr val="0000FF"/>
                </a:solidFill>
                <a:latin typeface="+mj-lt"/>
              </a:rPr>
              <a:t>within or close to</a:t>
            </a:r>
            <a:r>
              <a:rPr lang="en-US" sz="20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000" b="0" dirty="0" smtClean="0">
                <a:solidFill>
                  <a:schemeClr val="tx1"/>
                </a:solidFill>
                <a:latin typeface="+mj-lt"/>
              </a:rPr>
              <a:t>the present state-of-art in order to </a:t>
            </a:r>
            <a:r>
              <a:rPr lang="en-US" sz="2000" i="1" dirty="0" smtClean="0">
                <a:solidFill>
                  <a:srgbClr val="0000FF"/>
                </a:solidFill>
                <a:latin typeface="+mj-lt"/>
              </a:rPr>
              <a:t>minimize technical uncertainty and R&amp;D tasks</a:t>
            </a:r>
          </a:p>
          <a:p>
            <a:pPr marL="633413" lvl="1" indent="-233363"/>
            <a:r>
              <a:rPr lang="en-US" sz="1600" b="0" dirty="0" smtClean="0">
                <a:solidFill>
                  <a:schemeClr val="tx1"/>
                </a:solidFill>
                <a:latin typeface="+mj-lt"/>
              </a:rPr>
              <a:t>Stored electron current should not be larger than 3 A</a:t>
            </a:r>
          </a:p>
          <a:p>
            <a:pPr marL="633413" lvl="1" indent="-233363"/>
            <a:r>
              <a:rPr lang="en-US" sz="1600" b="0" dirty="0" smtClean="0">
                <a:solidFill>
                  <a:schemeClr val="tx1"/>
                </a:solidFill>
                <a:latin typeface="+mj-lt"/>
              </a:rPr>
              <a:t>Stored proton/ion current should be less than 1 A </a:t>
            </a:r>
            <a:r>
              <a:rPr lang="en-US" sz="1600" b="0" dirty="0" smtClean="0">
                <a:solidFill>
                  <a:schemeClr val="tx1"/>
                </a:solidFill>
                <a:latin typeface="+mj-lt"/>
              </a:rPr>
              <a:t>(better below 0.5 A)</a:t>
            </a:r>
            <a:endParaRPr lang="en-US" sz="1600" b="0" dirty="0" smtClean="0">
              <a:solidFill>
                <a:schemeClr val="tx1"/>
              </a:solidFill>
              <a:latin typeface="+mj-lt"/>
            </a:endParaRPr>
          </a:p>
          <a:p>
            <a:pPr marL="633413" lvl="1" indent="-233363"/>
            <a:r>
              <a:rPr lang="en-US" sz="1600" b="0" dirty="0" smtClean="0">
                <a:solidFill>
                  <a:schemeClr val="tx1"/>
                </a:solidFill>
              </a:rPr>
              <a:t>Maximum synchrotron radiation power density is 20 kW/m </a:t>
            </a:r>
          </a:p>
          <a:p>
            <a:pPr marL="633413" lvl="1" indent="-233363"/>
            <a:endParaRPr lang="en-US" sz="600" b="0" dirty="0" smtClean="0">
              <a:solidFill>
                <a:schemeClr val="tx1"/>
              </a:solidFill>
              <a:latin typeface="+mj-lt"/>
            </a:endParaRPr>
          </a:p>
          <a:p>
            <a:pPr marL="633413" lvl="1" indent="-233363"/>
            <a:r>
              <a:rPr lang="en-US" sz="1600" b="0" dirty="0" smtClean="0">
                <a:solidFill>
                  <a:schemeClr val="tx1"/>
                </a:solidFill>
                <a:latin typeface="+mj-lt"/>
              </a:rPr>
              <a:t>Maximum peak field of warm electron magnet is 1.7 T</a:t>
            </a:r>
          </a:p>
          <a:p>
            <a:pPr marL="633413" lvl="1" indent="-233363"/>
            <a:r>
              <a:rPr lang="en-US" sz="1600" b="0" dirty="0" smtClean="0">
                <a:solidFill>
                  <a:schemeClr val="tx1"/>
                </a:solidFill>
                <a:latin typeface="+mj-lt"/>
              </a:rPr>
              <a:t>Maximum peak field of ion superconducting dipole magnet is 6 T</a:t>
            </a:r>
          </a:p>
          <a:p>
            <a:pPr marL="633413" lvl="1" indent="-233363"/>
            <a:endParaRPr lang="en-US" sz="600" b="0" dirty="0" smtClean="0">
              <a:solidFill>
                <a:schemeClr val="tx1"/>
              </a:solidFill>
              <a:latin typeface="+mj-lt"/>
            </a:endParaRPr>
          </a:p>
          <a:p>
            <a:pPr marL="633413" lvl="1" indent="-233363"/>
            <a:r>
              <a:rPr lang="en-US" sz="1600" b="0" dirty="0" smtClean="0">
                <a:solidFill>
                  <a:schemeClr val="tx1"/>
                </a:solidFill>
                <a:latin typeface="+mj-lt"/>
              </a:rPr>
              <a:t>Maximum </a:t>
            </a:r>
            <a:r>
              <a:rPr lang="en-US" sz="1600" b="0" dirty="0" err="1" smtClean="0">
                <a:solidFill>
                  <a:schemeClr val="tx1"/>
                </a:solidFill>
                <a:latin typeface="+mj-lt"/>
              </a:rPr>
              <a:t>betatron</a:t>
            </a:r>
            <a:r>
              <a:rPr lang="en-US" sz="1600" b="0" dirty="0" smtClean="0">
                <a:solidFill>
                  <a:schemeClr val="tx1"/>
                </a:solidFill>
                <a:latin typeface="+mj-lt"/>
              </a:rPr>
              <a:t> value at FF quad is 2.5 km</a:t>
            </a:r>
          </a:p>
          <a:p>
            <a:pPr marL="233363" indent="-233363">
              <a:buNone/>
            </a:pPr>
            <a:endParaRPr lang="en-US" sz="1000" b="0" dirty="0" smtClean="0">
              <a:solidFill>
                <a:schemeClr val="tx1"/>
              </a:solidFill>
              <a:latin typeface="+mj-lt"/>
            </a:endParaRPr>
          </a:p>
          <a:p>
            <a:pPr marL="233363" indent="-233363"/>
            <a:r>
              <a:rPr lang="en-US" sz="2000" b="0" dirty="0" smtClean="0">
                <a:solidFill>
                  <a:schemeClr val="tx1"/>
                </a:solidFill>
                <a:latin typeface="+mj-lt"/>
              </a:rPr>
              <a:t>New beta-star, appropriate to the detector requirements</a:t>
            </a:r>
          </a:p>
          <a:p>
            <a:pPr marL="233363" indent="-233363">
              <a:buNone/>
            </a:pPr>
            <a:r>
              <a:rPr lang="en-US" sz="2000" b="0" dirty="0" smtClean="0">
                <a:solidFill>
                  <a:schemeClr val="tx1"/>
                </a:solidFill>
                <a:latin typeface="+mj-lt"/>
              </a:rPr>
              <a:t>		</a:t>
            </a:r>
            <a:r>
              <a:rPr lang="en-US" sz="2200" dirty="0" smtClean="0">
                <a:solidFill>
                  <a:srgbClr val="FF0000"/>
                </a:solidFill>
                <a:latin typeface="+mj-lt"/>
              </a:rPr>
              <a:t>2.5 km </a:t>
            </a:r>
            <a:r>
              <a:rPr lang="el-GR" sz="2200" dirty="0" smtClean="0">
                <a:solidFill>
                  <a:srgbClr val="FF0000"/>
                </a:solidFill>
                <a:latin typeface="+mj-lt"/>
              </a:rPr>
              <a:t>β</a:t>
            </a:r>
            <a:r>
              <a:rPr lang="en-US" sz="2200" baseline="30000" dirty="0" smtClean="0">
                <a:solidFill>
                  <a:srgbClr val="FF0000"/>
                </a:solidFill>
                <a:latin typeface="+mj-lt"/>
              </a:rPr>
              <a:t>max</a:t>
            </a:r>
            <a:r>
              <a:rPr lang="en-US" sz="2200" dirty="0" smtClean="0">
                <a:solidFill>
                  <a:srgbClr val="FF0000"/>
                </a:solidFill>
                <a:latin typeface="+mj-lt"/>
              </a:rPr>
              <a:t>  +  7 m      </a:t>
            </a:r>
            <a:r>
              <a:rPr lang="en-US" sz="2200" dirty="0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   </a:t>
            </a:r>
            <a:r>
              <a:rPr lang="el-GR" sz="2200" dirty="0" smtClean="0">
                <a:solidFill>
                  <a:srgbClr val="FF0000"/>
                </a:solidFill>
              </a:rPr>
              <a:t>β</a:t>
            </a:r>
            <a:r>
              <a:rPr lang="en-US" sz="2200" baseline="-25000" dirty="0" smtClean="0">
                <a:solidFill>
                  <a:srgbClr val="FF0000"/>
                </a:solidFill>
              </a:rPr>
              <a:t>y</a:t>
            </a:r>
            <a:r>
              <a:rPr lang="en-US" sz="2200" baseline="30000" dirty="0" smtClean="0">
                <a:solidFill>
                  <a:srgbClr val="FF0000"/>
                </a:solidFill>
              </a:rPr>
              <a:t>*</a:t>
            </a:r>
            <a:r>
              <a:rPr lang="en-US" sz="2200" dirty="0" smtClean="0">
                <a:solidFill>
                  <a:srgbClr val="FF0000"/>
                </a:solidFill>
              </a:rPr>
              <a:t>=   2 cm</a:t>
            </a:r>
          </a:p>
          <a:p>
            <a:pPr marL="233363" indent="-233363">
              <a:buNone/>
            </a:pPr>
            <a:r>
              <a:rPr lang="en-US" sz="2200" dirty="0" smtClean="0">
                <a:solidFill>
                  <a:srgbClr val="FF0000"/>
                </a:solidFill>
              </a:rPr>
              <a:t>		2.5 km </a:t>
            </a:r>
            <a:r>
              <a:rPr lang="el-GR" sz="2200" dirty="0" smtClean="0">
                <a:solidFill>
                  <a:srgbClr val="FF0000"/>
                </a:solidFill>
              </a:rPr>
              <a:t>β</a:t>
            </a:r>
            <a:r>
              <a:rPr lang="en-US" sz="2200" baseline="30000" dirty="0" smtClean="0">
                <a:solidFill>
                  <a:srgbClr val="FF0000"/>
                </a:solidFill>
              </a:rPr>
              <a:t>max</a:t>
            </a:r>
            <a:r>
              <a:rPr lang="en-US" sz="2200" dirty="0" smtClean="0">
                <a:solidFill>
                  <a:srgbClr val="FF0000"/>
                </a:solidFill>
              </a:rPr>
              <a:t>  +  4.5 m   </a:t>
            </a:r>
            <a:r>
              <a:rPr lang="en-US" sz="2200" dirty="0" smtClean="0">
                <a:solidFill>
                  <a:srgbClr val="FF0000"/>
                </a:solidFill>
                <a:sym typeface="Wingdings" pitchFamily="2" charset="2"/>
              </a:rPr>
              <a:t>   </a:t>
            </a:r>
            <a:r>
              <a:rPr lang="el-GR" sz="2200" dirty="0" smtClean="0">
                <a:solidFill>
                  <a:srgbClr val="FF0000"/>
                </a:solidFill>
              </a:rPr>
              <a:t>β</a:t>
            </a:r>
            <a:r>
              <a:rPr lang="en-US" sz="2200" baseline="-25000" dirty="0" smtClean="0">
                <a:solidFill>
                  <a:srgbClr val="FF0000"/>
                </a:solidFill>
              </a:rPr>
              <a:t>y</a:t>
            </a:r>
            <a:r>
              <a:rPr lang="en-US" sz="2200" baseline="30000" dirty="0" smtClean="0">
                <a:solidFill>
                  <a:srgbClr val="FF0000"/>
                </a:solidFill>
              </a:rPr>
              <a:t>*</a:t>
            </a:r>
            <a:r>
              <a:rPr lang="en-US" sz="2200" dirty="0" smtClean="0">
                <a:solidFill>
                  <a:srgbClr val="FF0000"/>
                </a:solidFill>
              </a:rPr>
              <a:t>=0.8 cm</a:t>
            </a:r>
            <a:endParaRPr lang="en-US" sz="2200" dirty="0" smtClean="0">
              <a:solidFill>
                <a:srgbClr val="FF0000"/>
              </a:solidFill>
              <a:latin typeface="+mj-lt"/>
            </a:endParaRPr>
          </a:p>
          <a:p>
            <a:pPr marL="233363" indent="-233363"/>
            <a:endParaRPr lang="en-US" sz="1600" b="0" dirty="0" smtClean="0">
              <a:solidFill>
                <a:schemeClr val="tx1"/>
              </a:solidFill>
              <a:latin typeface="+mj-lt"/>
            </a:endParaRPr>
          </a:p>
          <a:p>
            <a:pPr marL="233363" indent="-233363"/>
            <a:r>
              <a:rPr lang="en-US" sz="2000" b="0" dirty="0" smtClean="0">
                <a:solidFill>
                  <a:schemeClr val="tx1"/>
                </a:solidFill>
                <a:latin typeface="+mj-lt"/>
              </a:rPr>
              <a:t>This conservative design will form a </a:t>
            </a:r>
            <a:r>
              <a:rPr lang="en-US" sz="2000" b="0" dirty="0" smtClean="0">
                <a:solidFill>
                  <a:schemeClr val="tx1"/>
                </a:solidFill>
                <a:latin typeface="+mj-lt"/>
              </a:rPr>
              <a:t>base </a:t>
            </a:r>
            <a:r>
              <a:rPr lang="en-US" sz="2000" b="0" dirty="0" smtClean="0">
                <a:solidFill>
                  <a:schemeClr val="tx1"/>
                </a:solidFill>
                <a:latin typeface="+mj-lt"/>
              </a:rPr>
              <a:t>for </a:t>
            </a:r>
            <a:r>
              <a:rPr lang="en-US" sz="2000" i="1" dirty="0" smtClean="0">
                <a:solidFill>
                  <a:srgbClr val="0000FF"/>
                </a:solidFill>
                <a:latin typeface="+mj-lt"/>
              </a:rPr>
              <a:t>future optimization </a:t>
            </a:r>
            <a:r>
              <a:rPr lang="en-US" sz="2000" b="0" dirty="0" smtClean="0">
                <a:solidFill>
                  <a:schemeClr val="tx1"/>
                </a:solidFill>
                <a:latin typeface="+mj-lt"/>
              </a:rPr>
              <a:t>guided by </a:t>
            </a:r>
          </a:p>
          <a:p>
            <a:pPr marL="633413" lvl="1" indent="-233363"/>
            <a:r>
              <a:rPr lang="en-US" sz="1600" b="0" dirty="0" smtClean="0">
                <a:solidFill>
                  <a:schemeClr val="tx1"/>
                </a:solidFill>
                <a:latin typeface="+mj-lt"/>
              </a:rPr>
              <a:t>Evolution of the science program </a:t>
            </a:r>
          </a:p>
          <a:p>
            <a:pPr marL="633413" lvl="1" indent="-233363"/>
            <a:r>
              <a:rPr lang="en-US" sz="1600" b="0" dirty="0" smtClean="0">
                <a:solidFill>
                  <a:schemeClr val="tx1"/>
                </a:solidFill>
                <a:latin typeface="+mj-lt"/>
              </a:rPr>
              <a:t>Technology innovation and R&amp;D advances 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893539" y="3965507"/>
            <a:ext cx="5130744" cy="806278"/>
          </a:xfrm>
          <a:prstGeom prst="rect">
            <a:avLst/>
          </a:prstGeom>
          <a:noFill/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15636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MEIC Layout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427220" y="3863340"/>
            <a:ext cx="4716780" cy="2453640"/>
            <a:chOff x="-469849" y="550661"/>
            <a:chExt cx="9399441" cy="4667641"/>
          </a:xfrm>
        </p:grpSpPr>
        <p:pic>
          <p:nvPicPr>
            <p:cNvPr id="6" name="Picture 2" descr="CompleteThreeRing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3380" y="1012826"/>
              <a:ext cx="7620000" cy="4205476"/>
            </a:xfrm>
            <a:prstGeom prst="rect">
              <a:avLst/>
            </a:prstGeom>
            <a:noFill/>
          </p:spPr>
        </p:pic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5877431" y="617296"/>
              <a:ext cx="1703973" cy="484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rPr>
                <a:t>Prebooster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7163682" y="550661"/>
              <a:ext cx="1492582" cy="807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rPr>
                <a:t>Ion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rPr>
                <a:t>source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-469849" y="2975626"/>
              <a:ext cx="2229517" cy="1130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rPr>
                <a:t>Three Figure-8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rPr>
                <a:t>rings stacked vertically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 flipH="1">
              <a:off x="2857495" y="1646774"/>
              <a:ext cx="742202" cy="45825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lg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1200" b="1"/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3296002" y="1088218"/>
              <a:ext cx="1853865" cy="807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rPr>
                <a:t>Ion transfer beam line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 flipH="1" flipV="1">
              <a:off x="2514600" y="2545079"/>
              <a:ext cx="523875" cy="53149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lg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1200" b="1"/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1823068" y="2898494"/>
              <a:ext cx="3325489" cy="807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rPr>
                <a:t>Medium energy IP with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rPr>
                <a:t>horizontal crab crossing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4880996" y="3007138"/>
              <a:ext cx="2029007" cy="484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Narrow" pitchFamily="34" charset="0"/>
                </a:rPr>
                <a:t>Electron ring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1677447" y="3832336"/>
              <a:ext cx="1497076" cy="484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rPr>
                <a:t>Injector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2957442" y="4494558"/>
              <a:ext cx="2206300" cy="497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rPr>
                <a:t>12 </a:t>
              </a:r>
              <a:r>
                <a:rPr kumimoji="0" lang="en-US" sz="12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rPr>
                <a:t>GeV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rPr>
                <a:t> CEBAF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6678401" y="1453522"/>
              <a:ext cx="1524000" cy="484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rPr>
                <a:t>SRF </a:t>
              </a:r>
              <a:r>
                <a:rPr kumimoji="0" lang="en-US" sz="12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rPr>
                <a:t>linac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H="1" flipV="1">
              <a:off x="6486524" y="2379344"/>
              <a:ext cx="317185" cy="28769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lg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1200" b="1"/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-107899" y="900486"/>
              <a:ext cx="3069833" cy="807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3E0895"/>
                  </a:solidFill>
                  <a:effectLst/>
                  <a:latin typeface="Arial Narrow" pitchFamily="34" charset="0"/>
                </a:rPr>
                <a:t>Warm large booster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3E0895"/>
                  </a:solidFill>
                  <a:effectLst/>
                  <a:latin typeface="Arial Narrow" pitchFamily="34" charset="0"/>
                </a:rPr>
                <a:t>(up to 20 </a:t>
              </a:r>
              <a:r>
                <a:rPr kumimoji="0" lang="en-US" sz="1200" b="1" i="0" u="none" strike="noStrike" cap="none" normalizeH="0" baseline="0" dirty="0" err="1" smtClean="0">
                  <a:ln>
                    <a:noFill/>
                  </a:ln>
                  <a:solidFill>
                    <a:srgbClr val="3E0895"/>
                  </a:solidFill>
                  <a:effectLst/>
                  <a:latin typeface="Arial Narrow" pitchFamily="34" charset="0"/>
                </a:rPr>
                <a:t>GeV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3E0895"/>
                  </a:solidFill>
                  <a:effectLst/>
                  <a:latin typeface="Arial Narrow" pitchFamily="34" charset="0"/>
                </a:rPr>
                <a:t>/c)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6530381" y="2254052"/>
              <a:ext cx="2399211" cy="1130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Arial Narrow" pitchFamily="34" charset="0"/>
                </a:rPr>
                <a:t>Cold 97 </a:t>
              </a:r>
              <a:r>
                <a:rPr kumimoji="0" lang="en-US" sz="1200" b="1" i="0" u="none" strike="noStrike" cap="none" normalizeH="0" baseline="0" dirty="0" err="1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Arial Narrow" pitchFamily="34" charset="0"/>
                </a:rPr>
                <a:t>GeV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Arial Narrow" pitchFamily="34" charset="0"/>
                </a:rPr>
                <a:t>/c proton collider ring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" name="Line 10"/>
            <p:cNvSpPr>
              <a:spLocks noChangeShapeType="1"/>
            </p:cNvSpPr>
            <p:nvPr/>
          </p:nvSpPr>
          <p:spPr bwMode="auto">
            <a:xfrm flipV="1">
              <a:off x="3808095" y="2552700"/>
              <a:ext cx="481966" cy="53149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lg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1200" b="1"/>
            </a:p>
          </p:txBody>
        </p:sp>
      </p:grpSp>
      <p:pic>
        <p:nvPicPr>
          <p:cNvPr id="22" name="Picture 5" descr="MEIC_tunne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37020" y="748718"/>
            <a:ext cx="2407920" cy="2268801"/>
          </a:xfrm>
          <a:prstGeom prst="rect">
            <a:avLst/>
          </a:prstGeom>
          <a:noFill/>
        </p:spPr>
      </p:pic>
      <p:grpSp>
        <p:nvGrpSpPr>
          <p:cNvPr id="45" name="Group 44"/>
          <p:cNvGrpSpPr/>
          <p:nvPr/>
        </p:nvGrpSpPr>
        <p:grpSpPr>
          <a:xfrm>
            <a:off x="-99060" y="655319"/>
            <a:ext cx="5273040" cy="4182067"/>
            <a:chOff x="-99060" y="655319"/>
            <a:chExt cx="5273040" cy="4182067"/>
          </a:xfrm>
        </p:grpSpPr>
        <p:pic>
          <p:nvPicPr>
            <p:cNvPr id="12291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99060" y="655319"/>
              <a:ext cx="5273040" cy="4182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Rectangle 24"/>
            <p:cNvSpPr/>
            <p:nvPr/>
          </p:nvSpPr>
          <p:spPr bwMode="auto">
            <a:xfrm>
              <a:off x="2028586" y="1283234"/>
              <a:ext cx="660826" cy="37651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1481738" y="1636699"/>
              <a:ext cx="861891" cy="33681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1588035" y="3018544"/>
              <a:ext cx="861891" cy="33681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1780135" y="2666359"/>
              <a:ext cx="540443" cy="32016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1751959" y="2059321"/>
              <a:ext cx="184417" cy="184417"/>
            </a:xfrm>
            <a:prstGeom prst="ellipse">
              <a:avLst/>
            </a:prstGeom>
            <a:solidFill>
              <a:srgbClr val="00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2196352" y="2042672"/>
              <a:ext cx="184417" cy="184417"/>
            </a:xfrm>
            <a:prstGeom prst="ellipse">
              <a:avLst/>
            </a:prstGeom>
            <a:solidFill>
              <a:srgbClr val="00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1758362" y="2503714"/>
              <a:ext cx="184417" cy="18441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2188668" y="2511398"/>
              <a:ext cx="184417" cy="184417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 rot="5400000">
              <a:off x="1748120" y="1771171"/>
              <a:ext cx="361147" cy="16904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6" name="Straight Arrow Connector 35"/>
            <p:cNvCxnSpPr/>
            <p:nvPr/>
          </p:nvCxnSpPr>
          <p:spPr bwMode="auto">
            <a:xfrm rot="16200000" flipH="1">
              <a:off x="1990164" y="1782695"/>
              <a:ext cx="352187" cy="15240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8" name="TextBox 37"/>
            <p:cNvSpPr txBox="1"/>
            <p:nvPr/>
          </p:nvSpPr>
          <p:spPr>
            <a:xfrm>
              <a:off x="1444598" y="1436914"/>
              <a:ext cx="130628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latin typeface="+mn-lt"/>
                </a:rPr>
                <a:t>medium energy IP</a:t>
              </a:r>
              <a:endParaRPr lang="en-US" sz="1000" b="1" dirty="0">
                <a:latin typeface="+mn-lt"/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 bwMode="auto">
            <a:xfrm rot="16200000" flipV="1">
              <a:off x="2134883" y="2818761"/>
              <a:ext cx="300956" cy="896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4" name="TextBox 43"/>
            <p:cNvSpPr txBox="1"/>
            <p:nvPr/>
          </p:nvSpPr>
          <p:spPr>
            <a:xfrm>
              <a:off x="1796784" y="2934020"/>
              <a:ext cx="103734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latin typeface="+mn-lt"/>
                </a:rPr>
                <a:t>low energy IP</a:t>
              </a:r>
              <a:endParaRPr lang="en-US" sz="1000" b="1" dirty="0">
                <a:latin typeface="+mn-lt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795381" y="2346338"/>
            <a:ext cx="2651139" cy="854062"/>
            <a:chOff x="3635361" y="2361578"/>
            <a:chExt cx="2651139" cy="854062"/>
          </a:xfrm>
        </p:grpSpPr>
        <p:sp>
          <p:nvSpPr>
            <p:cNvPr id="23" name="Rectangular Callout 4"/>
            <p:cNvSpPr>
              <a:spLocks noChangeArrowheads="1"/>
            </p:cNvSpPr>
            <p:nvPr/>
          </p:nvSpPr>
          <p:spPr bwMode="auto">
            <a:xfrm>
              <a:off x="3635361" y="2361578"/>
              <a:ext cx="2643519" cy="838822"/>
            </a:xfrm>
            <a:prstGeom prst="wedgeRectCallout">
              <a:avLst>
                <a:gd name="adj1" fmla="val 82868"/>
                <a:gd name="adj2" fmla="val -76322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 dirty="0">
                <a:latin typeface="Arial" charset="0"/>
                <a:cs typeface="Arial" charset="0"/>
              </a:endParaRPr>
            </a:p>
          </p:txBody>
        </p:sp>
        <p:sp>
          <p:nvSpPr>
            <p:cNvPr id="12293" name="Rectangular Callout 4"/>
            <p:cNvSpPr>
              <a:spLocks noChangeArrowheads="1"/>
            </p:cNvSpPr>
            <p:nvPr/>
          </p:nvSpPr>
          <p:spPr bwMode="auto">
            <a:xfrm>
              <a:off x="3642981" y="2376818"/>
              <a:ext cx="2643519" cy="838822"/>
            </a:xfrm>
            <a:prstGeom prst="wedgeRectCallout">
              <a:avLst>
                <a:gd name="adj1" fmla="val -80283"/>
                <a:gd name="adj2" fmla="val -5633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 dirty="0" smtClean="0">
                  <a:latin typeface="Arial" charset="0"/>
                  <a:cs typeface="Arial" charset="0"/>
                </a:rPr>
                <a:t>Three compact rings:</a:t>
              </a:r>
            </a:p>
            <a:p>
              <a:pPr indent="168275">
                <a:buFont typeface="Arial" charset="0"/>
                <a:buChar char="•"/>
              </a:pPr>
              <a:r>
                <a:rPr lang="en-US" sz="1200" dirty="0" smtClean="0">
                  <a:latin typeface="Arial" charset="0"/>
                  <a:cs typeface="Arial" charset="0"/>
                </a:rPr>
                <a:t>3 to 11 </a:t>
              </a:r>
              <a:r>
                <a:rPr lang="en-US" sz="1200" dirty="0" err="1" smtClean="0">
                  <a:latin typeface="Arial" charset="0"/>
                  <a:cs typeface="Arial" charset="0"/>
                </a:rPr>
                <a:t>GeV</a:t>
              </a:r>
              <a:r>
                <a:rPr lang="en-US" sz="1200" dirty="0" smtClean="0">
                  <a:latin typeface="Arial" charset="0"/>
                  <a:cs typeface="Arial" charset="0"/>
                </a:rPr>
                <a:t> electron</a:t>
              </a:r>
            </a:p>
            <a:p>
              <a:pPr indent="168275">
                <a:buFont typeface="Arial" charset="0"/>
                <a:buChar char="•"/>
              </a:pPr>
              <a:r>
                <a:rPr lang="en-US" sz="1200" dirty="0" smtClean="0">
                  <a:latin typeface="Arial" charset="0"/>
                  <a:cs typeface="Arial" charset="0"/>
                </a:rPr>
                <a:t>Up to 20 </a:t>
              </a:r>
              <a:r>
                <a:rPr lang="en-US" sz="1200" dirty="0" err="1" smtClean="0">
                  <a:latin typeface="Arial" charset="0"/>
                  <a:cs typeface="Arial" charset="0"/>
                </a:rPr>
                <a:t>GeV</a:t>
              </a:r>
              <a:r>
                <a:rPr lang="en-US" sz="1200" dirty="0" smtClean="0">
                  <a:latin typeface="Arial" charset="0"/>
                  <a:cs typeface="Arial" charset="0"/>
                </a:rPr>
                <a:t>/c proton (warm)</a:t>
              </a:r>
            </a:p>
            <a:p>
              <a:pPr indent="168275">
                <a:buFont typeface="Arial" charset="0"/>
                <a:buChar char="•"/>
              </a:pPr>
              <a:r>
                <a:rPr lang="en-US" sz="1200" dirty="0" smtClean="0">
                  <a:latin typeface="Arial" charset="0"/>
                  <a:cs typeface="Arial" charset="0"/>
                </a:rPr>
                <a:t>Up to 100 </a:t>
              </a:r>
              <a:r>
                <a:rPr lang="en-US" sz="1200" dirty="0" err="1" smtClean="0">
                  <a:latin typeface="Arial" charset="0"/>
                  <a:cs typeface="Arial" charset="0"/>
                </a:rPr>
                <a:t>GeV</a:t>
              </a:r>
              <a:r>
                <a:rPr lang="en-US" sz="1200" dirty="0" smtClean="0">
                  <a:latin typeface="Arial" charset="0"/>
                  <a:cs typeface="Arial" charset="0"/>
                </a:rPr>
                <a:t>/c proton (cold)</a:t>
              </a:r>
              <a:endParaRPr lang="en-US" sz="1200" dirty="0"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MEIC and Upgrade </a:t>
            </a:r>
            <a:r>
              <a:rPr lang="en-US" dirty="0" smtClean="0"/>
              <a:t>o</a:t>
            </a:r>
            <a:r>
              <a:rPr lang="en-US" dirty="0" smtClean="0"/>
              <a:t>n </a:t>
            </a:r>
            <a:r>
              <a:rPr lang="en-US" dirty="0" err="1" smtClean="0"/>
              <a:t>JLab</a:t>
            </a:r>
            <a:r>
              <a:rPr lang="en-US" dirty="0" smtClean="0"/>
              <a:t> Site Map</a:t>
            </a:r>
            <a:endParaRPr lang="en-US" dirty="0"/>
          </a:p>
        </p:txBody>
      </p:sp>
      <p:pic>
        <p:nvPicPr>
          <p:cNvPr id="581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1827" y="668235"/>
            <a:ext cx="4304342" cy="5928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5151"/>
          </a:xfrm>
        </p:spPr>
        <p:txBody>
          <a:bodyPr/>
          <a:lstStyle/>
          <a:p>
            <a:r>
              <a:rPr lang="en-US" sz="3400" dirty="0" smtClean="0"/>
              <a:t>Parameters for A </a:t>
            </a:r>
            <a:r>
              <a:rPr lang="en-US" sz="3400" i="1" dirty="0" smtClean="0"/>
              <a:t>Full Acceptance </a:t>
            </a:r>
            <a:r>
              <a:rPr lang="en-US" sz="3400" dirty="0" smtClean="0"/>
              <a:t>Detector</a:t>
            </a:r>
            <a:endParaRPr lang="en-US" sz="3400" dirty="0" smtClean="0">
              <a:solidFill>
                <a:srgbClr val="0033CC"/>
              </a:solidFill>
              <a:latin typeface="Candara" pitchFamily="34" charset="0"/>
            </a:endParaRPr>
          </a:p>
        </p:txBody>
      </p:sp>
      <p:graphicFrame>
        <p:nvGraphicFramePr>
          <p:cNvPr id="15451" name="Group 91"/>
          <p:cNvGraphicFramePr>
            <a:graphicFrameLocks noGrp="1"/>
          </p:cNvGraphicFramePr>
          <p:nvPr/>
        </p:nvGraphicFramePr>
        <p:xfrm>
          <a:off x="772900" y="796767"/>
          <a:ext cx="7363393" cy="5364480"/>
        </p:xfrm>
        <a:graphic>
          <a:graphicData uri="http://schemas.openxmlformats.org/drawingml/2006/table">
            <a:tbl>
              <a:tblPr/>
              <a:tblGrid>
                <a:gridCol w="3331744"/>
                <a:gridCol w="1006714"/>
                <a:gridCol w="1447750"/>
                <a:gridCol w="1577185"/>
              </a:tblGrid>
              <a:tr h="262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Proton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Electron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62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Beam energy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262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Collision frequency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262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Particles per bunch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0.416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262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Beam Current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262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Polarization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&gt; 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~ 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262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Energy spread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~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262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RMS bunch length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262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Horizontal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emittance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normalized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µm rad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262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Vertical emittance, normalized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µm rad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262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Horizontal 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β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262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Vertical 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β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262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Vertical beam-beam tune shift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262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Laslett tune shift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Very small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262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Distance from IP to 1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FF quad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262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Luminosity per IP, 10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cm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64"/>
            <a:ext cx="9144000" cy="651084"/>
          </a:xfrm>
        </p:spPr>
        <p:txBody>
          <a:bodyPr/>
          <a:lstStyle/>
          <a:p>
            <a:r>
              <a:rPr lang="en-US" sz="3400" dirty="0" smtClean="0"/>
              <a:t>Parameters for A </a:t>
            </a:r>
            <a:r>
              <a:rPr lang="en-US" sz="3400" i="1" dirty="0" smtClean="0"/>
              <a:t>High Luminosity </a:t>
            </a:r>
            <a:r>
              <a:rPr lang="en-US" sz="3400" dirty="0" smtClean="0"/>
              <a:t>Detector</a:t>
            </a:r>
            <a:endParaRPr lang="en-US" sz="3400" dirty="0"/>
          </a:p>
        </p:txBody>
      </p:sp>
      <p:graphicFrame>
        <p:nvGraphicFramePr>
          <p:cNvPr id="3" name="Group 91"/>
          <p:cNvGraphicFramePr>
            <a:graphicFrameLocks noGrp="1"/>
          </p:cNvGraphicFramePr>
          <p:nvPr/>
        </p:nvGraphicFramePr>
        <p:xfrm>
          <a:off x="808027" y="768228"/>
          <a:ext cx="7315200" cy="5364480"/>
        </p:xfrm>
        <a:graphic>
          <a:graphicData uri="http://schemas.openxmlformats.org/drawingml/2006/table">
            <a:tbl>
              <a:tblPr/>
              <a:tblGrid>
                <a:gridCol w="3309938"/>
                <a:gridCol w="1000125"/>
                <a:gridCol w="1438275"/>
                <a:gridCol w="1566862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Proton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Electron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Beam energy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Collision frequency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Particles per bunch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0.416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Beam current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Polarization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&gt; 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~ 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Energy spread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~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RMS bunch length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Horizontal emittance, normalized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µm rad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Vertical emittance, normalized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µm rad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Horizontal 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β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Vertical 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β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Vertical beam-beam tune shift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Laslett tune shift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Very small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Distance from IP to 1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FF quad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Luminosity per IP, 10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cm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67800" cy="609600"/>
          </a:xfrm>
        </p:spPr>
        <p:txBody>
          <a:bodyPr/>
          <a:lstStyle/>
          <a:p>
            <a:pPr eaLnBrk="1" hangingPunct="1"/>
            <a:r>
              <a:rPr lang="en-US" sz="3400" dirty="0" smtClean="0">
                <a:latin typeface="Arial" pitchFamily="34" charset="0"/>
                <a:cs typeface="Arial" pitchFamily="34" charset="0"/>
              </a:rPr>
              <a:t>Luminosity Concept: </a:t>
            </a:r>
            <a:r>
              <a:rPr lang="en-US" sz="3400" i="1" dirty="0" smtClean="0">
                <a:latin typeface="Arial" pitchFamily="34" charset="0"/>
                <a:cs typeface="Arial" pitchFamily="34" charset="0"/>
              </a:rPr>
              <a:t>Following the Leader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 bwMode="auto">
          <a:xfrm>
            <a:off x="83979" y="646918"/>
            <a:ext cx="8920065" cy="234820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7013" indent="-227013" eaLnBrk="1" hangingPunct="1">
              <a:buNone/>
            </a:pP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Luminosity of KEKB and PEP II follow from</a:t>
            </a:r>
            <a:endParaRPr lang="en-US" sz="2000" b="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627063" lvl="1" eaLnBrk="1" hangingPunct="1">
              <a:buFont typeface="Arial" pitchFamily="34" charset="0"/>
              <a:buChar char="•"/>
              <a:tabLst>
                <a:tab pos="461963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Very small </a:t>
            </a:r>
            <a:r>
              <a:rPr lang="el-GR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β</a:t>
            </a:r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* (~6 mm)</a:t>
            </a:r>
          </a:p>
          <a:p>
            <a:pPr marL="627063" lvl="1" eaLnBrk="1" hangingPunct="1">
              <a:buFont typeface="Arial" pitchFamily="34" charset="0"/>
              <a:buChar char="•"/>
              <a:tabLst>
                <a:tab pos="461963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Very short bunch length (</a:t>
            </a:r>
            <a:r>
              <a:rPr lang="el-GR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σ</a:t>
            </a:r>
            <a:r>
              <a:rPr lang="en-US" sz="1800" b="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~ </a:t>
            </a:r>
            <a:r>
              <a:rPr lang="el-GR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β</a:t>
            </a:r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*)</a:t>
            </a:r>
          </a:p>
          <a:p>
            <a:pPr marL="627063" lvl="1" eaLnBrk="1" hangingPunct="1">
              <a:buFont typeface="Arial" pitchFamily="34" charset="0"/>
              <a:buChar char="•"/>
              <a:tabLst>
                <a:tab pos="461963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Very small bunch charge (5.3 </a:t>
            </a:r>
            <a:r>
              <a:rPr lang="en-US" sz="18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nC</a:t>
            </a:r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1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627063" lvl="1" eaLnBrk="1" hangingPunct="1">
              <a:buFont typeface="Arial" pitchFamily="34" charset="0"/>
              <a:buChar char="•"/>
              <a:tabLst>
                <a:tab pos="461963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High bunch repetition rate (509 MHz)</a:t>
            </a:r>
          </a:p>
          <a:p>
            <a:pPr marL="627063" lvl="1" eaLnBrk="1" hangingPunct="1">
              <a:buFont typeface="Arial" pitchFamily="34" charset="0"/>
              <a:buChar char="•"/>
              <a:tabLst>
                <a:tab pos="461963" algn="l"/>
              </a:tabLst>
            </a:pPr>
            <a:endParaRPr lang="en-US" sz="4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27013" indent="-227013" eaLnBrk="1" hangingPunct="1">
              <a:buNone/>
            </a:pPr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      </a:t>
            </a:r>
            <a:r>
              <a:rPr lang="en-US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 KEK-B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already over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2x10</a:t>
            </a:r>
            <a:r>
              <a:rPr lang="en-US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34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/cm</a:t>
            </a:r>
            <a:r>
              <a:rPr lang="en-US" b="1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/s</a:t>
            </a:r>
            <a:endParaRPr lang="en-US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484510" y="4104968"/>
          <a:ext cx="5464776" cy="2133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18836"/>
                <a:gridCol w="895865"/>
                <a:gridCol w="985451"/>
                <a:gridCol w="1164624"/>
              </a:tblGrid>
              <a:tr h="297952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KEK</a:t>
                      </a:r>
                      <a:r>
                        <a:rPr lang="en-US" sz="1400" baseline="0" dirty="0" smtClean="0"/>
                        <a:t> 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MEIC</a:t>
                      </a:r>
                      <a:endParaRPr lang="en-US" sz="1400" dirty="0"/>
                    </a:p>
                  </a:txBody>
                  <a:tcPr/>
                </a:tc>
              </a:tr>
              <a:tr h="2959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Repetition rate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MHz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509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750</a:t>
                      </a:r>
                      <a:endParaRPr lang="en-US" sz="1400" dirty="0"/>
                    </a:p>
                  </a:txBody>
                  <a:tcPr/>
                </a:tc>
              </a:tr>
              <a:tr h="2959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Particles per</a:t>
                      </a:r>
                      <a:r>
                        <a:rPr lang="en-US" sz="1400" baseline="0" dirty="0" smtClean="0"/>
                        <a:t> b</a:t>
                      </a:r>
                      <a:r>
                        <a:rPr lang="en-US" sz="1400" dirty="0" smtClean="0"/>
                        <a:t>unch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</a:t>
                      </a:r>
                      <a:r>
                        <a:rPr lang="en-US" sz="1400" baseline="30000" dirty="0" smtClean="0"/>
                        <a:t>10</a:t>
                      </a:r>
                      <a:endParaRPr lang="en-US" sz="1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3.3 / 1.4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0.42 / 2.5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959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Beam current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1.2 / 1.8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0.5 / 3</a:t>
                      </a:r>
                      <a:endParaRPr lang="en-US" sz="1400" dirty="0"/>
                    </a:p>
                  </a:txBody>
                  <a:tcPr/>
                </a:tc>
              </a:tr>
              <a:tr h="2959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Bunch length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n-US" sz="1400" dirty="0" smtClean="0"/>
                        <a:t> / 0.75</a:t>
                      </a:r>
                      <a:endParaRPr lang="en-US" sz="1400" dirty="0"/>
                    </a:p>
                  </a:txBody>
                  <a:tcPr/>
                </a:tc>
              </a:tr>
              <a:tr h="2959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Horizontal &amp; vertical </a:t>
                      </a:r>
                      <a:r>
                        <a:rPr lang="el-GR" sz="1400" dirty="0" smtClean="0"/>
                        <a:t>β</a:t>
                      </a:r>
                      <a:r>
                        <a:rPr lang="en-US" sz="1400" dirty="0" smtClean="0"/>
                        <a:t>*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56/0.56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10 / 2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219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Luminosity per IP,</a:t>
                      </a:r>
                      <a:r>
                        <a:rPr lang="en-US" sz="1400" baseline="0" dirty="0" smtClean="0"/>
                        <a:t> 10</a:t>
                      </a:r>
                      <a:r>
                        <a:rPr lang="en-US" sz="1400" baseline="30000" dirty="0" smtClean="0"/>
                        <a:t>33</a:t>
                      </a:r>
                      <a:endParaRPr lang="en-US" sz="1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cm</a:t>
                      </a:r>
                      <a:r>
                        <a:rPr lang="en-US" sz="1400" baseline="30000" dirty="0" smtClean="0"/>
                        <a:t>-2</a:t>
                      </a:r>
                      <a:r>
                        <a:rPr lang="en-US" sz="1400" dirty="0" smtClean="0"/>
                        <a:t>s</a:t>
                      </a:r>
                      <a:r>
                        <a:rPr lang="en-US" sz="1400" baseline="30000" dirty="0" smtClean="0"/>
                        <a:t>-1</a:t>
                      </a:r>
                      <a:endParaRPr lang="en-US" sz="1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5.6 ~ 14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42901" y="3013787"/>
            <a:ext cx="8069579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+mj-lt"/>
              </a:rPr>
              <a:t>JLab</a:t>
            </a:r>
            <a:r>
              <a:rPr lang="en-US" sz="2000" b="1" dirty="0" smtClean="0">
                <a:latin typeface="+mj-lt"/>
              </a:rPr>
              <a:t> is poised to replicate same success in electron-ion collider:</a:t>
            </a:r>
          </a:p>
          <a:p>
            <a:pPr marL="233363" lvl="1" indent="223838">
              <a:buFont typeface="Arial" pitchFamily="34" charset="0"/>
              <a:buChar char="•"/>
            </a:pPr>
            <a:r>
              <a:rPr lang="en-US" sz="2000" b="1" dirty="0" smtClean="0">
                <a:latin typeface="+mj-lt"/>
              </a:rPr>
              <a:t> A high repetition rate electron beam from CEBAF</a:t>
            </a:r>
          </a:p>
          <a:p>
            <a:pPr marL="233363" lvl="1" indent="223838">
              <a:buFont typeface="Arial" pitchFamily="34" charset="0"/>
              <a:buChar char="•"/>
            </a:pPr>
            <a:r>
              <a:rPr lang="en-US" sz="2000" b="1" dirty="0" smtClean="0">
                <a:latin typeface="+mj-lt"/>
              </a:rPr>
              <a:t> A green-field ion complex (so can match e-beam) </a:t>
            </a:r>
            <a:endParaRPr lang="en-US" sz="2000" b="1" dirty="0">
              <a:latin typeface="+mj-lt"/>
            </a:endParaRPr>
          </a:p>
        </p:txBody>
      </p:sp>
      <p:sp>
        <p:nvSpPr>
          <p:cNvPr id="7" name="Rectangular Callout 6"/>
          <p:cNvSpPr/>
          <p:nvPr/>
        </p:nvSpPr>
        <p:spPr bwMode="auto">
          <a:xfrm>
            <a:off x="5337110" y="1626327"/>
            <a:ext cx="2528597" cy="345231"/>
          </a:xfrm>
          <a:prstGeom prst="wedgeRectCallout">
            <a:avLst>
              <a:gd name="adj1" fmla="val -91698"/>
              <a:gd name="adj2" fmla="val 34674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Low Charge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 Intensity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5334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394" y="1144921"/>
            <a:ext cx="7822046" cy="4567432"/>
          </a:xfrm>
        </p:spPr>
        <p:txBody>
          <a:bodyPr/>
          <a:lstStyle/>
          <a:p>
            <a:pPr marL="346075" indent="-346075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Introduction</a:t>
            </a:r>
          </a:p>
          <a:p>
            <a:pPr marL="346075" indent="-346075">
              <a:buFont typeface="+mj-lt"/>
              <a:buAutoNum type="arabicPeriod"/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346075" indent="-346075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MEIC Baseline Design</a:t>
            </a:r>
          </a:p>
          <a:p>
            <a:pPr marL="346075" indent="-346075">
              <a:buFont typeface="+mj-lt"/>
              <a:buAutoNum type="arabicPeriod"/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346075" indent="-346075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Design Details</a:t>
            </a:r>
            <a:endParaRPr lang="en-US" sz="1400" dirty="0" smtClean="0">
              <a:solidFill>
                <a:schemeClr val="tx1"/>
              </a:solidFill>
            </a:endParaRPr>
          </a:p>
          <a:p>
            <a:pPr marL="346075" indent="-346075">
              <a:buFont typeface="+mj-lt"/>
              <a:buAutoNum type="arabicPeriod"/>
            </a:pPr>
            <a:endParaRPr lang="en-US" sz="1400" dirty="0" smtClean="0">
              <a:solidFill>
                <a:schemeClr val="tx1"/>
              </a:solidFill>
            </a:endParaRPr>
          </a:p>
          <a:p>
            <a:pPr marL="346075" indent="-346075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Accelerator R&amp;D</a:t>
            </a:r>
            <a:endParaRPr lang="en-US" sz="1400" dirty="0" smtClean="0">
              <a:solidFill>
                <a:schemeClr val="tx1"/>
              </a:solidFill>
            </a:endParaRPr>
          </a:p>
          <a:p>
            <a:pPr marL="346075" indent="-346075">
              <a:buFont typeface="+mj-lt"/>
              <a:buAutoNum type="arabicPeriod"/>
            </a:pPr>
            <a:endParaRPr lang="en-US" sz="1400" dirty="0" smtClean="0">
              <a:solidFill>
                <a:schemeClr val="tx1"/>
              </a:solidFill>
            </a:endParaRPr>
          </a:p>
          <a:p>
            <a:pPr marL="346075" indent="-346075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Outlook and </a:t>
            </a:r>
            <a:r>
              <a:rPr lang="en-US" dirty="0" smtClean="0">
                <a:solidFill>
                  <a:schemeClr val="tx1"/>
                </a:solidFill>
              </a:rPr>
              <a:t>Summary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5176" y="4318427"/>
            <a:ext cx="5109882" cy="1636699"/>
          </a:xfrm>
        </p:spPr>
        <p:txBody>
          <a:bodyPr/>
          <a:lstStyle/>
          <a:p>
            <a:pPr marL="742950" indent="-742950">
              <a:buNone/>
            </a:pPr>
            <a:r>
              <a:rPr lang="en-US" sz="3600" dirty="0" smtClean="0">
                <a:solidFill>
                  <a:srgbClr val="0000FF"/>
                </a:solidFill>
              </a:rPr>
              <a:t>3. Design Details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2407"/>
          </a:xfrm>
        </p:spPr>
        <p:txBody>
          <a:bodyPr/>
          <a:lstStyle/>
          <a:p>
            <a:r>
              <a:rPr lang="en-US" dirty="0" smtClean="0"/>
              <a:t>The Big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84" y="645459"/>
            <a:ext cx="4602736" cy="5701554"/>
          </a:xfrm>
        </p:spPr>
        <p:txBody>
          <a:bodyPr/>
          <a:lstStyle/>
          <a:p>
            <a:pPr marL="168275" indent="-168275"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The electron complex</a:t>
            </a:r>
          </a:p>
          <a:p>
            <a:pPr marL="346075" indent="-177800"/>
            <a:r>
              <a:rPr lang="en-US" sz="1600" dirty="0" smtClean="0">
                <a:solidFill>
                  <a:schemeClr val="tx1"/>
                </a:solidFill>
              </a:rPr>
              <a:t>CEBAF as a full energy injector</a:t>
            </a:r>
          </a:p>
          <a:p>
            <a:pPr marL="684213" lvl="1" indent="-223838"/>
            <a:r>
              <a:rPr lang="en-US" sz="1400" b="0" dirty="0" smtClean="0">
                <a:solidFill>
                  <a:schemeClr val="tx1"/>
                </a:solidFill>
              </a:rPr>
              <a:t>Already exist!  Possible top-off mode</a:t>
            </a:r>
          </a:p>
          <a:p>
            <a:pPr marL="346075" indent="-177800"/>
            <a:r>
              <a:rPr lang="en-US" sz="1600" dirty="0" smtClean="0">
                <a:solidFill>
                  <a:schemeClr val="tx1"/>
                </a:solidFill>
              </a:rPr>
              <a:t>Electron collider ring</a:t>
            </a:r>
          </a:p>
          <a:p>
            <a:pPr marL="684213" lvl="1" indent="-223838"/>
            <a:r>
              <a:rPr lang="en-US" sz="1400" b="0" dirty="0" smtClean="0">
                <a:solidFill>
                  <a:schemeClr val="tx1"/>
                </a:solidFill>
              </a:rPr>
              <a:t>Linear optics design:  </a:t>
            </a:r>
            <a:r>
              <a:rPr lang="en-US" sz="1400" i="1" dirty="0" smtClean="0">
                <a:solidFill>
                  <a:srgbClr val="FF00FF"/>
                </a:solidFill>
              </a:rPr>
              <a:t>done!</a:t>
            </a:r>
            <a:endParaRPr lang="en-US" sz="400" b="0" dirty="0" smtClean="0">
              <a:solidFill>
                <a:schemeClr val="tx1"/>
              </a:solidFill>
            </a:endParaRPr>
          </a:p>
          <a:p>
            <a:pPr marL="168275" indent="-168275"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The ion Complex</a:t>
            </a:r>
          </a:p>
          <a:p>
            <a:pPr marL="346075" lvl="1" indent="-177800"/>
            <a:r>
              <a:rPr lang="en-US" sz="1600" dirty="0" smtClean="0">
                <a:solidFill>
                  <a:schemeClr val="tx1"/>
                </a:solidFill>
              </a:rPr>
              <a:t>Ion sources</a:t>
            </a:r>
          </a:p>
          <a:p>
            <a:pPr marL="684213" lvl="1" indent="-223838"/>
            <a:r>
              <a:rPr lang="en-US" sz="1400" b="0" dirty="0" smtClean="0">
                <a:solidFill>
                  <a:schemeClr val="tx1"/>
                </a:solidFill>
              </a:rPr>
              <a:t>Identified ABPIS for polarized H</a:t>
            </a:r>
            <a:r>
              <a:rPr lang="en-US" sz="1400" b="0" baseline="30000" dirty="0" smtClean="0">
                <a:solidFill>
                  <a:schemeClr val="tx1"/>
                </a:solidFill>
              </a:rPr>
              <a:t>-</a:t>
            </a:r>
            <a:r>
              <a:rPr lang="en-US" sz="1400" b="0" dirty="0" smtClean="0">
                <a:solidFill>
                  <a:schemeClr val="tx1"/>
                </a:solidFill>
              </a:rPr>
              <a:t>/D</a:t>
            </a:r>
            <a:r>
              <a:rPr lang="en-US" sz="1400" b="0" baseline="30000" dirty="0" smtClean="0">
                <a:solidFill>
                  <a:schemeClr val="tx1"/>
                </a:solidFill>
              </a:rPr>
              <a:t>-</a:t>
            </a:r>
            <a:r>
              <a:rPr lang="en-US" sz="1400" b="0" dirty="0" smtClean="0">
                <a:solidFill>
                  <a:schemeClr val="tx1"/>
                </a:solidFill>
              </a:rPr>
              <a:t>, light ions</a:t>
            </a:r>
          </a:p>
          <a:p>
            <a:pPr marL="684213" lvl="1" indent="-223838"/>
            <a:r>
              <a:rPr lang="en-US" sz="1400" b="0" dirty="0" smtClean="0">
                <a:solidFill>
                  <a:schemeClr val="tx1"/>
                </a:solidFill>
              </a:rPr>
              <a:t>Identified ECR/EBIS for heavy ions  </a:t>
            </a:r>
          </a:p>
          <a:p>
            <a:pPr marL="346075" indent="-177800"/>
            <a:r>
              <a:rPr lang="en-US" sz="1600" dirty="0" err="1" smtClean="0">
                <a:solidFill>
                  <a:schemeClr val="tx1"/>
                </a:solidFill>
              </a:rPr>
              <a:t>Linac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684213" lvl="1" indent="-223838"/>
            <a:r>
              <a:rPr lang="en-US" sz="1400" b="0" dirty="0" smtClean="0">
                <a:solidFill>
                  <a:schemeClr val="tx1"/>
                </a:solidFill>
              </a:rPr>
              <a:t>Technical design:  </a:t>
            </a:r>
            <a:r>
              <a:rPr lang="en-US" sz="1400" i="1" dirty="0" smtClean="0">
                <a:solidFill>
                  <a:srgbClr val="FF00FF"/>
                </a:solidFill>
              </a:rPr>
              <a:t>done!</a:t>
            </a:r>
            <a:endParaRPr lang="en-US" sz="1400" b="0" dirty="0" smtClean="0">
              <a:solidFill>
                <a:schemeClr val="tx1"/>
              </a:solidFill>
            </a:endParaRPr>
          </a:p>
          <a:p>
            <a:pPr marL="684213" lvl="1" indent="-223838"/>
            <a:r>
              <a:rPr lang="en-US" sz="1400" b="0" dirty="0" smtClean="0">
                <a:solidFill>
                  <a:schemeClr val="tx1"/>
                </a:solidFill>
              </a:rPr>
              <a:t>Design of component (RFQ, </a:t>
            </a:r>
            <a:r>
              <a:rPr lang="en-US" sz="1400" b="0" dirty="0" smtClean="0">
                <a:solidFill>
                  <a:schemeClr val="tx1"/>
                </a:solidFill>
              </a:rPr>
              <a:t>cavity, etc): </a:t>
            </a:r>
            <a:r>
              <a:rPr lang="en-US" sz="1400" i="1" dirty="0" smtClean="0">
                <a:solidFill>
                  <a:srgbClr val="FF00FF"/>
                </a:solidFill>
              </a:rPr>
              <a:t>done!</a:t>
            </a:r>
            <a:endParaRPr lang="en-US" sz="1400" b="0" dirty="0" smtClean="0">
              <a:solidFill>
                <a:schemeClr val="tx1"/>
              </a:solidFill>
            </a:endParaRPr>
          </a:p>
          <a:p>
            <a:pPr marL="346075" indent="-177800"/>
            <a:r>
              <a:rPr lang="en-US" sz="1600" dirty="0" smtClean="0">
                <a:solidFill>
                  <a:schemeClr val="tx1"/>
                </a:solidFill>
              </a:rPr>
              <a:t>Pre-booster</a:t>
            </a:r>
          </a:p>
          <a:p>
            <a:pPr marL="684213" lvl="1" indent="-223838"/>
            <a:r>
              <a:rPr lang="en-US" sz="1400" b="0" dirty="0" smtClean="0">
                <a:solidFill>
                  <a:schemeClr val="tx1"/>
                </a:solidFill>
              </a:rPr>
              <a:t>Linear optics design:   </a:t>
            </a:r>
            <a:r>
              <a:rPr lang="en-US" sz="1400" i="1" dirty="0" smtClean="0">
                <a:solidFill>
                  <a:srgbClr val="FF00FF"/>
                </a:solidFill>
              </a:rPr>
              <a:t>done!</a:t>
            </a:r>
            <a:endParaRPr lang="en-US" sz="1400" b="0" dirty="0" smtClean="0">
              <a:solidFill>
                <a:schemeClr val="tx1"/>
              </a:solidFill>
            </a:endParaRPr>
          </a:p>
          <a:p>
            <a:pPr marL="684213" lvl="1" indent="-223838"/>
            <a:r>
              <a:rPr lang="en-US" sz="1400" b="0" dirty="0" smtClean="0">
                <a:solidFill>
                  <a:schemeClr val="tx1"/>
                </a:solidFill>
              </a:rPr>
              <a:t>Injection, accumulation, acceleration: </a:t>
            </a:r>
            <a:r>
              <a:rPr lang="en-US" sz="1400" i="1" dirty="0" smtClean="0">
                <a:solidFill>
                  <a:srgbClr val="FF00FF"/>
                </a:solidFill>
              </a:rPr>
              <a:t>done!</a:t>
            </a:r>
          </a:p>
          <a:p>
            <a:pPr marL="684213" lvl="1" indent="-223838"/>
            <a:r>
              <a:rPr lang="en-US" sz="1400" b="0" dirty="0" smtClean="0">
                <a:solidFill>
                  <a:schemeClr val="tx1"/>
                </a:solidFill>
              </a:rPr>
              <a:t>Conventional DC electron cooling  </a:t>
            </a:r>
            <a:r>
              <a:rPr lang="en-US" sz="1400" dirty="0" smtClean="0">
                <a:solidFill>
                  <a:srgbClr val="FF00FF"/>
                </a:solidFill>
              </a:rPr>
              <a:t>exist!</a:t>
            </a:r>
          </a:p>
          <a:p>
            <a:pPr marL="346075" indent="-177800"/>
            <a:r>
              <a:rPr lang="en-US" sz="1600" dirty="0" smtClean="0">
                <a:solidFill>
                  <a:schemeClr val="tx1"/>
                </a:solidFill>
              </a:rPr>
              <a:t>Large booster</a:t>
            </a:r>
          </a:p>
          <a:p>
            <a:pPr marL="630238" lvl="1" indent="-169863"/>
            <a:r>
              <a:rPr lang="en-US" sz="1400" b="0" dirty="0" smtClean="0">
                <a:solidFill>
                  <a:schemeClr val="tx1"/>
                </a:solidFill>
              </a:rPr>
              <a:t>Ring optics design: </a:t>
            </a:r>
            <a:r>
              <a:rPr lang="en-US" sz="1400" i="1" dirty="0" smtClean="0">
                <a:solidFill>
                  <a:srgbClr val="FF00FF"/>
                </a:solidFill>
              </a:rPr>
              <a:t>work in progress!</a:t>
            </a:r>
            <a:endParaRPr lang="en-US" sz="2000" dirty="0" smtClean="0">
              <a:solidFill>
                <a:srgbClr val="0000FF"/>
              </a:solidFill>
            </a:endParaRPr>
          </a:p>
          <a:p>
            <a:pPr marL="346075" lvl="0" indent="-177800"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Ion collider ring</a:t>
            </a:r>
          </a:p>
          <a:p>
            <a:pPr marL="630238" lvl="1" indent="-169863"/>
            <a:r>
              <a:rPr lang="en-US" sz="1400" dirty="0" err="1" smtClean="0">
                <a:solidFill>
                  <a:schemeClr val="tx1"/>
                </a:solidFill>
              </a:rPr>
              <a:t>Llinear</a:t>
            </a:r>
            <a:r>
              <a:rPr lang="en-US" sz="1400" dirty="0" smtClean="0">
                <a:solidFill>
                  <a:schemeClr val="tx1"/>
                </a:solidFill>
              </a:rPr>
              <a:t> optics design</a:t>
            </a:r>
            <a:r>
              <a:rPr lang="en-US" sz="1400" dirty="0" smtClean="0"/>
              <a:t>: </a:t>
            </a:r>
            <a:r>
              <a:rPr lang="en-US" sz="1400" i="1" dirty="0" smtClean="0">
                <a:solidFill>
                  <a:srgbClr val="FF00FF"/>
                </a:solidFill>
              </a:rPr>
              <a:t>done!</a:t>
            </a:r>
            <a:endParaRPr lang="en-US" sz="1400" dirty="0" smtClean="0"/>
          </a:p>
          <a:p>
            <a:pPr marL="230188" indent="-230188"/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26003" y="660827"/>
            <a:ext cx="4733365" cy="5615747"/>
          </a:xfrm>
          <a:prstGeom prst="rect">
            <a:avLst/>
          </a:prstGeom>
        </p:spPr>
        <p:txBody>
          <a:bodyPr/>
          <a:lstStyle/>
          <a:p>
            <a:pPr marL="168275" lvl="0" indent="-168275" eaLnBrk="1" hangingPunct="1"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rgbClr val="0000FF"/>
                </a:solidFill>
                <a:latin typeface="+mn-lt"/>
              </a:rPr>
              <a:t>Interaction region</a:t>
            </a:r>
          </a:p>
          <a:p>
            <a:pPr marL="346075" lvl="1" indent="-1778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1600" b="1" kern="0" dirty="0" smtClean="0">
                <a:latin typeface="+mn-lt"/>
              </a:rPr>
              <a:t>Electron IR</a:t>
            </a:r>
          </a:p>
          <a:p>
            <a:pPr marL="630238" lvl="2" indent="-169863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1400" kern="0" dirty="0" smtClean="0">
                <a:latin typeface="+mn-lt"/>
              </a:rPr>
              <a:t>Optics design &amp; chromatic correction: </a:t>
            </a:r>
            <a:r>
              <a:rPr lang="en-US" sz="1400" b="1" i="1" dirty="0" smtClean="0">
                <a:solidFill>
                  <a:srgbClr val="FF00FF"/>
                </a:solidFill>
                <a:latin typeface="+mn-lt"/>
              </a:rPr>
              <a:t>done!</a:t>
            </a:r>
          </a:p>
          <a:p>
            <a:pPr marL="630238" lvl="2" indent="-169863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1400" kern="0" dirty="0" smtClean="0">
                <a:latin typeface="+mn-lt"/>
              </a:rPr>
              <a:t>Tracking &amp; dynamic aperture:  </a:t>
            </a:r>
            <a:r>
              <a:rPr lang="en-US" sz="1400" b="1" i="1" kern="0" dirty="0" smtClean="0">
                <a:solidFill>
                  <a:srgbClr val="FF00FF"/>
                </a:solidFill>
                <a:latin typeface="+mn-lt"/>
              </a:rPr>
              <a:t>in progress</a:t>
            </a:r>
          </a:p>
          <a:p>
            <a:pPr marL="346075" lvl="1" indent="-1778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1600" b="1" kern="0" dirty="0" smtClean="0">
                <a:latin typeface="+mn-lt"/>
              </a:rPr>
              <a:t>Ion IR</a:t>
            </a:r>
          </a:p>
          <a:p>
            <a:pPr marL="630238" lvl="2" indent="-169863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1400" kern="0" dirty="0" smtClean="0">
                <a:latin typeface="+mn-lt"/>
              </a:rPr>
              <a:t>Optics design &amp; chromatic correction: </a:t>
            </a:r>
            <a:r>
              <a:rPr lang="en-US" sz="1400" b="1" i="1" dirty="0" smtClean="0">
                <a:solidFill>
                  <a:srgbClr val="FF00FF"/>
                </a:solidFill>
                <a:latin typeface="+mn-lt"/>
              </a:rPr>
              <a:t>done!</a:t>
            </a:r>
          </a:p>
          <a:p>
            <a:pPr marL="630238" lvl="2" indent="-169863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1400" kern="0" dirty="0" smtClean="0">
                <a:latin typeface="+mn-lt"/>
              </a:rPr>
              <a:t>Tracking &amp; dynamic aperture:  </a:t>
            </a:r>
            <a:r>
              <a:rPr lang="en-US" sz="1400" b="1" i="1" kern="0" dirty="0" smtClean="0">
                <a:solidFill>
                  <a:srgbClr val="FF00FF"/>
                </a:solidFill>
                <a:latin typeface="+mn-lt"/>
              </a:rPr>
              <a:t>in </a:t>
            </a:r>
            <a:r>
              <a:rPr lang="en-US" sz="1400" b="1" i="1" kern="0" dirty="0" smtClean="0">
                <a:solidFill>
                  <a:srgbClr val="FF00FF"/>
                </a:solidFill>
                <a:latin typeface="+mn-lt"/>
              </a:rPr>
              <a:t>progress!</a:t>
            </a:r>
            <a:endParaRPr lang="en-US" sz="1600" b="1" kern="0" dirty="0" smtClean="0">
              <a:latin typeface="+mn-lt"/>
            </a:endParaRPr>
          </a:p>
          <a:p>
            <a:pPr marL="346075" lvl="1" indent="-1778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1600" b="1" kern="0" dirty="0" smtClean="0">
                <a:latin typeface="+mn-lt"/>
              </a:rPr>
              <a:t>Crab crossing:  </a:t>
            </a:r>
            <a:r>
              <a:rPr lang="en-US" sz="1600" b="1" i="1" kern="0" dirty="0" smtClean="0">
                <a:solidFill>
                  <a:srgbClr val="FF00FF"/>
                </a:solidFill>
                <a:latin typeface="+mn-lt"/>
              </a:rPr>
              <a:t>has concept</a:t>
            </a:r>
            <a:endParaRPr lang="en-US" sz="1600" b="1" i="1" kern="0" dirty="0" smtClean="0">
              <a:solidFill>
                <a:srgbClr val="FF00FF"/>
              </a:solidFill>
              <a:latin typeface="+mn-lt"/>
            </a:endParaRPr>
          </a:p>
          <a:p>
            <a:pPr marL="346075" lvl="1" indent="-1778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1600" b="1" kern="0" dirty="0" smtClean="0">
                <a:latin typeface="+mn-lt"/>
              </a:rPr>
              <a:t>Synchrotron radiation at IP and detector background:     </a:t>
            </a:r>
            <a:r>
              <a:rPr lang="en-US" sz="1600" b="1" i="1" kern="0" dirty="0" smtClean="0">
                <a:solidFill>
                  <a:srgbClr val="FF00FF"/>
                </a:solidFill>
                <a:latin typeface="+mn-lt"/>
              </a:rPr>
              <a:t>checked!</a:t>
            </a:r>
            <a:endParaRPr lang="en-US" sz="1600" kern="0" dirty="0" smtClean="0">
              <a:latin typeface="+mn-lt"/>
            </a:endParaRPr>
          </a:p>
          <a:p>
            <a:pPr marL="168275" lvl="0" indent="-168275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000" b="1" kern="0" dirty="0" smtClean="0">
                <a:solidFill>
                  <a:srgbClr val="0000FF"/>
                </a:solidFill>
                <a:latin typeface="+mn-lt"/>
              </a:rPr>
              <a:t>Beam polarization</a:t>
            </a:r>
          </a:p>
          <a:p>
            <a:pPr marL="346075" lvl="0" indent="-1778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1600" b="1" kern="0" dirty="0" smtClean="0">
                <a:latin typeface="+mn-lt"/>
              </a:rPr>
              <a:t>Electron polarization design: </a:t>
            </a:r>
            <a:r>
              <a:rPr lang="en-US" sz="1600" b="1" i="1" kern="0" dirty="0" smtClean="0">
                <a:solidFill>
                  <a:srgbClr val="FF00FF"/>
                </a:solidFill>
                <a:latin typeface="+mn-lt"/>
              </a:rPr>
              <a:t>done!</a:t>
            </a:r>
          </a:p>
          <a:p>
            <a:pPr marL="346075" lvl="0" indent="-1778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1600" b="1" kern="0" dirty="0" smtClean="0">
                <a:latin typeface="+mn-lt"/>
              </a:rPr>
              <a:t>Proton/deuteron polarization design: </a:t>
            </a:r>
            <a:r>
              <a:rPr lang="en-US" sz="1600" b="1" i="1" kern="0" dirty="0" smtClean="0">
                <a:solidFill>
                  <a:srgbClr val="FF00FF"/>
                </a:solidFill>
                <a:latin typeface="+mn-lt"/>
              </a:rPr>
              <a:t>done!</a:t>
            </a:r>
          </a:p>
          <a:p>
            <a:pPr marL="346075" lvl="0" indent="-1778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1600" b="1" kern="0" dirty="0" smtClean="0">
                <a:latin typeface="+mn-lt"/>
              </a:rPr>
              <a:t>Spin matching &amp; </a:t>
            </a:r>
            <a:r>
              <a:rPr lang="en-US" sz="1600" b="1" kern="0" dirty="0" smtClean="0">
                <a:latin typeface="+mn-lt"/>
              </a:rPr>
              <a:t>tracking</a:t>
            </a:r>
            <a:r>
              <a:rPr lang="en-US" sz="1600" b="1" kern="0" dirty="0" smtClean="0">
                <a:latin typeface="+mn-lt"/>
              </a:rPr>
              <a:t>: </a:t>
            </a:r>
            <a:r>
              <a:rPr lang="en-US" sz="1600" b="1" i="1" kern="0" dirty="0" smtClean="0">
                <a:solidFill>
                  <a:srgbClr val="FF00FF"/>
                </a:solidFill>
                <a:latin typeface="+mn-lt"/>
              </a:rPr>
              <a:t>in </a:t>
            </a:r>
            <a:r>
              <a:rPr lang="en-US" sz="1600" b="1" i="1" kern="0" dirty="0" smtClean="0">
                <a:solidFill>
                  <a:srgbClr val="FF00FF"/>
                </a:solidFill>
                <a:latin typeface="+mn-lt"/>
              </a:rPr>
              <a:t>progress!</a:t>
            </a:r>
            <a:endParaRPr lang="en-US" sz="1600" b="1" i="1" kern="0" dirty="0" smtClean="0">
              <a:solidFill>
                <a:srgbClr val="FF00FF"/>
              </a:solidFill>
              <a:latin typeface="+mn-lt"/>
            </a:endParaRPr>
          </a:p>
          <a:p>
            <a:pPr marL="168275" lvl="0" indent="-168275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000" b="1" kern="0" dirty="0" smtClean="0">
                <a:solidFill>
                  <a:srgbClr val="0000FF"/>
                </a:solidFill>
                <a:latin typeface="+mn-lt"/>
              </a:rPr>
              <a:t>Electron cooling in collider ring</a:t>
            </a:r>
          </a:p>
          <a:p>
            <a:pPr marL="346075" indent="-177800" eaLnBrk="1" hangingPunct="1">
              <a:spcBef>
                <a:spcPct val="20000"/>
              </a:spcBef>
              <a:buFontTx/>
              <a:buChar char="•"/>
              <a:tabLst>
                <a:tab pos="346075" algn="l"/>
              </a:tabLst>
              <a:defRPr/>
            </a:pPr>
            <a:r>
              <a:rPr lang="en-US" sz="1600" b="1" kern="0" dirty="0" smtClean="0">
                <a:latin typeface="+mn-lt"/>
              </a:rPr>
              <a:t>Staged electron cooling concept: </a:t>
            </a:r>
            <a:r>
              <a:rPr lang="en-US" sz="1600" b="1" i="1" kern="0" dirty="0" smtClean="0">
                <a:solidFill>
                  <a:srgbClr val="FF00FF"/>
                </a:solidFill>
                <a:latin typeface="+mn-lt"/>
              </a:rPr>
              <a:t>done!</a:t>
            </a:r>
          </a:p>
          <a:p>
            <a:pPr marL="346075" indent="-177800" eaLnBrk="1" hangingPunct="1">
              <a:spcBef>
                <a:spcPct val="20000"/>
              </a:spcBef>
              <a:buFontTx/>
              <a:buChar char="•"/>
              <a:tabLst>
                <a:tab pos="346075" algn="l"/>
              </a:tabLst>
              <a:defRPr/>
            </a:pPr>
            <a:r>
              <a:rPr lang="en-US" sz="1600" b="1" kern="0" dirty="0" smtClean="0">
                <a:latin typeface="+mn-lt"/>
              </a:rPr>
              <a:t>ERL-circulator e-cooler concept:  </a:t>
            </a:r>
            <a:r>
              <a:rPr lang="en-US" sz="1600" b="1" i="1" kern="0" dirty="0" smtClean="0">
                <a:solidFill>
                  <a:srgbClr val="FF00FF"/>
                </a:solidFill>
                <a:latin typeface="+mn-lt"/>
              </a:rPr>
              <a:t>done!</a:t>
            </a:r>
          </a:p>
          <a:p>
            <a:pPr marL="346075" indent="-177800" eaLnBrk="1" hangingPunct="1">
              <a:spcBef>
                <a:spcPct val="20000"/>
              </a:spcBef>
              <a:buFontTx/>
              <a:buChar char="•"/>
              <a:tabLst>
                <a:tab pos="346075" algn="l"/>
              </a:tabLst>
              <a:defRPr/>
            </a:pPr>
            <a:r>
              <a:rPr lang="en-US" sz="1600" b="1" kern="0" dirty="0" smtClean="0">
                <a:latin typeface="+mn-lt"/>
              </a:rPr>
              <a:t>Fast kicker development:   </a:t>
            </a:r>
            <a:r>
              <a:rPr lang="en-US" sz="1600" b="1" i="1" kern="0" dirty="0" smtClean="0">
                <a:solidFill>
                  <a:srgbClr val="FF00FF"/>
                </a:solidFill>
                <a:latin typeface="+mn-lt"/>
              </a:rPr>
              <a:t>has a concept</a:t>
            </a:r>
            <a:endParaRPr lang="en-US" sz="2000" b="1" i="1" kern="0" dirty="0" smtClean="0">
              <a:solidFill>
                <a:srgbClr val="FF00FF"/>
              </a:solidFill>
              <a:latin typeface="+mn-lt"/>
            </a:endParaRPr>
          </a:p>
          <a:p>
            <a:pPr marL="168275" lvl="0" indent="-168275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000" b="1" kern="0" dirty="0" smtClean="0">
                <a:solidFill>
                  <a:srgbClr val="0000FF"/>
                </a:solidFill>
                <a:latin typeface="+mn-lt"/>
              </a:rPr>
              <a:t>Beam synchronization:  </a:t>
            </a:r>
            <a:r>
              <a:rPr lang="en-US" sz="2000" b="1" i="1" kern="0" dirty="0" smtClean="0">
                <a:solidFill>
                  <a:srgbClr val="FF00FF"/>
                </a:solidFill>
                <a:latin typeface="+mn-lt"/>
              </a:rPr>
              <a:t>done!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14723"/>
          </a:xfrm>
        </p:spPr>
        <p:txBody>
          <a:bodyPr/>
          <a:lstStyle/>
          <a:p>
            <a:r>
              <a:rPr lang="en-US" dirty="0" smtClean="0"/>
              <a:t>This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680" y="737667"/>
            <a:ext cx="8990320" cy="5501768"/>
          </a:xfrm>
        </p:spPr>
        <p:txBody>
          <a:bodyPr/>
          <a:lstStyle/>
          <a:p>
            <a:pPr marL="230188" indent="-230188"/>
            <a:r>
              <a:rPr lang="en-US" sz="2000" dirty="0" smtClean="0">
                <a:solidFill>
                  <a:srgbClr val="0000FF"/>
                </a:solidFill>
              </a:rPr>
              <a:t>I will only discuss the following issues </a:t>
            </a:r>
            <a:r>
              <a:rPr lang="en-US" sz="2000" i="1" dirty="0" smtClean="0">
                <a:solidFill>
                  <a:srgbClr val="0000FF"/>
                </a:solidFill>
              </a:rPr>
              <a:t>very briefly </a:t>
            </a:r>
            <a:r>
              <a:rPr lang="en-US" sz="2000" dirty="0" smtClean="0">
                <a:solidFill>
                  <a:srgbClr val="0000FF"/>
                </a:solidFill>
              </a:rPr>
              <a:t>in </a:t>
            </a:r>
            <a:r>
              <a:rPr lang="en-US" sz="2000" dirty="0" smtClean="0">
                <a:solidFill>
                  <a:srgbClr val="0000FF"/>
                </a:solidFill>
              </a:rPr>
              <a:t>this presentation</a:t>
            </a:r>
          </a:p>
          <a:p>
            <a:pPr marL="630238" lvl="1" indent="-230188"/>
            <a:r>
              <a:rPr lang="en-US" sz="1800" b="0" dirty="0" smtClean="0">
                <a:solidFill>
                  <a:schemeClr val="tx1"/>
                </a:solidFill>
              </a:rPr>
              <a:t>Ion pre-booster			</a:t>
            </a:r>
          </a:p>
          <a:p>
            <a:pPr marL="630238" lvl="1" indent="-230188"/>
            <a:r>
              <a:rPr lang="en-US" sz="1800" b="0" dirty="0" smtClean="0">
                <a:solidFill>
                  <a:schemeClr val="tx1"/>
                </a:solidFill>
              </a:rPr>
              <a:t>Ion collider ring			</a:t>
            </a:r>
          </a:p>
          <a:p>
            <a:pPr marL="630238" lvl="1" indent="-230188">
              <a:buFont typeface="Arial" charset="0"/>
              <a:buChar char="•"/>
            </a:pPr>
            <a:r>
              <a:rPr lang="en-US" sz="1800" b="0" dirty="0" smtClean="0">
                <a:solidFill>
                  <a:schemeClr val="tx1"/>
                </a:solidFill>
              </a:rPr>
              <a:t>Interaction region </a:t>
            </a:r>
            <a:r>
              <a:rPr lang="en-US" sz="1800" b="0" dirty="0" smtClean="0">
                <a:solidFill>
                  <a:schemeClr val="tx1"/>
                </a:solidFill>
              </a:rPr>
              <a:t>&amp; chromatic correction</a:t>
            </a:r>
          </a:p>
          <a:p>
            <a:pPr marL="630238" lvl="1" indent="-230188">
              <a:buFont typeface="Arial" charset="0"/>
              <a:buChar char="•"/>
            </a:pPr>
            <a:r>
              <a:rPr lang="en-US" sz="1800" b="0" dirty="0" smtClean="0">
                <a:solidFill>
                  <a:schemeClr val="tx1"/>
                </a:solidFill>
              </a:rPr>
              <a:t>Ion polarization</a:t>
            </a:r>
          </a:p>
          <a:p>
            <a:pPr marL="630238" lvl="1" indent="-230188">
              <a:buFont typeface="Arial" charset="0"/>
              <a:buChar char="•"/>
            </a:pPr>
            <a:r>
              <a:rPr lang="en-US" sz="1800" b="0" dirty="0" smtClean="0">
                <a:solidFill>
                  <a:schemeClr val="tx1"/>
                </a:solidFill>
              </a:rPr>
              <a:t>Staged electron cooling and </a:t>
            </a:r>
            <a:r>
              <a:rPr lang="en-US" sz="1800" b="0" dirty="0" smtClean="0">
                <a:solidFill>
                  <a:schemeClr val="tx1"/>
                </a:solidFill>
              </a:rPr>
              <a:t>electron cooler</a:t>
            </a:r>
            <a:endParaRPr lang="en-US" sz="1800" b="0" dirty="0" smtClean="0">
              <a:solidFill>
                <a:schemeClr val="tx1"/>
              </a:solidFill>
            </a:endParaRPr>
          </a:p>
          <a:p>
            <a:pPr marL="630238" lvl="1" indent="-230188">
              <a:buFont typeface="Arial" charset="0"/>
              <a:buChar char="•"/>
            </a:pPr>
            <a:r>
              <a:rPr lang="en-US" sz="1800" b="0" dirty="0" smtClean="0">
                <a:solidFill>
                  <a:schemeClr val="tx1"/>
                </a:solidFill>
              </a:rPr>
              <a:t>beam synchronization </a:t>
            </a:r>
          </a:p>
          <a:p>
            <a:pPr marL="230188" indent="-230188"/>
            <a:endParaRPr lang="en-US" sz="1600" dirty="0" smtClean="0">
              <a:solidFill>
                <a:srgbClr val="0000FF"/>
              </a:solidFill>
            </a:endParaRPr>
          </a:p>
          <a:p>
            <a:pPr marL="230188" indent="-230188"/>
            <a:r>
              <a:rPr lang="en-US" sz="2000" dirty="0" smtClean="0">
                <a:solidFill>
                  <a:srgbClr val="0000FF"/>
                </a:solidFill>
              </a:rPr>
              <a:t>For other design issues</a:t>
            </a:r>
          </a:p>
          <a:p>
            <a:pPr marL="568325" lvl="1" indent="-168275"/>
            <a:r>
              <a:rPr lang="en-US" sz="1800" b="0" dirty="0" smtClean="0">
                <a:solidFill>
                  <a:schemeClr val="tx1"/>
                </a:solidFill>
              </a:rPr>
              <a:t>C</a:t>
            </a:r>
            <a:r>
              <a:rPr lang="en-US" sz="1800" b="0" dirty="0" smtClean="0">
                <a:solidFill>
                  <a:schemeClr val="tx1"/>
                </a:solidFill>
              </a:rPr>
              <a:t>an </a:t>
            </a:r>
            <a:r>
              <a:rPr lang="en-US" sz="1800" b="0" dirty="0" smtClean="0">
                <a:solidFill>
                  <a:schemeClr val="tx1"/>
                </a:solidFill>
              </a:rPr>
              <a:t>be found in additional </a:t>
            </a:r>
            <a:r>
              <a:rPr lang="en-US" sz="1800" b="0" dirty="0" smtClean="0">
                <a:solidFill>
                  <a:schemeClr val="tx1"/>
                </a:solidFill>
              </a:rPr>
              <a:t>40+ </a:t>
            </a:r>
            <a:r>
              <a:rPr lang="en-US" sz="1800" b="0" dirty="0" smtClean="0">
                <a:solidFill>
                  <a:schemeClr val="tx1"/>
                </a:solidFill>
              </a:rPr>
              <a:t>slides </a:t>
            </a:r>
            <a:r>
              <a:rPr lang="en-US" sz="1800" b="0" dirty="0" smtClean="0">
                <a:solidFill>
                  <a:schemeClr val="tx1"/>
                </a:solidFill>
              </a:rPr>
              <a:t>in</a:t>
            </a:r>
            <a:r>
              <a:rPr lang="en-US" sz="1800" b="0" dirty="0" smtClean="0">
                <a:solidFill>
                  <a:schemeClr val="tx1"/>
                </a:solidFill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</a:rPr>
              <a:t>the back-up slide </a:t>
            </a:r>
            <a:r>
              <a:rPr lang="en-US" sz="1800" b="0" dirty="0" smtClean="0">
                <a:solidFill>
                  <a:schemeClr val="tx1"/>
                </a:solidFill>
              </a:rPr>
              <a:t>section of this presentation</a:t>
            </a:r>
            <a:endParaRPr lang="en-US" sz="1800" b="0" dirty="0" smtClean="0">
              <a:solidFill>
                <a:schemeClr val="tx1"/>
              </a:solidFill>
            </a:endParaRPr>
          </a:p>
          <a:p>
            <a:pPr marL="230188" indent="-230188"/>
            <a:endParaRPr lang="en-US" sz="2000" dirty="0" smtClean="0">
              <a:solidFill>
                <a:srgbClr val="0000FF"/>
              </a:solidFill>
            </a:endParaRPr>
          </a:p>
          <a:p>
            <a:pPr marL="230188" indent="-230188"/>
            <a:r>
              <a:rPr lang="en-US" sz="2000" dirty="0" smtClean="0">
                <a:solidFill>
                  <a:srgbClr val="0000FF"/>
                </a:solidFill>
              </a:rPr>
              <a:t>More information can be found at </a:t>
            </a:r>
          </a:p>
          <a:p>
            <a:pPr marL="568325" indent="-168275"/>
            <a:r>
              <a:rPr lang="en-US" sz="1800" b="0" dirty="0" smtClean="0">
                <a:solidFill>
                  <a:schemeClr val="tx1"/>
                </a:solidFill>
              </a:rPr>
              <a:t>MEIC accelerator design web site:   </a:t>
            </a:r>
            <a:r>
              <a:rPr lang="en-US" sz="1800" b="0" dirty="0" smtClean="0">
                <a:solidFill>
                  <a:schemeClr val="tx1"/>
                </a:solidFill>
                <a:hlinkClick r:id="rId2"/>
              </a:rPr>
              <a:t>http://casa.jlab.org/meic/meic.shtml</a:t>
            </a:r>
            <a:endParaRPr lang="en-US" sz="1800" b="0" dirty="0" smtClean="0">
              <a:solidFill>
                <a:schemeClr val="tx1"/>
              </a:solidFill>
            </a:endParaRPr>
          </a:p>
          <a:p>
            <a:pPr marL="568325" indent="-168275"/>
            <a:r>
              <a:rPr lang="en-US" sz="1800" b="0" dirty="0" smtClean="0">
                <a:solidFill>
                  <a:schemeClr val="tx1"/>
                </a:solidFill>
              </a:rPr>
              <a:t>The MEIC Intermediate Design Report </a:t>
            </a:r>
            <a:r>
              <a:rPr lang="en-US" sz="1800" b="0" dirty="0" smtClean="0">
                <a:solidFill>
                  <a:schemeClr val="tx1"/>
                </a:solidFill>
              </a:rPr>
              <a:t>(expected in a month but a draft is available now)</a:t>
            </a:r>
            <a:endParaRPr lang="en-US" sz="18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97159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A Green Field Ion Complex</a:t>
            </a:r>
          </a:p>
        </p:txBody>
      </p:sp>
      <p:graphicFrame>
        <p:nvGraphicFramePr>
          <p:cNvPr id="14528" name="Group 192"/>
          <p:cNvGraphicFramePr>
            <a:graphicFrameLocks noGrp="1"/>
          </p:cNvGraphicFramePr>
          <p:nvPr/>
        </p:nvGraphicFramePr>
        <p:xfrm>
          <a:off x="822961" y="4397419"/>
          <a:ext cx="7231379" cy="1524000"/>
        </p:xfrm>
        <a:graphic>
          <a:graphicData uri="http://schemas.openxmlformats.org/drawingml/2006/table">
            <a:tbl>
              <a:tblPr/>
              <a:tblGrid>
                <a:gridCol w="1173479"/>
                <a:gridCol w="1127760"/>
                <a:gridCol w="1912620"/>
                <a:gridCol w="1706880"/>
                <a:gridCol w="1310640"/>
              </a:tblGrid>
              <a:tr h="283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Length (m)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Max. energy (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GeV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/c)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Electron Cooling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Process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SRF linac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0.2  (0.08)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Pre-booster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~300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  (1.2)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accumulating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booster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~1300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  (8 to 15)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collider ring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~1300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96 (40)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Staged/ERL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462" name="TextBox 58"/>
          <p:cNvSpPr txBox="1">
            <a:spLocks noChangeArrowheads="1"/>
          </p:cNvSpPr>
          <p:nvPr/>
        </p:nvSpPr>
        <p:spPr bwMode="auto">
          <a:xfrm>
            <a:off x="228600" y="738673"/>
            <a:ext cx="85344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/>
            <a:r>
              <a:rPr lang="en-US" b="1" dirty="0" smtClean="0">
                <a:solidFill>
                  <a:srgbClr val="0000FF"/>
                </a:solidFill>
                <a:latin typeface="+mj-lt"/>
              </a:rPr>
              <a:t>MEIC ion complex design goal</a:t>
            </a:r>
            <a:endParaRPr lang="en-US" sz="1600" dirty="0" smtClean="0">
              <a:latin typeface="+mj-lt"/>
            </a:endParaRPr>
          </a:p>
          <a:p>
            <a:pPr lvl="1" indent="-223838">
              <a:buFont typeface="Arial" pitchFamily="34" charset="0"/>
              <a:buChar char="•"/>
            </a:pPr>
            <a:r>
              <a:rPr lang="en-US" sz="1600" dirty="0" smtClean="0">
                <a:latin typeface="+mj-lt"/>
              </a:rPr>
              <a:t>Be able to generate/accumulate and accelerate ion beams for collisions </a:t>
            </a:r>
            <a:endParaRPr lang="en-US" sz="1600" baseline="30000" dirty="0">
              <a:latin typeface="+mj-lt"/>
            </a:endParaRPr>
          </a:p>
          <a:p>
            <a:pPr lvl="1" indent="-223838">
              <a:buFont typeface="Arial" pitchFamily="34" charset="0"/>
              <a:buChar char="•"/>
            </a:pPr>
            <a:r>
              <a:rPr lang="en-US" sz="1600" dirty="0" smtClean="0">
                <a:latin typeface="+mj-lt"/>
              </a:rPr>
              <a:t>Covering all required varieties of ion species</a:t>
            </a:r>
            <a:endParaRPr lang="en-US" sz="1600" dirty="0">
              <a:latin typeface="+mj-lt"/>
            </a:endParaRPr>
          </a:p>
          <a:p>
            <a:pPr lvl="1" indent="-223838">
              <a:buFont typeface="Arial" pitchFamily="34" charset="0"/>
              <a:buChar char="•"/>
            </a:pPr>
            <a:r>
              <a:rPr lang="en-US" sz="1600" dirty="0" smtClean="0">
                <a:latin typeface="+mj-lt"/>
              </a:rPr>
              <a:t>Matching the time, spatial and phase space structure of the electron beam</a:t>
            </a:r>
          </a:p>
          <a:p>
            <a:pPr lvl="1" indent="-223838"/>
            <a:r>
              <a:rPr lang="en-US" sz="1600" dirty="0" smtClean="0">
                <a:latin typeface="+mj-lt"/>
              </a:rPr>
              <a:t>	(bunch length, transverse </a:t>
            </a:r>
            <a:r>
              <a:rPr lang="en-US" sz="1600" dirty="0" err="1" smtClean="0">
                <a:latin typeface="+mj-lt"/>
              </a:rPr>
              <a:t>emittance</a:t>
            </a:r>
            <a:r>
              <a:rPr lang="en-US" sz="1600" dirty="0" smtClean="0">
                <a:latin typeface="+mj-lt"/>
              </a:rPr>
              <a:t> and repetition</a:t>
            </a:r>
          </a:p>
          <a:p>
            <a:pPr indent="-223838"/>
            <a:endParaRPr lang="en-US" sz="1200" b="1" dirty="0" smtClean="0">
              <a:solidFill>
                <a:srgbClr val="0000FF"/>
              </a:solidFill>
            </a:endParaRPr>
          </a:p>
          <a:p>
            <a:pPr indent="-223838"/>
            <a:r>
              <a:rPr lang="en-US" b="1" dirty="0" smtClean="0">
                <a:solidFill>
                  <a:srgbClr val="0000FF"/>
                </a:solidFill>
                <a:latin typeface="+mn-lt"/>
              </a:rPr>
              <a:t>Schematic layout 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355498" y="2620916"/>
            <a:ext cx="8415277" cy="1541235"/>
            <a:chOff x="411482" y="1146687"/>
            <a:chExt cx="8415277" cy="1541235"/>
          </a:xfrm>
        </p:grpSpPr>
        <p:grpSp>
          <p:nvGrpSpPr>
            <p:cNvPr id="2" name="Group 57"/>
            <p:cNvGrpSpPr>
              <a:grpSpLocks/>
            </p:cNvGrpSpPr>
            <p:nvPr/>
          </p:nvGrpSpPr>
          <p:grpSpPr bwMode="auto">
            <a:xfrm>
              <a:off x="411482" y="1146687"/>
              <a:ext cx="8415277" cy="1541235"/>
              <a:chOff x="205324" y="1575068"/>
              <a:chExt cx="4300140" cy="681670"/>
            </a:xfrm>
          </p:grpSpPr>
          <p:cxnSp>
            <p:nvCxnSpPr>
              <p:cNvPr id="14463" name="Straight Connector 5"/>
              <p:cNvCxnSpPr>
                <a:cxnSpLocks noChangeShapeType="1"/>
              </p:cNvCxnSpPr>
              <p:nvPr/>
            </p:nvCxnSpPr>
            <p:spPr bwMode="auto">
              <a:xfrm flipV="1">
                <a:off x="495255" y="1794734"/>
                <a:ext cx="3421486" cy="2134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sp>
            <p:nvSpPr>
              <p:cNvPr id="14464" name="Rectangle 6"/>
              <p:cNvSpPr>
                <a:spLocks noChangeArrowheads="1"/>
              </p:cNvSpPr>
              <p:nvPr/>
            </p:nvSpPr>
            <p:spPr bwMode="auto">
              <a:xfrm>
                <a:off x="325832" y="1720019"/>
                <a:ext cx="172987" cy="153205"/>
              </a:xfrm>
              <a:prstGeom prst="rect">
                <a:avLst/>
              </a:prstGeom>
              <a:solidFill>
                <a:srgbClr val="00B05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14465" name="Rectangle 7"/>
              <p:cNvSpPr>
                <a:spLocks noChangeArrowheads="1"/>
              </p:cNvSpPr>
              <p:nvPr/>
            </p:nvSpPr>
            <p:spPr bwMode="auto">
              <a:xfrm>
                <a:off x="709506" y="1715892"/>
                <a:ext cx="507833" cy="160322"/>
              </a:xfrm>
              <a:prstGeom prst="rect">
                <a:avLst/>
              </a:prstGeom>
              <a:solidFill>
                <a:srgbClr val="00B05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grpSp>
            <p:nvGrpSpPr>
              <p:cNvPr id="3" name="Group 30"/>
              <p:cNvGrpSpPr>
                <a:grpSpLocks/>
              </p:cNvGrpSpPr>
              <p:nvPr/>
            </p:nvGrpSpPr>
            <p:grpSpPr bwMode="auto">
              <a:xfrm>
                <a:off x="1420972" y="1612168"/>
                <a:ext cx="376323" cy="371445"/>
                <a:chOff x="1676400" y="1295399"/>
                <a:chExt cx="609600" cy="609600"/>
              </a:xfrm>
            </p:grpSpPr>
            <p:cxnSp>
              <p:nvCxnSpPr>
                <p:cNvPr id="14500" name="Straight Connector 4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828800" y="1600199"/>
                  <a:ext cx="304800" cy="0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grpSp>
              <p:nvGrpSpPr>
                <p:cNvPr id="4" name="Group 23"/>
                <p:cNvGrpSpPr>
                  <a:grpSpLocks/>
                </p:cNvGrpSpPr>
                <p:nvPr/>
              </p:nvGrpSpPr>
              <p:grpSpPr bwMode="auto">
                <a:xfrm>
                  <a:off x="1981200" y="1295399"/>
                  <a:ext cx="304800" cy="304800"/>
                  <a:chOff x="2971800" y="1295400"/>
                  <a:chExt cx="304800" cy="304800"/>
                </a:xfrm>
              </p:grpSpPr>
              <p:sp>
                <p:nvSpPr>
                  <p:cNvPr id="49" name="Arc 20"/>
                  <p:cNvSpPr/>
                  <p:nvPr/>
                </p:nvSpPr>
                <p:spPr bwMode="auto">
                  <a:xfrm>
                    <a:off x="2972757" y="1296587"/>
                    <a:ext cx="303444" cy="304816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>
                      <a:latin typeface="+mn-lt"/>
                    </a:endParaRPr>
                  </a:p>
                </p:txBody>
              </p:sp>
              <p:sp>
                <p:nvSpPr>
                  <p:cNvPr id="50" name="Arc 21"/>
                  <p:cNvSpPr/>
                  <p:nvPr/>
                </p:nvSpPr>
                <p:spPr bwMode="auto">
                  <a:xfrm rot="16200000">
                    <a:off x="2972072" y="1297272"/>
                    <a:ext cx="304816" cy="303444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>
                      <a:latin typeface="+mn-lt"/>
                    </a:endParaRPr>
                  </a:p>
                </p:txBody>
              </p:sp>
              <p:sp>
                <p:nvSpPr>
                  <p:cNvPr id="51" name="Arc 50"/>
                  <p:cNvSpPr/>
                  <p:nvPr/>
                </p:nvSpPr>
                <p:spPr bwMode="auto">
                  <a:xfrm rot="5400000">
                    <a:off x="2972072" y="1297272"/>
                    <a:ext cx="304816" cy="303444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>
                      <a:latin typeface="+mn-lt"/>
                    </a:endParaRPr>
                  </a:p>
                </p:txBody>
              </p:sp>
            </p:grpSp>
            <p:grpSp>
              <p:nvGrpSpPr>
                <p:cNvPr id="5" name="Group 24"/>
                <p:cNvGrpSpPr>
                  <a:grpSpLocks/>
                </p:cNvGrpSpPr>
                <p:nvPr/>
              </p:nvGrpSpPr>
              <p:grpSpPr bwMode="auto">
                <a:xfrm rot="10800000">
                  <a:off x="1676400" y="1600199"/>
                  <a:ext cx="304800" cy="304800"/>
                  <a:chOff x="2971800" y="1295400"/>
                  <a:chExt cx="304800" cy="304800"/>
                </a:xfrm>
              </p:grpSpPr>
              <p:sp>
                <p:nvSpPr>
                  <p:cNvPr id="46" name="Arc 45"/>
                  <p:cNvSpPr/>
                  <p:nvPr/>
                </p:nvSpPr>
                <p:spPr bwMode="auto">
                  <a:xfrm>
                    <a:off x="2970843" y="1294182"/>
                    <a:ext cx="306015" cy="304815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>
                      <a:latin typeface="+mn-lt"/>
                    </a:endParaRPr>
                  </a:p>
                </p:txBody>
              </p:sp>
              <p:sp>
                <p:nvSpPr>
                  <p:cNvPr id="47" name="Arc 46"/>
                  <p:cNvSpPr/>
                  <p:nvPr/>
                </p:nvSpPr>
                <p:spPr bwMode="auto">
                  <a:xfrm rot="16200000">
                    <a:off x="2971444" y="1293581"/>
                    <a:ext cx="304815" cy="306015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>
                      <a:latin typeface="+mn-lt"/>
                    </a:endParaRPr>
                  </a:p>
                </p:txBody>
              </p:sp>
              <p:sp>
                <p:nvSpPr>
                  <p:cNvPr id="48" name="Arc 47"/>
                  <p:cNvSpPr/>
                  <p:nvPr/>
                </p:nvSpPr>
                <p:spPr bwMode="auto">
                  <a:xfrm rot="5400000">
                    <a:off x="2971444" y="1293581"/>
                    <a:ext cx="304815" cy="306015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>
                      <a:latin typeface="+mn-lt"/>
                    </a:endParaRPr>
                  </a:p>
                </p:txBody>
              </p:sp>
            </p:grpSp>
            <p:cxnSp>
              <p:nvCxnSpPr>
                <p:cNvPr id="14503" name="Straight Connector 44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1828800" y="1600200"/>
                  <a:ext cx="304800" cy="0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6" name="Group 31"/>
              <p:cNvGrpSpPr>
                <a:grpSpLocks/>
              </p:cNvGrpSpPr>
              <p:nvPr/>
            </p:nvGrpSpPr>
            <p:grpSpPr bwMode="auto">
              <a:xfrm>
                <a:off x="2197608" y="1575068"/>
                <a:ext cx="469392" cy="443600"/>
                <a:chOff x="1676400" y="1295399"/>
                <a:chExt cx="609600" cy="609600"/>
              </a:xfrm>
            </p:grpSpPr>
            <p:cxnSp>
              <p:nvCxnSpPr>
                <p:cNvPr id="14490" name="Straight Connector 3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828800" y="1600199"/>
                  <a:ext cx="304800" cy="0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grpSp>
              <p:nvGrpSpPr>
                <p:cNvPr id="7" name="Group 23"/>
                <p:cNvGrpSpPr>
                  <a:grpSpLocks/>
                </p:cNvGrpSpPr>
                <p:nvPr/>
              </p:nvGrpSpPr>
              <p:grpSpPr bwMode="auto">
                <a:xfrm>
                  <a:off x="1981200" y="1295399"/>
                  <a:ext cx="304800" cy="304800"/>
                  <a:chOff x="2971800" y="1295400"/>
                  <a:chExt cx="304800" cy="304800"/>
                </a:xfrm>
              </p:grpSpPr>
              <p:sp>
                <p:nvSpPr>
                  <p:cNvPr id="39" name="Arc 38"/>
                  <p:cNvSpPr/>
                  <p:nvPr/>
                </p:nvSpPr>
                <p:spPr bwMode="auto">
                  <a:xfrm>
                    <a:off x="2971470" y="1295021"/>
                    <a:ext cx="305130" cy="305409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>
                      <a:latin typeface="+mn-lt"/>
                    </a:endParaRPr>
                  </a:p>
                </p:txBody>
              </p:sp>
              <p:sp>
                <p:nvSpPr>
                  <p:cNvPr id="40" name="Arc 39"/>
                  <p:cNvSpPr/>
                  <p:nvPr/>
                </p:nvSpPr>
                <p:spPr bwMode="auto">
                  <a:xfrm rot="16200000">
                    <a:off x="2971331" y="1295160"/>
                    <a:ext cx="305409" cy="305130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>
                      <a:latin typeface="+mn-lt"/>
                    </a:endParaRPr>
                  </a:p>
                </p:txBody>
              </p:sp>
              <p:sp>
                <p:nvSpPr>
                  <p:cNvPr id="41" name="Arc 40"/>
                  <p:cNvSpPr/>
                  <p:nvPr/>
                </p:nvSpPr>
                <p:spPr bwMode="auto">
                  <a:xfrm rot="5400000">
                    <a:off x="2971331" y="1295160"/>
                    <a:ext cx="305409" cy="305130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>
                      <a:latin typeface="+mn-lt"/>
                    </a:endParaRPr>
                  </a:p>
                </p:txBody>
              </p:sp>
            </p:grpSp>
            <p:grpSp>
              <p:nvGrpSpPr>
                <p:cNvPr id="8" name="Group 24"/>
                <p:cNvGrpSpPr>
                  <a:grpSpLocks/>
                </p:cNvGrpSpPr>
                <p:nvPr/>
              </p:nvGrpSpPr>
              <p:grpSpPr bwMode="auto">
                <a:xfrm rot="10800000">
                  <a:off x="1676400" y="1600199"/>
                  <a:ext cx="304800" cy="304800"/>
                  <a:chOff x="2971800" y="1295400"/>
                  <a:chExt cx="304800" cy="304800"/>
                </a:xfrm>
              </p:grpSpPr>
              <p:sp>
                <p:nvSpPr>
                  <p:cNvPr id="36" name="Arc 35"/>
                  <p:cNvSpPr/>
                  <p:nvPr/>
                </p:nvSpPr>
                <p:spPr bwMode="auto">
                  <a:xfrm>
                    <a:off x="2972130" y="1294562"/>
                    <a:ext cx="305130" cy="305409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>
                      <a:latin typeface="+mn-lt"/>
                    </a:endParaRPr>
                  </a:p>
                </p:txBody>
              </p:sp>
              <p:sp>
                <p:nvSpPr>
                  <p:cNvPr id="37" name="Arc 36"/>
                  <p:cNvSpPr/>
                  <p:nvPr/>
                </p:nvSpPr>
                <p:spPr bwMode="auto">
                  <a:xfrm rot="16200000">
                    <a:off x="2971990" y="1294701"/>
                    <a:ext cx="305409" cy="305130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>
                      <a:latin typeface="+mn-lt"/>
                    </a:endParaRPr>
                  </a:p>
                </p:txBody>
              </p:sp>
              <p:sp>
                <p:nvSpPr>
                  <p:cNvPr id="38" name="Arc 37"/>
                  <p:cNvSpPr/>
                  <p:nvPr/>
                </p:nvSpPr>
                <p:spPr bwMode="auto">
                  <a:xfrm rot="5400000">
                    <a:off x="2971990" y="1294701"/>
                    <a:ext cx="305409" cy="305130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>
                      <a:latin typeface="+mn-lt"/>
                    </a:endParaRPr>
                  </a:p>
                </p:txBody>
              </p:sp>
            </p:grpSp>
            <p:cxnSp>
              <p:nvCxnSpPr>
                <p:cNvPr id="14493" name="Straight Connector 34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1828800" y="1600200"/>
                  <a:ext cx="304800" cy="0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9" name="Group 42"/>
              <p:cNvGrpSpPr>
                <a:grpSpLocks/>
              </p:cNvGrpSpPr>
              <p:nvPr/>
            </p:nvGrpSpPr>
            <p:grpSpPr bwMode="auto">
              <a:xfrm>
                <a:off x="3070834" y="1575068"/>
                <a:ext cx="469392" cy="443600"/>
                <a:chOff x="1676400" y="1295399"/>
                <a:chExt cx="609600" cy="609600"/>
              </a:xfrm>
            </p:grpSpPr>
            <p:cxnSp>
              <p:nvCxnSpPr>
                <p:cNvPr id="14480" name="Straight Connector 2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828800" y="1600199"/>
                  <a:ext cx="304800" cy="0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grpSp>
              <p:nvGrpSpPr>
                <p:cNvPr id="10" name="Group 23"/>
                <p:cNvGrpSpPr>
                  <a:grpSpLocks/>
                </p:cNvGrpSpPr>
                <p:nvPr/>
              </p:nvGrpSpPr>
              <p:grpSpPr bwMode="auto">
                <a:xfrm>
                  <a:off x="1981200" y="1295399"/>
                  <a:ext cx="304800" cy="304800"/>
                  <a:chOff x="2971800" y="1295400"/>
                  <a:chExt cx="304800" cy="304800"/>
                </a:xfrm>
              </p:grpSpPr>
              <p:sp>
                <p:nvSpPr>
                  <p:cNvPr id="29" name="Arc 28"/>
                  <p:cNvSpPr/>
                  <p:nvPr/>
                </p:nvSpPr>
                <p:spPr bwMode="auto">
                  <a:xfrm>
                    <a:off x="2971339" y="1295021"/>
                    <a:ext cx="305130" cy="305409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>
                      <a:latin typeface="+mn-lt"/>
                    </a:endParaRPr>
                  </a:p>
                </p:txBody>
              </p:sp>
              <p:sp>
                <p:nvSpPr>
                  <p:cNvPr id="30" name="Arc 29"/>
                  <p:cNvSpPr/>
                  <p:nvPr/>
                </p:nvSpPr>
                <p:spPr bwMode="auto">
                  <a:xfrm rot="16200000">
                    <a:off x="2971200" y="1295160"/>
                    <a:ext cx="305409" cy="305130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>
                      <a:latin typeface="+mn-lt"/>
                    </a:endParaRPr>
                  </a:p>
                </p:txBody>
              </p:sp>
              <p:sp>
                <p:nvSpPr>
                  <p:cNvPr id="31" name="Arc 30"/>
                  <p:cNvSpPr/>
                  <p:nvPr/>
                </p:nvSpPr>
                <p:spPr bwMode="auto">
                  <a:xfrm rot="5400000">
                    <a:off x="2971200" y="1295160"/>
                    <a:ext cx="305409" cy="305130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>
                      <a:latin typeface="+mn-lt"/>
                    </a:endParaRPr>
                  </a:p>
                </p:txBody>
              </p:sp>
            </p:grpSp>
            <p:grpSp>
              <p:nvGrpSpPr>
                <p:cNvPr id="11" name="Group 24"/>
                <p:cNvGrpSpPr>
                  <a:grpSpLocks/>
                </p:cNvGrpSpPr>
                <p:nvPr/>
              </p:nvGrpSpPr>
              <p:grpSpPr bwMode="auto">
                <a:xfrm rot="10800000">
                  <a:off x="1676400" y="1600199"/>
                  <a:ext cx="304800" cy="304800"/>
                  <a:chOff x="2971800" y="1295400"/>
                  <a:chExt cx="304800" cy="304800"/>
                </a:xfrm>
              </p:grpSpPr>
              <p:sp>
                <p:nvSpPr>
                  <p:cNvPr id="26" name="Arc 25"/>
                  <p:cNvSpPr/>
                  <p:nvPr/>
                </p:nvSpPr>
                <p:spPr bwMode="auto">
                  <a:xfrm>
                    <a:off x="2972261" y="1294562"/>
                    <a:ext cx="305130" cy="305409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>
                      <a:latin typeface="+mn-lt"/>
                    </a:endParaRPr>
                  </a:p>
                </p:txBody>
              </p:sp>
              <p:sp>
                <p:nvSpPr>
                  <p:cNvPr id="27" name="Arc 26"/>
                  <p:cNvSpPr/>
                  <p:nvPr/>
                </p:nvSpPr>
                <p:spPr bwMode="auto">
                  <a:xfrm rot="16200000">
                    <a:off x="2972122" y="1294701"/>
                    <a:ext cx="305409" cy="305130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>
                      <a:latin typeface="+mn-lt"/>
                    </a:endParaRPr>
                  </a:p>
                </p:txBody>
              </p:sp>
              <p:sp>
                <p:nvSpPr>
                  <p:cNvPr id="28" name="Arc 27"/>
                  <p:cNvSpPr/>
                  <p:nvPr/>
                </p:nvSpPr>
                <p:spPr bwMode="auto">
                  <a:xfrm rot="5400000">
                    <a:off x="2972122" y="1294701"/>
                    <a:ext cx="305409" cy="305130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>
                      <a:latin typeface="+mn-lt"/>
                    </a:endParaRPr>
                  </a:p>
                </p:txBody>
              </p:sp>
            </p:grpSp>
            <p:cxnSp>
              <p:nvCxnSpPr>
                <p:cNvPr id="14483" name="Straight Connector 24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1828800" y="1600200"/>
                  <a:ext cx="304800" cy="0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14469" name="Right Arrow 11"/>
              <p:cNvSpPr>
                <a:spLocks noChangeArrowheads="1"/>
              </p:cNvSpPr>
              <p:nvPr/>
            </p:nvSpPr>
            <p:spPr bwMode="auto">
              <a:xfrm>
                <a:off x="3890878" y="1707559"/>
                <a:ext cx="395264" cy="160065"/>
              </a:xfrm>
              <a:prstGeom prst="rightArrow">
                <a:avLst>
                  <a:gd name="adj1" fmla="val 50000"/>
                  <a:gd name="adj2" fmla="val 49990"/>
                </a:avLst>
              </a:prstGeom>
              <a:solidFill>
                <a:srgbClr val="0066F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14470" name="TextBox 12"/>
              <p:cNvSpPr txBox="1">
                <a:spLocks noChangeArrowheads="1"/>
              </p:cNvSpPr>
              <p:nvPr/>
            </p:nvSpPr>
            <p:spPr bwMode="auto">
              <a:xfrm>
                <a:off x="205324" y="1852694"/>
                <a:ext cx="417982" cy="2314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 smtClean="0">
                    <a:latin typeface="+mn-lt"/>
                    <a:cs typeface="Arial" pitchFamily="34" charset="0"/>
                  </a:rPr>
                  <a:t>ion sources</a:t>
                </a:r>
                <a:endParaRPr lang="en-US" sz="1400" dirty="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4471" name="TextBox 13"/>
              <p:cNvSpPr txBox="1">
                <a:spLocks noChangeArrowheads="1"/>
              </p:cNvSpPr>
              <p:nvPr/>
            </p:nvSpPr>
            <p:spPr bwMode="auto">
              <a:xfrm>
                <a:off x="667277" y="1893388"/>
                <a:ext cx="570171" cy="1395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latin typeface="+mn-lt"/>
                    <a:cs typeface="Arial" pitchFamily="34" charset="0"/>
                  </a:rPr>
                  <a:t>SRF </a:t>
                </a:r>
                <a:r>
                  <a:rPr lang="en-US" sz="1400" dirty="0" err="1">
                    <a:latin typeface="+mn-lt"/>
                    <a:cs typeface="Arial" pitchFamily="34" charset="0"/>
                  </a:rPr>
                  <a:t>Linac</a:t>
                </a:r>
                <a:endParaRPr lang="en-US" sz="1400" dirty="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4472" name="TextBox 14"/>
              <p:cNvSpPr txBox="1">
                <a:spLocks noChangeArrowheads="1"/>
              </p:cNvSpPr>
              <p:nvPr/>
            </p:nvSpPr>
            <p:spPr bwMode="auto">
              <a:xfrm>
                <a:off x="960438" y="1984354"/>
                <a:ext cx="1173162" cy="2314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dirty="0" smtClean="0">
                    <a:latin typeface="+mn-lt"/>
                    <a:cs typeface="Arial" pitchFamily="34" charset="0"/>
                  </a:rPr>
                  <a:t>pre-booster</a:t>
                </a:r>
              </a:p>
              <a:p>
                <a:pPr algn="ctr"/>
                <a:r>
                  <a:rPr lang="en-US" sz="1400" dirty="0" smtClean="0">
                    <a:latin typeface="+mn-lt"/>
                    <a:cs typeface="Arial" pitchFamily="34" charset="0"/>
                  </a:rPr>
                  <a:t>(accumulator ring)</a:t>
                </a:r>
                <a:endParaRPr lang="en-US" sz="1400" dirty="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4473" name="TextBox 15"/>
              <p:cNvSpPr txBox="1">
                <a:spLocks noChangeArrowheads="1"/>
              </p:cNvSpPr>
              <p:nvPr/>
            </p:nvSpPr>
            <p:spPr bwMode="auto">
              <a:xfrm>
                <a:off x="1959599" y="2011497"/>
                <a:ext cx="735459" cy="136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 smtClean="0">
                    <a:latin typeface="+mn-lt"/>
                    <a:cs typeface="Arial" pitchFamily="34" charset="0"/>
                  </a:rPr>
                  <a:t>barge booster</a:t>
                </a:r>
              </a:p>
            </p:txBody>
          </p:sp>
          <p:sp>
            <p:nvSpPr>
              <p:cNvPr id="14474" name="TextBox 16"/>
              <p:cNvSpPr txBox="1">
                <a:spLocks noChangeArrowheads="1"/>
              </p:cNvSpPr>
              <p:nvPr/>
            </p:nvSpPr>
            <p:spPr bwMode="auto">
              <a:xfrm>
                <a:off x="2829949" y="2025324"/>
                <a:ext cx="888818" cy="2314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latin typeface="+mn-lt"/>
                    <a:cs typeface="Arial" pitchFamily="34" charset="0"/>
                  </a:rPr>
                  <a:t>m</a:t>
                </a:r>
                <a:r>
                  <a:rPr lang="en-US" sz="1400" dirty="0" smtClean="0">
                    <a:latin typeface="+mn-lt"/>
                    <a:cs typeface="Arial" pitchFamily="34" charset="0"/>
                  </a:rPr>
                  <a:t>edium </a:t>
                </a:r>
                <a:r>
                  <a:rPr lang="en-US" sz="1400" dirty="0">
                    <a:latin typeface="+mn-lt"/>
                    <a:cs typeface="Arial" pitchFamily="34" charset="0"/>
                  </a:rPr>
                  <a:t>energy </a:t>
                </a:r>
                <a:r>
                  <a:rPr lang="en-US" sz="1400" dirty="0" smtClean="0">
                    <a:latin typeface="+mn-lt"/>
                    <a:cs typeface="Arial" pitchFamily="34" charset="0"/>
                  </a:rPr>
                  <a:t>collider </a:t>
                </a:r>
                <a:r>
                  <a:rPr lang="en-US" sz="1400" dirty="0">
                    <a:latin typeface="+mn-lt"/>
                    <a:cs typeface="Arial" pitchFamily="34" charset="0"/>
                  </a:rPr>
                  <a:t>ring</a:t>
                </a:r>
              </a:p>
            </p:txBody>
          </p:sp>
          <p:sp>
            <p:nvSpPr>
              <p:cNvPr id="14475" name="Rectangle 17"/>
              <p:cNvSpPr>
                <a:spLocks noChangeArrowheads="1"/>
              </p:cNvSpPr>
              <p:nvPr/>
            </p:nvSpPr>
            <p:spPr bwMode="auto">
              <a:xfrm>
                <a:off x="1646662" y="1768831"/>
                <a:ext cx="58674" cy="49289"/>
              </a:xfrm>
              <a:prstGeom prst="rect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14476" name="Rectangle 18"/>
              <p:cNvSpPr>
                <a:spLocks noChangeArrowheads="1"/>
              </p:cNvSpPr>
              <p:nvPr/>
            </p:nvSpPr>
            <p:spPr bwMode="auto">
              <a:xfrm>
                <a:off x="3367239" y="1772224"/>
                <a:ext cx="58674" cy="49289"/>
              </a:xfrm>
              <a:prstGeom prst="rect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14477" name="TextBox 19"/>
              <p:cNvSpPr txBox="1">
                <a:spLocks noChangeArrowheads="1"/>
              </p:cNvSpPr>
              <p:nvPr/>
            </p:nvSpPr>
            <p:spPr bwMode="auto">
              <a:xfrm>
                <a:off x="3704462" y="1847871"/>
                <a:ext cx="801002" cy="2314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latin typeface="+mn-lt"/>
                    <a:cs typeface="Arial" pitchFamily="34" charset="0"/>
                  </a:rPr>
                  <a:t>t</a:t>
                </a:r>
                <a:r>
                  <a:rPr lang="en-US" sz="1400" dirty="0" smtClean="0">
                    <a:latin typeface="+mn-lt"/>
                    <a:cs typeface="Arial" pitchFamily="34" charset="0"/>
                  </a:rPr>
                  <a:t>o </a:t>
                </a:r>
                <a:r>
                  <a:rPr lang="en-US" sz="1400" dirty="0">
                    <a:latin typeface="+mn-lt"/>
                    <a:cs typeface="Arial" pitchFamily="34" charset="0"/>
                  </a:rPr>
                  <a:t>high </a:t>
                </a:r>
                <a:r>
                  <a:rPr lang="en-US" sz="1400" dirty="0" smtClean="0">
                    <a:latin typeface="+mn-lt"/>
                    <a:cs typeface="Arial" pitchFamily="34" charset="0"/>
                  </a:rPr>
                  <a:t>energy </a:t>
                </a:r>
                <a:r>
                  <a:rPr lang="en-US" sz="1400" dirty="0">
                    <a:latin typeface="+mn-lt"/>
                    <a:cs typeface="Arial" pitchFamily="34" charset="0"/>
                  </a:rPr>
                  <a:t>collider ring</a:t>
                </a:r>
              </a:p>
            </p:txBody>
          </p:sp>
          <p:sp>
            <p:nvSpPr>
              <p:cNvPr id="14478" name="TextBox 20"/>
              <p:cNvSpPr txBox="1">
                <a:spLocks noChangeArrowheads="1"/>
              </p:cNvSpPr>
              <p:nvPr/>
            </p:nvSpPr>
            <p:spPr bwMode="auto">
              <a:xfrm>
                <a:off x="3255188" y="1800489"/>
                <a:ext cx="445539" cy="1395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+mn-lt"/>
                    <a:cs typeface="Arial" pitchFamily="34" charset="0"/>
                  </a:rPr>
                  <a:t>cooling</a:t>
                </a:r>
              </a:p>
            </p:txBody>
          </p:sp>
        </p:grpSp>
        <p:sp>
          <p:nvSpPr>
            <p:cNvPr id="58" name="TextBox 20"/>
            <p:cNvSpPr txBox="1">
              <a:spLocks noChangeArrowheads="1"/>
            </p:cNvSpPr>
            <p:nvPr/>
          </p:nvSpPr>
          <p:spPr bwMode="auto">
            <a:xfrm>
              <a:off x="3089400" y="1631473"/>
              <a:ext cx="871910" cy="315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+mn-lt"/>
                  <a:cs typeface="Arial" pitchFamily="34" charset="0"/>
                </a:rPr>
                <a:t>cooling</a:t>
              </a: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839754" y="5944534"/>
            <a:ext cx="72679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* Numbers in parentheses represent energies per nucleon for heavy ions </a:t>
            </a:r>
            <a:endParaRPr lang="en-US" sz="1600" dirty="0">
              <a:solidFill>
                <a:srgbClr val="0000F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1437"/>
          </a:xfrm>
        </p:spPr>
        <p:txBody>
          <a:bodyPr/>
          <a:lstStyle/>
          <a:p>
            <a:r>
              <a:rPr lang="en-US" dirty="0" smtClean="0"/>
              <a:t>Ion Pre-booster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24" y="645309"/>
            <a:ext cx="4610100" cy="3233464"/>
          </a:xfrm>
        </p:spPr>
        <p:txBody>
          <a:bodyPr/>
          <a:lstStyle/>
          <a:p>
            <a:pPr marL="228600" indent="-228600"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Purpose of pre-booster</a:t>
            </a:r>
          </a:p>
          <a:p>
            <a:pPr marL="341313" lvl="1" indent="-225425"/>
            <a:r>
              <a:rPr lang="en-US" sz="1600" b="0" dirty="0" smtClean="0">
                <a:solidFill>
                  <a:schemeClr val="tx1"/>
                </a:solidFill>
              </a:rPr>
              <a:t>Accumulating ions injected from </a:t>
            </a:r>
            <a:r>
              <a:rPr lang="en-US" sz="1600" b="0" dirty="0" err="1" smtClean="0">
                <a:solidFill>
                  <a:schemeClr val="tx1"/>
                </a:solidFill>
              </a:rPr>
              <a:t>linac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341313" lvl="1" indent="-225425"/>
            <a:r>
              <a:rPr lang="en-US" sz="1600" b="0" dirty="0" smtClean="0">
                <a:solidFill>
                  <a:schemeClr val="tx1"/>
                </a:solidFill>
              </a:rPr>
              <a:t>Accelerating ions</a:t>
            </a:r>
          </a:p>
          <a:p>
            <a:pPr marL="341313" lvl="1" indent="-225425"/>
            <a:r>
              <a:rPr lang="en-US" sz="1600" b="0" dirty="0" smtClean="0">
                <a:solidFill>
                  <a:schemeClr val="tx1"/>
                </a:solidFill>
              </a:rPr>
              <a:t>Extracting/sending ions to the large booster</a:t>
            </a:r>
          </a:p>
          <a:p>
            <a:pPr marL="228600" indent="-228600">
              <a:buNone/>
            </a:pPr>
            <a:endParaRPr lang="en-US" sz="400" b="0" dirty="0" smtClean="0"/>
          </a:p>
          <a:p>
            <a:pPr marL="228600" indent="-228600"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Design Concepts</a:t>
            </a:r>
            <a:endParaRPr lang="en-US" sz="1800" b="0" dirty="0" smtClean="0">
              <a:solidFill>
                <a:srgbClr val="0000FF"/>
              </a:solidFill>
            </a:endParaRPr>
          </a:p>
          <a:p>
            <a:pPr marL="341313" indent="-225425"/>
            <a:r>
              <a:rPr lang="en-US" sz="1600" b="0" dirty="0" smtClean="0">
                <a:solidFill>
                  <a:schemeClr val="tx1"/>
                </a:solidFill>
              </a:rPr>
              <a:t>Figure-8 shape</a:t>
            </a:r>
          </a:p>
          <a:p>
            <a:pPr marL="341313" indent="-225425"/>
            <a:r>
              <a:rPr lang="en-US" sz="1600" b="0" dirty="0" smtClean="0">
                <a:solidFill>
                  <a:schemeClr val="tx1"/>
                </a:solidFill>
              </a:rPr>
              <a:t>(Quasi-independent) modular design</a:t>
            </a:r>
            <a:endParaRPr lang="en-US" sz="1800" b="0" dirty="0" smtClean="0"/>
          </a:p>
          <a:p>
            <a:pPr marL="341313" indent="-225425"/>
            <a:r>
              <a:rPr lang="en-US" sz="1600" b="0" dirty="0" smtClean="0">
                <a:solidFill>
                  <a:schemeClr val="tx1"/>
                </a:solidFill>
              </a:rPr>
              <a:t>FODO arcs for simplicity and ease optics corrections</a:t>
            </a:r>
          </a:p>
          <a:p>
            <a:pPr marL="341313" indent="-225425"/>
            <a:endParaRPr lang="en-US" sz="600" b="0" dirty="0" smtClean="0">
              <a:solidFill>
                <a:schemeClr val="tx1"/>
              </a:solidFill>
            </a:endParaRPr>
          </a:p>
          <a:p>
            <a:pPr marL="228600" indent="-228600"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Layout</a:t>
            </a:r>
          </a:p>
        </p:txBody>
      </p:sp>
      <p:sp>
        <p:nvSpPr>
          <p:cNvPr id="271361" name="Rectangle 1"/>
          <p:cNvSpPr>
            <a:spLocks noChangeArrowheads="1"/>
          </p:cNvSpPr>
          <p:nvPr/>
        </p:nvSpPr>
        <p:spPr bwMode="auto">
          <a:xfrm>
            <a:off x="4625340" y="689673"/>
            <a:ext cx="4518660" cy="252609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ts val="1800"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rPr>
              <a:t>Design constraints</a:t>
            </a:r>
          </a:p>
          <a:p>
            <a:pPr marL="3429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ts val="1800"/>
              <a:buFontTx/>
              <a:buChar char="•"/>
              <a:tabLst/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Maximum bending field: 1.5 T</a:t>
            </a:r>
          </a:p>
          <a:p>
            <a:pPr marL="3429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ts val="1800"/>
              <a:buFontTx/>
              <a:buChar char="•"/>
              <a:tabLst/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Maximum quad field gradient: 20 T/m</a:t>
            </a:r>
          </a:p>
          <a:p>
            <a:pPr marL="3429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ts val="1800"/>
              <a:buFontTx/>
              <a:buChar char="•"/>
              <a:tabLst/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Momentum compaction smaller than 1/25</a:t>
            </a:r>
          </a:p>
          <a:p>
            <a:pPr marL="3429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ts val="1800"/>
              <a:buFontTx/>
              <a:buChar char="•"/>
              <a:tabLst/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Maximum beta functions less than 35 m</a:t>
            </a:r>
          </a:p>
          <a:p>
            <a:pPr marL="3429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ts val="1800"/>
              <a:buFontTx/>
              <a:buChar char="•"/>
              <a:tabLst/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Maximum full beam size less than 2.5 cm, </a:t>
            </a:r>
          </a:p>
          <a:p>
            <a:pPr marL="3429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ts val="1800"/>
              <a:buFontTx/>
              <a:buChar char="•"/>
              <a:tabLst/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5m dispersion-free sections for RF, cooling, collimation</a:t>
            </a:r>
            <a:r>
              <a:rPr lang="en-US" sz="1600" dirty="0" smtClean="0">
                <a:latin typeface="Arial" pitchFamily="34" charset="0"/>
              </a:rPr>
              <a:t> and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 extraction.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1028332" y="3825241"/>
            <a:ext cx="7483208" cy="2316480"/>
            <a:chOff x="526066" y="4054996"/>
            <a:chExt cx="7697291" cy="2095500"/>
          </a:xfrm>
        </p:grpSpPr>
        <p:pic>
          <p:nvPicPr>
            <p:cNvPr id="271364" name="Content Placeholder 5" descr="layout2.eps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6066" y="4054996"/>
              <a:ext cx="6873820" cy="2095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1365" name="TextBox 6"/>
            <p:cNvSpPr txBox="1">
              <a:spLocks noChangeArrowheads="1"/>
            </p:cNvSpPr>
            <p:nvPr/>
          </p:nvSpPr>
          <p:spPr bwMode="auto">
            <a:xfrm>
              <a:off x="6390042" y="4282353"/>
              <a:ext cx="574595" cy="250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</a:rPr>
                <a:t>ARC 1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1366" name="TextBox 7"/>
            <p:cNvSpPr txBox="1">
              <a:spLocks noChangeArrowheads="1"/>
            </p:cNvSpPr>
            <p:nvPr/>
          </p:nvSpPr>
          <p:spPr bwMode="auto">
            <a:xfrm>
              <a:off x="6418224" y="4808941"/>
              <a:ext cx="945470" cy="584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</a:rPr>
                <a:t>Injection Insertion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</a:rPr>
                <a:t>section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1367" name="TextBox 8"/>
            <p:cNvSpPr txBox="1">
              <a:spLocks noChangeArrowheads="1"/>
            </p:cNvSpPr>
            <p:nvPr/>
          </p:nvSpPr>
          <p:spPr bwMode="auto">
            <a:xfrm>
              <a:off x="6365152" y="5666424"/>
              <a:ext cx="574595" cy="250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</a:rPr>
                <a:t>ARC 2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1368" name="TextBox 9"/>
            <p:cNvSpPr txBox="1">
              <a:spLocks noChangeArrowheads="1"/>
            </p:cNvSpPr>
            <p:nvPr/>
          </p:nvSpPr>
          <p:spPr bwMode="auto">
            <a:xfrm rot="20293530">
              <a:off x="4213462" y="4570743"/>
              <a:ext cx="1973205" cy="250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</a:rPr>
                <a:t>Non dispersive section 1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1369" name="TextBox 10"/>
            <p:cNvSpPr txBox="1">
              <a:spLocks noChangeArrowheads="1"/>
            </p:cNvSpPr>
            <p:nvPr/>
          </p:nvSpPr>
          <p:spPr bwMode="auto">
            <a:xfrm>
              <a:off x="645650" y="4898422"/>
              <a:ext cx="574595" cy="250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</a:rPr>
                <a:t>ARC 3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1370" name="TextBox 13"/>
            <p:cNvSpPr txBox="1">
              <a:spLocks noChangeArrowheads="1"/>
            </p:cNvSpPr>
            <p:nvPr/>
          </p:nvSpPr>
          <p:spPr bwMode="auto">
            <a:xfrm rot="1320000">
              <a:off x="4245012" y="5359906"/>
              <a:ext cx="1879920" cy="250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</a:rPr>
                <a:t>Non dispersive section 2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1371" name="Can 16"/>
            <p:cNvSpPr>
              <a:spLocks noChangeArrowheads="1"/>
            </p:cNvSpPr>
            <p:nvPr/>
          </p:nvSpPr>
          <p:spPr bwMode="auto">
            <a:xfrm>
              <a:off x="2776790" y="4220773"/>
              <a:ext cx="735933" cy="887315"/>
            </a:xfrm>
            <a:prstGeom prst="can">
              <a:avLst>
                <a:gd name="adj" fmla="val 24996"/>
              </a:avLst>
            </a:prstGeom>
            <a:no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1372" name="Can 17"/>
            <p:cNvSpPr>
              <a:spLocks noChangeArrowheads="1"/>
            </p:cNvSpPr>
            <p:nvPr/>
          </p:nvSpPr>
          <p:spPr bwMode="auto">
            <a:xfrm rot="17520000">
              <a:off x="5183030" y="5614926"/>
              <a:ext cx="111204" cy="196760"/>
            </a:xfrm>
            <a:prstGeom prst="can">
              <a:avLst>
                <a:gd name="adj" fmla="val 25065"/>
              </a:avLst>
            </a:prstGeom>
            <a:solidFill>
              <a:srgbClr val="00B050">
                <a:alpha val="65097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1373" name="Can 18"/>
            <p:cNvSpPr>
              <a:spLocks noChangeArrowheads="1"/>
            </p:cNvSpPr>
            <p:nvPr/>
          </p:nvSpPr>
          <p:spPr bwMode="auto">
            <a:xfrm rot="17520000">
              <a:off x="4812996" y="5483357"/>
              <a:ext cx="111204" cy="196760"/>
            </a:xfrm>
            <a:prstGeom prst="can">
              <a:avLst>
                <a:gd name="adj" fmla="val 25065"/>
              </a:avLst>
            </a:prstGeom>
            <a:solidFill>
              <a:srgbClr val="00B050">
                <a:alpha val="65097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1374" name="Can 19"/>
            <p:cNvSpPr>
              <a:spLocks noChangeArrowheads="1"/>
            </p:cNvSpPr>
            <p:nvPr/>
          </p:nvSpPr>
          <p:spPr bwMode="auto">
            <a:xfrm rot="17520000">
              <a:off x="4402958" y="5360262"/>
              <a:ext cx="111204" cy="196760"/>
            </a:xfrm>
            <a:prstGeom prst="can">
              <a:avLst>
                <a:gd name="adj" fmla="val 25065"/>
              </a:avLst>
            </a:prstGeom>
            <a:solidFill>
              <a:srgbClr val="00B050">
                <a:alpha val="65097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1375" name="Can 20"/>
            <p:cNvSpPr>
              <a:spLocks noChangeArrowheads="1"/>
            </p:cNvSpPr>
            <p:nvPr/>
          </p:nvSpPr>
          <p:spPr bwMode="auto">
            <a:xfrm rot="17520000">
              <a:off x="4018382" y="5196080"/>
              <a:ext cx="111204" cy="196760"/>
            </a:xfrm>
            <a:prstGeom prst="can">
              <a:avLst>
                <a:gd name="adj" fmla="val 25065"/>
              </a:avLst>
            </a:prstGeom>
            <a:solidFill>
              <a:srgbClr val="00B050">
                <a:alpha val="65097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1376" name="Can 21"/>
            <p:cNvSpPr>
              <a:spLocks noChangeArrowheads="1"/>
            </p:cNvSpPr>
            <p:nvPr/>
          </p:nvSpPr>
          <p:spPr bwMode="auto">
            <a:xfrm>
              <a:off x="2758399" y="5593703"/>
              <a:ext cx="122656" cy="177231"/>
            </a:xfrm>
            <a:prstGeom prst="can">
              <a:avLst>
                <a:gd name="adj" fmla="val 24902"/>
              </a:avLst>
            </a:prstGeom>
            <a:solidFill>
              <a:srgbClr val="00B050">
                <a:alpha val="65097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1377" name="TextBox 22"/>
            <p:cNvSpPr txBox="1">
              <a:spLocks noChangeArrowheads="1"/>
            </p:cNvSpPr>
            <p:nvPr/>
          </p:nvSpPr>
          <p:spPr bwMode="auto">
            <a:xfrm>
              <a:off x="2840849" y="5564615"/>
              <a:ext cx="1050655" cy="250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1C1C1C"/>
                  </a:solidFill>
                  <a:effectLst/>
                  <a:latin typeface="+mn-lt"/>
                </a:rPr>
                <a:t>RF Cavities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5" name="TextBox 24"/>
            <p:cNvSpPr txBox="1"/>
            <p:nvPr/>
          </p:nvSpPr>
          <p:spPr bwMode="auto">
            <a:xfrm rot="1313951">
              <a:off x="2018467" y="4468449"/>
              <a:ext cx="1548269" cy="250575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</a:rPr>
                <a:t>Electron Cooling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1379" name="Can 26"/>
            <p:cNvSpPr>
              <a:spLocks noChangeArrowheads="1"/>
            </p:cNvSpPr>
            <p:nvPr/>
          </p:nvSpPr>
          <p:spPr bwMode="auto">
            <a:xfrm rot="17520000">
              <a:off x="2462053" y="4624082"/>
              <a:ext cx="111204" cy="195482"/>
            </a:xfrm>
            <a:prstGeom prst="can">
              <a:avLst>
                <a:gd name="adj" fmla="val 24902"/>
              </a:avLst>
            </a:prstGeom>
            <a:solidFill>
              <a:srgbClr val="FF0000">
                <a:alpha val="65097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1380" name="Can 29"/>
            <p:cNvSpPr>
              <a:spLocks noChangeArrowheads="1"/>
            </p:cNvSpPr>
            <p:nvPr/>
          </p:nvSpPr>
          <p:spPr bwMode="auto">
            <a:xfrm>
              <a:off x="2759137" y="5769133"/>
              <a:ext cx="122656" cy="178390"/>
            </a:xfrm>
            <a:prstGeom prst="can">
              <a:avLst>
                <a:gd name="adj" fmla="val 25065"/>
              </a:avLst>
            </a:prstGeom>
            <a:solidFill>
              <a:srgbClr val="FF0000">
                <a:alpha val="65097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1381" name="TextBox 30"/>
            <p:cNvSpPr txBox="1">
              <a:spLocks noChangeArrowheads="1"/>
            </p:cNvSpPr>
            <p:nvPr/>
          </p:nvSpPr>
          <p:spPr bwMode="auto">
            <a:xfrm>
              <a:off x="2860104" y="5755256"/>
              <a:ext cx="948425" cy="250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1C1C1C"/>
                  </a:solidFill>
                  <a:effectLst/>
                  <a:latin typeface="+mn-lt"/>
                </a:rPr>
                <a:t>Solenoids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71382" name="Can 31"/>
            <p:cNvSpPr>
              <a:spLocks noChangeArrowheads="1"/>
            </p:cNvSpPr>
            <p:nvPr/>
          </p:nvSpPr>
          <p:spPr bwMode="auto">
            <a:xfrm rot="17520000">
              <a:off x="2809851" y="4734197"/>
              <a:ext cx="111204" cy="196760"/>
            </a:xfrm>
            <a:prstGeom prst="can">
              <a:avLst>
                <a:gd name="adj" fmla="val 25065"/>
              </a:avLst>
            </a:prstGeom>
            <a:solidFill>
              <a:srgbClr val="FF0000">
                <a:alpha val="65097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" name="Rounded Rectangle 33"/>
            <p:cNvSpPr>
              <a:spLocks noChangeArrowheads="1"/>
            </p:cNvSpPr>
            <p:nvPr/>
          </p:nvSpPr>
          <p:spPr bwMode="auto">
            <a:xfrm rot="4080000">
              <a:off x="4803948" y="4526289"/>
              <a:ext cx="67186" cy="146931"/>
            </a:xfrm>
            <a:prstGeom prst="roundRect">
              <a:avLst>
                <a:gd name="adj" fmla="val 16667"/>
              </a:avLst>
            </a:prstGeom>
            <a:solidFill>
              <a:srgbClr val="558ED5">
                <a:alpha val="58823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rot="10800000"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" name="Rounded Rectangle 34"/>
            <p:cNvSpPr>
              <a:spLocks noChangeArrowheads="1"/>
            </p:cNvSpPr>
            <p:nvPr/>
          </p:nvSpPr>
          <p:spPr bwMode="auto">
            <a:xfrm rot="4080000">
              <a:off x="5197068" y="4385997"/>
              <a:ext cx="66027" cy="146931"/>
            </a:xfrm>
            <a:prstGeom prst="roundRect">
              <a:avLst>
                <a:gd name="adj" fmla="val 16667"/>
              </a:avLst>
            </a:prstGeom>
            <a:solidFill>
              <a:srgbClr val="558ED5">
                <a:alpha val="58823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rot="10800000"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" name="Block Arc 35"/>
            <p:cNvSpPr/>
            <p:nvPr/>
          </p:nvSpPr>
          <p:spPr bwMode="auto">
            <a:xfrm rot="18779253" flipV="1">
              <a:off x="3954084" y="4530257"/>
              <a:ext cx="333612" cy="367967"/>
            </a:xfrm>
            <a:prstGeom prst="blockArc">
              <a:avLst>
                <a:gd name="adj1" fmla="val 8811207"/>
                <a:gd name="adj2" fmla="val 16249113"/>
                <a:gd name="adj3" fmla="val 22219"/>
              </a:avLst>
            </a:prstGeom>
            <a:solidFill>
              <a:srgbClr val="7030A0">
                <a:alpha val="49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-128" charset="0"/>
                <a:ea typeface="+mn-ea"/>
                <a:cs typeface="+mn-cs"/>
              </a:endParaRPr>
            </a:p>
          </p:txBody>
        </p:sp>
        <p:sp>
          <p:nvSpPr>
            <p:cNvPr id="37" name="TextBox 36"/>
            <p:cNvSpPr txBox="1"/>
            <p:nvPr/>
          </p:nvSpPr>
          <p:spPr bwMode="auto">
            <a:xfrm rot="20369028">
              <a:off x="3313408" y="4335147"/>
              <a:ext cx="1301937" cy="417625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</a:rPr>
                <a:t>Extraction to large</a:t>
              </a:r>
              <a:r>
                <a:rPr kumimoji="0" lang="en-US" sz="1200" b="1" i="0" u="none" strike="noStrike" cap="none" normalizeH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</a:rPr>
                <a:t> booster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1387" name="TextBox 37"/>
            <p:cNvSpPr txBox="1">
              <a:spLocks noChangeArrowheads="1"/>
            </p:cNvSpPr>
            <p:nvPr/>
          </p:nvSpPr>
          <p:spPr bwMode="auto">
            <a:xfrm rot="20260069">
              <a:off x="4496105" y="4240741"/>
              <a:ext cx="1021868" cy="250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</a:rPr>
                <a:t>Collimation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41" name="Straight Arrow Connector 40"/>
            <p:cNvCxnSpPr/>
            <p:nvPr/>
          </p:nvCxnSpPr>
          <p:spPr bwMode="auto">
            <a:xfrm rot="5400000" flipH="1" flipV="1">
              <a:off x="7030586" y="5639364"/>
              <a:ext cx="554862" cy="8944"/>
            </a:xfrm>
            <a:prstGeom prst="straightConnector1">
              <a:avLst/>
            </a:prstGeom>
            <a:noFill/>
            <a:ln w="38100" cap="flat" cmpd="sng" algn="ctr">
              <a:solidFill>
                <a:schemeClr val="bg2">
                  <a:lumMod val="10000"/>
                  <a:alpha val="50000"/>
                </a:schemeClr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sp>
          <p:nvSpPr>
            <p:cNvPr id="271389" name="TextBox 41"/>
            <p:cNvSpPr txBox="1">
              <a:spLocks noChangeArrowheads="1"/>
            </p:cNvSpPr>
            <p:nvPr/>
          </p:nvSpPr>
          <p:spPr bwMode="auto">
            <a:xfrm>
              <a:off x="7260335" y="5424077"/>
              <a:ext cx="963022" cy="417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</a:rPr>
                <a:t>Beam from LINAC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32" name="Rectangle 31"/>
          <p:cNvSpPr/>
          <p:nvPr/>
        </p:nvSpPr>
        <p:spPr bwMode="auto">
          <a:xfrm>
            <a:off x="1706880" y="6240780"/>
            <a:ext cx="1386840" cy="3048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B.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Erdelyi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1980"/>
          </a:xfrm>
        </p:spPr>
        <p:txBody>
          <a:bodyPr/>
          <a:lstStyle/>
          <a:p>
            <a:r>
              <a:rPr lang="en-US" dirty="0" smtClean="0"/>
              <a:t>Pre-booster Magnetic Lattices</a:t>
            </a:r>
            <a:endParaRPr lang="en-US" dirty="0"/>
          </a:p>
        </p:txBody>
      </p:sp>
      <p:graphicFrame>
        <p:nvGraphicFramePr>
          <p:cNvPr id="410646" name="Group 22"/>
          <p:cNvGraphicFramePr>
            <a:graphicFrameLocks noGrp="1"/>
          </p:cNvGraphicFramePr>
          <p:nvPr/>
        </p:nvGraphicFramePr>
        <p:xfrm>
          <a:off x="53340" y="3659947"/>
          <a:ext cx="4704640" cy="264736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309792"/>
                <a:gridCol w="433953"/>
                <a:gridCol w="960895"/>
              </a:tblGrid>
              <a:tr h="19271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Circumference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234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</a:tr>
              <a:tr h="19271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Angle at crossing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deg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</a:tr>
              <a:tr h="19271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# of dispersive FODO cells (Type I &amp; 2)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 &amp; 9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</a:tr>
              <a:tr h="19271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# of triplet cells &amp; # of matching cells (2 types)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 &amp; 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</a:tr>
              <a:tr h="19271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Minimum drift length between magnets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cm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 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</a:tr>
              <a:tr h="19271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Drift in the injection insertion &amp; between triplets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</a:tr>
              <a:tr h="19124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Beta maximum in X and Y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 &amp; 32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</a:tr>
              <a:tr h="19271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Maximum beam size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cm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</a:tr>
              <a:tr h="16947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Maximum vertical beam size in dipole magnets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cm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</a:tr>
              <a:tr h="16947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Maximum dispersion (x|delta_KE)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3.36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</a:tr>
              <a:tr h="16947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Normalized dispersion value at injection insert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</a:t>
                      </a:r>
                      <a:r>
                        <a:rPr kumimoji="0" lang="en-US" sz="12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½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2.53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</a:tr>
              <a:tr h="16947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Tune in X and Y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7.96 &amp; 6.79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</a:tr>
              <a:tr h="16947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Gamma of particle and transition gamma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4.22 &amp; 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</a:tr>
              <a:tr h="19271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Momentum compaction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0.04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</a:tr>
            </a:tbl>
          </a:graphicData>
        </a:graphic>
      </p:graphicFrame>
      <p:grpSp>
        <p:nvGrpSpPr>
          <p:cNvPr id="411" name="Group 410"/>
          <p:cNvGrpSpPr/>
          <p:nvPr/>
        </p:nvGrpSpPr>
        <p:grpSpPr>
          <a:xfrm>
            <a:off x="83820" y="739140"/>
            <a:ext cx="5059680" cy="2865120"/>
            <a:chOff x="0" y="647700"/>
            <a:chExt cx="5181600" cy="2987040"/>
          </a:xfrm>
        </p:grpSpPr>
        <p:pic>
          <p:nvPicPr>
            <p:cNvPr id="410" name="Picture 409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47700"/>
              <a:ext cx="5181600" cy="2987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629" name="Text Box 4"/>
            <p:cNvSpPr txBox="1">
              <a:spLocks noChangeArrowheads="1"/>
            </p:cNvSpPr>
            <p:nvPr/>
          </p:nvSpPr>
          <p:spPr bwMode="auto">
            <a:xfrm rot="16200000">
              <a:off x="658539" y="2626860"/>
              <a:ext cx="1123236" cy="252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+mn-lt"/>
                </a:rPr>
                <a:t>Injection</a:t>
              </a:r>
            </a:p>
          </p:txBody>
        </p:sp>
        <p:sp>
          <p:nvSpPr>
            <p:cNvPr id="410630" name="Text Box 5"/>
            <p:cNvSpPr txBox="1">
              <a:spLocks noChangeArrowheads="1"/>
            </p:cNvSpPr>
            <p:nvPr/>
          </p:nvSpPr>
          <p:spPr bwMode="auto">
            <a:xfrm rot="16200000">
              <a:off x="1253410" y="2609134"/>
              <a:ext cx="879261" cy="252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+mn-lt"/>
                </a:rPr>
                <a:t>Arc 1</a:t>
              </a:r>
            </a:p>
          </p:txBody>
        </p:sp>
        <p:sp>
          <p:nvSpPr>
            <p:cNvPr id="410631" name="Text Box 6"/>
            <p:cNvSpPr txBox="1">
              <a:spLocks noChangeArrowheads="1"/>
            </p:cNvSpPr>
            <p:nvPr/>
          </p:nvSpPr>
          <p:spPr bwMode="auto">
            <a:xfrm rot="16200000">
              <a:off x="1733992" y="2626146"/>
              <a:ext cx="1127989" cy="252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+mn-lt"/>
                </a:rPr>
                <a:t>Straight 1</a:t>
              </a:r>
            </a:p>
          </p:txBody>
        </p:sp>
        <p:sp>
          <p:nvSpPr>
            <p:cNvPr id="410632" name="Text Box 7"/>
            <p:cNvSpPr txBox="1">
              <a:spLocks noChangeArrowheads="1"/>
            </p:cNvSpPr>
            <p:nvPr/>
          </p:nvSpPr>
          <p:spPr bwMode="auto">
            <a:xfrm rot="16200000">
              <a:off x="2863586" y="2614755"/>
              <a:ext cx="869755" cy="252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+mn-lt"/>
                </a:rPr>
                <a:t>Arc 3</a:t>
              </a:r>
            </a:p>
          </p:txBody>
        </p:sp>
        <p:sp>
          <p:nvSpPr>
            <p:cNvPr id="410633" name="Text Box 8"/>
            <p:cNvSpPr txBox="1">
              <a:spLocks noChangeArrowheads="1"/>
            </p:cNvSpPr>
            <p:nvPr/>
          </p:nvSpPr>
          <p:spPr bwMode="auto">
            <a:xfrm rot="16200000">
              <a:off x="3712506" y="2597518"/>
              <a:ext cx="1101056" cy="252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+mn-lt"/>
                </a:rPr>
                <a:t>Straight 2</a:t>
              </a:r>
            </a:p>
          </p:txBody>
        </p:sp>
        <p:sp>
          <p:nvSpPr>
            <p:cNvPr id="410634" name="Text Box 9"/>
            <p:cNvSpPr txBox="1">
              <a:spLocks noChangeArrowheads="1"/>
            </p:cNvSpPr>
            <p:nvPr/>
          </p:nvSpPr>
          <p:spPr bwMode="auto">
            <a:xfrm rot="16200000">
              <a:off x="302297" y="2572013"/>
              <a:ext cx="83378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+mn-lt"/>
                </a:rPr>
                <a:t>Arc 2</a:t>
              </a:r>
            </a:p>
          </p:txBody>
        </p:sp>
      </p:grpSp>
      <p:grpSp>
        <p:nvGrpSpPr>
          <p:cNvPr id="410635" name="Group 11"/>
          <p:cNvGrpSpPr>
            <a:grpSpLocks/>
          </p:cNvGrpSpPr>
          <p:nvPr/>
        </p:nvGrpSpPr>
        <p:grpSpPr bwMode="auto">
          <a:xfrm>
            <a:off x="5250120" y="944889"/>
            <a:ext cx="1828969" cy="1097119"/>
            <a:chOff x="276" y="571"/>
            <a:chExt cx="2161" cy="1367"/>
          </a:xfrm>
        </p:grpSpPr>
        <p:pic>
          <p:nvPicPr>
            <p:cNvPr id="410636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6" y="571"/>
              <a:ext cx="2161" cy="136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8100000" algn="ctr" rotWithShape="0">
                <a:srgbClr val="808080">
                  <a:alpha val="50000"/>
                </a:srgbClr>
              </a:outerShdw>
            </a:effectLst>
          </p:spPr>
        </p:pic>
        <p:sp>
          <p:nvSpPr>
            <p:cNvPr id="410637" name="Text Box 13"/>
            <p:cNvSpPr txBox="1">
              <a:spLocks noChangeArrowheads="1"/>
            </p:cNvSpPr>
            <p:nvPr/>
          </p:nvSpPr>
          <p:spPr bwMode="auto">
            <a:xfrm>
              <a:off x="474" y="1436"/>
              <a:ext cx="1692" cy="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+mn-lt"/>
                </a:rPr>
                <a:t>ARC1&amp;2 FODO</a:t>
              </a:r>
            </a:p>
          </p:txBody>
        </p:sp>
      </p:grpSp>
      <p:grpSp>
        <p:nvGrpSpPr>
          <p:cNvPr id="410638" name="Group 14"/>
          <p:cNvGrpSpPr>
            <a:grpSpLocks/>
          </p:cNvGrpSpPr>
          <p:nvPr/>
        </p:nvGrpSpPr>
        <p:grpSpPr bwMode="auto">
          <a:xfrm>
            <a:off x="7239000" y="916940"/>
            <a:ext cx="1828629" cy="1097442"/>
            <a:chOff x="2920" y="544"/>
            <a:chExt cx="2139" cy="1357"/>
          </a:xfrm>
        </p:grpSpPr>
        <p:pic>
          <p:nvPicPr>
            <p:cNvPr id="410639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20" y="544"/>
              <a:ext cx="2139" cy="135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8100000" algn="ctr" rotWithShape="0">
                <a:srgbClr val="808080">
                  <a:alpha val="50000"/>
                </a:srgbClr>
              </a:outerShdw>
            </a:effectLst>
          </p:spPr>
        </p:pic>
        <p:sp>
          <p:nvSpPr>
            <p:cNvPr id="410640" name="Text Box 16"/>
            <p:cNvSpPr txBox="1">
              <a:spLocks noChangeArrowheads="1"/>
            </p:cNvSpPr>
            <p:nvPr/>
          </p:nvSpPr>
          <p:spPr bwMode="auto">
            <a:xfrm>
              <a:off x="3200" y="1323"/>
              <a:ext cx="1583" cy="4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+mn-lt"/>
                </a:rPr>
                <a:t>ARC3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 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+mn-lt"/>
                </a:rPr>
                <a:t>FODO</a:t>
              </a:r>
            </a:p>
          </p:txBody>
        </p:sp>
      </p:grpSp>
      <p:grpSp>
        <p:nvGrpSpPr>
          <p:cNvPr id="410641" name="Group 17"/>
          <p:cNvGrpSpPr>
            <a:grpSpLocks/>
          </p:cNvGrpSpPr>
          <p:nvPr/>
        </p:nvGrpSpPr>
        <p:grpSpPr bwMode="auto">
          <a:xfrm>
            <a:off x="5246066" y="2133602"/>
            <a:ext cx="1828802" cy="1168400"/>
            <a:chOff x="4303" y="2352"/>
            <a:chExt cx="1152" cy="736"/>
          </a:xfrm>
        </p:grpSpPr>
        <p:pic>
          <p:nvPicPr>
            <p:cNvPr id="77830" name="Picture 6" descr="triplettwiss"/>
            <p:cNvPicPr>
              <a:picLocks noChangeAspect="1" noChangeArrowheads="1"/>
            </p:cNvPicPr>
            <p:nvPr/>
          </p:nvPicPr>
          <p:blipFill>
            <a:blip r:embed="rId5" cstate="print"/>
            <a:srcRect l="7872" t="15155" r="5652" b="13326"/>
            <a:stretch>
              <a:fillRect/>
            </a:stretch>
          </p:blipFill>
          <p:spPr bwMode="auto">
            <a:xfrm>
              <a:off x="4303" y="2352"/>
              <a:ext cx="1152" cy="7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8100000" algn="ctr" rotWithShape="0">
                <a:srgbClr val="808080">
                  <a:alpha val="50000"/>
                </a:srgbClr>
              </a:outerShdw>
            </a:effectLst>
          </p:spPr>
        </p:pic>
        <p:sp>
          <p:nvSpPr>
            <p:cNvPr id="410643" name="Text Box 19"/>
            <p:cNvSpPr txBox="1">
              <a:spLocks noChangeArrowheads="1"/>
            </p:cNvSpPr>
            <p:nvPr/>
          </p:nvSpPr>
          <p:spPr bwMode="auto">
            <a:xfrm>
              <a:off x="4382" y="2819"/>
              <a:ext cx="103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+mn-lt"/>
                </a:rPr>
                <a:t>STRAIGHT TRIPLET</a:t>
              </a:r>
            </a:p>
          </p:txBody>
        </p:sp>
      </p:grpSp>
      <p:pic>
        <p:nvPicPr>
          <p:cNvPr id="77827" name="Picture 3" descr="injins"/>
          <p:cNvPicPr>
            <a:picLocks noChangeArrowheads="1"/>
          </p:cNvPicPr>
          <p:nvPr/>
        </p:nvPicPr>
        <p:blipFill>
          <a:blip r:embed="rId6" cstate="print"/>
          <a:srcRect l="8469" t="15155" r="4840" b="13065"/>
          <a:stretch>
            <a:fillRect/>
          </a:stretch>
        </p:blipFill>
        <p:spPr bwMode="auto">
          <a:xfrm>
            <a:off x="7255509" y="2193608"/>
            <a:ext cx="1828800" cy="10972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10645" name="Text Box 21"/>
          <p:cNvSpPr txBox="1">
            <a:spLocks noChangeArrowheads="1"/>
          </p:cNvSpPr>
          <p:nvPr/>
        </p:nvSpPr>
        <p:spPr bwMode="auto">
          <a:xfrm>
            <a:off x="7315200" y="2887980"/>
            <a:ext cx="17373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</a:rPr>
              <a:t>INJECTION INSERT</a:t>
            </a:r>
          </a:p>
        </p:txBody>
      </p:sp>
      <p:graphicFrame>
        <p:nvGraphicFramePr>
          <p:cNvPr id="409" name="Group 22"/>
          <p:cNvGraphicFramePr>
            <a:graphicFrameLocks noGrp="1"/>
          </p:cNvGraphicFramePr>
          <p:nvPr/>
        </p:nvGraphicFramePr>
        <p:xfrm>
          <a:off x="4991101" y="4190998"/>
          <a:ext cx="4030979" cy="188930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71499"/>
                <a:gridCol w="693420"/>
                <a:gridCol w="1516380"/>
                <a:gridCol w="563880"/>
                <a:gridCol w="685800"/>
              </a:tblGrid>
              <a:tr h="183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quantity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Parameter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Unit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Value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</a:tr>
              <a:tr h="183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Quad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Length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cm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</a:tr>
              <a:tr h="1856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Half Aperture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cm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</a:tr>
              <a:tr h="1856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Max. pole tip field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1.53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</a:tr>
              <a:tr h="1856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Min. pole tip field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0.15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</a:tr>
              <a:tr h="194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Dipole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36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Length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cm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219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</a:tr>
              <a:tr h="194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Radius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cm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</a:tr>
              <a:tr h="1856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Vertical aperture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cm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</a:tr>
              <a:tr h="194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Strength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1.41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</a:tr>
              <a:tr h="194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Bending angle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deg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9540"/>
            <a:ext cx="9144000" cy="960120"/>
          </a:xfrm>
        </p:spPr>
        <p:txBody>
          <a:bodyPr/>
          <a:lstStyle/>
          <a:p>
            <a:r>
              <a:rPr lang="en-US" sz="3400" dirty="0" smtClean="0"/>
              <a:t>Injection, Accumulating, Electron Cooling,  Accelerating and Ejection in Pre-booster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024954"/>
            <a:ext cx="3977639" cy="5345366"/>
          </a:xfrm>
        </p:spPr>
        <p:txBody>
          <a:bodyPr/>
          <a:lstStyle/>
          <a:p>
            <a:pPr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Injection</a:t>
            </a:r>
          </a:p>
          <a:p>
            <a:pPr marL="169863" indent="-169863"/>
            <a:r>
              <a:rPr lang="en-US" sz="1600" b="0" dirty="0" smtClean="0">
                <a:solidFill>
                  <a:schemeClr val="tx1"/>
                </a:solidFill>
              </a:rPr>
              <a:t>Proton </a:t>
            </a:r>
            <a:r>
              <a:rPr lang="en-US" sz="1600" b="0" dirty="0" smtClean="0">
                <a:solidFill>
                  <a:schemeClr val="tx1"/>
                </a:solidFill>
              </a:rPr>
              <a:t>&amp;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smtClean="0">
                <a:solidFill>
                  <a:schemeClr val="tx1"/>
                </a:solidFill>
              </a:rPr>
              <a:t>light ions:  stripping injection</a:t>
            </a:r>
          </a:p>
          <a:p>
            <a:pPr marL="169863" indent="-169863"/>
            <a:r>
              <a:rPr lang="en-US" sz="1600" b="0" dirty="0" smtClean="0">
                <a:solidFill>
                  <a:schemeClr val="tx1"/>
                </a:solidFill>
              </a:rPr>
              <a:t>Heavy ions</a:t>
            </a:r>
          </a:p>
          <a:p>
            <a:pPr marL="403225" lvl="1" indent="-171450"/>
            <a:r>
              <a:rPr lang="en-US" sz="1600" b="0" dirty="0" smtClean="0">
                <a:solidFill>
                  <a:schemeClr val="tx1"/>
                </a:solidFill>
              </a:rPr>
              <a:t>Repeated multi-turn injection</a:t>
            </a:r>
          </a:p>
          <a:p>
            <a:pPr marL="403225" lvl="1" indent="-171450"/>
            <a:r>
              <a:rPr lang="en-US" sz="1600" b="0" dirty="0" smtClean="0">
                <a:solidFill>
                  <a:schemeClr val="tx1"/>
                </a:solidFill>
              </a:rPr>
              <a:t>Transverse and longitudinal painting</a:t>
            </a:r>
          </a:p>
          <a:p>
            <a:pPr marL="403225" lvl="1" indent="-171450"/>
            <a:r>
              <a:rPr lang="en-US" sz="1600" b="0" dirty="0" smtClean="0">
                <a:solidFill>
                  <a:schemeClr val="tx1"/>
                </a:solidFill>
              </a:rPr>
              <a:t>(</a:t>
            </a:r>
            <a:r>
              <a:rPr lang="en-US" sz="1600" i="1" dirty="0" smtClean="0">
                <a:solidFill>
                  <a:srgbClr val="0000FF"/>
                </a:solidFill>
              </a:rPr>
              <a:t>Conventional DC 50 </a:t>
            </a:r>
            <a:r>
              <a:rPr lang="en-US" sz="1600" i="1" dirty="0" err="1" smtClean="0">
                <a:solidFill>
                  <a:srgbClr val="0000FF"/>
                </a:solidFill>
              </a:rPr>
              <a:t>keV</a:t>
            </a:r>
            <a:r>
              <a:rPr lang="en-US" sz="1600" b="0" dirty="0" smtClean="0">
                <a:solidFill>
                  <a:schemeClr val="tx1"/>
                </a:solidFill>
              </a:rPr>
              <a:t>) electron cooling for stacking/accumulation</a:t>
            </a:r>
          </a:p>
          <a:p>
            <a:pPr marL="231775" indent="-231775">
              <a:buNone/>
            </a:pPr>
            <a:endParaRPr lang="en-US" sz="400" b="0" dirty="0" smtClean="0">
              <a:solidFill>
                <a:schemeClr val="tx1"/>
              </a:solidFill>
            </a:endParaRPr>
          </a:p>
          <a:p>
            <a:pPr marL="231775" indent="-231775"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Boosting</a:t>
            </a:r>
          </a:p>
          <a:p>
            <a:pPr marL="174625" indent="-174625"/>
            <a:r>
              <a:rPr lang="en-US" sz="1600" b="0" dirty="0" smtClean="0">
                <a:solidFill>
                  <a:schemeClr val="tx1"/>
                </a:solidFill>
              </a:rPr>
              <a:t>RF swing necessary is [0.4,2] MHz</a:t>
            </a:r>
          </a:p>
          <a:p>
            <a:pPr marL="174625" indent="-174625"/>
            <a:r>
              <a:rPr lang="en-US" sz="1600" b="0" dirty="0" smtClean="0">
                <a:solidFill>
                  <a:schemeClr val="tx1"/>
                </a:solidFill>
              </a:rPr>
              <a:t>15 kV/cavity, 50kV/turn =&gt; 3-4 cavities</a:t>
            </a:r>
          </a:p>
          <a:p>
            <a:pPr marL="174625" indent="-174625"/>
            <a:r>
              <a:rPr lang="en-US" sz="1600" b="0" dirty="0" smtClean="0">
                <a:solidFill>
                  <a:schemeClr val="tx1"/>
                </a:solidFill>
              </a:rPr>
              <a:t>56000 turns for 200 </a:t>
            </a:r>
            <a:r>
              <a:rPr lang="en-US" sz="1600" b="0" dirty="0" err="1" smtClean="0">
                <a:solidFill>
                  <a:schemeClr val="tx1"/>
                </a:solidFill>
              </a:rPr>
              <a:t>MeV</a:t>
            </a:r>
            <a:r>
              <a:rPr lang="en-US" sz="1600" b="0" dirty="0" smtClean="0">
                <a:solidFill>
                  <a:schemeClr val="tx1"/>
                </a:solidFill>
                <a:sym typeface="Wingdings" pitchFamily="2" charset="2"/>
              </a:rPr>
              <a:t></a:t>
            </a:r>
            <a:r>
              <a:rPr lang="en-US" sz="1600" b="0" dirty="0" smtClean="0">
                <a:solidFill>
                  <a:schemeClr val="tx1"/>
                </a:solidFill>
              </a:rPr>
              <a:t> 3 </a:t>
            </a:r>
            <a:r>
              <a:rPr lang="en-US" sz="1600" b="0" dirty="0" err="1" smtClean="0">
                <a:solidFill>
                  <a:schemeClr val="tx1"/>
                </a:solidFill>
              </a:rPr>
              <a:t>GeV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174625" indent="-174625"/>
            <a:r>
              <a:rPr lang="en-US" sz="1600" b="0" dirty="0" smtClean="0">
                <a:solidFill>
                  <a:schemeClr val="tx1"/>
                </a:solidFill>
              </a:rPr>
              <a:t>Less than </a:t>
            </a:r>
            <a:r>
              <a:rPr lang="en-US" sz="1600" dirty="0" smtClean="0">
                <a:solidFill>
                  <a:srgbClr val="0000FF"/>
                </a:solidFill>
              </a:rPr>
              <a:t>80 ms </a:t>
            </a:r>
            <a:r>
              <a:rPr lang="en-US" sz="1600" b="0" dirty="0" smtClean="0">
                <a:solidFill>
                  <a:schemeClr val="tx1"/>
                </a:solidFill>
              </a:rPr>
              <a:t>acceleration time</a:t>
            </a:r>
          </a:p>
          <a:p>
            <a:pPr marL="174625" indent="-174625"/>
            <a:endParaRPr lang="en-US" sz="400" b="0" dirty="0" smtClean="0">
              <a:solidFill>
                <a:schemeClr val="tx1"/>
              </a:solidFill>
            </a:endParaRPr>
          </a:p>
          <a:p>
            <a:pPr marL="57150" indent="-225425"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Extraction</a:t>
            </a:r>
          </a:p>
          <a:p>
            <a:pPr marL="169863" indent="-169863"/>
            <a:r>
              <a:rPr lang="en-US" sz="1600" b="0" dirty="0" smtClean="0">
                <a:solidFill>
                  <a:schemeClr val="tx1"/>
                </a:solidFill>
              </a:rPr>
              <a:t>Conventional single-turn fast extraction</a:t>
            </a:r>
          </a:p>
          <a:p>
            <a:pPr marL="169863" indent="-169863"/>
            <a:r>
              <a:rPr lang="en-US" sz="1600" b="0" dirty="0" smtClean="0">
                <a:solidFill>
                  <a:schemeClr val="tx1"/>
                </a:solidFill>
              </a:rPr>
              <a:t>To minimize heavy-ion loss, strip once in </a:t>
            </a:r>
            <a:r>
              <a:rPr lang="en-US" sz="1600" b="0" dirty="0" err="1" smtClean="0">
                <a:solidFill>
                  <a:schemeClr val="tx1"/>
                </a:solidFill>
              </a:rPr>
              <a:t>linac</a:t>
            </a:r>
            <a:r>
              <a:rPr lang="en-US" sz="1600" b="0" dirty="0" smtClean="0">
                <a:solidFill>
                  <a:schemeClr val="tx1"/>
                </a:solidFill>
              </a:rPr>
              <a:t> and once </a:t>
            </a:r>
            <a:r>
              <a:rPr lang="en-US" sz="1600" b="0" u="sng" dirty="0" smtClean="0">
                <a:solidFill>
                  <a:schemeClr val="tx1"/>
                </a:solidFill>
              </a:rPr>
              <a:t>after</a:t>
            </a:r>
            <a:r>
              <a:rPr lang="en-US" sz="1600" b="0" dirty="0" smtClean="0">
                <a:solidFill>
                  <a:schemeClr val="tx1"/>
                </a:solidFill>
              </a:rPr>
              <a:t> the pre-booster to maximize fully stripped fraction</a:t>
            </a:r>
          </a:p>
          <a:p>
            <a:pPr marL="231775" indent="-231775">
              <a:buNone/>
            </a:pPr>
            <a:endParaRPr lang="en-US" sz="1600" b="0" dirty="0" smtClean="0">
              <a:solidFill>
                <a:schemeClr val="tx1"/>
              </a:solidFill>
            </a:endParaRPr>
          </a:p>
        </p:txBody>
      </p:sp>
      <p:pic>
        <p:nvPicPr>
          <p:cNvPr id="3604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4640" y="1403106"/>
            <a:ext cx="2322167" cy="17241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3604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7443" y="1413309"/>
            <a:ext cx="2354354" cy="17566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360452" name="Picture 4" descr="cer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6540" y="4660308"/>
            <a:ext cx="2516210" cy="1426978"/>
          </a:xfrm>
          <a:prstGeom prst="rect">
            <a:avLst/>
          </a:prstGeom>
          <a:noFill/>
        </p:spPr>
      </p:pic>
      <p:sp>
        <p:nvSpPr>
          <p:cNvPr id="7" name="Rectangle 25"/>
          <p:cNvSpPr>
            <a:spLocks noChangeArrowheads="1"/>
          </p:cNvSpPr>
          <p:nvPr/>
        </p:nvSpPr>
        <p:spPr bwMode="auto">
          <a:xfrm>
            <a:off x="5290479" y="2836972"/>
            <a:ext cx="2541722" cy="315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rPr>
              <a:t>Injection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rPr>
              <a:t> &amp; painting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6606540" y="4114800"/>
            <a:ext cx="2481795" cy="519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rPr>
              <a:t>Conventional DC Electron Cooling</a:t>
            </a:r>
          </a:p>
        </p:txBody>
      </p:sp>
      <p:pic>
        <p:nvPicPr>
          <p:cNvPr id="360453" name="Picture 5" descr="LEIR cavit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64751" y="3948906"/>
            <a:ext cx="1738870" cy="2322354"/>
          </a:xfrm>
          <a:prstGeom prst="rect">
            <a:avLst/>
          </a:prstGeom>
          <a:noFill/>
        </p:spPr>
      </p:pic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4025039" y="3631382"/>
            <a:ext cx="2443567" cy="390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rPr>
              <a:t>LEIR-Type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rPr>
              <a:t> Cavity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0" y="21882"/>
            <a:ext cx="9144000" cy="609600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MEIC </a:t>
            </a:r>
            <a:r>
              <a:rPr lang="en-US" sz="40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Collider Ring Footprint</a:t>
            </a:r>
          </a:p>
        </p:txBody>
      </p:sp>
      <p:graphicFrame>
        <p:nvGraphicFramePr>
          <p:cNvPr id="1122" name="Group 98"/>
          <p:cNvGraphicFramePr>
            <a:graphicFrameLocks noGrp="1"/>
          </p:cNvGraphicFramePr>
          <p:nvPr/>
        </p:nvGraphicFramePr>
        <p:xfrm>
          <a:off x="6662835" y="4301412"/>
          <a:ext cx="2359245" cy="199644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620105"/>
                <a:gridCol w="739140"/>
              </a:tblGrid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m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Quarter arc 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140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Universal spin rotator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50</a:t>
                      </a:r>
                    </a:p>
                  </a:txBody>
                  <a:tcPr horzOverflow="overflow"/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IR insertion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125</a:t>
                      </a:r>
                    </a:p>
                  </a:txBody>
                  <a:tcPr horzOverflow="overflow"/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Figure-8 straight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140 x 2</a:t>
                      </a:r>
                    </a:p>
                  </a:txBody>
                  <a:tcPr horzOverflow="overflow"/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RF short straight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25</a:t>
                      </a:r>
                    </a:p>
                  </a:txBody>
                  <a:tcPr horzOverflow="overflow"/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Circumference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~ 1300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1049" name="TextBox 99"/>
          <p:cNvSpPr txBox="1">
            <a:spLocks noChangeArrowheads="1"/>
          </p:cNvSpPr>
          <p:nvPr/>
        </p:nvSpPr>
        <p:spPr bwMode="auto">
          <a:xfrm>
            <a:off x="129539" y="4579684"/>
            <a:ext cx="6109896" cy="181588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5425" indent="-225425" eaLnBrk="0" hangingPunct="0"/>
            <a:r>
              <a:rPr lang="en-US" sz="20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Ring 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  <a:cs typeface="Arial" charset="0"/>
              </a:rPr>
              <a:t>design is </a:t>
            </a:r>
            <a:r>
              <a:rPr lang="en-US" sz="20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a balance </a:t>
            </a:r>
            <a:r>
              <a:rPr lang="en-US" sz="20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between </a:t>
            </a:r>
            <a:endParaRPr lang="en-US" sz="2000" b="1" dirty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marL="460375" lvl="1" indent="-230188" eaLnBrk="0" hangingPunct="0">
              <a:buFont typeface="Arial" charset="0"/>
              <a:buChar char="•"/>
            </a:pPr>
            <a:r>
              <a:rPr lang="en-US" sz="1600" dirty="0" smtClean="0">
                <a:latin typeface="Arial" charset="0"/>
                <a:cs typeface="Arial" charset="0"/>
              </a:rPr>
              <a:t>Synchrotron </a:t>
            </a:r>
            <a:r>
              <a:rPr lang="en-US" sz="1600" dirty="0">
                <a:latin typeface="Arial" charset="0"/>
                <a:cs typeface="Arial" charset="0"/>
              </a:rPr>
              <a:t>radiation </a:t>
            </a:r>
            <a:r>
              <a:rPr lang="en-US" sz="1600" dirty="0" smtClean="0">
                <a:latin typeface="Arial" charset="0"/>
                <a:cs typeface="Arial" charset="0"/>
                <a:sym typeface="Wingdings" pitchFamily="2" charset="2"/>
              </a:rPr>
              <a:t> </a:t>
            </a:r>
            <a:r>
              <a:rPr lang="en-US" sz="1600" dirty="0">
                <a:latin typeface="Arial" charset="0"/>
                <a:cs typeface="Arial" charset="0"/>
                <a:sym typeface="Wingdings" pitchFamily="2" charset="2"/>
              </a:rPr>
              <a:t>prefers </a:t>
            </a:r>
            <a:r>
              <a:rPr lang="en-US" sz="1600" dirty="0" smtClean="0">
                <a:latin typeface="Arial" charset="0"/>
                <a:cs typeface="Arial" charset="0"/>
                <a:sym typeface="Wingdings" pitchFamily="2" charset="2"/>
              </a:rPr>
              <a:t>a large </a:t>
            </a:r>
            <a:r>
              <a:rPr lang="en-US" sz="1600" dirty="0">
                <a:latin typeface="Arial" charset="0"/>
                <a:cs typeface="Arial" charset="0"/>
                <a:sym typeface="Wingdings" pitchFamily="2" charset="2"/>
              </a:rPr>
              <a:t>ring (</a:t>
            </a:r>
            <a:r>
              <a:rPr lang="en-US" sz="1600" dirty="0" smtClean="0">
                <a:latin typeface="Arial" charset="0"/>
                <a:cs typeface="Arial" charset="0"/>
                <a:sym typeface="Wingdings" pitchFamily="2" charset="2"/>
              </a:rPr>
              <a:t>arc) length</a:t>
            </a:r>
            <a:endParaRPr lang="en-US" sz="1600" dirty="0">
              <a:latin typeface="Arial" charset="0"/>
              <a:cs typeface="Arial" charset="0"/>
              <a:sym typeface="Wingdings" pitchFamily="2" charset="2"/>
            </a:endParaRPr>
          </a:p>
          <a:p>
            <a:pPr marL="460375" lvl="1" indent="-230188" eaLnBrk="0" hangingPunct="0">
              <a:buFont typeface="Arial" charset="0"/>
              <a:buChar char="•"/>
            </a:pPr>
            <a:r>
              <a:rPr lang="en-US" sz="1600" dirty="0" smtClean="0">
                <a:latin typeface="Arial" charset="0"/>
                <a:cs typeface="Arial" charset="0"/>
              </a:rPr>
              <a:t>Ion space </a:t>
            </a:r>
            <a:r>
              <a:rPr lang="en-US" sz="1600" dirty="0">
                <a:latin typeface="Arial" charset="0"/>
                <a:cs typeface="Arial" charset="0"/>
              </a:rPr>
              <a:t>charge </a:t>
            </a:r>
            <a:r>
              <a:rPr lang="en-US" sz="1600" dirty="0" smtClean="0">
                <a:latin typeface="Arial" charset="0"/>
                <a:cs typeface="Arial" charset="0"/>
              </a:rPr>
              <a:t> </a:t>
            </a:r>
            <a:r>
              <a:rPr lang="en-US" sz="1600" dirty="0" smtClean="0">
                <a:latin typeface="Arial" charset="0"/>
                <a:cs typeface="Arial" charset="0"/>
              </a:rPr>
              <a:t>     </a:t>
            </a:r>
            <a:r>
              <a:rPr lang="en-US" sz="1600" dirty="0" smtClean="0">
                <a:latin typeface="Arial" charset="0"/>
                <a:cs typeface="Arial" charset="0"/>
                <a:sym typeface="Wingdings" pitchFamily="2" charset="2"/>
              </a:rPr>
              <a:t> </a:t>
            </a:r>
            <a:r>
              <a:rPr lang="en-US" sz="1600" dirty="0">
                <a:latin typeface="Arial" charset="0"/>
                <a:cs typeface="Arial" charset="0"/>
                <a:sym typeface="Wingdings" pitchFamily="2" charset="2"/>
              </a:rPr>
              <a:t>prefers </a:t>
            </a:r>
            <a:r>
              <a:rPr lang="en-US" sz="1600" dirty="0" smtClean="0">
                <a:latin typeface="Arial" charset="0"/>
                <a:cs typeface="Arial" charset="0"/>
                <a:sym typeface="Wingdings" pitchFamily="2" charset="2"/>
              </a:rPr>
              <a:t>a small </a:t>
            </a:r>
            <a:r>
              <a:rPr lang="en-US" sz="1600" dirty="0">
                <a:latin typeface="Arial" charset="0"/>
                <a:cs typeface="Arial" charset="0"/>
                <a:sym typeface="Wingdings" pitchFamily="2" charset="2"/>
              </a:rPr>
              <a:t>ring </a:t>
            </a:r>
            <a:r>
              <a:rPr lang="en-US" sz="1600" dirty="0" smtClean="0">
                <a:latin typeface="Arial" charset="0"/>
                <a:cs typeface="Arial" charset="0"/>
                <a:sym typeface="Wingdings" pitchFamily="2" charset="2"/>
              </a:rPr>
              <a:t>circumference</a:t>
            </a:r>
          </a:p>
          <a:p>
            <a:pPr marL="571500" lvl="1" indent="-228600" eaLnBrk="0" hangingPunct="0">
              <a:buFont typeface="Arial" charset="0"/>
              <a:buChar char="•"/>
            </a:pPr>
            <a:endParaRPr lang="en-US" sz="400" dirty="0">
              <a:latin typeface="Arial" charset="0"/>
              <a:cs typeface="Arial" charset="0"/>
            </a:endParaRPr>
          </a:p>
          <a:p>
            <a:pPr marL="225425" indent="-225425" eaLnBrk="0" hangingPunct="0"/>
            <a:r>
              <a:rPr lang="en-US" sz="18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Multiple </a:t>
            </a:r>
            <a:r>
              <a:rPr lang="en-US" sz="1800" b="1" dirty="0">
                <a:solidFill>
                  <a:srgbClr val="0000FF"/>
                </a:solidFill>
                <a:latin typeface="Arial" charset="0"/>
                <a:cs typeface="Arial" charset="0"/>
              </a:rPr>
              <a:t>IPs require long straight </a:t>
            </a:r>
            <a:r>
              <a:rPr lang="en-US" sz="18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sections</a:t>
            </a:r>
          </a:p>
          <a:p>
            <a:pPr marL="225425" indent="-225425" eaLnBrk="0" hangingPunct="0">
              <a:buFont typeface="Arial" charset="0"/>
              <a:buChar char="•"/>
            </a:pPr>
            <a:endParaRPr lang="en-US" sz="400" dirty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marL="225425" indent="-225425" eaLnBrk="0" hangingPunct="0"/>
            <a:r>
              <a:rPr lang="en-US" sz="18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Straights also hold </a:t>
            </a:r>
            <a:r>
              <a:rPr lang="en-US" sz="1800" b="1" dirty="0">
                <a:solidFill>
                  <a:srgbClr val="0000FF"/>
                </a:solidFill>
                <a:latin typeface="Arial" charset="0"/>
                <a:cs typeface="Arial" charset="0"/>
              </a:rPr>
              <a:t>required </a:t>
            </a:r>
            <a:r>
              <a:rPr lang="en-US" sz="18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service components </a:t>
            </a:r>
            <a:r>
              <a:rPr lang="en-US" sz="1600" dirty="0" smtClean="0">
                <a:latin typeface="Arial" charset="0"/>
                <a:cs typeface="Arial" charset="0"/>
              </a:rPr>
              <a:t>(cooling</a:t>
            </a:r>
            <a:r>
              <a:rPr lang="en-US" sz="1600" dirty="0">
                <a:latin typeface="Arial" charset="0"/>
                <a:cs typeface="Arial" charset="0"/>
              </a:rPr>
              <a:t>, injection and </a:t>
            </a:r>
            <a:r>
              <a:rPr lang="en-US" sz="1600" dirty="0" smtClean="0">
                <a:latin typeface="Arial" charset="0"/>
                <a:cs typeface="Arial" charset="0"/>
              </a:rPr>
              <a:t>ejection, </a:t>
            </a:r>
            <a:r>
              <a:rPr lang="en-US" sz="1600" dirty="0">
                <a:latin typeface="Arial" charset="0"/>
                <a:cs typeface="Arial" charset="0"/>
              </a:rPr>
              <a:t>etc.)</a:t>
            </a:r>
          </a:p>
        </p:txBody>
      </p:sp>
      <p:sp>
        <p:nvSpPr>
          <p:cNvPr id="1051" name="Line 37"/>
          <p:cNvSpPr>
            <a:spLocks noChangeAspect="1" noChangeShapeType="1"/>
          </p:cNvSpPr>
          <p:nvPr/>
        </p:nvSpPr>
        <p:spPr bwMode="auto">
          <a:xfrm>
            <a:off x="304800" y="6773863"/>
            <a:ext cx="3408363" cy="0"/>
          </a:xfrm>
          <a:prstGeom prst="line">
            <a:avLst/>
          </a:prstGeom>
          <a:noFill/>
          <a:ln w="381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" name="Group 79"/>
          <p:cNvGrpSpPr/>
          <p:nvPr/>
        </p:nvGrpSpPr>
        <p:grpSpPr>
          <a:xfrm>
            <a:off x="679759" y="701913"/>
            <a:ext cx="7736206" cy="3721748"/>
            <a:chOff x="176839" y="625713"/>
            <a:chExt cx="7736206" cy="3721748"/>
          </a:xfrm>
        </p:grpSpPr>
        <p:sp>
          <p:nvSpPr>
            <p:cNvPr id="1069" name="Line 45"/>
            <p:cNvSpPr>
              <a:spLocks noChangeAspect="1" noChangeShapeType="1"/>
            </p:cNvSpPr>
            <p:nvPr/>
          </p:nvSpPr>
          <p:spPr bwMode="auto">
            <a:xfrm flipH="1">
              <a:off x="2562225" y="3205163"/>
              <a:ext cx="93663" cy="24130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4" name="Line 51"/>
            <p:cNvSpPr>
              <a:spLocks noChangeAspect="1" noChangeShapeType="1"/>
            </p:cNvSpPr>
            <p:nvPr/>
          </p:nvSpPr>
          <p:spPr bwMode="auto">
            <a:xfrm>
              <a:off x="228600" y="3805238"/>
              <a:ext cx="4206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 flipH="1">
              <a:off x="4356467" y="1821340"/>
              <a:ext cx="615851" cy="63384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+mj-lt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 flipH="1">
              <a:off x="2987909" y="1774389"/>
              <a:ext cx="615851" cy="63384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+mj-lt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 flipH="1">
              <a:off x="4345062" y="2642990"/>
              <a:ext cx="615851" cy="633844"/>
            </a:xfrm>
            <a:prstGeom prst="ellipse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+mj-lt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>
              <a:off x="239389" y="2525612"/>
              <a:ext cx="4269900" cy="12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1893063" y="1234447"/>
              <a:ext cx="4276743" cy="2582329"/>
            </a:xfrm>
            <a:prstGeom prst="line">
              <a:avLst/>
            </a:prstGeom>
            <a:ln w="5715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6200000" flipV="1">
              <a:off x="5226" y="2525018"/>
              <a:ext cx="469514" cy="1188"/>
            </a:xfrm>
            <a:prstGeom prst="line">
              <a:avLst/>
            </a:prstGeom>
            <a:ln w="5715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 flipV="1">
              <a:off x="1893063" y="1234447"/>
              <a:ext cx="4276743" cy="2582329"/>
            </a:xfrm>
            <a:prstGeom prst="line">
              <a:avLst/>
            </a:prstGeom>
            <a:ln w="5715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239389" y="2290855"/>
              <a:ext cx="1149589" cy="1223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47"/>
            <p:cNvGrpSpPr/>
            <p:nvPr/>
          </p:nvGrpSpPr>
          <p:grpSpPr>
            <a:xfrm flipH="1">
              <a:off x="239389" y="1111423"/>
              <a:ext cx="2304663" cy="2371999"/>
              <a:chOff x="5860069" y="1364269"/>
              <a:chExt cx="3079715" cy="3079715"/>
            </a:xfrm>
          </p:grpSpPr>
          <p:sp>
            <p:nvSpPr>
              <p:cNvPr id="68" name="Arc 67"/>
              <p:cNvSpPr/>
              <p:nvPr/>
            </p:nvSpPr>
            <p:spPr>
              <a:xfrm>
                <a:off x="5867400" y="1371600"/>
                <a:ext cx="3072384" cy="3072384"/>
              </a:xfrm>
              <a:prstGeom prst="arc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+mj-lt"/>
                </a:endParaRPr>
              </a:p>
            </p:txBody>
          </p:sp>
          <p:sp>
            <p:nvSpPr>
              <p:cNvPr id="69" name="Arc 68"/>
              <p:cNvSpPr/>
              <p:nvPr/>
            </p:nvSpPr>
            <p:spPr>
              <a:xfrm rot="19999864">
                <a:off x="5860069" y="1364269"/>
                <a:ext cx="3072384" cy="3072384"/>
              </a:xfrm>
              <a:prstGeom prst="arc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+mj-lt"/>
                </a:endParaRPr>
              </a:p>
            </p:txBody>
          </p:sp>
        </p:grpSp>
        <p:grpSp>
          <p:nvGrpSpPr>
            <p:cNvPr id="19" name="Group 48"/>
            <p:cNvGrpSpPr/>
            <p:nvPr/>
          </p:nvGrpSpPr>
          <p:grpSpPr>
            <a:xfrm flipH="1" flipV="1">
              <a:off x="239389" y="1562156"/>
              <a:ext cx="2304663" cy="2371999"/>
              <a:chOff x="5860069" y="1364269"/>
              <a:chExt cx="3079715" cy="3079715"/>
            </a:xfrm>
          </p:grpSpPr>
          <p:sp>
            <p:nvSpPr>
              <p:cNvPr id="66" name="Arc 65"/>
              <p:cNvSpPr/>
              <p:nvPr/>
            </p:nvSpPr>
            <p:spPr>
              <a:xfrm>
                <a:off x="5867400" y="1371600"/>
                <a:ext cx="3072384" cy="3072384"/>
              </a:xfrm>
              <a:prstGeom prst="arc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+mj-lt"/>
                </a:endParaRPr>
              </a:p>
            </p:txBody>
          </p:sp>
          <p:sp>
            <p:nvSpPr>
              <p:cNvPr id="67" name="Arc 66"/>
              <p:cNvSpPr/>
              <p:nvPr/>
            </p:nvSpPr>
            <p:spPr>
              <a:xfrm rot="19999864">
                <a:off x="5860069" y="1364269"/>
                <a:ext cx="3072384" cy="3072384"/>
              </a:xfrm>
              <a:prstGeom prst="arc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+mj-lt"/>
                </a:endParaRPr>
              </a:p>
            </p:txBody>
          </p:sp>
        </p:grpSp>
        <p:cxnSp>
          <p:nvCxnSpPr>
            <p:cNvPr id="20" name="Straight Connector 19"/>
            <p:cNvCxnSpPr/>
            <p:nvPr/>
          </p:nvCxnSpPr>
          <p:spPr>
            <a:xfrm rot="10800000" flipV="1">
              <a:off x="176839" y="2508034"/>
              <a:ext cx="5927834" cy="175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1379853" y="1234447"/>
              <a:ext cx="530583" cy="1053561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239389" y="2759146"/>
              <a:ext cx="1149589" cy="1223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H="1">
              <a:off x="1118006" y="3015852"/>
              <a:ext cx="1047914" cy="536947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V="1">
              <a:off x="3106768" y="2313736"/>
              <a:ext cx="422563" cy="11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3291272" y="2524389"/>
              <a:ext cx="711650" cy="12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 flipH="1">
              <a:off x="4630178" y="2889485"/>
              <a:ext cx="102642" cy="105641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+mj-lt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 rot="16200000" flipV="1">
              <a:off x="4476514" y="2313736"/>
              <a:ext cx="422563" cy="11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 flipH="1">
              <a:off x="3273025" y="2067835"/>
              <a:ext cx="102642" cy="10564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+mj-lt"/>
              </a:endParaRPr>
            </a:p>
          </p:txBody>
        </p:sp>
        <p:sp>
          <p:nvSpPr>
            <p:cNvPr id="30" name="Right Brace 29"/>
            <p:cNvSpPr/>
            <p:nvPr/>
          </p:nvSpPr>
          <p:spPr>
            <a:xfrm rot="7201856" flipH="1">
              <a:off x="3413872" y="1206555"/>
              <a:ext cx="314740" cy="1174011"/>
            </a:xfrm>
            <a:prstGeom prst="rightBrac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+mj-lt"/>
              </a:endParaRPr>
            </a:p>
          </p:txBody>
        </p:sp>
        <p:sp>
          <p:nvSpPr>
            <p:cNvPr id="31" name="Right Brace 30"/>
            <p:cNvSpPr/>
            <p:nvPr/>
          </p:nvSpPr>
          <p:spPr>
            <a:xfrm rot="7201856" flipH="1">
              <a:off x="2385750" y="803845"/>
              <a:ext cx="269137" cy="1034411"/>
            </a:xfrm>
            <a:prstGeom prst="rightBrac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+mj-lt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 rot="1702077" flipH="1">
              <a:off x="4015640" y="3384073"/>
              <a:ext cx="7367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+mj-lt"/>
                </a:rPr>
                <a:t>3</a:t>
              </a:r>
              <a:r>
                <a:rPr lang="en-US" sz="1200" baseline="30000" dirty="0" smtClean="0">
                  <a:latin typeface="+mj-lt"/>
                </a:rPr>
                <a:t>rd</a:t>
              </a:r>
              <a:r>
                <a:rPr lang="en-US" sz="1200" dirty="0" smtClean="0">
                  <a:latin typeface="+mj-lt"/>
                </a:rPr>
                <a:t> IR (125 m) </a:t>
              </a:r>
              <a:endParaRPr lang="en-US" sz="1200" dirty="0">
                <a:latin typeface="+mj-lt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 rot="1769888" flipH="1">
              <a:off x="2027350" y="625713"/>
              <a:ext cx="14103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+mj-lt"/>
                </a:rPr>
                <a:t>Universal</a:t>
              </a:r>
            </a:p>
            <a:p>
              <a:pPr algn="ctr"/>
              <a:r>
                <a:rPr lang="en-US" sz="1200" dirty="0" smtClean="0">
                  <a:latin typeface="+mj-lt"/>
                </a:rPr>
                <a:t>Spin Rotator </a:t>
              </a:r>
            </a:p>
            <a:p>
              <a:pPr algn="ctr"/>
              <a:r>
                <a:rPr lang="en-US" sz="1200" dirty="0" smtClean="0">
                  <a:latin typeface="+mj-lt"/>
                </a:rPr>
                <a:t>(8.8°/4.4°, 50 m) </a:t>
              </a:r>
              <a:endParaRPr lang="en-US" sz="1200" dirty="0">
                <a:latin typeface="+mj-lt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 rot="20088082" flipH="1">
              <a:off x="343804" y="1303894"/>
              <a:ext cx="14784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+mj-lt"/>
                </a:rPr>
                <a:t>1/4 Electron Arc (106.8°, 140 m) </a:t>
              </a:r>
              <a:endParaRPr lang="en-US" sz="1200" dirty="0">
                <a:latin typeface="+mj-lt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 flipH="1">
              <a:off x="5097779" y="2540948"/>
              <a:ext cx="14626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+mj-lt"/>
                </a:rPr>
                <a:t>Figure-8 Crossing Angle:  2x30°</a:t>
              </a:r>
              <a:endParaRPr lang="en-US" sz="1200" dirty="0">
                <a:latin typeface="+mj-lt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 flipH="1">
              <a:off x="1594156" y="1955134"/>
              <a:ext cx="16144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+mj-lt"/>
                </a:rPr>
                <a:t>Experimental Hall (radius 15 m)</a:t>
              </a:r>
              <a:endParaRPr lang="en-US" sz="1200" dirty="0">
                <a:latin typeface="+mj-lt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 flipH="1">
              <a:off x="296411" y="2349545"/>
              <a:ext cx="10076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+mj-lt"/>
                </a:rPr>
                <a:t>RF (25 m)</a:t>
              </a:r>
              <a:endParaRPr lang="en-US" sz="1200" dirty="0">
                <a:latin typeface="+mj-lt"/>
              </a:endParaRPr>
            </a:p>
          </p:txBody>
        </p:sp>
        <p:sp>
          <p:nvSpPr>
            <p:cNvPr id="38" name="Right Brace 37"/>
            <p:cNvSpPr/>
            <p:nvPr/>
          </p:nvSpPr>
          <p:spPr>
            <a:xfrm rot="14403372" flipH="1">
              <a:off x="2381168" y="3183030"/>
              <a:ext cx="199846" cy="1031606"/>
            </a:xfrm>
            <a:prstGeom prst="rightBrac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+mj-lt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 rot="19720446" flipH="1">
              <a:off x="5304883" y="1618859"/>
              <a:ext cx="13996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+mj-lt"/>
                </a:rPr>
                <a:t>Universal</a:t>
              </a:r>
            </a:p>
            <a:p>
              <a:pPr algn="ctr"/>
              <a:r>
                <a:rPr lang="en-US" sz="1200" dirty="0" smtClean="0">
                  <a:latin typeface="+mj-lt"/>
                </a:rPr>
                <a:t>Spin Rotator (8.8°/4.4°, 50 m) </a:t>
              </a:r>
              <a:endParaRPr lang="en-US" sz="1200" dirty="0">
                <a:latin typeface="+mj-lt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 rot="16200000" flipV="1">
              <a:off x="4475325" y="2736299"/>
              <a:ext cx="422563" cy="11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/>
            <p:cNvSpPr/>
            <p:nvPr/>
          </p:nvSpPr>
          <p:spPr>
            <a:xfrm flipH="1">
              <a:off x="4641583" y="2067835"/>
              <a:ext cx="102642" cy="10564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+mj-lt"/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rot="10800000">
              <a:off x="4579620" y="2552701"/>
              <a:ext cx="656550" cy="21172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ight Brace 42"/>
            <p:cNvSpPr/>
            <p:nvPr/>
          </p:nvSpPr>
          <p:spPr>
            <a:xfrm rot="14340721" flipH="1">
              <a:off x="5730098" y="1152438"/>
              <a:ext cx="204759" cy="1066594"/>
            </a:xfrm>
            <a:prstGeom prst="rightBrac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+mj-lt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 rot="19804641" flipH="1">
              <a:off x="1471626" y="2832902"/>
              <a:ext cx="14681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+mj-lt"/>
                </a:rPr>
                <a:t>Universal</a:t>
              </a:r>
            </a:p>
            <a:p>
              <a:pPr algn="ctr"/>
              <a:r>
                <a:rPr lang="en-US" sz="1200" dirty="0" smtClean="0">
                  <a:latin typeface="+mj-lt"/>
                </a:rPr>
                <a:t>Spin Rotator (8.8°/4.4°, 50 m) </a:t>
              </a:r>
              <a:endParaRPr lang="en-US" sz="1200" dirty="0">
                <a:latin typeface="+mj-lt"/>
              </a:endParaRPr>
            </a:p>
          </p:txBody>
        </p:sp>
        <p:sp>
          <p:nvSpPr>
            <p:cNvPr id="45" name="Right Brace 44"/>
            <p:cNvSpPr/>
            <p:nvPr/>
          </p:nvSpPr>
          <p:spPr>
            <a:xfrm rot="18034983" flipH="1">
              <a:off x="5475724" y="3206157"/>
              <a:ext cx="250501" cy="1045172"/>
            </a:xfrm>
            <a:prstGeom prst="rightBrac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+mj-lt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 rot="1769888" flipH="1">
              <a:off x="4777011" y="3701130"/>
              <a:ext cx="13701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+mj-lt"/>
                </a:rPr>
                <a:t>Universal</a:t>
              </a:r>
            </a:p>
            <a:p>
              <a:pPr algn="ctr"/>
              <a:r>
                <a:rPr lang="en-US" sz="1200" dirty="0" smtClean="0">
                  <a:latin typeface="+mj-lt"/>
                </a:rPr>
                <a:t>Spin Rotator (8.8°/4.4°, 50 m) </a:t>
              </a:r>
              <a:endParaRPr lang="en-US" sz="1200" dirty="0">
                <a:latin typeface="+mj-lt"/>
              </a:endParaRPr>
            </a:p>
          </p:txBody>
        </p:sp>
        <p:sp>
          <p:nvSpPr>
            <p:cNvPr id="47" name="Right Brace 46"/>
            <p:cNvSpPr/>
            <p:nvPr/>
          </p:nvSpPr>
          <p:spPr>
            <a:xfrm rot="3477522" flipH="1">
              <a:off x="4455848" y="1132264"/>
              <a:ext cx="264211" cy="1202086"/>
            </a:xfrm>
            <a:prstGeom prst="rightBrac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+mj-lt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 rot="1824330" flipH="1">
              <a:off x="3202022" y="1389672"/>
              <a:ext cx="9706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+mj-lt"/>
                </a:rPr>
                <a:t>IR</a:t>
              </a:r>
              <a:r>
                <a:rPr lang="en-US" sz="1200" dirty="0">
                  <a:latin typeface="+mj-lt"/>
                </a:rPr>
                <a:t> </a:t>
              </a:r>
              <a:r>
                <a:rPr lang="en-US" sz="1200" dirty="0" smtClean="0">
                  <a:latin typeface="+mj-lt"/>
                </a:rPr>
                <a:t>(125 m) </a:t>
              </a:r>
              <a:endParaRPr lang="en-US" sz="1200" dirty="0">
                <a:latin typeface="+mj-lt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 rot="19819165" flipH="1">
              <a:off x="4006114" y="1383062"/>
              <a:ext cx="9236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+mj-lt"/>
                </a:rPr>
                <a:t>IR</a:t>
              </a:r>
              <a:r>
                <a:rPr lang="en-US" sz="1200" dirty="0">
                  <a:latin typeface="+mj-lt"/>
                </a:rPr>
                <a:t> </a:t>
              </a:r>
              <a:r>
                <a:rPr lang="en-US" sz="1200" dirty="0" smtClean="0">
                  <a:latin typeface="+mj-lt"/>
                </a:rPr>
                <a:t>(125 m) </a:t>
              </a:r>
              <a:endParaRPr lang="en-US" sz="1200" dirty="0">
                <a:latin typeface="+mj-lt"/>
              </a:endParaRPr>
            </a:p>
          </p:txBody>
        </p:sp>
        <p:sp>
          <p:nvSpPr>
            <p:cNvPr id="50" name="Right Brace 49"/>
            <p:cNvSpPr/>
            <p:nvPr/>
          </p:nvSpPr>
          <p:spPr>
            <a:xfrm rot="17879343" flipH="1">
              <a:off x="4378792" y="2741084"/>
              <a:ext cx="224762" cy="1172985"/>
            </a:xfrm>
            <a:prstGeom prst="rightBrac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+mj-lt"/>
              </a:endParaRPr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 rot="5400000">
              <a:off x="4917560" y="1342812"/>
              <a:ext cx="707687" cy="484122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51"/>
            <p:cNvSpPr/>
            <p:nvPr/>
          </p:nvSpPr>
          <p:spPr>
            <a:xfrm rot="5400000">
              <a:off x="141788" y="2448810"/>
              <a:ext cx="214693" cy="133541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+mj-lt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 flipH="1">
              <a:off x="2451799" y="3857035"/>
              <a:ext cx="12533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+mj-lt"/>
                </a:rPr>
                <a:t>Injection from CEBAF </a:t>
              </a:r>
              <a:endParaRPr lang="en-US" sz="1200" dirty="0">
                <a:latin typeface="+mj-lt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 flipH="1">
              <a:off x="3116536" y="3020414"/>
              <a:ext cx="1112037" cy="646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+mj-lt"/>
                </a:rPr>
                <a:t>Compton </a:t>
              </a:r>
              <a:r>
                <a:rPr lang="en-US" sz="1200" dirty="0" err="1" smtClean="0">
                  <a:latin typeface="+mj-lt"/>
                </a:rPr>
                <a:t>Polarimeter</a:t>
              </a:r>
              <a:r>
                <a:rPr lang="en-US" sz="1200" dirty="0" smtClean="0">
                  <a:latin typeface="+mj-lt"/>
                </a:rPr>
                <a:t> (28 m)</a:t>
              </a:r>
              <a:endParaRPr lang="en-US" sz="1200" dirty="0">
                <a:latin typeface="+mj-lt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 rot="2059152" flipH="1">
              <a:off x="304497" y="3166649"/>
              <a:ext cx="14491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+mj-lt"/>
                </a:rPr>
                <a:t>1/4 Electron Arc (106.8°, 140 m) </a:t>
              </a:r>
              <a:endParaRPr lang="en-US" sz="1200" dirty="0">
                <a:latin typeface="+mj-lt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 rot="1857884">
              <a:off x="1853402" y="1441382"/>
              <a:ext cx="1044847" cy="154678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+mj-lt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 rot="19766057">
              <a:off x="1851990" y="3458106"/>
              <a:ext cx="1044847" cy="154678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+mj-lt"/>
              </a:endParaRPr>
            </a:p>
          </p:txBody>
        </p:sp>
        <p:cxnSp>
          <p:nvCxnSpPr>
            <p:cNvPr id="58" name="Straight Arrow Connector 57"/>
            <p:cNvCxnSpPr/>
            <p:nvPr/>
          </p:nvCxnSpPr>
          <p:spPr>
            <a:xfrm rot="5400000" flipH="1" flipV="1">
              <a:off x="2602181" y="3316757"/>
              <a:ext cx="824763" cy="298885"/>
            </a:xfrm>
            <a:prstGeom prst="straightConnector1">
              <a:avLst/>
            </a:prstGeom>
            <a:ln w="57150">
              <a:solidFill>
                <a:srgbClr val="00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/>
            <p:cNvSpPr/>
            <p:nvPr/>
          </p:nvSpPr>
          <p:spPr>
            <a:xfrm rot="1768440">
              <a:off x="5169769" y="3466239"/>
              <a:ext cx="1044847" cy="154678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+mj-lt"/>
              </a:endParaRPr>
            </a:p>
          </p:txBody>
        </p:sp>
        <p:grpSp>
          <p:nvGrpSpPr>
            <p:cNvPr id="61" name="Group 147"/>
            <p:cNvGrpSpPr/>
            <p:nvPr/>
          </p:nvGrpSpPr>
          <p:grpSpPr>
            <a:xfrm rot="19868355">
              <a:off x="3237271" y="2760232"/>
              <a:ext cx="668964" cy="309071"/>
              <a:chOff x="1708238" y="6199125"/>
              <a:chExt cx="1411416" cy="493431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 rot="1731645">
                <a:off x="1708238" y="6409332"/>
                <a:ext cx="479532" cy="45720"/>
              </a:xfrm>
              <a:prstGeom prst="line">
                <a:avLst/>
              </a:prstGeom>
              <a:ln w="76200">
                <a:solidFill>
                  <a:srgbClr val="00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1731645" flipV="1">
                <a:off x="2103566" y="6368717"/>
                <a:ext cx="733313" cy="323839"/>
              </a:xfrm>
              <a:prstGeom prst="line">
                <a:avLst/>
              </a:prstGeom>
              <a:ln w="76200">
                <a:solidFill>
                  <a:srgbClr val="00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7131645" flipH="1" flipV="1">
                <a:off x="2834798" y="6294687"/>
                <a:ext cx="380417" cy="189294"/>
              </a:xfrm>
              <a:prstGeom prst="line">
                <a:avLst/>
              </a:prstGeom>
              <a:ln w="76200">
                <a:solidFill>
                  <a:srgbClr val="00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Oval 61"/>
            <p:cNvSpPr/>
            <p:nvPr/>
          </p:nvSpPr>
          <p:spPr>
            <a:xfrm flipV="1">
              <a:off x="3538860" y="2873378"/>
              <a:ext cx="171070" cy="17606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+mj-lt"/>
              </a:endParaRPr>
            </a:p>
          </p:txBody>
        </p:sp>
        <p:grpSp>
          <p:nvGrpSpPr>
            <p:cNvPr id="70" name="Group 48"/>
            <p:cNvGrpSpPr/>
            <p:nvPr/>
          </p:nvGrpSpPr>
          <p:grpSpPr>
            <a:xfrm rot="10800000" flipH="1" flipV="1">
              <a:off x="5535289" y="1143056"/>
              <a:ext cx="2304663" cy="2371999"/>
              <a:chOff x="5860069" y="1364269"/>
              <a:chExt cx="3079715" cy="3079715"/>
            </a:xfrm>
          </p:grpSpPr>
          <p:sp>
            <p:nvSpPr>
              <p:cNvPr id="71" name="Arc 70"/>
              <p:cNvSpPr/>
              <p:nvPr/>
            </p:nvSpPr>
            <p:spPr>
              <a:xfrm>
                <a:off x="5867400" y="1371600"/>
                <a:ext cx="3072384" cy="3072384"/>
              </a:xfrm>
              <a:prstGeom prst="arc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+mj-lt"/>
                </a:endParaRPr>
              </a:p>
            </p:txBody>
          </p:sp>
          <p:sp>
            <p:nvSpPr>
              <p:cNvPr id="72" name="Arc 71"/>
              <p:cNvSpPr/>
              <p:nvPr/>
            </p:nvSpPr>
            <p:spPr>
              <a:xfrm rot="19999864">
                <a:off x="5860069" y="1364269"/>
                <a:ext cx="3072384" cy="3072384"/>
              </a:xfrm>
              <a:prstGeom prst="arc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+mj-lt"/>
                </a:endParaRPr>
              </a:p>
            </p:txBody>
          </p:sp>
        </p:grpSp>
        <p:grpSp>
          <p:nvGrpSpPr>
            <p:cNvPr id="73" name="Group 47"/>
            <p:cNvGrpSpPr/>
            <p:nvPr/>
          </p:nvGrpSpPr>
          <p:grpSpPr>
            <a:xfrm rot="10800000" flipH="1">
              <a:off x="5542909" y="1568623"/>
              <a:ext cx="2304663" cy="2371999"/>
              <a:chOff x="5860069" y="1364269"/>
              <a:chExt cx="3079715" cy="3079715"/>
            </a:xfrm>
          </p:grpSpPr>
          <p:sp>
            <p:nvSpPr>
              <p:cNvPr id="74" name="Arc 73"/>
              <p:cNvSpPr/>
              <p:nvPr/>
            </p:nvSpPr>
            <p:spPr>
              <a:xfrm>
                <a:off x="5867400" y="1371600"/>
                <a:ext cx="3072384" cy="3072384"/>
              </a:xfrm>
              <a:prstGeom prst="arc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+mj-lt"/>
                </a:endParaRPr>
              </a:p>
            </p:txBody>
          </p:sp>
          <p:sp>
            <p:nvSpPr>
              <p:cNvPr id="75" name="Arc 74"/>
              <p:cNvSpPr/>
              <p:nvPr/>
            </p:nvSpPr>
            <p:spPr>
              <a:xfrm rot="19999864">
                <a:off x="5860069" y="1364269"/>
                <a:ext cx="3072384" cy="3072384"/>
              </a:xfrm>
              <a:prstGeom prst="arc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+mj-lt"/>
                </a:endParaRPr>
              </a:p>
            </p:txBody>
          </p:sp>
        </p:grpSp>
        <p:cxnSp>
          <p:nvCxnSpPr>
            <p:cNvPr id="76" name="Straight Connector 75"/>
            <p:cNvCxnSpPr/>
            <p:nvPr/>
          </p:nvCxnSpPr>
          <p:spPr>
            <a:xfrm rot="16200000" flipV="1">
              <a:off x="7609986" y="2517398"/>
              <a:ext cx="469514" cy="1188"/>
            </a:xfrm>
            <a:prstGeom prst="line">
              <a:avLst/>
            </a:prstGeom>
            <a:ln w="5715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/>
            <p:cNvSpPr/>
            <p:nvPr/>
          </p:nvSpPr>
          <p:spPr>
            <a:xfrm rot="5400000">
              <a:off x="7738928" y="2441190"/>
              <a:ext cx="214693" cy="133541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+mj-lt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 rot="19766057">
              <a:off x="5216359" y="1438440"/>
              <a:ext cx="1044847" cy="154678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17220"/>
          </a:xfrm>
        </p:spPr>
        <p:txBody>
          <a:bodyPr/>
          <a:lstStyle/>
          <a:p>
            <a:r>
              <a:rPr lang="en-US" sz="3600" dirty="0" smtClean="0"/>
              <a:t>Vertically Stacked &amp; Horizontal Crossing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5279885"/>
            <a:ext cx="5242560" cy="1043940"/>
          </a:xfrm>
          <a:solidFill>
            <a:srgbClr val="FFFF00"/>
          </a:solidFill>
          <a:ln w="38100">
            <a:solidFill>
              <a:srgbClr val="00B050"/>
            </a:solidFill>
          </a:ln>
        </p:spPr>
        <p:txBody>
          <a:bodyPr/>
          <a:lstStyle/>
          <a:p>
            <a:pPr marL="174625" indent="-174625"/>
            <a:r>
              <a:rPr lang="en-US" sz="1400" dirty="0" smtClean="0"/>
              <a:t>Vertical stacking for identical ring circumferences</a:t>
            </a:r>
          </a:p>
          <a:p>
            <a:pPr marL="174625" indent="-174625"/>
            <a:r>
              <a:rPr lang="en-US" sz="1400" dirty="0" smtClean="0"/>
              <a:t>Horizontal crab crossing at IPs due to flat colliding beams</a:t>
            </a:r>
          </a:p>
          <a:p>
            <a:pPr marL="174625" indent="-174625"/>
            <a:r>
              <a:rPr lang="en-US" sz="1400" dirty="0" smtClean="0"/>
              <a:t>Ion beams execute vertical excursion to the plane of the electron orbit for enabling a horizontal crossing</a:t>
            </a:r>
          </a:p>
          <a:p>
            <a:pPr marL="228600" indent="-228600"/>
            <a:endParaRPr lang="en-US" sz="1400" dirty="0"/>
          </a:p>
        </p:txBody>
      </p:sp>
      <p:sp>
        <p:nvSpPr>
          <p:cNvPr id="54" name="Content Placeholder 2"/>
          <p:cNvSpPr txBox="1">
            <a:spLocks/>
          </p:cNvSpPr>
          <p:nvPr/>
        </p:nvSpPr>
        <p:spPr>
          <a:xfrm>
            <a:off x="5996940" y="5494666"/>
            <a:ext cx="3131820" cy="81469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/>
          <a:lstStyle/>
          <a:p>
            <a:pPr marL="174625" marR="0" lvl="0" indent="-1746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Ring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circumference: 1340 m</a:t>
            </a:r>
          </a:p>
          <a:p>
            <a:pPr marL="174625" marR="0" lvl="0" indent="-1746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1400" b="1" kern="0" baseline="0" dirty="0" smtClean="0">
                <a:solidFill>
                  <a:srgbClr val="3333CC"/>
                </a:solidFill>
                <a:latin typeface="+mn-lt"/>
              </a:rPr>
              <a:t>Maximum</a:t>
            </a:r>
            <a:r>
              <a:rPr lang="en-US" sz="1400" b="1" kern="0" dirty="0" smtClean="0">
                <a:solidFill>
                  <a:srgbClr val="3333CC"/>
                </a:solidFill>
                <a:latin typeface="+mn-lt"/>
              </a:rPr>
              <a:t> ring separation: 4 m</a:t>
            </a:r>
          </a:p>
          <a:p>
            <a:pPr marL="174625" marR="0" lvl="0" indent="-1746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Figure-8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crossing angle: 60 deg.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5" name="Group 2"/>
          <p:cNvGrpSpPr>
            <a:grpSpLocks/>
          </p:cNvGrpSpPr>
          <p:nvPr/>
        </p:nvGrpSpPr>
        <p:grpSpPr bwMode="auto">
          <a:xfrm>
            <a:off x="1541463" y="2888298"/>
            <a:ext cx="6143625" cy="2278062"/>
            <a:chOff x="905" y="2165"/>
            <a:chExt cx="3870" cy="1435"/>
          </a:xfrm>
        </p:grpSpPr>
        <p:pic>
          <p:nvPicPr>
            <p:cNvPr id="56" name="Picture 3" descr="meic_e_ri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05" y="2165"/>
              <a:ext cx="3870" cy="1435"/>
            </a:xfrm>
            <a:prstGeom prst="rect">
              <a:avLst/>
            </a:prstGeom>
            <a:noFill/>
          </p:spPr>
        </p:pic>
        <p:grpSp>
          <p:nvGrpSpPr>
            <p:cNvPr id="57" name="Group 4"/>
            <p:cNvGrpSpPr>
              <a:grpSpLocks/>
            </p:cNvGrpSpPr>
            <p:nvPr/>
          </p:nvGrpSpPr>
          <p:grpSpPr bwMode="auto">
            <a:xfrm>
              <a:off x="2136" y="2430"/>
              <a:ext cx="1400" cy="912"/>
              <a:chOff x="2136" y="2430"/>
              <a:chExt cx="1400" cy="912"/>
            </a:xfrm>
          </p:grpSpPr>
          <p:grpSp>
            <p:nvGrpSpPr>
              <p:cNvPr id="58" name="Group 5"/>
              <p:cNvGrpSpPr>
                <a:grpSpLocks/>
              </p:cNvGrpSpPr>
              <p:nvPr/>
            </p:nvGrpSpPr>
            <p:grpSpPr bwMode="auto">
              <a:xfrm>
                <a:off x="2136" y="2432"/>
                <a:ext cx="230" cy="230"/>
                <a:chOff x="2610" y="1562"/>
                <a:chExt cx="230" cy="230"/>
              </a:xfrm>
            </p:grpSpPr>
            <p:sp>
              <p:nvSpPr>
                <p:cNvPr id="65" name="Oval 69"/>
                <p:cNvSpPr/>
                <p:nvPr/>
              </p:nvSpPr>
              <p:spPr>
                <a:xfrm flipH="1">
                  <a:off x="2610" y="1562"/>
                  <a:ext cx="230" cy="230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sp>
              <p:nvSpPr>
                <p:cNvPr id="66" name="Oval 71"/>
                <p:cNvSpPr/>
                <p:nvPr/>
              </p:nvSpPr>
              <p:spPr>
                <a:xfrm flipH="1">
                  <a:off x="2703" y="1653"/>
                  <a:ext cx="47" cy="47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</p:grpSp>
          <p:grpSp>
            <p:nvGrpSpPr>
              <p:cNvPr id="59" name="Group 8"/>
              <p:cNvGrpSpPr>
                <a:grpSpLocks/>
              </p:cNvGrpSpPr>
              <p:nvPr/>
            </p:nvGrpSpPr>
            <p:grpSpPr bwMode="auto">
              <a:xfrm>
                <a:off x="3300" y="2430"/>
                <a:ext cx="230" cy="230"/>
                <a:chOff x="2610" y="1562"/>
                <a:chExt cx="230" cy="230"/>
              </a:xfrm>
            </p:grpSpPr>
            <p:sp>
              <p:nvSpPr>
                <p:cNvPr id="63" name="Oval 69"/>
                <p:cNvSpPr/>
                <p:nvPr/>
              </p:nvSpPr>
              <p:spPr>
                <a:xfrm flipH="1">
                  <a:off x="2610" y="1562"/>
                  <a:ext cx="230" cy="230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sp>
              <p:nvSpPr>
                <p:cNvPr id="64" name="Oval 71"/>
                <p:cNvSpPr/>
                <p:nvPr/>
              </p:nvSpPr>
              <p:spPr>
                <a:xfrm flipH="1">
                  <a:off x="2703" y="1653"/>
                  <a:ext cx="47" cy="47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</p:grpSp>
          <p:grpSp>
            <p:nvGrpSpPr>
              <p:cNvPr id="60" name="Group 11"/>
              <p:cNvGrpSpPr>
                <a:grpSpLocks/>
              </p:cNvGrpSpPr>
              <p:nvPr/>
            </p:nvGrpSpPr>
            <p:grpSpPr bwMode="auto">
              <a:xfrm>
                <a:off x="3306" y="3112"/>
                <a:ext cx="230" cy="230"/>
                <a:chOff x="2610" y="1562"/>
                <a:chExt cx="230" cy="230"/>
              </a:xfrm>
            </p:grpSpPr>
            <p:sp>
              <p:nvSpPr>
                <p:cNvPr id="61" name="Oval 69"/>
                <p:cNvSpPr/>
                <p:nvPr/>
              </p:nvSpPr>
              <p:spPr>
                <a:xfrm flipH="1">
                  <a:off x="2610" y="1562"/>
                  <a:ext cx="230" cy="230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sp>
              <p:nvSpPr>
                <p:cNvPr id="62" name="Oval 71"/>
                <p:cNvSpPr>
                  <a:spLocks noChangeArrowheads="1"/>
                </p:cNvSpPr>
                <p:nvPr/>
              </p:nvSpPr>
              <p:spPr bwMode="auto">
                <a:xfrm flipH="1">
                  <a:off x="2703" y="1653"/>
                  <a:ext cx="47" cy="47"/>
                </a:xfrm>
                <a:prstGeom prst="ellipse">
                  <a:avLst/>
                </a:prstGeom>
                <a:solidFill>
                  <a:srgbClr val="FF9900"/>
                </a:solidFill>
                <a:ln w="25400" algn="ctr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</p:grpSp>
        </p:grpSp>
      </p:grpSp>
      <p:grpSp>
        <p:nvGrpSpPr>
          <p:cNvPr id="67" name="Group 14"/>
          <p:cNvGrpSpPr>
            <a:grpSpLocks/>
          </p:cNvGrpSpPr>
          <p:nvPr/>
        </p:nvGrpSpPr>
        <p:grpSpPr bwMode="auto">
          <a:xfrm>
            <a:off x="1541463" y="768985"/>
            <a:ext cx="6143625" cy="2284413"/>
            <a:chOff x="905" y="830"/>
            <a:chExt cx="3870" cy="1439"/>
          </a:xfrm>
        </p:grpSpPr>
        <p:pic>
          <p:nvPicPr>
            <p:cNvPr id="68" name="Picture 15" descr="meic_p_ri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05" y="830"/>
              <a:ext cx="3870" cy="1439"/>
            </a:xfrm>
            <a:prstGeom prst="rect">
              <a:avLst/>
            </a:prstGeom>
            <a:noFill/>
          </p:spPr>
        </p:pic>
        <p:grpSp>
          <p:nvGrpSpPr>
            <p:cNvPr id="69" name="Group 16"/>
            <p:cNvGrpSpPr>
              <a:grpSpLocks/>
            </p:cNvGrpSpPr>
            <p:nvPr/>
          </p:nvGrpSpPr>
          <p:grpSpPr bwMode="auto">
            <a:xfrm>
              <a:off x="2136" y="1106"/>
              <a:ext cx="230" cy="230"/>
              <a:chOff x="2610" y="1562"/>
              <a:chExt cx="230" cy="230"/>
            </a:xfrm>
          </p:grpSpPr>
          <p:sp>
            <p:nvSpPr>
              <p:cNvPr id="76" name="Oval 69"/>
              <p:cNvSpPr/>
              <p:nvPr/>
            </p:nvSpPr>
            <p:spPr>
              <a:xfrm flipH="1">
                <a:off x="2610" y="1562"/>
                <a:ext cx="230" cy="23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  <p:sp>
            <p:nvSpPr>
              <p:cNvPr id="77" name="Oval 71"/>
              <p:cNvSpPr/>
              <p:nvPr/>
            </p:nvSpPr>
            <p:spPr>
              <a:xfrm flipH="1">
                <a:off x="2703" y="1653"/>
                <a:ext cx="47" cy="4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</p:grpSp>
        <p:grpSp>
          <p:nvGrpSpPr>
            <p:cNvPr id="70" name="Group 19"/>
            <p:cNvGrpSpPr>
              <a:grpSpLocks/>
            </p:cNvGrpSpPr>
            <p:nvPr/>
          </p:nvGrpSpPr>
          <p:grpSpPr bwMode="auto">
            <a:xfrm>
              <a:off x="3300" y="1104"/>
              <a:ext cx="230" cy="230"/>
              <a:chOff x="2610" y="1562"/>
              <a:chExt cx="230" cy="230"/>
            </a:xfrm>
          </p:grpSpPr>
          <p:sp>
            <p:nvSpPr>
              <p:cNvPr id="74" name="Oval 69"/>
              <p:cNvSpPr/>
              <p:nvPr/>
            </p:nvSpPr>
            <p:spPr>
              <a:xfrm flipH="1">
                <a:off x="2610" y="1562"/>
                <a:ext cx="230" cy="23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  <p:sp>
            <p:nvSpPr>
              <p:cNvPr id="75" name="Oval 71"/>
              <p:cNvSpPr/>
              <p:nvPr/>
            </p:nvSpPr>
            <p:spPr>
              <a:xfrm flipH="1">
                <a:off x="2703" y="1653"/>
                <a:ext cx="47" cy="4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</p:grpSp>
        <p:grpSp>
          <p:nvGrpSpPr>
            <p:cNvPr id="71" name="Group 22"/>
            <p:cNvGrpSpPr>
              <a:grpSpLocks/>
            </p:cNvGrpSpPr>
            <p:nvPr/>
          </p:nvGrpSpPr>
          <p:grpSpPr bwMode="auto">
            <a:xfrm>
              <a:off x="3306" y="1786"/>
              <a:ext cx="230" cy="230"/>
              <a:chOff x="2610" y="1562"/>
              <a:chExt cx="230" cy="230"/>
            </a:xfrm>
          </p:grpSpPr>
          <p:sp>
            <p:nvSpPr>
              <p:cNvPr id="72" name="Oval 71"/>
              <p:cNvSpPr/>
              <p:nvPr/>
            </p:nvSpPr>
            <p:spPr>
              <a:xfrm flipH="1">
                <a:off x="2610" y="1562"/>
                <a:ext cx="230" cy="23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  <p:sp>
            <p:nvSpPr>
              <p:cNvPr id="73" name="Oval 72"/>
              <p:cNvSpPr>
                <a:spLocks noChangeArrowheads="1"/>
              </p:cNvSpPr>
              <p:nvPr/>
            </p:nvSpPr>
            <p:spPr bwMode="auto">
              <a:xfrm flipH="1">
                <a:off x="2703" y="1653"/>
                <a:ext cx="47" cy="47"/>
              </a:xfrm>
              <a:prstGeom prst="ellipse">
                <a:avLst/>
              </a:prstGeom>
              <a:solidFill>
                <a:srgbClr val="FF9900"/>
              </a:solidFill>
              <a:ln w="25400" algn="ctr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schemeClr val="lt1"/>
                  </a:solidFill>
                  <a:latin typeface="+mn-lt"/>
                </a:endParaRPr>
              </a:p>
            </p:txBody>
          </p:sp>
        </p:grpSp>
      </p:grpSp>
      <p:grpSp>
        <p:nvGrpSpPr>
          <p:cNvPr id="78" name="Group 25"/>
          <p:cNvGrpSpPr>
            <a:grpSpLocks/>
          </p:cNvGrpSpPr>
          <p:nvPr/>
        </p:nvGrpSpPr>
        <p:grpSpPr bwMode="auto">
          <a:xfrm>
            <a:off x="412749" y="873760"/>
            <a:ext cx="8448675" cy="3960813"/>
            <a:chOff x="194" y="896"/>
            <a:chExt cx="5322" cy="2495"/>
          </a:xfrm>
        </p:grpSpPr>
        <p:sp>
          <p:nvSpPr>
            <p:cNvPr id="79" name="AutoShape 26"/>
            <p:cNvSpPr>
              <a:spLocks/>
            </p:cNvSpPr>
            <p:nvPr/>
          </p:nvSpPr>
          <p:spPr bwMode="auto">
            <a:xfrm>
              <a:off x="831" y="1460"/>
              <a:ext cx="97" cy="173"/>
            </a:xfrm>
            <a:prstGeom prst="leftBrace">
              <a:avLst>
                <a:gd name="adj1" fmla="val 14863"/>
                <a:gd name="adj2" fmla="val 50000"/>
              </a:avLst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AutoShape 27"/>
            <p:cNvSpPr>
              <a:spLocks/>
            </p:cNvSpPr>
            <p:nvPr/>
          </p:nvSpPr>
          <p:spPr bwMode="auto">
            <a:xfrm rot="10800000">
              <a:off x="4745" y="1460"/>
              <a:ext cx="97" cy="173"/>
            </a:xfrm>
            <a:prstGeom prst="leftBrace">
              <a:avLst>
                <a:gd name="adj1" fmla="val 14863"/>
                <a:gd name="adj2" fmla="val 50000"/>
              </a:avLst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Text Box 28"/>
            <p:cNvSpPr txBox="1">
              <a:spLocks noChangeArrowheads="1"/>
            </p:cNvSpPr>
            <p:nvPr/>
          </p:nvSpPr>
          <p:spPr bwMode="auto">
            <a:xfrm>
              <a:off x="194" y="1298"/>
              <a:ext cx="715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latin typeface="Arial" charset="0"/>
                </a:rPr>
                <a:t>Siberian snake</a:t>
              </a:r>
              <a:endParaRPr lang="en-US" sz="1800" b="1" dirty="0">
                <a:latin typeface="Arial" charset="0"/>
                <a:sym typeface="Symbol" pitchFamily="18" charset="2"/>
              </a:endParaRPr>
            </a:p>
          </p:txBody>
        </p:sp>
        <p:sp>
          <p:nvSpPr>
            <p:cNvPr id="82" name="Text Box 29"/>
            <p:cNvSpPr txBox="1">
              <a:spLocks noChangeArrowheads="1"/>
            </p:cNvSpPr>
            <p:nvPr/>
          </p:nvSpPr>
          <p:spPr bwMode="auto">
            <a:xfrm>
              <a:off x="4820" y="1354"/>
              <a:ext cx="696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latin typeface="Arial" charset="0"/>
                </a:rPr>
                <a:t>Siberian snake</a:t>
              </a:r>
              <a:endParaRPr lang="en-US" sz="1800" b="1" dirty="0">
                <a:latin typeface="Arial" charset="0"/>
                <a:sym typeface="Symbol" pitchFamily="18" charset="2"/>
              </a:endParaRPr>
            </a:p>
          </p:txBody>
        </p:sp>
        <p:sp>
          <p:nvSpPr>
            <p:cNvPr id="83" name="AutoShape 30"/>
            <p:cNvSpPr>
              <a:spLocks/>
            </p:cNvSpPr>
            <p:nvPr/>
          </p:nvSpPr>
          <p:spPr bwMode="auto">
            <a:xfrm rot="17520000">
              <a:off x="1787" y="2259"/>
              <a:ext cx="112" cy="443"/>
            </a:xfrm>
            <a:prstGeom prst="leftBrace">
              <a:avLst>
                <a:gd name="adj1" fmla="val 32961"/>
                <a:gd name="adj2" fmla="val 50000"/>
              </a:avLst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AutoShape 31"/>
            <p:cNvSpPr>
              <a:spLocks/>
            </p:cNvSpPr>
            <p:nvPr/>
          </p:nvSpPr>
          <p:spPr bwMode="auto">
            <a:xfrm rot="4020000">
              <a:off x="1792" y="3071"/>
              <a:ext cx="112" cy="443"/>
            </a:xfrm>
            <a:prstGeom prst="leftBrace">
              <a:avLst>
                <a:gd name="adj1" fmla="val 32961"/>
                <a:gd name="adj2" fmla="val 50000"/>
              </a:avLst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AutoShape 32"/>
            <p:cNvSpPr>
              <a:spLocks/>
            </p:cNvSpPr>
            <p:nvPr/>
          </p:nvSpPr>
          <p:spPr bwMode="auto">
            <a:xfrm rot="6780000">
              <a:off x="3784" y="3070"/>
              <a:ext cx="112" cy="443"/>
            </a:xfrm>
            <a:prstGeom prst="leftBrace">
              <a:avLst>
                <a:gd name="adj1" fmla="val 32961"/>
                <a:gd name="adj2" fmla="val 50000"/>
              </a:avLst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AutoShape 33"/>
            <p:cNvSpPr>
              <a:spLocks/>
            </p:cNvSpPr>
            <p:nvPr/>
          </p:nvSpPr>
          <p:spPr bwMode="auto">
            <a:xfrm rot="14880000">
              <a:off x="3792" y="2256"/>
              <a:ext cx="112" cy="443"/>
            </a:xfrm>
            <a:prstGeom prst="leftBrace">
              <a:avLst>
                <a:gd name="adj1" fmla="val 32961"/>
                <a:gd name="adj2" fmla="val 50000"/>
              </a:avLst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Text Box 34"/>
            <p:cNvSpPr txBox="1">
              <a:spLocks noChangeArrowheads="1"/>
            </p:cNvSpPr>
            <p:nvPr/>
          </p:nvSpPr>
          <p:spPr bwMode="auto">
            <a:xfrm>
              <a:off x="2445" y="896"/>
              <a:ext cx="75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>
                  <a:solidFill>
                    <a:srgbClr val="0000FF"/>
                  </a:solidFill>
                  <a:latin typeface="Arial" charset="0"/>
                </a:rPr>
                <a:t>Ion Ring</a:t>
              </a:r>
              <a:endParaRPr lang="en-US" sz="2000" b="1">
                <a:solidFill>
                  <a:srgbClr val="0000FF"/>
                </a:solidFill>
                <a:latin typeface="Arial" charset="0"/>
                <a:sym typeface="Symbol" pitchFamily="18" charset="2"/>
              </a:endParaRPr>
            </a:p>
          </p:txBody>
        </p:sp>
        <p:sp>
          <p:nvSpPr>
            <p:cNvPr id="88" name="Text Box 35"/>
            <p:cNvSpPr txBox="1">
              <a:spLocks noChangeArrowheads="1"/>
            </p:cNvSpPr>
            <p:nvPr/>
          </p:nvSpPr>
          <p:spPr bwMode="auto">
            <a:xfrm>
              <a:off x="2243" y="2184"/>
              <a:ext cx="115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  <a:latin typeface="Arial" charset="0"/>
                </a:rPr>
                <a:t>Electron Ring</a:t>
              </a:r>
              <a:endParaRPr lang="en-US" sz="2000" b="1">
                <a:solidFill>
                  <a:srgbClr val="FF0000"/>
                </a:solidFill>
                <a:latin typeface="Arial" charset="0"/>
                <a:sym typeface="Symbol" pitchFamily="18" charset="2"/>
              </a:endParaRPr>
            </a:p>
          </p:txBody>
        </p:sp>
        <p:sp>
          <p:nvSpPr>
            <p:cNvPr id="89" name="Text Box 36"/>
            <p:cNvSpPr txBox="1">
              <a:spLocks noChangeArrowheads="1"/>
            </p:cNvSpPr>
            <p:nvPr/>
          </p:nvSpPr>
          <p:spPr bwMode="auto">
            <a:xfrm>
              <a:off x="1212" y="2778"/>
              <a:ext cx="763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300" b="1">
                  <a:latin typeface="Arial" charset="0"/>
                </a:rPr>
                <a:t>Spin rotators</a:t>
              </a:r>
              <a:endParaRPr lang="en-US" sz="1300" b="1">
                <a:latin typeface="Arial" charset="0"/>
                <a:sym typeface="Symbol" pitchFamily="18" charset="2"/>
              </a:endParaRPr>
            </a:p>
          </p:txBody>
        </p:sp>
        <p:sp>
          <p:nvSpPr>
            <p:cNvPr id="90" name="Text Box 37"/>
            <p:cNvSpPr txBox="1">
              <a:spLocks noChangeArrowheads="1"/>
            </p:cNvSpPr>
            <p:nvPr/>
          </p:nvSpPr>
          <p:spPr bwMode="auto">
            <a:xfrm>
              <a:off x="3662" y="2773"/>
              <a:ext cx="102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 dirty="0">
                  <a:latin typeface="Arial" charset="0"/>
                </a:rPr>
                <a:t>Spin rotators</a:t>
              </a:r>
              <a:endParaRPr lang="en-US" sz="1800" b="1" dirty="0">
                <a:latin typeface="Arial" charset="0"/>
                <a:sym typeface="Symbol" pitchFamily="18" charset="2"/>
              </a:endParaRPr>
            </a:p>
          </p:txBody>
        </p:sp>
        <p:sp>
          <p:nvSpPr>
            <p:cNvPr id="91" name="Line 38"/>
            <p:cNvSpPr>
              <a:spLocks noChangeShapeType="1"/>
            </p:cNvSpPr>
            <p:nvPr/>
          </p:nvSpPr>
          <p:spPr bwMode="auto">
            <a:xfrm flipH="1">
              <a:off x="1654" y="2585"/>
              <a:ext cx="139" cy="21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stealth" w="lg" len="lg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Line 39"/>
            <p:cNvSpPr>
              <a:spLocks noChangeShapeType="1"/>
            </p:cNvSpPr>
            <p:nvPr/>
          </p:nvSpPr>
          <p:spPr bwMode="auto">
            <a:xfrm flipH="1" flipV="1">
              <a:off x="1660" y="2965"/>
              <a:ext cx="146" cy="22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stealth" w="lg" len="lg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Line 40"/>
            <p:cNvSpPr>
              <a:spLocks noChangeShapeType="1"/>
            </p:cNvSpPr>
            <p:nvPr/>
          </p:nvSpPr>
          <p:spPr bwMode="auto">
            <a:xfrm>
              <a:off x="3894" y="2571"/>
              <a:ext cx="224" cy="22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stealth" w="lg" len="lg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41"/>
            <p:cNvSpPr>
              <a:spLocks noChangeShapeType="1"/>
            </p:cNvSpPr>
            <p:nvPr/>
          </p:nvSpPr>
          <p:spPr bwMode="auto">
            <a:xfrm flipV="1">
              <a:off x="3875" y="2967"/>
              <a:ext cx="249" cy="25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stealth" w="lg" len="lg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AutoShape 42"/>
            <p:cNvSpPr>
              <a:spLocks/>
            </p:cNvSpPr>
            <p:nvPr/>
          </p:nvSpPr>
          <p:spPr bwMode="auto">
            <a:xfrm>
              <a:off x="831" y="2787"/>
              <a:ext cx="97" cy="173"/>
            </a:xfrm>
            <a:prstGeom prst="leftBrace">
              <a:avLst>
                <a:gd name="adj1" fmla="val 14863"/>
                <a:gd name="adj2" fmla="val 50000"/>
              </a:avLst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Text Box 43"/>
            <p:cNvSpPr txBox="1">
              <a:spLocks noChangeArrowheads="1"/>
            </p:cNvSpPr>
            <p:nvPr/>
          </p:nvSpPr>
          <p:spPr bwMode="auto">
            <a:xfrm>
              <a:off x="527" y="2751"/>
              <a:ext cx="31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800" b="1" dirty="0">
                  <a:latin typeface="Arial" charset="0"/>
                </a:rPr>
                <a:t>RF</a:t>
              </a:r>
              <a:endParaRPr lang="en-US" sz="1800" b="1" dirty="0">
                <a:latin typeface="Arial" charset="0"/>
                <a:sym typeface="Symbol" pitchFamily="18" charset="2"/>
              </a:endParaRPr>
            </a:p>
          </p:txBody>
        </p:sp>
        <p:sp>
          <p:nvSpPr>
            <p:cNvPr id="97" name="AutoShape 44"/>
            <p:cNvSpPr>
              <a:spLocks/>
            </p:cNvSpPr>
            <p:nvPr/>
          </p:nvSpPr>
          <p:spPr bwMode="auto">
            <a:xfrm rot="10800000">
              <a:off x="4752" y="2795"/>
              <a:ext cx="97" cy="173"/>
            </a:xfrm>
            <a:prstGeom prst="leftBrace">
              <a:avLst>
                <a:gd name="adj1" fmla="val 14863"/>
                <a:gd name="adj2" fmla="val 50000"/>
              </a:avLst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Text Box 45"/>
            <p:cNvSpPr txBox="1">
              <a:spLocks noChangeArrowheads="1"/>
            </p:cNvSpPr>
            <p:nvPr/>
          </p:nvSpPr>
          <p:spPr bwMode="auto">
            <a:xfrm>
              <a:off x="4851" y="2759"/>
              <a:ext cx="3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>
                  <a:latin typeface="Arial" charset="0"/>
                </a:rPr>
                <a:t>RF</a:t>
              </a:r>
              <a:endParaRPr lang="en-US" sz="1800" b="1">
                <a:latin typeface="Arial" charset="0"/>
                <a:sym typeface="Symbol" pitchFamily="18" charset="2"/>
              </a:endParaRPr>
            </a:p>
          </p:txBody>
        </p:sp>
        <p:sp>
          <p:nvSpPr>
            <p:cNvPr id="99" name="Text Box 46"/>
            <p:cNvSpPr txBox="1">
              <a:spLocks noChangeArrowheads="1"/>
            </p:cNvSpPr>
            <p:nvPr/>
          </p:nvSpPr>
          <p:spPr bwMode="auto">
            <a:xfrm>
              <a:off x="1985" y="1305"/>
              <a:ext cx="2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800" b="1" dirty="0">
                  <a:latin typeface="Arial" charset="0"/>
                </a:rPr>
                <a:t>IP</a:t>
              </a:r>
              <a:endParaRPr lang="en-US" sz="1800" b="1" dirty="0">
                <a:latin typeface="Arial" charset="0"/>
                <a:sym typeface="Symbol" pitchFamily="18" charset="2"/>
              </a:endParaRPr>
            </a:p>
          </p:txBody>
        </p:sp>
        <p:sp>
          <p:nvSpPr>
            <p:cNvPr id="100" name="Text Box 47"/>
            <p:cNvSpPr txBox="1">
              <a:spLocks noChangeArrowheads="1"/>
            </p:cNvSpPr>
            <p:nvPr/>
          </p:nvSpPr>
          <p:spPr bwMode="auto">
            <a:xfrm>
              <a:off x="3542" y="1203"/>
              <a:ext cx="2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800" b="1" dirty="0">
                  <a:latin typeface="Arial" charset="0"/>
                </a:rPr>
                <a:t>IP</a:t>
              </a:r>
              <a:endParaRPr lang="en-US" sz="1800" b="1" dirty="0">
                <a:latin typeface="Arial" charset="0"/>
                <a:sym typeface="Symbol" pitchFamily="18" charset="2"/>
              </a:endParaRPr>
            </a:p>
          </p:txBody>
        </p:sp>
        <p:sp>
          <p:nvSpPr>
            <p:cNvPr id="101" name="Text Box 48"/>
            <p:cNvSpPr txBox="1">
              <a:spLocks noChangeArrowheads="1"/>
            </p:cNvSpPr>
            <p:nvPr/>
          </p:nvSpPr>
          <p:spPr bwMode="auto">
            <a:xfrm>
              <a:off x="2144" y="2665"/>
              <a:ext cx="2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800" b="1">
                  <a:latin typeface="Arial" charset="0"/>
                </a:rPr>
                <a:t>IP</a:t>
              </a:r>
              <a:endParaRPr lang="en-US" sz="1800" b="1">
                <a:latin typeface="Arial" charset="0"/>
                <a:sym typeface="Symbol" pitchFamily="18" charset="2"/>
              </a:endParaRPr>
            </a:p>
          </p:txBody>
        </p:sp>
        <p:sp>
          <p:nvSpPr>
            <p:cNvPr id="102" name="Text Box 49"/>
            <p:cNvSpPr txBox="1">
              <a:spLocks noChangeArrowheads="1"/>
            </p:cNvSpPr>
            <p:nvPr/>
          </p:nvSpPr>
          <p:spPr bwMode="auto">
            <a:xfrm>
              <a:off x="3312" y="2664"/>
              <a:ext cx="2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800" b="1">
                  <a:latin typeface="Arial" charset="0"/>
                </a:rPr>
                <a:t>IP</a:t>
              </a:r>
              <a:endParaRPr lang="en-US" sz="1800" b="1">
                <a:latin typeface="Arial" charset="0"/>
                <a:sym typeface="Symbol" pitchFamily="18" charset="2"/>
              </a:endParaRPr>
            </a:p>
          </p:txBody>
        </p:sp>
        <p:sp>
          <p:nvSpPr>
            <p:cNvPr id="103" name="Text Box 50"/>
            <p:cNvSpPr txBox="1">
              <a:spLocks noChangeArrowheads="1"/>
            </p:cNvSpPr>
            <p:nvPr/>
          </p:nvSpPr>
          <p:spPr bwMode="auto">
            <a:xfrm>
              <a:off x="3473" y="1659"/>
              <a:ext cx="52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800" b="1" dirty="0" smtClean="0">
                  <a:latin typeface="Arial" charset="0"/>
                </a:rPr>
                <a:t>3rd </a:t>
              </a:r>
              <a:r>
                <a:rPr lang="en-US" sz="1800" b="1" dirty="0">
                  <a:latin typeface="Arial" charset="0"/>
                </a:rPr>
                <a:t>IP</a:t>
              </a:r>
              <a:endParaRPr lang="en-US" sz="1800" b="1" dirty="0">
                <a:latin typeface="Arial" charset="0"/>
                <a:sym typeface="Symbol" pitchFamily="18" charset="2"/>
              </a:endParaRPr>
            </a:p>
          </p:txBody>
        </p:sp>
        <p:sp>
          <p:nvSpPr>
            <p:cNvPr id="104" name="Text Box 51"/>
            <p:cNvSpPr txBox="1">
              <a:spLocks noChangeArrowheads="1"/>
            </p:cNvSpPr>
            <p:nvPr/>
          </p:nvSpPr>
          <p:spPr bwMode="auto">
            <a:xfrm>
              <a:off x="2844" y="3158"/>
              <a:ext cx="52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800" b="1" dirty="0" smtClean="0">
                  <a:latin typeface="Arial" charset="0"/>
                </a:rPr>
                <a:t>3rd </a:t>
              </a:r>
              <a:r>
                <a:rPr lang="en-US" sz="1800" b="1" dirty="0">
                  <a:latin typeface="Arial" charset="0"/>
                </a:rPr>
                <a:t>IP</a:t>
              </a:r>
              <a:endParaRPr lang="en-US" sz="1800" b="1" dirty="0">
                <a:latin typeface="Arial" charset="0"/>
                <a:sym typeface="Symbol" pitchFamily="18" charset="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81481E-6 L 4.44444E-6 0.15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7 L 4.44444E-6 -0.1562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12559"/>
          </a:xfrm>
        </p:spPr>
        <p:txBody>
          <a:bodyPr/>
          <a:lstStyle/>
          <a:p>
            <a:r>
              <a:rPr lang="en-US" dirty="0" smtClean="0"/>
              <a:t>MEIC Ion Collider Ring</a:t>
            </a:r>
            <a:endParaRPr lang="en-US" dirty="0"/>
          </a:p>
        </p:txBody>
      </p:sp>
      <p:pic>
        <p:nvPicPr>
          <p:cNvPr id="280577" name="Picture 1" descr="whole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37329" y="818311"/>
            <a:ext cx="8579471" cy="1483187"/>
          </a:xfrm>
          <a:prstGeom prst="rect">
            <a:avLst/>
          </a:prstGeom>
          <a:noFill/>
        </p:spPr>
      </p:pic>
      <p:pic>
        <p:nvPicPr>
          <p:cNvPr id="280578" name="Picture 2" descr="arcfodo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2037" y="2960473"/>
            <a:ext cx="2286000" cy="1600200"/>
          </a:xfrm>
          <a:prstGeom prst="rect">
            <a:avLst/>
          </a:prstGeom>
          <a:noFill/>
        </p:spPr>
      </p:pic>
      <p:pic>
        <p:nvPicPr>
          <p:cNvPr id="280579" name="Picture 3" descr="dspsp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0065" y="2975432"/>
            <a:ext cx="2286000" cy="1600200"/>
          </a:xfrm>
          <a:prstGeom prst="rect">
            <a:avLst/>
          </a:prstGeom>
          <a:noFill/>
        </p:spPr>
      </p:pic>
      <p:pic>
        <p:nvPicPr>
          <p:cNvPr id="280580" name="Picture 4" descr="shrtstr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3610" y="4707610"/>
            <a:ext cx="2057400" cy="1600200"/>
          </a:xfrm>
          <a:prstGeom prst="rect">
            <a:avLst/>
          </a:prstGeom>
          <a:noFill/>
        </p:spPr>
      </p:pic>
      <p:pic>
        <p:nvPicPr>
          <p:cNvPr id="280581" name="Picture 5" descr="arcend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25526" y="4666416"/>
            <a:ext cx="2301498" cy="1600200"/>
          </a:xfrm>
          <a:prstGeom prst="rect">
            <a:avLst/>
          </a:prstGeom>
          <a:noFill/>
        </p:spPr>
      </p:pic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5022491" y="4056850"/>
            <a:ext cx="155653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n-lt"/>
              </a:rPr>
              <a:t>ARC FODO CELL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6989735" y="3851329"/>
            <a:ext cx="16040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n-lt"/>
              </a:rPr>
              <a:t>Dispersion </a:t>
            </a:r>
            <a:r>
              <a:rPr lang="en-US" sz="1200" b="1" dirty="0" smtClean="0">
                <a:solidFill>
                  <a:srgbClr val="0000FF"/>
                </a:solidFill>
                <a:latin typeface="+mn-lt"/>
              </a:rPr>
              <a:t>S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n-lt"/>
              </a:rPr>
              <a:t>uppressor</a:t>
            </a:r>
            <a:r>
              <a:rPr kumimoji="0" lang="en-US" sz="12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+mn-lt"/>
              </a:rPr>
              <a:t> 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n-lt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5092233" y="5808159"/>
            <a:ext cx="155653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 smtClean="0">
                <a:solidFill>
                  <a:srgbClr val="0000FF"/>
                </a:solidFill>
                <a:latin typeface="+mn-lt"/>
              </a:rPr>
              <a:t>Short straight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n-lt"/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6921033" y="5548393"/>
            <a:ext cx="18277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n-lt"/>
              </a:rPr>
              <a:t>Arc</a:t>
            </a:r>
            <a:r>
              <a:rPr kumimoji="0" lang="en-US" sz="12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+mn-lt"/>
              </a:rPr>
              <a:t> end with dispersion suppression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n-lt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260890" y="2525636"/>
          <a:ext cx="4280115" cy="3840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93376"/>
                <a:gridCol w="472698"/>
                <a:gridCol w="1914041"/>
              </a:tblGrid>
              <a:tr h="212252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Circumference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1340.92</a:t>
                      </a:r>
                      <a:endParaRPr lang="en-US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Total</a:t>
                      </a:r>
                      <a:r>
                        <a:rPr lang="en-US" sz="1200" baseline="0" dirty="0" smtClean="0"/>
                        <a:t> bend angle/arc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deg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240</a:t>
                      </a:r>
                      <a:endParaRPr lang="en-US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Figure-8</a:t>
                      </a:r>
                      <a:r>
                        <a:rPr lang="en-US" sz="1200" baseline="0" dirty="0" smtClean="0"/>
                        <a:t> crossing angle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deg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60</a:t>
                      </a:r>
                      <a:endParaRPr lang="en-US" sz="1200" dirty="0"/>
                    </a:p>
                  </a:txBody>
                  <a:tcPr/>
                </a:tc>
              </a:tr>
              <a:tr h="212252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Averaged ar</a:t>
                      </a:r>
                      <a:r>
                        <a:rPr lang="en-US" sz="1200" baseline="0" dirty="0" smtClean="0"/>
                        <a:t>c radius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93.34</a:t>
                      </a:r>
                      <a:endParaRPr lang="en-US" sz="1200" dirty="0"/>
                    </a:p>
                  </a:txBody>
                  <a:tcPr/>
                </a:tc>
              </a:tr>
              <a:tr h="212252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Arc length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391</a:t>
                      </a:r>
                      <a:endParaRPr lang="en-US" sz="1200" dirty="0"/>
                    </a:p>
                  </a:txBody>
                  <a:tcPr/>
                </a:tc>
              </a:tr>
              <a:tr h="233075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Long and short straight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279.5 / 20</a:t>
                      </a:r>
                      <a:endParaRPr lang="en-US" sz="1200" dirty="0"/>
                    </a:p>
                  </a:txBody>
                  <a:tcPr/>
                </a:tc>
              </a:tr>
              <a:tr h="212252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Lattice</a:t>
                      </a:r>
                      <a:r>
                        <a:rPr lang="en-US" sz="1200" baseline="0" dirty="0" smtClean="0"/>
                        <a:t> base cell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FODO</a:t>
                      </a:r>
                      <a:endParaRPr lang="en-US" sz="1200" dirty="0"/>
                    </a:p>
                  </a:txBody>
                  <a:tcPr/>
                </a:tc>
              </a:tr>
              <a:tr h="212252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Cells in arc / straight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52 / 20</a:t>
                      </a:r>
                      <a:endParaRPr lang="en-US" sz="1200" dirty="0"/>
                    </a:p>
                  </a:txBody>
                  <a:tcPr/>
                </a:tc>
              </a:tr>
              <a:tr h="212252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Arc/Straight cell</a:t>
                      </a:r>
                      <a:r>
                        <a:rPr lang="en-US" sz="1200" baseline="0" dirty="0" smtClean="0"/>
                        <a:t> length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 / 9.3</a:t>
                      </a:r>
                      <a:endParaRPr lang="en-US" sz="1200" dirty="0"/>
                    </a:p>
                  </a:txBody>
                  <a:tcPr/>
                </a:tc>
              </a:tr>
              <a:tr h="212252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Phase</a:t>
                      </a:r>
                      <a:r>
                        <a:rPr lang="en-US" sz="1200" baseline="0" dirty="0" smtClean="0"/>
                        <a:t> advance per cell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60 / 60</a:t>
                      </a:r>
                      <a:endParaRPr lang="en-US" sz="1200" dirty="0"/>
                    </a:p>
                  </a:txBody>
                  <a:tcPr/>
                </a:tc>
              </a:tr>
              <a:tr h="2122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Betatron</a:t>
                      </a:r>
                      <a:r>
                        <a:rPr lang="en-US" sz="1200" dirty="0" smtClean="0"/>
                        <a:t> tunes (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</a:t>
                      </a:r>
                      <a:r>
                        <a:rPr lang="en-US" sz="12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x,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</a:t>
                      </a:r>
                      <a:r>
                        <a:rPr lang="en-US" sz="12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2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25.501 /25.527</a:t>
                      </a:r>
                      <a:endParaRPr lang="en-US" sz="1200" dirty="0" smtClean="0"/>
                    </a:p>
                  </a:txBody>
                  <a:tcPr/>
                </a:tc>
              </a:tr>
              <a:tr h="212252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Momentum compaction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</a:t>
                      </a:r>
                      <a:r>
                        <a:rPr lang="en-US" sz="1200" baseline="30000" dirty="0" smtClean="0"/>
                        <a:t>-3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5.12</a:t>
                      </a:r>
                      <a:endParaRPr lang="en-US" sz="1200" dirty="0"/>
                    </a:p>
                  </a:txBody>
                  <a:tcPr/>
                </a:tc>
              </a:tr>
              <a:tr h="212252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Transition gamma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13.97</a:t>
                      </a:r>
                      <a:endParaRPr lang="en-US" sz="1200" dirty="0"/>
                    </a:p>
                  </a:txBody>
                  <a:tcPr/>
                </a:tc>
              </a:tr>
              <a:tr h="212252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Dispersion suppression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Adjusting quad strength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Group 22"/>
          <p:cNvGraphicFramePr>
            <a:graphicFrameLocks noGrp="1"/>
          </p:cNvGraphicFramePr>
          <p:nvPr/>
        </p:nvGraphicFramePr>
        <p:xfrm>
          <a:off x="6532534" y="1024438"/>
          <a:ext cx="2611466" cy="146304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521284"/>
                <a:gridCol w="483383"/>
                <a:gridCol w="606799"/>
              </a:tblGrid>
              <a:tr h="1713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Dipole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144</a:t>
                      </a:r>
                    </a:p>
                  </a:txBody>
                  <a:tcPr marL="68580" marR="68580" marT="0" marB="0" horzOverflow="overflow"/>
                </a:tc>
              </a:tr>
              <a:tr h="1713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Length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Bending radius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53.1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Bending Angle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deg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3.236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</a:tr>
              <a:tr h="1713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Field @ 60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GeV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3.768</a:t>
                      </a:r>
                    </a:p>
                  </a:txBody>
                  <a:tcPr marL="68580" marR="68580" marT="0" marB="0" horzOverflow="overflow"/>
                </a:tc>
              </a:tr>
              <a:tr h="1713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Quad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298</a:t>
                      </a:r>
                    </a:p>
                  </a:txBody>
                  <a:tcPr marL="68580" marR="68580" marT="0" marB="0" horzOverflow="overflow"/>
                </a:tc>
              </a:tr>
              <a:tr h="1713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Length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</a:tr>
              <a:tr h="1469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Strength @ 60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GeV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T/m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92 / 89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 bwMode="auto">
          <a:xfrm>
            <a:off x="1877224" y="6398065"/>
            <a:ext cx="2198564" cy="3048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A.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Bogacz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&amp; V.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Morozov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2609" y="4492111"/>
            <a:ext cx="4154750" cy="754602"/>
          </a:xfrm>
        </p:spPr>
        <p:txBody>
          <a:bodyPr/>
          <a:lstStyle/>
          <a:p>
            <a:pPr marL="461963" indent="-461963">
              <a:buNone/>
            </a:pPr>
            <a:r>
              <a:rPr lang="en-US" sz="4400" dirty="0" smtClean="0"/>
              <a:t>1. Introduction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92329" y="1518104"/>
            <a:ext cx="8955087" cy="2124128"/>
            <a:chOff x="63" y="786"/>
            <a:chExt cx="5641" cy="1736"/>
          </a:xfrm>
        </p:grpSpPr>
        <p:pic>
          <p:nvPicPr>
            <p:cNvPr id="32785" name="Picture 21" descr="ion_ir_design_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8" y="786"/>
              <a:ext cx="5206" cy="1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86" name="Picture 22" descr="ion_ir_design_1_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" y="795"/>
              <a:ext cx="431" cy="1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eaLnBrk="1" hangingPunct="1"/>
            <a:r>
              <a:rPr lang="en-US" smtClean="0"/>
              <a:t>Interaction region: Ions</a:t>
            </a:r>
          </a:p>
        </p:txBody>
      </p:sp>
      <p:sp>
        <p:nvSpPr>
          <p:cNvPr id="32771" name="Line 2"/>
          <p:cNvSpPr>
            <a:spLocks noChangeShapeType="1"/>
          </p:cNvSpPr>
          <p:nvPr/>
        </p:nvSpPr>
        <p:spPr bwMode="auto">
          <a:xfrm>
            <a:off x="1244812" y="3534654"/>
            <a:ext cx="376519" cy="230521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stealth" w="med" len="lg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528989" y="3492540"/>
            <a:ext cx="1168400" cy="517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/>
            <a:r>
              <a:rPr lang="el-GR" sz="1400" b="1" dirty="0">
                <a:solidFill>
                  <a:srgbClr val="0000FF"/>
                </a:solidFill>
                <a:latin typeface="Arial" charset="0"/>
              </a:rPr>
              <a:t>β</a:t>
            </a:r>
            <a:r>
              <a:rPr lang="en-US" sz="1400" b="1" baseline="-25000" dirty="0">
                <a:solidFill>
                  <a:srgbClr val="0000FF"/>
                </a:solidFill>
                <a:latin typeface="Arial" charset="0"/>
              </a:rPr>
              <a:t>x</a:t>
            </a:r>
            <a:r>
              <a:rPr lang="en-US" sz="1400" b="1" baseline="30000" dirty="0">
                <a:solidFill>
                  <a:srgbClr val="0000FF"/>
                </a:solidFill>
                <a:latin typeface="Arial" charset="0"/>
              </a:rPr>
              <a:t>*</a:t>
            </a:r>
            <a:r>
              <a:rPr lang="en-US" sz="1400" b="1" dirty="0">
                <a:solidFill>
                  <a:srgbClr val="0000FF"/>
                </a:solidFill>
                <a:latin typeface="Arial" charset="0"/>
              </a:rPr>
              <a:t> = 10 cm</a:t>
            </a:r>
          </a:p>
          <a:p>
            <a:pPr eaLnBrk="0" hangingPunct="0"/>
            <a:r>
              <a:rPr lang="el-GR" sz="1400" b="1" dirty="0">
                <a:solidFill>
                  <a:srgbClr val="0000FF"/>
                </a:solidFill>
                <a:latin typeface="Arial" charset="0"/>
              </a:rPr>
              <a:t>β</a:t>
            </a:r>
            <a:r>
              <a:rPr lang="en-US" sz="1400" b="1" baseline="-25000" dirty="0">
                <a:solidFill>
                  <a:srgbClr val="0000FF"/>
                </a:solidFill>
                <a:latin typeface="Arial" charset="0"/>
              </a:rPr>
              <a:t>y</a:t>
            </a:r>
            <a:r>
              <a:rPr lang="en-US" sz="1400" b="1" baseline="30000" dirty="0">
                <a:solidFill>
                  <a:srgbClr val="0000FF"/>
                </a:solidFill>
                <a:latin typeface="Arial" charset="0"/>
              </a:rPr>
              <a:t>*</a:t>
            </a:r>
            <a:r>
              <a:rPr lang="en-US" sz="1400" b="1" dirty="0">
                <a:solidFill>
                  <a:srgbClr val="0000FF"/>
                </a:solidFill>
                <a:latin typeface="Arial" charset="0"/>
              </a:rPr>
              <a:t> = 2 cm</a:t>
            </a:r>
          </a:p>
        </p:txBody>
      </p:sp>
      <p:sp>
        <p:nvSpPr>
          <p:cNvPr id="32773" name="TextBox 12"/>
          <p:cNvSpPr txBox="1">
            <a:spLocks noChangeArrowheads="1"/>
          </p:cNvSpPr>
          <p:nvPr/>
        </p:nvSpPr>
        <p:spPr bwMode="auto">
          <a:xfrm>
            <a:off x="7308597" y="1909642"/>
            <a:ext cx="14811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1400" b="1" dirty="0">
                <a:solidFill>
                  <a:srgbClr val="0000FF"/>
                </a:solidFill>
                <a:latin typeface="Arial" charset="0"/>
              </a:rPr>
              <a:t>β</a:t>
            </a:r>
            <a:r>
              <a:rPr lang="en-US" sz="1400" b="1" baseline="-25000" dirty="0" err="1">
                <a:solidFill>
                  <a:srgbClr val="0000FF"/>
                </a:solidFill>
                <a:latin typeface="Arial" charset="0"/>
              </a:rPr>
              <a:t>y</a:t>
            </a:r>
            <a:r>
              <a:rPr lang="en-US" sz="1400" b="1" baseline="30000" dirty="0" err="1">
                <a:solidFill>
                  <a:srgbClr val="0000FF"/>
                </a:solidFill>
                <a:latin typeface="Arial" charset="0"/>
              </a:rPr>
              <a:t>max</a:t>
            </a:r>
            <a:r>
              <a:rPr lang="en-US" sz="1400" b="1" dirty="0">
                <a:solidFill>
                  <a:srgbClr val="0000FF"/>
                </a:solidFill>
                <a:latin typeface="Arial" charset="0"/>
              </a:rPr>
              <a:t> ~ 2700 m</a:t>
            </a:r>
          </a:p>
        </p:txBody>
      </p:sp>
      <p:sp>
        <p:nvSpPr>
          <p:cNvPr id="32774" name="Line 2"/>
          <p:cNvSpPr>
            <a:spLocks noChangeShapeType="1"/>
          </p:cNvSpPr>
          <p:nvPr/>
        </p:nvSpPr>
        <p:spPr bwMode="auto">
          <a:xfrm flipH="1" flipV="1">
            <a:off x="1175657" y="1367758"/>
            <a:ext cx="511282" cy="222291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stealth" w="med" len="lg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5" name="Rectangle 4"/>
          <p:cNvSpPr>
            <a:spLocks noChangeArrowheads="1"/>
          </p:cNvSpPr>
          <p:nvPr/>
        </p:nvSpPr>
        <p:spPr bwMode="auto">
          <a:xfrm>
            <a:off x="1050566" y="683468"/>
            <a:ext cx="19769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1600" b="1" dirty="0">
                <a:solidFill>
                  <a:srgbClr val="0000FF"/>
                </a:solidFill>
                <a:latin typeface="Arial" charset="0"/>
              </a:rPr>
              <a:t>Final Focusing Block </a:t>
            </a:r>
            <a:r>
              <a:rPr lang="en-US" sz="1600" b="1" dirty="0" smtClean="0">
                <a:solidFill>
                  <a:srgbClr val="0000FF"/>
                </a:solidFill>
                <a:latin typeface="Arial" charset="0"/>
              </a:rPr>
              <a:t>(FFB)</a:t>
            </a:r>
            <a:endParaRPr lang="en-US" sz="16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3098800" y="657765"/>
            <a:ext cx="284095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en-US" sz="1600" b="1" dirty="0">
                <a:solidFill>
                  <a:srgbClr val="0000FF"/>
                </a:solidFill>
                <a:latin typeface="+mn-lt"/>
              </a:rPr>
              <a:t>Chromaticity Compensation Block (CCB)</a:t>
            </a:r>
          </a:p>
        </p:txBody>
      </p:sp>
      <p:sp>
        <p:nvSpPr>
          <p:cNvPr id="32777" name="Rectangle 4"/>
          <p:cNvSpPr>
            <a:spLocks noChangeArrowheads="1"/>
          </p:cNvSpPr>
          <p:nvPr/>
        </p:nvSpPr>
        <p:spPr bwMode="auto">
          <a:xfrm>
            <a:off x="6518409" y="681765"/>
            <a:ext cx="23489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1600" b="1" dirty="0">
                <a:solidFill>
                  <a:srgbClr val="0000FF"/>
                </a:solidFill>
                <a:latin typeface="Arial" charset="0"/>
              </a:rPr>
              <a:t>Beam Extension Section</a:t>
            </a:r>
          </a:p>
        </p:txBody>
      </p:sp>
      <p:sp>
        <p:nvSpPr>
          <p:cNvPr id="32778" name="Rectangle 4"/>
          <p:cNvSpPr>
            <a:spLocks noChangeArrowheads="1"/>
          </p:cNvSpPr>
          <p:nvPr/>
        </p:nvSpPr>
        <p:spPr bwMode="auto">
          <a:xfrm>
            <a:off x="5726113" y="4118549"/>
            <a:ext cx="34178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600" b="1" dirty="0">
                <a:solidFill>
                  <a:srgbClr val="0000FF"/>
                </a:solidFill>
                <a:latin typeface="Arial" charset="0"/>
              </a:rPr>
              <a:t>Whole Interaction Region: 158 m</a:t>
            </a:r>
          </a:p>
        </p:txBody>
      </p:sp>
      <p:sp>
        <p:nvSpPr>
          <p:cNvPr id="32779" name="Content Placeholder 2"/>
          <p:cNvSpPr>
            <a:spLocks noGrp="1"/>
          </p:cNvSpPr>
          <p:nvPr>
            <p:ph idx="1"/>
          </p:nvPr>
        </p:nvSpPr>
        <p:spPr bwMode="auto">
          <a:xfrm>
            <a:off x="0" y="4211638"/>
            <a:ext cx="5192713" cy="20939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9863" indent="-169863" eaLnBrk="1" hangingPunct="1"/>
            <a:r>
              <a:rPr lang="en-US" sz="1600" b="0" dirty="0" smtClean="0">
                <a:solidFill>
                  <a:schemeClr val="tx1"/>
                </a:solidFill>
              </a:rPr>
              <a:t>Distance from the IP to the first FF quad = </a:t>
            </a:r>
            <a:r>
              <a:rPr lang="en-US" sz="1600" dirty="0" smtClean="0">
                <a:solidFill>
                  <a:schemeClr val="tx1"/>
                </a:solidFill>
              </a:rPr>
              <a:t>7 m</a:t>
            </a:r>
          </a:p>
          <a:p>
            <a:pPr marL="169863" indent="-169863" eaLnBrk="1" hangingPunct="1"/>
            <a:r>
              <a:rPr lang="en-US" sz="1600" b="0" dirty="0" smtClean="0">
                <a:solidFill>
                  <a:schemeClr val="tx1"/>
                </a:solidFill>
              </a:rPr>
              <a:t>Maximum quad strength at 100 </a:t>
            </a:r>
            <a:r>
              <a:rPr lang="en-US" sz="1600" b="0" dirty="0" err="1" smtClean="0">
                <a:solidFill>
                  <a:schemeClr val="tx1"/>
                </a:solidFill>
              </a:rPr>
              <a:t>GeV</a:t>
            </a:r>
            <a:r>
              <a:rPr lang="en-US" sz="1600" b="0" dirty="0" smtClean="0">
                <a:solidFill>
                  <a:schemeClr val="tx1"/>
                </a:solidFill>
              </a:rPr>
              <a:t>/c </a:t>
            </a:r>
          </a:p>
          <a:p>
            <a:pPr marL="569913" lvl="1" indent="-169863" eaLnBrk="1" hangingPunct="1"/>
            <a:r>
              <a:rPr lang="en-US" sz="1600" dirty="0" smtClean="0">
                <a:solidFill>
                  <a:srgbClr val="FF0000"/>
                </a:solidFill>
              </a:rPr>
              <a:t>64.5 T/m </a:t>
            </a:r>
            <a:r>
              <a:rPr lang="en-US" sz="1600" b="0" dirty="0" smtClean="0">
                <a:solidFill>
                  <a:schemeClr val="tx1"/>
                </a:solidFill>
              </a:rPr>
              <a:t>at Final Focusing Block</a:t>
            </a:r>
          </a:p>
          <a:p>
            <a:pPr marL="569913" lvl="1" indent="-169863" eaLnBrk="1" hangingPunct="1"/>
            <a:r>
              <a:rPr lang="en-US" sz="1600" b="0" dirty="0" smtClean="0">
                <a:solidFill>
                  <a:schemeClr val="tx1"/>
                </a:solidFill>
              </a:rPr>
              <a:t>88.3 T/m at Chromaticity Compensation Block</a:t>
            </a:r>
          </a:p>
          <a:p>
            <a:pPr marL="569913" lvl="1" indent="-169863" eaLnBrk="1" hangingPunct="1"/>
            <a:r>
              <a:rPr lang="en-US" sz="1600" b="0" dirty="0" smtClean="0">
                <a:solidFill>
                  <a:schemeClr val="tx1"/>
                </a:solidFill>
              </a:rPr>
              <a:t>153.8 T/m at Beam Extension Section</a:t>
            </a:r>
          </a:p>
          <a:p>
            <a:pPr marL="169863" indent="-169863" eaLnBrk="1" hangingPunct="1"/>
            <a:r>
              <a:rPr lang="en-US" sz="1600" b="0" dirty="0" smtClean="0">
                <a:solidFill>
                  <a:schemeClr val="tx1"/>
                </a:solidFill>
              </a:rPr>
              <a:t>Symmetric CCB design (both orbital motion &amp; dispersion) required for efficient chromatic correction</a:t>
            </a:r>
          </a:p>
        </p:txBody>
      </p:sp>
      <p:sp>
        <p:nvSpPr>
          <p:cNvPr id="32780" name="TextBox 12"/>
          <p:cNvSpPr txBox="1">
            <a:spLocks noChangeArrowheads="1"/>
          </p:cNvSpPr>
          <p:nvPr/>
        </p:nvSpPr>
        <p:spPr bwMode="auto">
          <a:xfrm>
            <a:off x="711200" y="1149350"/>
            <a:ext cx="5032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 b="1">
                <a:solidFill>
                  <a:srgbClr val="0000FF"/>
                </a:solidFill>
                <a:latin typeface="Arial" charset="0"/>
              </a:rPr>
              <a:t>7 m</a:t>
            </a:r>
          </a:p>
        </p:txBody>
      </p:sp>
      <p:sp>
        <p:nvSpPr>
          <p:cNvPr id="32781" name="AutoShape 25"/>
          <p:cNvSpPr>
            <a:spLocks/>
          </p:cNvSpPr>
          <p:nvPr/>
        </p:nvSpPr>
        <p:spPr bwMode="auto">
          <a:xfrm rot="5400000">
            <a:off x="1875758" y="1022830"/>
            <a:ext cx="244127" cy="645512"/>
          </a:xfrm>
          <a:prstGeom prst="leftBrace">
            <a:avLst>
              <a:gd name="adj1" fmla="val 34615"/>
              <a:gd name="adj2" fmla="val 50000"/>
            </a:avLst>
          </a:prstGeom>
          <a:noFill/>
          <a:ln w="222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82" name="AutoShape 26"/>
          <p:cNvSpPr>
            <a:spLocks/>
          </p:cNvSpPr>
          <p:nvPr/>
        </p:nvSpPr>
        <p:spPr bwMode="auto">
          <a:xfrm rot="5400000">
            <a:off x="4424670" y="-754370"/>
            <a:ext cx="259816" cy="4168855"/>
          </a:xfrm>
          <a:prstGeom prst="leftBrace">
            <a:avLst>
              <a:gd name="adj1" fmla="val 210897"/>
              <a:gd name="adj2" fmla="val 50000"/>
            </a:avLst>
          </a:prstGeom>
          <a:noFill/>
          <a:ln w="222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83" name="AutoShape 27"/>
          <p:cNvSpPr>
            <a:spLocks/>
          </p:cNvSpPr>
          <p:nvPr/>
        </p:nvSpPr>
        <p:spPr bwMode="auto">
          <a:xfrm rot="5400000">
            <a:off x="7584408" y="299944"/>
            <a:ext cx="259496" cy="2029812"/>
          </a:xfrm>
          <a:prstGeom prst="leftBrace">
            <a:avLst>
              <a:gd name="adj1" fmla="val 111806"/>
              <a:gd name="adj2" fmla="val 50000"/>
            </a:avLst>
          </a:prstGeom>
          <a:noFill/>
          <a:ln w="222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2784" name="Picture 28" descr="ion_ir_design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78824" y="4564316"/>
            <a:ext cx="3765176" cy="157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dirty="0" smtClean="0"/>
              <a:t>Chromatic </a:t>
            </a:r>
            <a:r>
              <a:rPr lang="en-US" dirty="0" smtClean="0"/>
              <a:t>Corrections</a:t>
            </a:r>
            <a:endParaRPr lang="en-US" sz="2800" dirty="0"/>
          </a:p>
        </p:txBody>
      </p:sp>
      <p:sp>
        <p:nvSpPr>
          <p:cNvPr id="380930" name="Text Box 2"/>
          <p:cNvSpPr txBox="1">
            <a:spLocks noChangeArrowheads="1"/>
          </p:cNvSpPr>
          <p:nvPr/>
        </p:nvSpPr>
        <p:spPr bwMode="auto">
          <a:xfrm>
            <a:off x="937259" y="2670520"/>
            <a:ext cx="1882141" cy="341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Narrow" pitchFamily="34" charset="0"/>
              </a:rPr>
              <a:t>Before compensation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380931" name="Text Box 3"/>
          <p:cNvSpPr txBox="1">
            <a:spLocks noChangeArrowheads="1"/>
          </p:cNvSpPr>
          <p:nvPr/>
        </p:nvSpPr>
        <p:spPr bwMode="auto">
          <a:xfrm>
            <a:off x="5113020" y="2647660"/>
            <a:ext cx="1744980" cy="33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Narrow" pitchFamily="34" charset="0"/>
              </a:rPr>
              <a:t>After compensation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pic>
        <p:nvPicPr>
          <p:cNvPr id="380932" name="Picture 4" descr="TunesCo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5301" y="1527521"/>
            <a:ext cx="3764279" cy="1684019"/>
          </a:xfrm>
          <a:prstGeom prst="rect">
            <a:avLst/>
          </a:prstGeom>
          <a:noFill/>
        </p:spPr>
      </p:pic>
      <p:pic>
        <p:nvPicPr>
          <p:cNvPr id="380933" name="Picture 5" descr="TunesUncomp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" y="1504661"/>
            <a:ext cx="3756660" cy="1699259"/>
          </a:xfrm>
          <a:prstGeom prst="rect">
            <a:avLst/>
          </a:prstGeom>
          <a:noFill/>
        </p:spPr>
      </p:pic>
      <p:sp>
        <p:nvSpPr>
          <p:cNvPr id="380934" name="Rectangle 6"/>
          <p:cNvSpPr>
            <a:spLocks noChangeArrowheads="1"/>
          </p:cNvSpPr>
          <p:nvPr/>
        </p:nvSpPr>
        <p:spPr bwMode="auto">
          <a:xfrm>
            <a:off x="6622293" y="2979708"/>
            <a:ext cx="2225040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Maximum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sextupole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 strength at 5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GeV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/c = 281.4 T/m</a:t>
            </a:r>
            <a:r>
              <a:rPr kumimoji="0" lang="en-US" sz="1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2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43713" y="1158819"/>
            <a:ext cx="11887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Narrow" pitchFamily="34" charset="0"/>
              </a:rPr>
              <a:t>Electron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51525" y="3298695"/>
            <a:ext cx="11887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Narrow" pitchFamily="34" charset="0"/>
              </a:rPr>
              <a:t>Proton</a:t>
            </a:r>
          </a:p>
        </p:txBody>
      </p:sp>
      <p:pic>
        <p:nvPicPr>
          <p:cNvPr id="380937" name="Picture 9" descr="ChromCo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96729" y="3659969"/>
            <a:ext cx="3856671" cy="1661159"/>
          </a:xfrm>
          <a:prstGeom prst="rect">
            <a:avLst/>
          </a:prstGeom>
          <a:noFill/>
        </p:spPr>
      </p:pic>
      <p:pic>
        <p:nvPicPr>
          <p:cNvPr id="380938" name="Picture 10" descr="ChromNoComp-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1" y="3638697"/>
            <a:ext cx="3802379" cy="1697671"/>
          </a:xfrm>
          <a:prstGeom prst="rect">
            <a:avLst/>
          </a:prstGeom>
          <a:noFill/>
        </p:spPr>
      </p:pic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937259" y="4780108"/>
            <a:ext cx="1882141" cy="341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Narrow" pitchFamily="34" charset="0"/>
              </a:rPr>
              <a:t>Before compensation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4891913" y="4764612"/>
            <a:ext cx="1744980" cy="33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Narrow" pitchFamily="34" charset="0"/>
              </a:rPr>
              <a:t>After compensation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6477129" y="5244418"/>
            <a:ext cx="2225039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Maximum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sextupole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 strength at 60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GeV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/c = 391.8 T/m</a:t>
            </a:r>
            <a:r>
              <a:rPr kumimoji="0" lang="en-US" sz="1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2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64" y="5541597"/>
            <a:ext cx="8061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sz="1600" dirty="0" smtClean="0">
                <a:latin typeface="+mn-lt"/>
              </a:rPr>
              <a:t>(Natural) chromaticity correction looks good, 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600" dirty="0" smtClean="0">
                <a:latin typeface="+mn-lt"/>
              </a:rPr>
              <a:t>Momentum acceptance for electron is not satisfactory, needs further optimization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600" dirty="0" smtClean="0">
                <a:latin typeface="+mn-lt"/>
              </a:rPr>
              <a:t>Particle tracking simulations &amp; dynamical aperture studies in progress</a:t>
            </a:r>
            <a:endParaRPr lang="en-US" sz="1600" dirty="0">
              <a:latin typeface="+mn-lt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2560319" y="1550380"/>
            <a:ext cx="14935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Narrow" pitchFamily="34" charset="0"/>
              </a:rPr>
              <a:t>Natural Chromaticity: -226</a:t>
            </a:r>
            <a:r>
              <a:rPr kumimoji="0" lang="en-US" sz="12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Narrow" pitchFamily="34" charset="0"/>
              </a:rPr>
              <a:t> &amp; -218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6177130" y="1587263"/>
            <a:ext cx="18219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Narrow" pitchFamily="34" charset="0"/>
              </a:rPr>
              <a:t>Natural Chromaticity: 0, 0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2682239" y="3743788"/>
            <a:ext cx="14935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Narrow" pitchFamily="34" charset="0"/>
              </a:rPr>
              <a:t>Natural Chromaticity: -320</a:t>
            </a:r>
            <a:r>
              <a:rPr kumimoji="0" lang="en-US" sz="12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Narrow" pitchFamily="34" charset="0"/>
              </a:rPr>
              <a:t> &amp; -397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6328313" y="3703127"/>
            <a:ext cx="17245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Narrow" pitchFamily="34" charset="0"/>
              </a:rPr>
              <a:t>Natural Chromaticity: 0, 0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1946329" y="6421981"/>
            <a:ext cx="1215971" cy="3048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V.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Morozov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7996966" y="2216074"/>
            <a:ext cx="11470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 Narrow" pitchFamily="34" charset="0"/>
              </a:rPr>
              <a:t>Dp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Narrow" pitchFamily="34" charset="0"/>
              </a:rPr>
              <a:t>/p = 0.66x10</a:t>
            </a:r>
            <a:r>
              <a:rPr kumimoji="0" lang="en-US" sz="12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Narrow" pitchFamily="34" charset="0"/>
              </a:rPr>
              <a:t>-3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Narrow" pitchFamily="34" charset="0"/>
              </a:rPr>
              <a:t> for</a:t>
            </a:r>
            <a:r>
              <a:rPr kumimoji="0" lang="en-US" sz="12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Narrow" pitchFamily="34" charset="0"/>
              </a:rPr>
              <a:t> 5 </a:t>
            </a:r>
            <a:r>
              <a:rPr kumimoji="0" lang="en-US" sz="12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 Narrow" pitchFamily="34" charset="0"/>
              </a:rPr>
              <a:t>GeV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5140618" y="2043951"/>
            <a:ext cx="2504996" cy="414938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6566455" y="1968904"/>
            <a:ext cx="10561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Narrow" pitchFamily="34" charset="0"/>
              </a:rPr>
              <a:t>+/-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Narrow" pitchFamily="34" charset="0"/>
              </a:rPr>
              <a:t> 5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 Narrow" pitchFamily="34" charset="0"/>
              </a:rPr>
              <a:t>Dp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Narrow" pitchFamily="34" charset="0"/>
              </a:rPr>
              <a:t>/p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5409561" y="4217252"/>
            <a:ext cx="1967112" cy="414938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6426862" y="4572512"/>
            <a:ext cx="10561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Narrow" pitchFamily="34" charset="0"/>
              </a:rPr>
              <a:t>+/-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Narrow" pitchFamily="34" charset="0"/>
              </a:rPr>
              <a:t> 5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 Narrow" pitchFamily="34" charset="0"/>
              </a:rPr>
              <a:t>Dp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Narrow" pitchFamily="34" charset="0"/>
              </a:rPr>
              <a:t>/p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</p:txBody>
      </p: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7996966" y="4489267"/>
            <a:ext cx="11470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 Narrow" pitchFamily="34" charset="0"/>
              </a:rPr>
              <a:t>Dp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Narrow" pitchFamily="34" charset="0"/>
              </a:rPr>
              <a:t>/p = 5x10</a:t>
            </a:r>
            <a:r>
              <a:rPr kumimoji="0" lang="en-US" sz="12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Narrow" pitchFamily="34" charset="0"/>
              </a:rPr>
              <a:t>-4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Narrow" pitchFamily="34" charset="0"/>
              </a:rPr>
              <a:t> for</a:t>
            </a:r>
            <a:r>
              <a:rPr kumimoji="0" lang="en-US" sz="12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Narrow" pitchFamily="34" charset="0"/>
              </a:rPr>
              <a:t> 60 </a:t>
            </a:r>
            <a:r>
              <a:rPr kumimoji="0" lang="en-US" sz="12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 Narrow" pitchFamily="34" charset="0"/>
              </a:rPr>
              <a:t>GeV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99892" y="719612"/>
            <a:ext cx="87751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Scheme: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 </a:t>
            </a:r>
            <a:r>
              <a:rPr kumimoji="0" lang="en-US" sz="1800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sets</a:t>
            </a:r>
            <a:r>
              <a:rPr kumimoji="0" lang="en-US" sz="1800" i="0" u="none" strike="noStrike" cap="none" normalizeH="0" dirty="0" smtClean="0">
                <a:ln>
                  <a:noFill/>
                </a:ln>
                <a:effectLst/>
                <a:latin typeface="+mn-lt"/>
              </a:rPr>
              <a:t> </a:t>
            </a:r>
            <a:r>
              <a:rPr lang="en-US" sz="1800" dirty="0" smtClean="0">
                <a:latin typeface="+mn-lt"/>
              </a:rPr>
              <a:t>of </a:t>
            </a:r>
            <a:r>
              <a:rPr lang="en-US" sz="1800" dirty="0" err="1" smtClean="0">
                <a:latin typeface="+mn-lt"/>
              </a:rPr>
              <a:t>sextuopoles</a:t>
            </a:r>
            <a:r>
              <a:rPr lang="en-US" sz="1800" dirty="0" smtClean="0">
                <a:latin typeface="+mn-lt"/>
              </a:rPr>
              <a:t> placed in the symmetric chromatic compensation block </a:t>
            </a:r>
            <a:r>
              <a:rPr kumimoji="0" lang="en-US" sz="1800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 </a:t>
            </a:r>
            <a:endParaRPr kumimoji="0" lang="en-US" sz="1800" i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FF0000"/>
                </a:solidFill>
                <a:latin typeface="Arial" charset="0"/>
              </a:rPr>
              <a:t>Crab Crossing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723900"/>
            <a:ext cx="4853940" cy="3070860"/>
          </a:xfrm>
          <a:prstGeom prst="rect">
            <a:avLst/>
          </a:prstGeom>
        </p:spPr>
        <p:txBody>
          <a:bodyPr/>
          <a:lstStyle/>
          <a:p>
            <a:pPr marL="231775" indent="-231775" eaLnBrk="1" hangingPunct="1">
              <a:buClr>
                <a:schemeClr val="tx1"/>
              </a:buClr>
            </a:pPr>
            <a:r>
              <a:rPr lang="en-US" sz="1600" b="0" dirty="0" smtClean="0">
                <a:solidFill>
                  <a:schemeClr val="tx1"/>
                </a:solidFill>
                <a:latin typeface="Arial" charset="0"/>
              </a:rPr>
              <a:t>High bunch repetition rate requires crab crossing of colliding beams to avoid parasitic beam-beam collisions</a:t>
            </a:r>
          </a:p>
          <a:p>
            <a:pPr marL="231775" indent="-231775" eaLnBrk="1" hangingPunct="1">
              <a:buClr>
                <a:schemeClr val="tx1"/>
              </a:buClr>
            </a:pPr>
            <a:endParaRPr lang="en-US" sz="600" b="0" dirty="0" smtClean="0">
              <a:solidFill>
                <a:schemeClr val="tx1"/>
              </a:solidFill>
              <a:latin typeface="Arial" charset="0"/>
            </a:endParaRPr>
          </a:p>
          <a:p>
            <a:pPr marL="231775" indent="-231775" eaLnBrk="1" hangingPunct="1">
              <a:buClr>
                <a:schemeClr val="tx1"/>
              </a:buClr>
            </a:pPr>
            <a:r>
              <a:rPr lang="en-US" sz="1600" b="0" dirty="0" smtClean="0">
                <a:solidFill>
                  <a:schemeClr val="tx1"/>
                </a:solidFill>
                <a:latin typeface="Arial" charset="0"/>
              </a:rPr>
              <a:t>Present baseline:  50 </a:t>
            </a:r>
            <a:r>
              <a:rPr lang="en-US" sz="1600" b="0" dirty="0" err="1" smtClean="0">
                <a:solidFill>
                  <a:schemeClr val="tx1"/>
                </a:solidFill>
                <a:latin typeface="Arial" charset="0"/>
              </a:rPr>
              <a:t>mrad</a:t>
            </a:r>
            <a:r>
              <a:rPr lang="en-US" sz="1600" b="0" dirty="0" smtClean="0">
                <a:solidFill>
                  <a:schemeClr val="tx1"/>
                </a:solidFill>
                <a:latin typeface="Arial" charset="0"/>
              </a:rPr>
              <a:t> crab crossing angle </a:t>
            </a:r>
          </a:p>
          <a:p>
            <a:pPr marL="231775" indent="-231775" eaLnBrk="1" hangingPunct="1">
              <a:buClr>
                <a:schemeClr val="tx1"/>
              </a:buClr>
            </a:pPr>
            <a:endParaRPr lang="en-US" sz="600" b="0" dirty="0" smtClean="0">
              <a:solidFill>
                <a:schemeClr val="tx1"/>
              </a:solidFill>
              <a:latin typeface="Arial" charset="0"/>
            </a:endParaRPr>
          </a:p>
          <a:p>
            <a:pPr marL="231775" indent="-231775" eaLnBrk="1" hangingPunct="1">
              <a:buClr>
                <a:schemeClr val="tx1"/>
              </a:buClr>
            </a:pPr>
            <a:r>
              <a:rPr lang="en-US" sz="1600" b="0" dirty="0" smtClean="0">
                <a:solidFill>
                  <a:schemeClr val="tx1"/>
                </a:solidFill>
                <a:latin typeface="Arial" charset="0"/>
              </a:rPr>
              <a:t>Schemes to restore head-on collisions</a:t>
            </a:r>
          </a:p>
          <a:p>
            <a:pPr marL="457200" lvl="1" indent="-228600">
              <a:buClr>
                <a:schemeClr val="tx1"/>
              </a:buClr>
            </a:pPr>
            <a:r>
              <a:rPr lang="en-US" sz="1600" dirty="0" smtClean="0">
                <a:solidFill>
                  <a:srgbClr val="0000FF"/>
                </a:solidFill>
                <a:latin typeface="Arial" charset="0"/>
              </a:rPr>
              <a:t>SRF crab cavity </a:t>
            </a:r>
            <a:r>
              <a:rPr lang="en-US" sz="1600" dirty="0" smtClean="0">
                <a:solidFill>
                  <a:srgbClr val="0000FF"/>
                </a:solidFill>
                <a:latin typeface="Arial" charset="0"/>
              </a:rPr>
              <a:t>                    </a:t>
            </a:r>
            <a:r>
              <a:rPr lang="en-US" sz="1600" b="0" dirty="0" smtClean="0">
                <a:solidFill>
                  <a:schemeClr val="tx1"/>
                </a:solidFill>
                <a:latin typeface="Arial" charset="0"/>
              </a:rPr>
              <a:t>(Like KEK-B)</a:t>
            </a:r>
            <a:endParaRPr lang="en-US" sz="1600" dirty="0" smtClean="0">
              <a:solidFill>
                <a:srgbClr val="0000FF"/>
              </a:solidFill>
              <a:latin typeface="Arial" charset="0"/>
            </a:endParaRPr>
          </a:p>
          <a:p>
            <a:pPr marL="857250" lvl="2">
              <a:buClr>
                <a:schemeClr val="tx1"/>
              </a:buClr>
              <a:buNone/>
            </a:pPr>
            <a:r>
              <a:rPr lang="en-US" sz="1600" b="0" dirty="0" smtClean="0">
                <a:solidFill>
                  <a:schemeClr val="tx1"/>
                </a:solidFill>
                <a:latin typeface="Arial" charset="0"/>
                <a:sym typeface="Wingdings" pitchFamily="2" charset="2"/>
              </a:rPr>
              <a:t> </a:t>
            </a:r>
            <a:r>
              <a:rPr lang="en-US" sz="1600" b="0" dirty="0" smtClean="0">
                <a:solidFill>
                  <a:schemeClr val="tx1"/>
                </a:solidFill>
                <a:latin typeface="Arial" charset="0"/>
              </a:rPr>
              <a:t>using transverse RF kicking  </a:t>
            </a:r>
          </a:p>
          <a:p>
            <a:pPr marL="457200" lvl="1" indent="-228600">
              <a:buClr>
                <a:schemeClr val="tx1"/>
              </a:buClr>
            </a:pPr>
            <a:r>
              <a:rPr lang="en-US" sz="1600" dirty="0" smtClean="0">
                <a:solidFill>
                  <a:srgbClr val="0000FF"/>
                </a:solidFill>
                <a:latin typeface="Arial" charset="0"/>
              </a:rPr>
              <a:t>Dispersive crabbing </a:t>
            </a:r>
            <a:r>
              <a:rPr lang="en-US" sz="1600" dirty="0" smtClean="0">
                <a:solidFill>
                  <a:srgbClr val="0000FF"/>
                </a:solidFill>
                <a:latin typeface="Arial" charset="0"/>
              </a:rPr>
              <a:t>	         </a:t>
            </a:r>
            <a:r>
              <a:rPr lang="en-US" sz="1600" b="0" dirty="0" smtClean="0">
                <a:solidFill>
                  <a:schemeClr val="tx1"/>
                </a:solidFill>
                <a:latin typeface="Arial" charset="0"/>
              </a:rPr>
              <a:t>(J. Jackson)</a:t>
            </a:r>
            <a:endParaRPr lang="en-US" sz="1600" b="0" dirty="0" smtClean="0">
              <a:solidFill>
                <a:schemeClr val="tx1"/>
              </a:solidFill>
              <a:latin typeface="Arial" charset="0"/>
            </a:endParaRPr>
          </a:p>
          <a:p>
            <a:pPr marL="860425" lvl="1" indent="-631825">
              <a:buClr>
                <a:schemeClr val="tx1"/>
              </a:buClr>
              <a:buNone/>
            </a:pPr>
            <a:r>
              <a:rPr lang="en-US" sz="1600" b="0" dirty="0" smtClean="0">
                <a:solidFill>
                  <a:schemeClr val="tx1"/>
                </a:solidFill>
                <a:latin typeface="Arial" charset="0"/>
                <a:sym typeface="Wingdings" pitchFamily="2" charset="2"/>
              </a:rPr>
              <a:t>        introducing high dispersion in regular accelerating/bunching cavities </a:t>
            </a:r>
            <a:endParaRPr lang="en-US" sz="1600" b="0" dirty="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27652" name="Picture 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4920" y="731781"/>
            <a:ext cx="3789336" cy="2255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7863" name="Group 215"/>
          <p:cNvGraphicFramePr>
            <a:graphicFrameLocks noGrp="1"/>
          </p:cNvGraphicFramePr>
          <p:nvPr/>
        </p:nvGraphicFramePr>
        <p:xfrm>
          <a:off x="119084" y="4017085"/>
          <a:ext cx="4658592" cy="1127760"/>
        </p:xfrm>
        <a:graphic>
          <a:graphicData uri="http://schemas.openxmlformats.org/drawingml/2006/table">
            <a:tbl>
              <a:tblPr/>
              <a:tblGrid>
                <a:gridCol w="840972"/>
                <a:gridCol w="957179"/>
                <a:gridCol w="1252621"/>
                <a:gridCol w="1607820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Crab Cavity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48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Energy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GeV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/c)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48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Kicking Voltage (MV)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48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R&amp;D 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4817"/>
                    </a:solidFill>
                  </a:tcPr>
                </a:tc>
              </a:tr>
              <a:tr h="2997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electron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1.35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State-of-art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</a:tr>
              <a:tr h="1495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Proton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Not too far away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</a:tr>
            </a:tbl>
          </a:graphicData>
        </a:graphic>
      </p:graphicFrame>
      <p:pic>
        <p:nvPicPr>
          <p:cNvPr id="27685" name="Picture 211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49668" y="3133247"/>
            <a:ext cx="3566160" cy="176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86" name="Rectangle 212"/>
          <p:cNvSpPr>
            <a:spLocks noChangeArrowheads="1"/>
          </p:cNvSpPr>
          <p:nvPr/>
        </p:nvSpPr>
        <p:spPr bwMode="auto">
          <a:xfrm>
            <a:off x="5356860" y="4979477"/>
            <a:ext cx="3665220" cy="83099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600" b="1" dirty="0" smtClean="0">
                <a:latin typeface="Arial" charset="0"/>
              </a:rPr>
              <a:t>Crab cavity State-of-the-art</a:t>
            </a:r>
            <a:r>
              <a:rPr lang="en-US" sz="1600" dirty="0">
                <a:latin typeface="Arial" charset="0"/>
              </a:rPr>
              <a:t>: </a:t>
            </a:r>
          </a:p>
          <a:p>
            <a:pPr eaLnBrk="0" hangingPunct="0"/>
            <a:r>
              <a:rPr lang="en-US" sz="1600" dirty="0">
                <a:latin typeface="Arial" charset="0"/>
              </a:rPr>
              <a:t>   KEKB Squashed cell@TM110 Mode </a:t>
            </a:r>
          </a:p>
          <a:p>
            <a:pPr eaLnBrk="0" hangingPunct="0"/>
            <a:r>
              <a:rPr lang="en-US" sz="1600" dirty="0">
                <a:latin typeface="Arial" charset="0"/>
              </a:rPr>
              <a:t>   </a:t>
            </a:r>
            <a:r>
              <a:rPr lang="en-US" sz="1600" dirty="0" err="1" smtClean="0">
                <a:latin typeface="Arial" charset="0"/>
              </a:rPr>
              <a:t>V</a:t>
            </a:r>
            <a:r>
              <a:rPr lang="en-US" sz="1600" baseline="-25000" dirty="0" err="1" smtClean="0">
                <a:latin typeface="Arial" charset="0"/>
              </a:rPr>
              <a:t>kick</a:t>
            </a:r>
            <a:r>
              <a:rPr lang="en-US" sz="1600" dirty="0" smtClean="0">
                <a:latin typeface="Arial" charset="0"/>
              </a:rPr>
              <a:t>=1.4 </a:t>
            </a:r>
            <a:r>
              <a:rPr lang="en-US" sz="1600" dirty="0">
                <a:latin typeface="Arial" charset="0"/>
              </a:rPr>
              <a:t>MV, </a:t>
            </a:r>
            <a:r>
              <a:rPr lang="en-US" sz="1600" dirty="0" err="1">
                <a:latin typeface="Arial" charset="0"/>
              </a:rPr>
              <a:t>E</a:t>
            </a:r>
            <a:r>
              <a:rPr lang="en-US" sz="1600" baseline="-25000" dirty="0" err="1">
                <a:latin typeface="Arial" charset="0"/>
              </a:rPr>
              <a:t>sp</a:t>
            </a:r>
            <a:r>
              <a:rPr lang="en-US" sz="1600" dirty="0">
                <a:latin typeface="Arial" charset="0"/>
              </a:rPr>
              <a:t>= 21 MV/m</a:t>
            </a:r>
          </a:p>
        </p:txBody>
      </p:sp>
      <p:graphicFrame>
        <p:nvGraphicFramePr>
          <p:cNvPr id="8" name="Group 215"/>
          <p:cNvGraphicFramePr>
            <a:graphicFrameLocks noGrp="1"/>
          </p:cNvGraphicFramePr>
          <p:nvPr/>
        </p:nvGraphicFramePr>
        <p:xfrm>
          <a:off x="203224" y="5289432"/>
          <a:ext cx="3378432" cy="1127760"/>
        </p:xfrm>
        <a:graphic>
          <a:graphicData uri="http://schemas.openxmlformats.org/drawingml/2006/table">
            <a:tbl>
              <a:tblPr/>
              <a:tblGrid>
                <a:gridCol w="1229592"/>
                <a:gridCol w="944880"/>
                <a:gridCol w="1203960"/>
              </a:tblGrid>
              <a:tr h="45163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Dispersive crab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48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Energy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GeV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/c)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48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RF Voltage (MV)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4817"/>
                    </a:solidFill>
                  </a:tcPr>
                </a:tc>
              </a:tr>
              <a:tr h="26567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electron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</a:tr>
              <a:tr h="26567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Proton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212"/>
          <p:cNvSpPr>
            <a:spLocks noChangeArrowheads="1"/>
          </p:cNvSpPr>
          <p:nvPr/>
        </p:nvSpPr>
        <p:spPr bwMode="auto">
          <a:xfrm>
            <a:off x="5378824" y="5885970"/>
            <a:ext cx="3380974" cy="584775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600" dirty="0" smtClean="0">
                <a:latin typeface="Arial" charset="0"/>
              </a:rPr>
              <a:t>New type SRF crab </a:t>
            </a:r>
            <a:r>
              <a:rPr lang="en-US" sz="1600" dirty="0" smtClean="0">
                <a:latin typeface="Arial" charset="0"/>
              </a:rPr>
              <a:t>cavity </a:t>
            </a:r>
            <a:r>
              <a:rPr lang="en-US" sz="1600" dirty="0" smtClean="0">
                <a:latin typeface="Arial" charset="0"/>
              </a:rPr>
              <a:t>currently </a:t>
            </a:r>
            <a:r>
              <a:rPr lang="en-US" sz="1600" dirty="0" smtClean="0">
                <a:latin typeface="Arial" charset="0"/>
              </a:rPr>
              <a:t>under development at ODU/</a:t>
            </a:r>
            <a:r>
              <a:rPr lang="en-US" sz="1600" dirty="0" err="1" smtClean="0">
                <a:latin typeface="Arial" charset="0"/>
              </a:rPr>
              <a:t>JLab</a:t>
            </a:r>
            <a:r>
              <a:rPr lang="en-US" sz="1600" dirty="0" smtClean="0">
                <a:latin typeface="Arial" charset="0"/>
              </a:rPr>
              <a:t> </a:t>
            </a:r>
            <a:r>
              <a:rPr lang="en-US" sz="1600" dirty="0" smtClean="0">
                <a:latin typeface="Arial" charset="0"/>
              </a:rPr>
              <a:t> </a:t>
            </a:r>
            <a:endParaRPr lang="en-US" sz="16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3682"/>
          </a:xfrm>
        </p:spPr>
        <p:txBody>
          <a:bodyPr/>
          <a:lstStyle/>
          <a:p>
            <a:r>
              <a:rPr lang="en-US" dirty="0" smtClean="0"/>
              <a:t>Ion Polarization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0980" y="640080"/>
            <a:ext cx="8641080" cy="3390900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Design Requirements</a:t>
            </a:r>
          </a:p>
          <a:p>
            <a:pPr marL="403225" marR="0" lvl="0" indent="-1746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High (&gt;70%) polarization of stored electron beam</a:t>
            </a:r>
          </a:p>
          <a:p>
            <a:pPr marL="403225" marR="0" lvl="0" indent="-1746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1600" kern="0" dirty="0" smtClean="0">
                <a:latin typeface="+mn-lt"/>
              </a:rPr>
              <a:t>Preservation of polarization during acceleration (in boosters and collider ring)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03225" marR="0" lvl="0" indent="-1746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Longitudinal and transverse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polarization at interaction points</a:t>
            </a:r>
          </a:p>
          <a:p>
            <a:pPr marL="403225" marR="0" lvl="0" indent="-1746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1600" b="1" i="1" kern="0" dirty="0" smtClean="0">
                <a:solidFill>
                  <a:srgbClr val="FF0000"/>
                </a:solidFill>
                <a:latin typeface="+mn-lt"/>
              </a:rPr>
              <a:t>Polarized deuteron</a:t>
            </a:r>
          </a:p>
          <a:p>
            <a:pPr marL="403225" marR="0" lvl="0" indent="-1746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600" b="1" i="1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Design Choices</a:t>
            </a:r>
          </a:p>
          <a:p>
            <a:pPr marL="403225" marR="0" lvl="0" indent="-1746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 Polarized ion sources 	*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Figure-8 ring	  * Siberian snakes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Polarization schemes</a:t>
            </a:r>
            <a:r>
              <a:rPr lang="en-US" sz="2000" b="1" kern="0" noProof="0" dirty="0" smtClean="0">
                <a:solidFill>
                  <a:srgbClr val="0000FF"/>
                </a:solidFill>
                <a:latin typeface="+mn-lt"/>
              </a:rPr>
              <a:t> we have </a:t>
            </a:r>
            <a:r>
              <a:rPr lang="en-US" sz="2000" b="1" kern="0" dirty="0" smtClean="0">
                <a:solidFill>
                  <a:srgbClr val="0000FF"/>
                </a:solidFill>
                <a:latin typeface="+mn-lt"/>
              </a:rPr>
              <a:t>worked out</a:t>
            </a:r>
            <a:r>
              <a:rPr lang="en-US" sz="2000" b="1" kern="0" noProof="0" dirty="0" smtClean="0">
                <a:solidFill>
                  <a:srgbClr val="0000FF"/>
                </a:solidFill>
                <a:latin typeface="+mn-lt"/>
              </a:rPr>
              <a:t> </a:t>
            </a:r>
          </a:p>
          <a:p>
            <a:pPr marL="4572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600" kern="0" noProof="0" dirty="0" smtClean="0">
                <a:latin typeface="+mn-lt"/>
              </a:rPr>
              <a:t>Proton: 	longitudinal, transverse and combined polarizations at IPs </a:t>
            </a:r>
          </a:p>
          <a:p>
            <a:pPr marL="4572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i="0" u="none" strike="noStrike" kern="0" cap="none" spc="0" normalizeH="0" baseline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Deuteron:	longitudinal</a:t>
            </a:r>
            <a:r>
              <a:rPr kumimoji="0" lang="en-US" sz="160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and transverse polarization at IPs</a:t>
            </a:r>
            <a:endParaRPr kumimoji="0" lang="en-US" sz="16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75475" name="Picture 1" descr="snake_10 Jul. 22 18.27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1" y="4381500"/>
            <a:ext cx="3567804" cy="1889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75476" name="Group 20"/>
          <p:cNvGraphicFramePr>
            <a:graphicFrameLocks noGrp="1"/>
          </p:cNvGraphicFramePr>
          <p:nvPr/>
        </p:nvGraphicFramePr>
        <p:xfrm>
          <a:off x="4782605" y="4396740"/>
          <a:ext cx="4140415" cy="822960"/>
        </p:xfrm>
        <a:graphic>
          <a:graphicData uri="http://schemas.openxmlformats.org/drawingml/2006/table">
            <a:tbl>
              <a:tblPr/>
              <a:tblGrid>
                <a:gridCol w="834405"/>
                <a:gridCol w="641169"/>
                <a:gridCol w="667016"/>
                <a:gridCol w="661202"/>
                <a:gridCol w="654092"/>
                <a:gridCol w="682531"/>
              </a:tblGrid>
              <a:tr h="2490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E (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GeV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40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60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150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2717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B</a:t>
                      </a:r>
                      <a:r>
                        <a:rPr kumimoji="0" lang="en-US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outer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 (T)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-2.13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-2.16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-2.173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-2.177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-2.184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2717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B</a:t>
                      </a:r>
                      <a:r>
                        <a:rPr kumimoji="0" lang="en-US" sz="12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inner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 (T)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2.83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2.86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2.88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2.89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2.894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5552" name="Group 96"/>
          <p:cNvGraphicFramePr>
            <a:graphicFrameLocks noGrp="1"/>
          </p:cNvGraphicFramePr>
          <p:nvPr/>
        </p:nvGraphicFramePr>
        <p:xfrm>
          <a:off x="4787900" y="5661660"/>
          <a:ext cx="4173220" cy="822960"/>
        </p:xfrm>
        <a:graphic>
          <a:graphicData uri="http://schemas.openxmlformats.org/drawingml/2006/table">
            <a:tbl>
              <a:tblPr/>
              <a:tblGrid>
                <a:gridCol w="852696"/>
                <a:gridCol w="648428"/>
                <a:gridCol w="655554"/>
                <a:gridCol w="669806"/>
                <a:gridCol w="655554"/>
                <a:gridCol w="691182"/>
              </a:tblGrid>
              <a:tr h="266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E (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GeV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40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60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100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150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B</a:t>
                      </a:r>
                      <a:r>
                        <a:rPr kumimoji="0" lang="en-US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outer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 (T)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-1.225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-1.241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-1.247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-1.251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-1.253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B</a:t>
                      </a:r>
                      <a:r>
                        <a:rPr kumimoji="0" lang="en-US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inner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 (T)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3.943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3.994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4.012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4.026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4.033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</a:tbl>
          </a:graphicData>
        </a:graphic>
      </p:graphicFrame>
      <p:sp>
        <p:nvSpPr>
          <p:cNvPr id="147" name="Rectangle 1"/>
          <p:cNvSpPr>
            <a:spLocks noChangeArrowheads="1"/>
          </p:cNvSpPr>
          <p:nvPr/>
        </p:nvSpPr>
        <p:spPr bwMode="auto">
          <a:xfrm>
            <a:off x="4762500" y="4088238"/>
            <a:ext cx="41071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</a:rPr>
              <a:t>Snake parameters for longitudinal scheme</a:t>
            </a: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148" name="Rectangle 1"/>
          <p:cNvSpPr>
            <a:spLocks noChangeArrowheads="1"/>
          </p:cNvSpPr>
          <p:nvPr/>
        </p:nvSpPr>
        <p:spPr bwMode="auto">
          <a:xfrm>
            <a:off x="4808220" y="5345538"/>
            <a:ext cx="41071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</a:rPr>
              <a:t>Snake parameters for transverse scheme</a:t>
            </a: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544493" y="6406357"/>
            <a:ext cx="2689410" cy="317172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P.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Chevtsov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, </a:t>
            </a:r>
            <a:r>
              <a:rPr lang="en-US" sz="1400" b="1" dirty="0" smtClean="0">
                <a:latin typeface="+mn-lt"/>
              </a:rPr>
              <a:t>A. </a:t>
            </a:r>
            <a:r>
              <a:rPr lang="en-US" sz="1400" b="1" dirty="0" err="1" smtClean="0">
                <a:latin typeface="+mn-lt"/>
              </a:rPr>
              <a:t>Kondratenko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82880" y="4204389"/>
            <a:ext cx="19659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0000FF"/>
                </a:solidFill>
                <a:latin typeface="Arial" pitchFamily="34" charset="0"/>
              </a:rPr>
              <a:t>BNL type snake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1980"/>
          </a:xfrm>
        </p:spPr>
        <p:txBody>
          <a:bodyPr/>
          <a:lstStyle/>
          <a:p>
            <a:r>
              <a:rPr lang="en-US" dirty="0" smtClean="0"/>
              <a:t>Proton Polarization at IPs</a:t>
            </a:r>
            <a:endParaRPr lang="en-US" sz="28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664845" y="2844801"/>
            <a:ext cx="3122295" cy="1422399"/>
            <a:chOff x="2066925" y="3378200"/>
            <a:chExt cx="4562475" cy="2189163"/>
          </a:xfrm>
        </p:grpSpPr>
        <p:pic>
          <p:nvPicPr>
            <p:cNvPr id="271361" name="Picture 7" descr="snake_01 May. 01 21.08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33600" y="3378200"/>
              <a:ext cx="4495800" cy="2189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6400800" y="4140200"/>
              <a:ext cx="2286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066925" y="4140200"/>
              <a:ext cx="2286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" name="Curved Down Arrow 14"/>
            <p:cNvSpPr/>
            <p:nvPr/>
          </p:nvSpPr>
          <p:spPr>
            <a:xfrm rot="-2580000">
              <a:off x="5980113" y="3908425"/>
              <a:ext cx="304800" cy="228600"/>
            </a:xfrm>
            <a:prstGeom prst="curvedDown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" name="Curved Down Arrow 17"/>
            <p:cNvSpPr>
              <a:spLocks noChangeArrowheads="1"/>
            </p:cNvSpPr>
            <p:nvPr/>
          </p:nvSpPr>
          <p:spPr bwMode="auto">
            <a:xfrm rot="3180000">
              <a:off x="2316163" y="3987800"/>
              <a:ext cx="304800" cy="228600"/>
            </a:xfrm>
            <a:prstGeom prst="curvedDownArrow">
              <a:avLst>
                <a:gd name="adj1" fmla="val 25000"/>
                <a:gd name="adj2" fmla="val 50000"/>
                <a:gd name="adj3" fmla="val 25000"/>
              </a:avLst>
            </a:prstGeom>
            <a:solidFill>
              <a:srgbClr val="7575D1"/>
            </a:solidFill>
            <a:ln w="25400" algn="ctr">
              <a:solidFill>
                <a:srgbClr val="89A4A7"/>
              </a:solidFill>
              <a:miter lim="800000"/>
              <a:headEnd/>
              <a:tailEnd/>
            </a:ln>
          </p:spPr>
          <p:txBody>
            <a:bodyPr rot="10800000" vert="eaVert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271366" name="Picture 3" descr="spin1_12-99.jpg.g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15540" y="4246880"/>
              <a:ext cx="501649" cy="620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1367" name="Picture 3" descr="spin1_12-99.jpg.g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897880" y="4269740"/>
              <a:ext cx="478388" cy="591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271368" name="Object 2"/>
            <p:cNvGraphicFramePr>
              <a:graphicFrameLocks noChangeAspect="1"/>
            </p:cNvGraphicFramePr>
            <p:nvPr/>
          </p:nvGraphicFramePr>
          <p:xfrm>
            <a:off x="4099560" y="3629660"/>
            <a:ext cx="406400" cy="482600"/>
          </p:xfrm>
          <a:graphic>
            <a:graphicData uri="http://schemas.openxmlformats.org/presentationml/2006/ole">
              <p:oleObj spid="_x0000_s271368" name="Equation" r:id="rId5" imgW="203040" imgH="241200" progId="Equation.3">
                <p:embed/>
              </p:oleObj>
            </a:graphicData>
          </a:graphic>
        </p:graphicFrame>
        <p:graphicFrame>
          <p:nvGraphicFramePr>
            <p:cNvPr id="271369" name="Object 1"/>
            <p:cNvGraphicFramePr>
              <a:graphicFrameLocks noChangeAspect="1"/>
            </p:cNvGraphicFramePr>
            <p:nvPr/>
          </p:nvGraphicFramePr>
          <p:xfrm>
            <a:off x="5052060" y="4536440"/>
            <a:ext cx="330200" cy="482600"/>
          </p:xfrm>
          <a:graphic>
            <a:graphicData uri="http://schemas.openxmlformats.org/presentationml/2006/ole">
              <p:oleObj spid="_x0000_s271369" name="Equation" r:id="rId6" imgW="164880" imgH="241200" progId="Equation.3">
                <p:embed/>
              </p:oleObj>
            </a:graphicData>
          </a:graphic>
        </p:graphicFrame>
        <p:graphicFrame>
          <p:nvGraphicFramePr>
            <p:cNvPr id="271370" name="Object 4"/>
            <p:cNvGraphicFramePr>
              <a:graphicFrameLocks noChangeAspect="1"/>
            </p:cNvGraphicFramePr>
            <p:nvPr/>
          </p:nvGraphicFramePr>
          <p:xfrm>
            <a:off x="4724400" y="4559300"/>
            <a:ext cx="354013" cy="381000"/>
          </p:xfrm>
          <a:graphic>
            <a:graphicData uri="http://schemas.openxmlformats.org/presentationml/2006/ole">
              <p:oleObj spid="_x0000_s271370" name="Equation" r:id="rId7" imgW="164880" imgH="177480" progId="Equation.3">
                <p:embed/>
              </p:oleObj>
            </a:graphicData>
          </a:graphic>
        </p:graphicFrame>
        <p:cxnSp>
          <p:nvCxnSpPr>
            <p:cNvPr id="271371" name="Straight Connector 20"/>
            <p:cNvCxnSpPr>
              <a:cxnSpLocks noChangeShapeType="1"/>
            </p:cNvCxnSpPr>
            <p:nvPr/>
          </p:nvCxnSpPr>
          <p:spPr bwMode="auto">
            <a:xfrm rot="10800000">
              <a:off x="5867400" y="3835400"/>
              <a:ext cx="609600" cy="53340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prstDash val="sysDash"/>
              <a:round/>
              <a:headEnd/>
              <a:tailEnd/>
            </a:ln>
          </p:spPr>
        </p:cxnSp>
        <p:pic>
          <p:nvPicPr>
            <p:cNvPr id="271372" name="Picture 27" descr="snake_09 Jul. 22 17.33.gif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427220" y="3804920"/>
              <a:ext cx="293688" cy="280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71373" name="Straight Connector 28"/>
            <p:cNvCxnSpPr>
              <a:cxnSpLocks noChangeShapeType="1"/>
            </p:cNvCxnSpPr>
            <p:nvPr/>
          </p:nvCxnSpPr>
          <p:spPr bwMode="auto">
            <a:xfrm flipV="1">
              <a:off x="2133600" y="3835400"/>
              <a:ext cx="609600" cy="53340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prstDash val="sysDash"/>
              <a:round/>
              <a:headEnd/>
              <a:tailEnd/>
            </a:ln>
          </p:spPr>
        </p:cxnSp>
      </p:grpSp>
      <p:sp>
        <p:nvSpPr>
          <p:cNvPr id="25" name="Rectangle 24"/>
          <p:cNvSpPr/>
          <p:nvPr/>
        </p:nvSpPr>
        <p:spPr>
          <a:xfrm>
            <a:off x="4465320" y="2956560"/>
            <a:ext cx="4480560" cy="92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lvl="0" indent="-174625">
              <a:spcBef>
                <a:spcPct val="20000"/>
              </a:spcBef>
              <a:buFontTx/>
              <a:buChar char="•"/>
            </a:pPr>
            <a:r>
              <a:rPr lang="en-US" sz="1600" dirty="0" smtClean="0">
                <a:latin typeface="Arial" pitchFamily="34" charset="0"/>
              </a:rPr>
              <a:t>Three Siberian snakes, both in </a:t>
            </a: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</a:rPr>
              <a:t>horizontal-axis</a:t>
            </a:r>
          </a:p>
          <a:p>
            <a:pPr marL="174625" lvl="0" indent="-174625">
              <a:spcBef>
                <a:spcPct val="20000"/>
              </a:spcBef>
              <a:buFontTx/>
              <a:buChar char="•"/>
            </a:pPr>
            <a:r>
              <a:rPr lang="en-US" sz="1600" dirty="0" smtClean="0">
                <a:latin typeface="Arial" pitchFamily="34" charset="0"/>
              </a:rPr>
              <a:t>Vertical polarization direction periodic</a:t>
            </a:r>
          </a:p>
          <a:p>
            <a:pPr marL="174625" lvl="0" indent="-174625">
              <a:spcBef>
                <a:spcPct val="20000"/>
              </a:spcBef>
              <a:buFontTx/>
              <a:buChar char="•"/>
            </a:pPr>
            <a:r>
              <a:rPr lang="en-US" sz="1600" dirty="0" smtClean="0">
                <a:latin typeface="Arial" pitchFamily="34" charset="0"/>
              </a:rPr>
              <a:t>Spin tune: 1/2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689745" y="4716781"/>
            <a:ext cx="3150735" cy="1600199"/>
            <a:chOff x="560205" y="4360365"/>
            <a:chExt cx="4248015" cy="2021678"/>
          </a:xfrm>
        </p:grpSpPr>
        <p:pic>
          <p:nvPicPr>
            <p:cNvPr id="29" name="Picture 7" descr="snake_01 May. 01 21.08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0205" y="4360365"/>
              <a:ext cx="4248015" cy="1925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Rectangle 30"/>
            <p:cNvSpPr/>
            <p:nvPr/>
          </p:nvSpPr>
          <p:spPr>
            <a:xfrm rot="18909832">
              <a:off x="2196465" y="4802743"/>
              <a:ext cx="216001" cy="40209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" name="Curved Down Arrow 31"/>
            <p:cNvSpPr/>
            <p:nvPr/>
          </p:nvSpPr>
          <p:spPr>
            <a:xfrm rot="6632765">
              <a:off x="3463199" y="5444722"/>
              <a:ext cx="288001" cy="201049"/>
            </a:xfrm>
            <a:prstGeom prst="curvedDown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" name="Curved Down Arrow 32"/>
            <p:cNvSpPr>
              <a:spLocks noChangeArrowheads="1"/>
            </p:cNvSpPr>
            <p:nvPr/>
          </p:nvSpPr>
          <p:spPr bwMode="auto">
            <a:xfrm rot="3180000">
              <a:off x="2457174" y="4493594"/>
              <a:ext cx="268065" cy="216001"/>
            </a:xfrm>
            <a:prstGeom prst="curvedDownArrow">
              <a:avLst>
                <a:gd name="adj1" fmla="val 25000"/>
                <a:gd name="adj2" fmla="val 50000"/>
                <a:gd name="adj3" fmla="val 25000"/>
              </a:avLst>
            </a:prstGeom>
            <a:solidFill>
              <a:srgbClr val="7575D1"/>
            </a:solidFill>
            <a:ln w="25400" algn="ctr">
              <a:solidFill>
                <a:srgbClr val="89A4A7"/>
              </a:solidFill>
              <a:miter lim="800000"/>
              <a:headEnd/>
              <a:tailEnd/>
            </a:ln>
          </p:spPr>
          <p:txBody>
            <a:bodyPr rot="10800000" vert="eaVert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34" name="Picture 3" descr="spin1_12-99.jpg.g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96226" y="4789886"/>
              <a:ext cx="474001" cy="545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3" descr="spin1_12-99.jpg.g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07318" y="5861551"/>
              <a:ext cx="452022" cy="520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36" name="Object 2"/>
            <p:cNvGraphicFramePr>
              <a:graphicFrameLocks noChangeAspect="1"/>
            </p:cNvGraphicFramePr>
            <p:nvPr/>
          </p:nvGraphicFramePr>
          <p:xfrm>
            <a:off x="2486392" y="5374814"/>
            <a:ext cx="384001" cy="424436"/>
          </p:xfrm>
          <a:graphic>
            <a:graphicData uri="http://schemas.openxmlformats.org/presentationml/2006/ole">
              <p:oleObj spid="_x0000_s271381" name="Equation" r:id="rId9" imgW="203040" imgH="241200" progId="Equation.3">
                <p:embed/>
              </p:oleObj>
            </a:graphicData>
          </a:graphic>
        </p:graphicFrame>
        <p:pic>
          <p:nvPicPr>
            <p:cNvPr id="40" name="Picture 27" descr="snake_09 Jul. 22 17.33.gif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199853" y="4797432"/>
              <a:ext cx="277501" cy="247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1" name="Straight Connector 28"/>
            <p:cNvCxnSpPr>
              <a:cxnSpLocks noChangeShapeType="1"/>
            </p:cNvCxnSpPr>
            <p:nvPr/>
          </p:nvCxnSpPr>
          <p:spPr bwMode="auto">
            <a:xfrm flipV="1">
              <a:off x="2312805" y="4663440"/>
              <a:ext cx="681855" cy="264152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prstDash val="sysDash"/>
              <a:round/>
              <a:headEnd/>
              <a:tailEnd/>
            </a:ln>
          </p:spPr>
        </p:cxnSp>
        <p:pic>
          <p:nvPicPr>
            <p:cNvPr id="42" name="Picture 27" descr="snake_09 Jul. 22 17.33.gif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858733" y="5605152"/>
              <a:ext cx="277501" cy="247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Rectangle 42"/>
            <p:cNvSpPr/>
            <p:nvPr/>
          </p:nvSpPr>
          <p:spPr>
            <a:xfrm rot="18909832">
              <a:off x="3103245" y="5679043"/>
              <a:ext cx="216001" cy="40209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45" name="Straight Connector 28"/>
            <p:cNvCxnSpPr>
              <a:cxnSpLocks noChangeShapeType="1"/>
            </p:cNvCxnSpPr>
            <p:nvPr/>
          </p:nvCxnSpPr>
          <p:spPr bwMode="auto">
            <a:xfrm rot="5400000" flipH="1" flipV="1">
              <a:off x="3100777" y="5429949"/>
              <a:ext cx="523232" cy="300855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prstDash val="sysDash"/>
              <a:round/>
              <a:headEnd/>
              <a:tailEnd/>
            </a:ln>
          </p:spPr>
        </p:cxnSp>
        <p:cxnSp>
          <p:nvCxnSpPr>
            <p:cNvPr id="48" name="Straight Arrow Connector 47"/>
            <p:cNvCxnSpPr/>
            <p:nvPr/>
          </p:nvCxnSpPr>
          <p:spPr bwMode="auto">
            <a:xfrm rot="16200000" flipH="1">
              <a:off x="2739390" y="5322570"/>
              <a:ext cx="266700" cy="25908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aphicFrame>
          <p:nvGraphicFramePr>
            <p:cNvPr id="271384" name="Object 1"/>
            <p:cNvGraphicFramePr>
              <a:graphicFrameLocks noChangeAspect="1"/>
            </p:cNvGraphicFramePr>
            <p:nvPr/>
          </p:nvGraphicFramePr>
          <p:xfrm>
            <a:off x="1603058" y="5578158"/>
            <a:ext cx="312737" cy="423862"/>
          </p:xfrm>
          <a:graphic>
            <a:graphicData uri="http://schemas.openxmlformats.org/presentationml/2006/ole">
              <p:oleObj spid="_x0000_s271384" name="Equation" r:id="rId10" imgW="164880" imgH="241200" progId="Equation.3">
                <p:embed/>
              </p:oleObj>
            </a:graphicData>
          </a:graphic>
        </p:graphicFrame>
        <p:sp>
          <p:nvSpPr>
            <p:cNvPr id="51" name="TextBox 50"/>
            <p:cNvSpPr txBox="1"/>
            <p:nvPr/>
          </p:nvSpPr>
          <p:spPr>
            <a:xfrm>
              <a:off x="565385" y="5469463"/>
              <a:ext cx="1265158" cy="438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00FF"/>
                  </a:solidFill>
                  <a:latin typeface="+mn-lt"/>
                </a:rPr>
                <a:t>Vertical</a:t>
              </a:r>
              <a:endParaRPr lang="en-US" sz="1400" b="1" dirty="0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452862" y="5020569"/>
              <a:ext cx="1706615" cy="438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00FF"/>
                  </a:solidFill>
                  <a:latin typeface="+mn-lt"/>
                </a:rPr>
                <a:t>longitudinal</a:t>
              </a:r>
              <a:endParaRPr lang="en-US" sz="1400" b="1" dirty="0">
                <a:solidFill>
                  <a:srgbClr val="0000FF"/>
                </a:solidFill>
                <a:latin typeface="+mn-lt"/>
              </a:endParaRPr>
            </a:p>
          </p:txBody>
        </p:sp>
      </p:grpSp>
      <p:sp>
        <p:nvSpPr>
          <p:cNvPr id="271386" name="Rectangle 26"/>
          <p:cNvSpPr>
            <a:spLocks noChangeArrowheads="1"/>
          </p:cNvSpPr>
          <p:nvPr/>
        </p:nvSpPr>
        <p:spPr bwMode="auto">
          <a:xfrm>
            <a:off x="4488180" y="4994692"/>
            <a:ext cx="4434840" cy="88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4625" marR="0" lvl="0" indent="-1746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Two Siberian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</a:rPr>
              <a:t> 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snake, with their parameters satisfying certain requirements</a:t>
            </a:r>
          </a:p>
          <a:p>
            <a:pPr marL="174625" marR="0" lvl="0" indent="-1746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Spin tune: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</a:rPr>
              <a:t> 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1/2</a:t>
            </a:r>
            <a:endParaRPr kumimoji="0" lang="ru-RU" sz="16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55" name="Content Placeholder 2"/>
          <p:cNvSpPr>
            <a:spLocks noGrp="1"/>
          </p:cNvSpPr>
          <p:nvPr>
            <p:ph idx="1"/>
          </p:nvPr>
        </p:nvSpPr>
        <p:spPr>
          <a:xfrm>
            <a:off x="4411980" y="1120140"/>
            <a:ext cx="4732020" cy="1051560"/>
          </a:xfrm>
        </p:spPr>
        <p:txBody>
          <a:bodyPr/>
          <a:lstStyle/>
          <a:p>
            <a:pPr marL="174625" indent="-174625"/>
            <a:r>
              <a:rPr lang="en-US" sz="1600" b="0" dirty="0" smtClean="0">
                <a:solidFill>
                  <a:schemeClr val="tx1"/>
                </a:solidFill>
              </a:rPr>
              <a:t>Three Siberian snakes, all </a:t>
            </a:r>
            <a:r>
              <a:rPr lang="en-US" sz="1600" b="0" dirty="0" smtClean="0">
                <a:solidFill>
                  <a:srgbClr val="0000FF"/>
                </a:solidFill>
              </a:rPr>
              <a:t>longitudinal-axis</a:t>
            </a:r>
          </a:p>
          <a:p>
            <a:pPr marL="174625" indent="-174625"/>
            <a:r>
              <a:rPr lang="en-US" sz="1600" b="0" dirty="0" smtClean="0">
                <a:solidFill>
                  <a:schemeClr val="tx1"/>
                </a:solidFill>
              </a:rPr>
              <a:t>Third snake in straight is for spin tune  </a:t>
            </a:r>
          </a:p>
          <a:p>
            <a:pPr marL="174625" indent="-174625"/>
            <a:r>
              <a:rPr lang="en-US" sz="1600" b="0" dirty="0" smtClean="0">
                <a:solidFill>
                  <a:schemeClr val="tx1"/>
                </a:solidFill>
              </a:rPr>
              <a:t>Spin tune:  1/2</a:t>
            </a:r>
            <a:endParaRPr lang="ru-RU" sz="1600" b="0" dirty="0" smtClean="0">
              <a:solidFill>
                <a:schemeClr val="tx1"/>
              </a:solidFill>
            </a:endParaRPr>
          </a:p>
        </p:txBody>
      </p:sp>
      <p:sp>
        <p:nvSpPr>
          <p:cNvPr id="56" name="Rectangle 1"/>
          <p:cNvSpPr>
            <a:spLocks noChangeArrowheads="1"/>
          </p:cNvSpPr>
          <p:nvPr/>
        </p:nvSpPr>
        <p:spPr bwMode="auto">
          <a:xfrm>
            <a:off x="0" y="666709"/>
            <a:ext cx="65836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rPr>
              <a:t>Case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rPr>
              <a:t> 1: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rPr>
              <a:t>Longitudinal Proton Polarization at IP’s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pic>
        <p:nvPicPr>
          <p:cNvPr id="59" name="Picture 7" descr="snake_01 May. 01 21.08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193" y="982980"/>
            <a:ext cx="3025420" cy="1417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2533609"/>
            <a:ext cx="65836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rPr>
              <a:t>Case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rPr>
              <a:t> 2: </a:t>
            </a:r>
            <a:r>
              <a:rPr lang="en-US" sz="1800" b="1" dirty="0" smtClean="0">
                <a:solidFill>
                  <a:srgbClr val="0000FF"/>
                </a:solidFill>
                <a:latin typeface="Arial" pitchFamily="34" charset="0"/>
              </a:rPr>
              <a:t>Transverse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rPr>
              <a:t> </a:t>
            </a:r>
            <a:r>
              <a:rPr lang="en-US" sz="1800" b="1" dirty="0" smtClean="0">
                <a:solidFill>
                  <a:srgbClr val="0000FF"/>
                </a:solidFill>
                <a:latin typeface="Arial" pitchFamily="34" charset="0"/>
              </a:rPr>
              <a:t>p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rPr>
              <a:t>roton </a:t>
            </a:r>
            <a:r>
              <a:rPr lang="en-US" sz="1800" b="1" dirty="0" smtClean="0">
                <a:solidFill>
                  <a:srgbClr val="0000FF"/>
                </a:solidFill>
                <a:latin typeface="Arial" pitchFamily="34" charset="0"/>
              </a:rPr>
              <a:t>p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rPr>
              <a:t>olarization at IP’s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0" y="4437394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860425" marR="0" lvl="0" indent="-860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rPr>
              <a:t>Case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rPr>
              <a:t> 3: </a:t>
            </a:r>
            <a:r>
              <a:rPr lang="en-US" sz="1800" b="1" dirty="0" smtClean="0">
                <a:solidFill>
                  <a:srgbClr val="0000FF"/>
                </a:solidFill>
                <a:latin typeface="Arial" pitchFamily="34" charset="0"/>
              </a:rPr>
              <a:t>L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rPr>
              <a:t>ongitudinal &amp; </a:t>
            </a:r>
            <a:r>
              <a:rPr lang="en-US" sz="1800" b="1" dirty="0" smtClean="0">
                <a:solidFill>
                  <a:srgbClr val="0000FF"/>
                </a:solidFill>
                <a:latin typeface="Arial" pitchFamily="34" charset="0"/>
              </a:rPr>
              <a:t>transverse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rPr>
              <a:t> </a:t>
            </a:r>
            <a:r>
              <a:rPr lang="en-US" sz="1800" b="1" dirty="0" smtClean="0">
                <a:solidFill>
                  <a:srgbClr val="0000FF"/>
                </a:solidFill>
                <a:latin typeface="Arial" pitchFamily="34" charset="0"/>
              </a:rPr>
              <a:t>p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rPr>
              <a:t>roton </a:t>
            </a:r>
            <a:r>
              <a:rPr lang="en-US" sz="1800" b="1" dirty="0" smtClean="0">
                <a:solidFill>
                  <a:srgbClr val="0000FF"/>
                </a:solidFill>
                <a:latin typeface="Arial" pitchFamily="34" charset="0"/>
              </a:rPr>
              <a:t>p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rPr>
              <a:t>olarization on tw</a:t>
            </a:r>
            <a:r>
              <a:rPr lang="en-US" sz="1800" b="1" dirty="0" smtClean="0">
                <a:solidFill>
                  <a:srgbClr val="0000FF"/>
                </a:solidFill>
                <a:latin typeface="Arial" pitchFamily="34" charset="0"/>
              </a:rPr>
              <a:t>o straights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733605" y="1005282"/>
            <a:ext cx="3183075" cy="1133918"/>
            <a:chOff x="352605" y="1028142"/>
            <a:chExt cx="3183075" cy="1133918"/>
          </a:xfrm>
        </p:grpSpPr>
        <p:cxnSp>
          <p:nvCxnSpPr>
            <p:cNvPr id="60" name="Straight Arrow Connector 59"/>
            <p:cNvCxnSpPr/>
            <p:nvPr/>
          </p:nvCxnSpPr>
          <p:spPr>
            <a:xfrm rot="16200000" flipH="1">
              <a:off x="2127078" y="1612843"/>
              <a:ext cx="229327" cy="238366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/>
            <p:cNvSpPr/>
            <p:nvPr/>
          </p:nvSpPr>
          <p:spPr bwMode="auto">
            <a:xfrm>
              <a:off x="3329494" y="1469363"/>
              <a:ext cx="143020" cy="27519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2" name="Curved Down Arrow 61"/>
            <p:cNvSpPr/>
            <p:nvPr/>
          </p:nvSpPr>
          <p:spPr bwMode="auto">
            <a:xfrm>
              <a:off x="3344986" y="1267928"/>
              <a:ext cx="190694" cy="137596"/>
            </a:xfrm>
            <a:prstGeom prst="curvedDown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63" name="Straight Arrow Connector 62"/>
            <p:cNvCxnSpPr/>
            <p:nvPr/>
          </p:nvCxnSpPr>
          <p:spPr bwMode="auto">
            <a:xfrm rot="5400000">
              <a:off x="1972376" y="1196603"/>
              <a:ext cx="229327" cy="224461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Curved Down Arrow 63"/>
            <p:cNvSpPr/>
            <p:nvPr/>
          </p:nvSpPr>
          <p:spPr bwMode="auto">
            <a:xfrm rot="19320000">
              <a:off x="2385986" y="1871528"/>
              <a:ext cx="190694" cy="137596"/>
            </a:xfrm>
            <a:prstGeom prst="curvedDown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aphicFrame>
          <p:nvGraphicFramePr>
            <p:cNvPr id="65" name="Object 2"/>
            <p:cNvGraphicFramePr>
              <a:graphicFrameLocks noChangeAspect="1"/>
            </p:cNvGraphicFramePr>
            <p:nvPr/>
          </p:nvGraphicFramePr>
          <p:xfrm>
            <a:off x="1587446" y="1028142"/>
            <a:ext cx="254258" cy="290481"/>
          </p:xfrm>
          <a:graphic>
            <a:graphicData uri="http://schemas.openxmlformats.org/presentationml/2006/ole">
              <p:oleObj spid="_x0000_s271387" name="Equation" r:id="rId11" imgW="203040" imgH="241200" progId="Equation.3">
                <p:embed/>
              </p:oleObj>
            </a:graphicData>
          </a:graphic>
        </p:graphicFrame>
        <p:graphicFrame>
          <p:nvGraphicFramePr>
            <p:cNvPr id="66" name="Object 1"/>
            <p:cNvGraphicFramePr>
              <a:graphicFrameLocks noChangeAspect="1"/>
            </p:cNvGraphicFramePr>
            <p:nvPr/>
          </p:nvGraphicFramePr>
          <p:xfrm>
            <a:off x="2332360" y="1512785"/>
            <a:ext cx="206584" cy="290481"/>
          </p:xfrm>
          <a:graphic>
            <a:graphicData uri="http://schemas.openxmlformats.org/presentationml/2006/ole">
              <p:oleObj spid="_x0000_s271388" name="Equation" r:id="rId12" imgW="164880" imgH="241200" progId="Equation.3">
                <p:embed/>
              </p:oleObj>
            </a:graphicData>
          </a:graphic>
        </p:graphicFrame>
        <p:cxnSp>
          <p:nvCxnSpPr>
            <p:cNvPr id="67" name="Straight Arrow Connector 16"/>
            <p:cNvCxnSpPr/>
            <p:nvPr/>
          </p:nvCxnSpPr>
          <p:spPr>
            <a:xfrm rot="10800000" flipV="1">
              <a:off x="1841340" y="1188628"/>
              <a:ext cx="367482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8" name="Picture 3" descr="spin1_12-99.jpg.g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63778" y="1798241"/>
              <a:ext cx="314076" cy="363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9" name="Rectangle 68"/>
            <p:cNvSpPr/>
            <p:nvPr/>
          </p:nvSpPr>
          <p:spPr bwMode="auto">
            <a:xfrm rot="19200000">
              <a:off x="2054448" y="1708239"/>
              <a:ext cx="143020" cy="27519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70" name="Picture 3" descr="spin1_12-99.jpg.g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06967" y="1432716"/>
              <a:ext cx="318186" cy="368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" name="Picture 3" descr="spin1_12-99.jpg.g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8946" y="1404450"/>
              <a:ext cx="315265" cy="365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" name="Rectangle 71"/>
            <p:cNvSpPr/>
            <p:nvPr/>
          </p:nvSpPr>
          <p:spPr bwMode="auto">
            <a:xfrm>
              <a:off x="398185" y="1478911"/>
              <a:ext cx="143020" cy="27519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3" name="Curved Down Arrow 72"/>
            <p:cNvSpPr/>
            <p:nvPr/>
          </p:nvSpPr>
          <p:spPr bwMode="auto">
            <a:xfrm>
              <a:off x="352605" y="1946161"/>
              <a:ext cx="190694" cy="137596"/>
            </a:xfrm>
            <a:prstGeom prst="curvedDown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74" name="Straight Connector 28"/>
            <p:cNvCxnSpPr>
              <a:cxnSpLocks noChangeShapeType="1"/>
            </p:cNvCxnSpPr>
            <p:nvPr/>
          </p:nvCxnSpPr>
          <p:spPr bwMode="auto">
            <a:xfrm rot="16200000" flipV="1">
              <a:off x="2983234" y="1565910"/>
              <a:ext cx="868679" cy="7621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prstDash val="sysDash"/>
              <a:round/>
              <a:headEnd/>
              <a:tailEnd/>
            </a:ln>
          </p:spPr>
        </p:cxnSp>
        <p:cxnSp>
          <p:nvCxnSpPr>
            <p:cNvPr id="80" name="Straight Connector 28"/>
            <p:cNvCxnSpPr>
              <a:cxnSpLocks noChangeShapeType="1"/>
            </p:cNvCxnSpPr>
            <p:nvPr/>
          </p:nvCxnSpPr>
          <p:spPr bwMode="auto">
            <a:xfrm rot="16200000" flipV="1">
              <a:off x="41914" y="1588770"/>
              <a:ext cx="868679" cy="7621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prstDash val="sysDash"/>
              <a:round/>
              <a:headEnd/>
              <a:tailEnd/>
            </a:ln>
          </p:spPr>
        </p:cxnSp>
      </p:grpSp>
      <p:sp>
        <p:nvSpPr>
          <p:cNvPr id="58" name="Rectangle 57"/>
          <p:cNvSpPr/>
          <p:nvPr/>
        </p:nvSpPr>
        <p:spPr>
          <a:xfrm>
            <a:off x="3196756" y="1961039"/>
            <a:ext cx="12369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  <a:latin typeface="Arial" charset="0"/>
              </a:rPr>
              <a:t>longitudinal axis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3295369" y="2812686"/>
            <a:ext cx="8847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  <a:latin typeface="Arial" charset="0"/>
              </a:rPr>
              <a:t>Vertical axis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2696011" y="5463348"/>
            <a:ext cx="11152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  <a:latin typeface="Arial" charset="0"/>
              </a:rPr>
              <a:t>a</a:t>
            </a:r>
            <a:r>
              <a:rPr lang="en-US" sz="1200" b="1" dirty="0" smtClean="0">
                <a:solidFill>
                  <a:srgbClr val="FF0000"/>
                </a:solidFill>
                <a:latin typeface="Arial" charset="0"/>
              </a:rPr>
              <a:t>xis in special angle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4840"/>
          </a:xfrm>
        </p:spPr>
        <p:txBody>
          <a:bodyPr/>
          <a:lstStyle/>
          <a:p>
            <a:r>
              <a:rPr lang="en-US" sz="3600" dirty="0" smtClean="0"/>
              <a:t>Staged Electron Cooling In Collider Ring</a:t>
            </a:r>
            <a:endParaRPr lang="en-US" sz="36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301267" y="5369815"/>
          <a:ext cx="6439219" cy="1219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29027"/>
                <a:gridCol w="1826205"/>
                <a:gridCol w="358816"/>
                <a:gridCol w="1308956"/>
                <a:gridCol w="1118947"/>
                <a:gridCol w="897268"/>
              </a:tblGrid>
              <a:tr h="184418"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formula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Longitudinal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Horizontal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Vertical</a:t>
                      </a:r>
                      <a:endParaRPr lang="en-US" sz="1400" dirty="0"/>
                    </a:p>
                  </a:txBody>
                  <a:tcPr/>
                </a:tc>
              </a:tr>
              <a:tr h="26582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IBS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 smtClean="0"/>
                        <a:t>Piwinski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s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66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86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IBS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Martini</a:t>
                      </a:r>
                      <a:r>
                        <a:rPr lang="en-US" sz="1400" b="0" baseline="0" dirty="0" smtClean="0"/>
                        <a:t> </a:t>
                      </a:r>
                      <a:r>
                        <a:rPr lang="en-US" sz="1400" b="0" dirty="0" smtClean="0"/>
                        <a:t>(</a:t>
                      </a:r>
                      <a:r>
                        <a:rPr lang="en-US" sz="1400" b="0" dirty="0" err="1" smtClean="0"/>
                        <a:t>BetaCool</a:t>
                      </a:r>
                      <a:r>
                        <a:rPr lang="en-US" sz="1400" b="0" dirty="0" smtClean="0"/>
                        <a:t>)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s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50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100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1923</a:t>
                      </a:r>
                      <a:endParaRPr lang="en-US" sz="1400" b="0" dirty="0"/>
                    </a:p>
                  </a:txBody>
                  <a:tcPr/>
                </a:tc>
              </a:tr>
              <a:tr h="19210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Cooling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 smtClean="0"/>
                        <a:t>Derbenev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s</a:t>
                      </a:r>
                      <a:endParaRPr lang="en-US" sz="1400" b="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~7.9</a:t>
                      </a:r>
                      <a:endParaRPr lang="en-US" sz="1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6746582" y="5716922"/>
            <a:ext cx="1897956" cy="545566"/>
          </a:xfrm>
          <a:prstGeom prst="rect">
            <a:avLst/>
          </a:prstGeom>
        </p:spPr>
        <p:txBody>
          <a:bodyPr/>
          <a:lstStyle/>
          <a:p>
            <a:pPr marL="115888" marR="0" lvl="0" indent="-1158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600" kern="0" dirty="0" smtClean="0">
                <a:latin typeface="+mn-lt"/>
              </a:rPr>
              <a:t>* </a:t>
            </a:r>
            <a:r>
              <a:rPr lang="en-US" sz="1400" kern="0" dirty="0" smtClean="0">
                <a:latin typeface="+mn-lt"/>
              </a:rPr>
              <a:t>Assuming </a:t>
            </a:r>
            <a:r>
              <a:rPr kumimoji="0" lang="en-US" sz="140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1400" i="0" u="none" strike="noStrike" kern="0" cap="none" spc="0" normalizeH="0" baseline="-2500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1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=3</a:t>
            </a:r>
            <a:r>
              <a:rPr kumimoji="0" lang="en-US" sz="14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A, 60 </a:t>
            </a:r>
            <a:r>
              <a:rPr kumimoji="0" lang="en-US" sz="140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GeV</a:t>
            </a:r>
            <a:r>
              <a:rPr kumimoji="0" lang="en-US" sz="14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/32.67 </a:t>
            </a:r>
            <a:r>
              <a:rPr kumimoji="0" lang="en-US" sz="140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MeV</a:t>
            </a:r>
            <a:endParaRPr kumimoji="0" lang="en-US" sz="1400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Content Placeholder 5"/>
          <p:cNvGraphicFramePr>
            <a:graphicFrameLocks/>
          </p:cNvGraphicFramePr>
          <p:nvPr/>
        </p:nvGraphicFramePr>
        <p:xfrm>
          <a:off x="262248" y="2429583"/>
          <a:ext cx="8337175" cy="2712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89484"/>
                <a:gridCol w="1053227"/>
                <a:gridCol w="1267279"/>
                <a:gridCol w="2005533"/>
                <a:gridCol w="1321652"/>
              </a:tblGrid>
              <a:tr h="0">
                <a:tc>
                  <a:txBody>
                    <a:bodyPr/>
                    <a:lstStyle/>
                    <a:p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Initial Cooling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after boost &amp;</a:t>
                      </a:r>
                      <a:r>
                        <a:rPr lang="en-US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bunching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Colliding</a:t>
                      </a:r>
                      <a:r>
                        <a:rPr lang="en-US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 Mode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74245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Arial" pitchFamily="34" charset="0"/>
                          <a:cs typeface="Arial" pitchFamily="34" charset="0"/>
                        </a:rPr>
                        <a:t>Energy</a:t>
                      </a:r>
                      <a:endParaRPr lang="en-US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 smtClean="0">
                          <a:latin typeface="Arial" pitchFamily="34" charset="0"/>
                          <a:cs typeface="Arial" pitchFamily="34" charset="0"/>
                        </a:rPr>
                        <a:t>GeV</a:t>
                      </a:r>
                      <a:r>
                        <a:rPr lang="en-US" sz="1400" b="0" dirty="0" smtClean="0"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en-US" sz="1400" b="0" dirty="0" err="1" smtClean="0">
                          <a:latin typeface="Arial" pitchFamily="34" charset="0"/>
                          <a:cs typeface="Arial" pitchFamily="34" charset="0"/>
                        </a:rPr>
                        <a:t>MeV</a:t>
                      </a:r>
                      <a:endParaRPr lang="en-US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Arial" pitchFamily="34" charset="0"/>
                          <a:cs typeface="Arial" pitchFamily="34" charset="0"/>
                        </a:rPr>
                        <a:t>20 </a:t>
                      </a:r>
                      <a:r>
                        <a:rPr lang="en-US" sz="1400" b="0" dirty="0" smtClean="0">
                          <a:latin typeface="Arial" pitchFamily="34" charset="0"/>
                          <a:cs typeface="Arial" pitchFamily="34" charset="0"/>
                        </a:rPr>
                        <a:t>/ 8.15</a:t>
                      </a:r>
                      <a:endParaRPr lang="en-US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Arial" pitchFamily="34" charset="0"/>
                          <a:cs typeface="Arial" pitchFamily="34" charset="0"/>
                        </a:rPr>
                        <a:t>60 / 32.67</a:t>
                      </a:r>
                      <a:endParaRPr lang="en-US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Arial" pitchFamily="34" charset="0"/>
                          <a:cs typeface="Arial" pitchFamily="34" charset="0"/>
                        </a:rPr>
                        <a:t>60 / </a:t>
                      </a:r>
                      <a:r>
                        <a:rPr lang="en-US" sz="14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32.67</a:t>
                      </a:r>
                      <a:endParaRPr lang="en-US" sz="14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74245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Arial" pitchFamily="34" charset="0"/>
                          <a:cs typeface="Arial" pitchFamily="34" charset="0"/>
                        </a:rPr>
                        <a:t>Beam current</a:t>
                      </a:r>
                      <a:endParaRPr lang="en-US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US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Arial" pitchFamily="34" charset="0"/>
                          <a:cs typeface="Arial" pitchFamily="34" charset="0"/>
                        </a:rPr>
                        <a:t>0.5 / 3</a:t>
                      </a:r>
                      <a:endParaRPr lang="en-US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Arial" pitchFamily="34" charset="0"/>
                          <a:cs typeface="Arial" pitchFamily="34" charset="0"/>
                        </a:rPr>
                        <a:t>0.5 / 3</a:t>
                      </a:r>
                      <a:endParaRPr lang="en-US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Arial" pitchFamily="34" charset="0"/>
                          <a:cs typeface="Arial" pitchFamily="34" charset="0"/>
                        </a:rPr>
                        <a:t>0.5 / </a:t>
                      </a:r>
                      <a:r>
                        <a:rPr lang="en-US" sz="14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4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74245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Arial" pitchFamily="34" charset="0"/>
                          <a:cs typeface="Arial" pitchFamily="34" charset="0"/>
                        </a:rPr>
                        <a:t>Particles/Bunch</a:t>
                      </a:r>
                      <a:endParaRPr lang="en-US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lang="en-US" sz="1400" b="0" baseline="300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400" b="0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Arial" pitchFamily="34" charset="0"/>
                          <a:cs typeface="Arial" pitchFamily="34" charset="0"/>
                        </a:rPr>
                        <a:t>0.42 / 3.75</a:t>
                      </a:r>
                      <a:endParaRPr lang="en-US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latin typeface="Arial" pitchFamily="34" charset="0"/>
                          <a:cs typeface="Arial" pitchFamily="34" charset="0"/>
                        </a:rPr>
                        <a:t>0.42 / 3.75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latin typeface="Arial" pitchFamily="34" charset="0"/>
                          <a:cs typeface="Arial" pitchFamily="34" charset="0"/>
                        </a:rPr>
                        <a:t>0.42 / 3.75</a:t>
                      </a:r>
                    </a:p>
                  </a:txBody>
                  <a:tcPr/>
                </a:tc>
              </a:tr>
              <a:tr h="274245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Arial" pitchFamily="34" charset="0"/>
                          <a:cs typeface="Arial" pitchFamily="34" charset="0"/>
                        </a:rPr>
                        <a:t>Ion and electron bunch</a:t>
                      </a:r>
                      <a:r>
                        <a:rPr lang="en-US" sz="1400" b="0" baseline="0" dirty="0" smtClean="0">
                          <a:latin typeface="Arial" pitchFamily="34" charset="0"/>
                          <a:cs typeface="Arial" pitchFamily="34" charset="0"/>
                        </a:rPr>
                        <a:t> length </a:t>
                      </a:r>
                      <a:endParaRPr lang="en-US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Arial" pitchFamily="34" charset="0"/>
                          <a:cs typeface="Arial" pitchFamily="34" charset="0"/>
                        </a:rPr>
                        <a:t>Cm</a:t>
                      </a:r>
                      <a:endParaRPr lang="en-US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Arial" pitchFamily="34" charset="0"/>
                          <a:cs typeface="Arial" pitchFamily="34" charset="0"/>
                        </a:rPr>
                        <a:t>(coasted)</a:t>
                      </a:r>
                      <a:endParaRPr lang="en-US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Arial" pitchFamily="34" charset="0"/>
                          <a:cs typeface="Arial" pitchFamily="34" charset="0"/>
                        </a:rPr>
                        <a:t>1 </a:t>
                      </a:r>
                      <a:r>
                        <a:rPr lang="en-US" sz="1400" b="0" dirty="0" smtClean="0">
                          <a:latin typeface="Arial" pitchFamily="34" charset="0"/>
                          <a:cs typeface="Arial" pitchFamily="34" charset="0"/>
                        </a:rPr>
                        <a:t>/ </a:t>
                      </a:r>
                      <a:r>
                        <a:rPr lang="en-US" sz="1400" b="0" dirty="0" smtClean="0">
                          <a:latin typeface="Arial" pitchFamily="34" charset="0"/>
                          <a:cs typeface="Arial" pitchFamily="34" charset="0"/>
                        </a:rPr>
                        <a:t>2~3</a:t>
                      </a:r>
                      <a:endParaRPr lang="en-US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0" dirty="0" smtClean="0">
                          <a:latin typeface="Arial" pitchFamily="34" charset="0"/>
                          <a:cs typeface="Arial" pitchFamily="34" charset="0"/>
                        </a:rPr>
                        <a:t>1 </a:t>
                      </a:r>
                      <a:r>
                        <a:rPr lang="en-US" sz="1400" b="0" dirty="0" smtClean="0">
                          <a:latin typeface="Arial" pitchFamily="34" charset="0"/>
                          <a:cs typeface="Arial" pitchFamily="34" charset="0"/>
                        </a:rPr>
                        <a:t>/ </a:t>
                      </a:r>
                      <a:r>
                        <a:rPr lang="en-US" sz="14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400" b="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~3</a:t>
                      </a:r>
                      <a:endParaRPr lang="en-US" sz="14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74245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Arial" pitchFamily="34" charset="0"/>
                          <a:cs typeface="Arial" pitchFamily="34" charset="0"/>
                        </a:rPr>
                        <a:t>Momentum spread</a:t>
                      </a:r>
                      <a:endParaRPr lang="en-US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lang="en-US" sz="1400" b="0" baseline="30000" dirty="0" smtClean="0">
                          <a:latin typeface="Arial" pitchFamily="34" charset="0"/>
                          <a:cs typeface="Arial" pitchFamily="34" charset="0"/>
                        </a:rPr>
                        <a:t>-4</a:t>
                      </a:r>
                      <a:endParaRPr lang="en-US" sz="1400" b="0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Arial" pitchFamily="34" charset="0"/>
                          <a:cs typeface="Arial" pitchFamily="34" charset="0"/>
                        </a:rPr>
                        <a:t>10 / 2</a:t>
                      </a:r>
                      <a:endParaRPr lang="en-US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Arial" pitchFamily="34" charset="0"/>
                          <a:cs typeface="Arial" pitchFamily="34" charset="0"/>
                        </a:rPr>
                        <a:t>5 / 2</a:t>
                      </a:r>
                      <a:endParaRPr lang="en-US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1400" b="0" baseline="0" dirty="0" smtClean="0">
                          <a:latin typeface="Arial" pitchFamily="34" charset="0"/>
                          <a:cs typeface="Arial" pitchFamily="34" charset="0"/>
                        </a:rPr>
                        <a:t> / 2</a:t>
                      </a:r>
                      <a:endParaRPr lang="en-US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0" dirty="0" err="1" smtClean="0">
                          <a:latin typeface="Arial" pitchFamily="34" charset="0"/>
                          <a:cs typeface="Arial" pitchFamily="34" charset="0"/>
                        </a:rPr>
                        <a:t>Horiz</a:t>
                      </a:r>
                      <a:r>
                        <a:rPr lang="en-US" sz="1400" b="0" dirty="0" smtClean="0"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en-US" sz="1400" b="0" dirty="0" smtClean="0">
                          <a:latin typeface="Arial" pitchFamily="34" charset="0"/>
                          <a:cs typeface="Arial" pitchFamily="34" charset="0"/>
                        </a:rPr>
                        <a:t>and vert. </a:t>
                      </a:r>
                      <a:r>
                        <a:rPr lang="en-US" sz="1400" b="0" dirty="0" err="1" smtClean="0">
                          <a:latin typeface="Arial" pitchFamily="34" charset="0"/>
                          <a:cs typeface="Arial" pitchFamily="34" charset="0"/>
                        </a:rPr>
                        <a:t>emitt</a:t>
                      </a:r>
                      <a:r>
                        <a:rPr lang="en-US" sz="1400" b="0" dirty="0" smtClean="0">
                          <a:latin typeface="Arial" pitchFamily="34" charset="0"/>
                          <a:cs typeface="Arial" pitchFamily="34" charset="0"/>
                        </a:rPr>
                        <a:t>, norm.</a:t>
                      </a:r>
                      <a:endParaRPr lang="en-US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Arial" pitchFamily="34" charset="0"/>
                          <a:cs typeface="Arial" pitchFamily="34" charset="0"/>
                        </a:rPr>
                        <a:t>µm</a:t>
                      </a:r>
                      <a:endParaRPr lang="en-US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Arial" pitchFamily="34" charset="0"/>
                          <a:cs typeface="Arial" pitchFamily="34" charset="0"/>
                        </a:rPr>
                        <a:t>4 / 4</a:t>
                      </a:r>
                      <a:endParaRPr lang="en-US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Arial" pitchFamily="34" charset="0"/>
                          <a:cs typeface="Arial" pitchFamily="34" charset="0"/>
                        </a:rPr>
                        <a:t>0.35 / 0.07</a:t>
                      </a:r>
                      <a:endParaRPr lang="en-US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74245">
                <a:tc>
                  <a:txBody>
                    <a:bodyPr/>
                    <a:lstStyle/>
                    <a:p>
                      <a:r>
                        <a:rPr lang="en-US" sz="1400" b="0" dirty="0" err="1" smtClean="0">
                          <a:latin typeface="Arial" pitchFamily="34" charset="0"/>
                          <a:cs typeface="Arial" pitchFamily="34" charset="0"/>
                        </a:rPr>
                        <a:t>Laslett’s</a:t>
                      </a:r>
                      <a:r>
                        <a:rPr lang="en-US" sz="1400" b="0" dirty="0" smtClean="0">
                          <a:latin typeface="Arial" pitchFamily="34" charset="0"/>
                          <a:cs typeface="Arial" pitchFamily="34" charset="0"/>
                        </a:rPr>
                        <a:t> tune shift</a:t>
                      </a:r>
                      <a:endParaRPr lang="en-US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Arial" pitchFamily="34" charset="0"/>
                          <a:cs typeface="Arial" pitchFamily="34" charset="0"/>
                        </a:rPr>
                        <a:t>(proton)</a:t>
                      </a:r>
                      <a:endParaRPr lang="en-US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Arial" pitchFamily="34" charset="0"/>
                          <a:cs typeface="Arial" pitchFamily="34" charset="0"/>
                        </a:rPr>
                        <a:t>0.002</a:t>
                      </a:r>
                      <a:endParaRPr lang="en-US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Arial" pitchFamily="34" charset="0"/>
                          <a:cs typeface="Arial" pitchFamily="34" charset="0"/>
                        </a:rPr>
                        <a:t>0.006</a:t>
                      </a:r>
                      <a:endParaRPr lang="en-US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Arial" pitchFamily="34" charset="0"/>
                          <a:cs typeface="Arial" pitchFamily="34" charset="0"/>
                        </a:rPr>
                        <a:t>0.07</a:t>
                      </a:r>
                      <a:endParaRPr lang="en-US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74245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Arial" pitchFamily="34" charset="0"/>
                          <a:cs typeface="Arial" pitchFamily="34" charset="0"/>
                        </a:rPr>
                        <a:t>Cooling</a:t>
                      </a:r>
                      <a:r>
                        <a:rPr lang="en-US" sz="1400" b="0" baseline="0" dirty="0" smtClean="0">
                          <a:latin typeface="Arial" pitchFamily="34" charset="0"/>
                          <a:cs typeface="Arial" pitchFamily="34" charset="0"/>
                        </a:rPr>
                        <a:t> length /circumference</a:t>
                      </a:r>
                      <a:endParaRPr lang="en-US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Arial" pitchFamily="34" charset="0"/>
                          <a:cs typeface="Arial" pitchFamily="34" charset="0"/>
                        </a:rPr>
                        <a:t>m/m</a:t>
                      </a:r>
                      <a:endParaRPr lang="en-US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r>
                        <a:rPr lang="en-US" sz="1400" b="0" baseline="0" dirty="0" smtClean="0">
                          <a:latin typeface="Arial" pitchFamily="34" charset="0"/>
                          <a:cs typeface="Arial" pitchFamily="34" charset="0"/>
                        </a:rPr>
                        <a:t> / 1000</a:t>
                      </a:r>
                      <a:endParaRPr lang="en-US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Arial" pitchFamily="34" charset="0"/>
                          <a:cs typeface="Arial" pitchFamily="34" charset="0"/>
                        </a:rPr>
                        <a:t>15 / 1000</a:t>
                      </a:r>
                      <a:endParaRPr lang="en-US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Arial" pitchFamily="34" charset="0"/>
                          <a:cs typeface="Arial" pitchFamily="34" charset="0"/>
                        </a:rPr>
                        <a:t>15 / 1000</a:t>
                      </a:r>
                      <a:endParaRPr lang="en-US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39415" y="1387893"/>
            <a:ext cx="90257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0188" indent="-230188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00FF"/>
                </a:solidFill>
                <a:latin typeface="+mn-lt"/>
              </a:rPr>
              <a:t>Initial cooling:  </a:t>
            </a:r>
            <a:r>
              <a:rPr lang="en-US" sz="1600" dirty="0" smtClean="0">
                <a:latin typeface="+mn-lt"/>
              </a:rPr>
              <a:t>after injection for reduction of longitudinal </a:t>
            </a:r>
            <a:r>
              <a:rPr lang="en-US" sz="1600" dirty="0" err="1" smtClean="0">
                <a:latin typeface="+mn-lt"/>
              </a:rPr>
              <a:t>emittance</a:t>
            </a:r>
            <a:r>
              <a:rPr lang="en-US" sz="1600" dirty="0" smtClean="0">
                <a:latin typeface="+mn-lt"/>
              </a:rPr>
              <a:t> before acceleration</a:t>
            </a:r>
          </a:p>
          <a:p>
            <a:pPr marL="230188" indent="-230188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00FF"/>
                </a:solidFill>
                <a:latin typeface="+mn-lt"/>
              </a:rPr>
              <a:t>Final cooling:  </a:t>
            </a:r>
            <a:r>
              <a:rPr lang="en-US" sz="1600" dirty="0" smtClean="0">
                <a:latin typeface="+mn-lt"/>
              </a:rPr>
              <a:t>after boost &amp; </a:t>
            </a:r>
            <a:r>
              <a:rPr lang="en-US" sz="1600" dirty="0" err="1" smtClean="0">
                <a:latin typeface="+mn-lt"/>
              </a:rPr>
              <a:t>rebunching</a:t>
            </a:r>
            <a:r>
              <a:rPr lang="en-US" sz="1600" dirty="0" smtClean="0">
                <a:latin typeface="+mn-lt"/>
              </a:rPr>
              <a:t>, for reaching design values of beam parameters</a:t>
            </a:r>
          </a:p>
          <a:p>
            <a:pPr marL="230188" indent="-230188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00FF"/>
                </a:solidFill>
                <a:latin typeface="+mn-lt"/>
              </a:rPr>
              <a:t>Continuous cooling: </a:t>
            </a:r>
            <a:r>
              <a:rPr lang="en-US" sz="1600" dirty="0" smtClean="0">
                <a:latin typeface="+mn-lt"/>
              </a:rPr>
              <a:t>during collision for suppressing IBS &amp; preserving luminosity lifetime  </a:t>
            </a:r>
          </a:p>
        </p:txBody>
      </p:sp>
      <p:sp>
        <p:nvSpPr>
          <p:cNvPr id="173" name="Content Placeholder 2"/>
          <p:cNvSpPr txBox="1">
            <a:spLocks/>
          </p:cNvSpPr>
          <p:nvPr/>
        </p:nvSpPr>
        <p:spPr>
          <a:xfrm>
            <a:off x="253574" y="721018"/>
            <a:ext cx="8521592" cy="469675"/>
          </a:xfrm>
          <a:prstGeom prst="rect">
            <a:avLst/>
          </a:prstGeom>
          <a:ln w="38100">
            <a:solidFill>
              <a:srgbClr val="00B050"/>
            </a:solidFill>
          </a:ln>
        </p:spPr>
        <p:txBody>
          <a:bodyPr/>
          <a:lstStyle/>
          <a:p>
            <a:pPr marL="115888" marR="0" lvl="0" indent="-1158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b="1" kern="0" noProof="0" dirty="0" smtClean="0">
                <a:solidFill>
                  <a:srgbClr val="00B050"/>
                </a:solidFill>
                <a:latin typeface="+mn-lt"/>
              </a:rPr>
              <a:t>Not Coherent Electron Cooling.  Regular electron cooling</a:t>
            </a:r>
            <a:endParaRPr kumimoji="0" lang="en-US" i="0" u="none" strike="noStrike" kern="0" cap="none" spc="0" normalizeH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4" name="Rectangle 173"/>
          <p:cNvSpPr/>
          <p:nvPr/>
        </p:nvSpPr>
        <p:spPr>
          <a:xfrm>
            <a:off x="7188015" y="1162295"/>
            <a:ext cx="19559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5888" lvl="0" indent="-115888" eaLnBrk="1" hangingPunct="1">
              <a:spcBef>
                <a:spcPct val="20000"/>
              </a:spcBef>
              <a:defRPr/>
            </a:pPr>
            <a:r>
              <a:rPr lang="en-US" sz="1400" b="1" kern="0" dirty="0" smtClean="0">
                <a:solidFill>
                  <a:srgbClr val="0000FF"/>
                </a:solidFill>
                <a:latin typeface="+mn-lt"/>
              </a:rPr>
              <a:t>(FNAL, </a:t>
            </a:r>
            <a:r>
              <a:rPr lang="en-US" sz="1400" b="1" kern="0" dirty="0" smtClean="0">
                <a:solidFill>
                  <a:srgbClr val="0000FF"/>
                </a:solidFill>
                <a:latin typeface="+mn-lt"/>
              </a:rPr>
              <a:t>8 </a:t>
            </a:r>
            <a:r>
              <a:rPr lang="en-US" sz="1400" b="1" kern="0" dirty="0" err="1" smtClean="0">
                <a:solidFill>
                  <a:srgbClr val="0000FF"/>
                </a:solidFill>
                <a:latin typeface="+mn-lt"/>
              </a:rPr>
              <a:t>GeV</a:t>
            </a:r>
            <a:r>
              <a:rPr lang="en-US" sz="1400" b="1" kern="0" dirty="0" smtClean="0">
                <a:solidFill>
                  <a:srgbClr val="0000FF"/>
                </a:solidFill>
                <a:latin typeface="+mn-lt"/>
              </a:rPr>
              <a:t>/4 </a:t>
            </a:r>
            <a:r>
              <a:rPr lang="en-US" sz="1400" b="1" kern="0" dirty="0" err="1" smtClean="0">
                <a:solidFill>
                  <a:srgbClr val="0000FF"/>
                </a:solidFill>
                <a:latin typeface="+mn-lt"/>
              </a:rPr>
              <a:t>MeV</a:t>
            </a:r>
            <a:r>
              <a:rPr lang="en-US" sz="1400" b="1" kern="0" dirty="0" smtClean="0">
                <a:solidFill>
                  <a:srgbClr val="0000FF"/>
                </a:solidFill>
                <a:latin typeface="+mn-lt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eaLnBrk="1" hangingPunct="1"/>
            <a:r>
              <a:rPr lang="en-US" sz="3800" b="1" dirty="0" smtClean="0"/>
              <a:t>ERL Based Circulator </a:t>
            </a:r>
            <a:r>
              <a:rPr lang="en-US" sz="3800" b="1" dirty="0" smtClean="0"/>
              <a:t>Electron Cooler</a:t>
            </a:r>
          </a:p>
        </p:txBody>
      </p:sp>
      <p:grpSp>
        <p:nvGrpSpPr>
          <p:cNvPr id="136" name="Group 135"/>
          <p:cNvGrpSpPr/>
          <p:nvPr/>
        </p:nvGrpSpPr>
        <p:grpSpPr>
          <a:xfrm>
            <a:off x="92209" y="706932"/>
            <a:ext cx="5116285" cy="2732797"/>
            <a:chOff x="1096084" y="691275"/>
            <a:chExt cx="7111186" cy="4406240"/>
          </a:xfrm>
        </p:grpSpPr>
        <p:sp>
          <p:nvSpPr>
            <p:cNvPr id="26628" name="Rectangle 3"/>
            <p:cNvSpPr>
              <a:spLocks noChangeArrowheads="1"/>
            </p:cNvSpPr>
            <p:nvPr/>
          </p:nvSpPr>
          <p:spPr bwMode="auto">
            <a:xfrm>
              <a:off x="2706793" y="1495533"/>
              <a:ext cx="3505200" cy="373201"/>
            </a:xfrm>
            <a:prstGeom prst="rect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 rtl="0" eaLnBrk="0" hangingPunct="0"/>
              <a:endParaRPr lang="en-US" sz="1400">
                <a:latin typeface="+mn-lt"/>
              </a:endParaRPr>
            </a:p>
          </p:txBody>
        </p:sp>
        <p:sp>
          <p:nvSpPr>
            <p:cNvPr id="26629" name="Line 4"/>
            <p:cNvSpPr>
              <a:spLocks noChangeShapeType="1"/>
            </p:cNvSpPr>
            <p:nvPr/>
          </p:nvSpPr>
          <p:spPr bwMode="auto">
            <a:xfrm>
              <a:off x="4594860" y="3661831"/>
              <a:ext cx="2209800" cy="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6630" name="Arc 5"/>
            <p:cNvSpPr>
              <a:spLocks/>
            </p:cNvSpPr>
            <p:nvPr/>
          </p:nvSpPr>
          <p:spPr bwMode="auto">
            <a:xfrm flipH="1">
              <a:off x="1148927" y="1682133"/>
              <a:ext cx="1071033" cy="1026303"/>
            </a:xfrm>
            <a:custGeom>
              <a:avLst/>
              <a:gdLst>
                <a:gd name="T0" fmla="*/ 67905674 w 21600"/>
                <a:gd name="T1" fmla="*/ 0 h 21593"/>
                <a:gd name="T2" fmla="*/ 2147483647 w 21600"/>
                <a:gd name="T3" fmla="*/ 2147483647 h 21593"/>
                <a:gd name="T4" fmla="*/ 0 w 21600"/>
                <a:gd name="T5" fmla="*/ 2147483647 h 2159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3"/>
                <a:gd name="T11" fmla="*/ 21600 w 21600"/>
                <a:gd name="T12" fmla="*/ 21593 h 215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3" fill="none" extrusionOk="0">
                  <a:moveTo>
                    <a:pt x="556" y="0"/>
                  </a:moveTo>
                  <a:cubicBezTo>
                    <a:pt x="12265" y="302"/>
                    <a:pt x="21600" y="9880"/>
                    <a:pt x="21600" y="21593"/>
                  </a:cubicBezTo>
                </a:path>
                <a:path w="21600" h="21593" stroke="0" extrusionOk="0">
                  <a:moveTo>
                    <a:pt x="556" y="0"/>
                  </a:moveTo>
                  <a:cubicBezTo>
                    <a:pt x="12265" y="302"/>
                    <a:pt x="21600" y="9880"/>
                    <a:pt x="21600" y="21593"/>
                  </a:cubicBezTo>
                  <a:lnTo>
                    <a:pt x="0" y="21593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6631" name="Arc 6"/>
            <p:cNvSpPr>
              <a:spLocks/>
            </p:cNvSpPr>
            <p:nvPr/>
          </p:nvSpPr>
          <p:spPr bwMode="auto">
            <a:xfrm flipH="1" flipV="1">
              <a:off x="1148926" y="2615136"/>
              <a:ext cx="1083733" cy="1046695"/>
            </a:xfrm>
            <a:custGeom>
              <a:avLst/>
              <a:gdLst>
                <a:gd name="T0" fmla="*/ 70348821 w 21600"/>
                <a:gd name="T1" fmla="*/ 0 h 21593"/>
                <a:gd name="T2" fmla="*/ 2147483647 w 21600"/>
                <a:gd name="T3" fmla="*/ 2147483647 h 21593"/>
                <a:gd name="T4" fmla="*/ 0 w 21600"/>
                <a:gd name="T5" fmla="*/ 2147483647 h 2159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3"/>
                <a:gd name="T11" fmla="*/ 21600 w 21600"/>
                <a:gd name="T12" fmla="*/ 21593 h 215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3" fill="none" extrusionOk="0">
                  <a:moveTo>
                    <a:pt x="556" y="0"/>
                  </a:moveTo>
                  <a:cubicBezTo>
                    <a:pt x="12265" y="302"/>
                    <a:pt x="21600" y="9880"/>
                    <a:pt x="21600" y="21593"/>
                  </a:cubicBezTo>
                </a:path>
                <a:path w="21600" h="21593" stroke="0" extrusionOk="0">
                  <a:moveTo>
                    <a:pt x="556" y="0"/>
                  </a:moveTo>
                  <a:cubicBezTo>
                    <a:pt x="12265" y="302"/>
                    <a:pt x="21600" y="9880"/>
                    <a:pt x="21600" y="21593"/>
                  </a:cubicBezTo>
                  <a:lnTo>
                    <a:pt x="0" y="21593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6632" name="Arc 7"/>
            <p:cNvSpPr>
              <a:spLocks/>
            </p:cNvSpPr>
            <p:nvPr/>
          </p:nvSpPr>
          <p:spPr bwMode="auto">
            <a:xfrm>
              <a:off x="6698827" y="1682133"/>
              <a:ext cx="1071033" cy="1026303"/>
            </a:xfrm>
            <a:custGeom>
              <a:avLst/>
              <a:gdLst>
                <a:gd name="T0" fmla="*/ 67905674 w 21600"/>
                <a:gd name="T1" fmla="*/ 0 h 21593"/>
                <a:gd name="T2" fmla="*/ 2147483647 w 21600"/>
                <a:gd name="T3" fmla="*/ 2147483647 h 21593"/>
                <a:gd name="T4" fmla="*/ 0 w 21600"/>
                <a:gd name="T5" fmla="*/ 2147483647 h 2159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3"/>
                <a:gd name="T11" fmla="*/ 21600 w 21600"/>
                <a:gd name="T12" fmla="*/ 21593 h 215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3" fill="none" extrusionOk="0">
                  <a:moveTo>
                    <a:pt x="556" y="0"/>
                  </a:moveTo>
                  <a:cubicBezTo>
                    <a:pt x="12265" y="302"/>
                    <a:pt x="21600" y="9880"/>
                    <a:pt x="21600" y="21593"/>
                  </a:cubicBezTo>
                </a:path>
                <a:path w="21600" h="21593" stroke="0" extrusionOk="0">
                  <a:moveTo>
                    <a:pt x="556" y="0"/>
                  </a:moveTo>
                  <a:cubicBezTo>
                    <a:pt x="12265" y="302"/>
                    <a:pt x="21600" y="9880"/>
                    <a:pt x="21600" y="21593"/>
                  </a:cubicBezTo>
                  <a:lnTo>
                    <a:pt x="0" y="21593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6633" name="Arc 8"/>
            <p:cNvSpPr>
              <a:spLocks/>
            </p:cNvSpPr>
            <p:nvPr/>
          </p:nvSpPr>
          <p:spPr bwMode="auto">
            <a:xfrm flipV="1">
              <a:off x="6728460" y="2615136"/>
              <a:ext cx="1041400" cy="1046695"/>
            </a:xfrm>
            <a:custGeom>
              <a:avLst/>
              <a:gdLst>
                <a:gd name="T0" fmla="*/ 62424169 w 21600"/>
                <a:gd name="T1" fmla="*/ 0 h 21593"/>
                <a:gd name="T2" fmla="*/ 2147483647 w 21600"/>
                <a:gd name="T3" fmla="*/ 2147483647 h 21593"/>
                <a:gd name="T4" fmla="*/ 0 w 21600"/>
                <a:gd name="T5" fmla="*/ 2147483647 h 2159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3"/>
                <a:gd name="T11" fmla="*/ 21600 w 21600"/>
                <a:gd name="T12" fmla="*/ 21593 h 215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3" fill="none" extrusionOk="0">
                  <a:moveTo>
                    <a:pt x="556" y="0"/>
                  </a:moveTo>
                  <a:cubicBezTo>
                    <a:pt x="12265" y="302"/>
                    <a:pt x="21600" y="9880"/>
                    <a:pt x="21600" y="21593"/>
                  </a:cubicBezTo>
                </a:path>
                <a:path w="21600" h="21593" stroke="0" extrusionOk="0">
                  <a:moveTo>
                    <a:pt x="556" y="0"/>
                  </a:moveTo>
                  <a:cubicBezTo>
                    <a:pt x="12265" y="302"/>
                    <a:pt x="21600" y="9880"/>
                    <a:pt x="21600" y="21593"/>
                  </a:cubicBezTo>
                  <a:lnTo>
                    <a:pt x="0" y="21593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6634" name="Line 10"/>
            <p:cNvSpPr>
              <a:spLocks noChangeShapeType="1"/>
            </p:cNvSpPr>
            <p:nvPr/>
          </p:nvSpPr>
          <p:spPr bwMode="auto">
            <a:xfrm flipH="1">
              <a:off x="7283027" y="1682133"/>
              <a:ext cx="68156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6635" name="Line 11"/>
            <p:cNvSpPr>
              <a:spLocks noChangeShapeType="1"/>
            </p:cNvSpPr>
            <p:nvPr/>
          </p:nvSpPr>
          <p:spPr bwMode="auto">
            <a:xfrm flipH="1">
              <a:off x="1294553" y="1682133"/>
              <a:ext cx="68156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6636" name="Line 12"/>
            <p:cNvSpPr>
              <a:spLocks noChangeShapeType="1"/>
            </p:cNvSpPr>
            <p:nvPr/>
          </p:nvSpPr>
          <p:spPr bwMode="auto">
            <a:xfrm flipH="1">
              <a:off x="4069927" y="1588833"/>
              <a:ext cx="68156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6637" name="Line 13"/>
            <p:cNvSpPr>
              <a:spLocks noChangeShapeType="1"/>
            </p:cNvSpPr>
            <p:nvPr/>
          </p:nvSpPr>
          <p:spPr bwMode="auto">
            <a:xfrm flipH="1">
              <a:off x="4069927" y="1775434"/>
              <a:ext cx="68156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6638" name="Line 14"/>
            <p:cNvSpPr>
              <a:spLocks noChangeShapeType="1"/>
            </p:cNvSpPr>
            <p:nvPr/>
          </p:nvSpPr>
          <p:spPr bwMode="auto">
            <a:xfrm>
              <a:off x="2846493" y="3661831"/>
              <a:ext cx="681567" cy="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6639" name="Oval 16"/>
            <p:cNvSpPr>
              <a:spLocks noChangeArrowheads="1"/>
            </p:cNvSpPr>
            <p:nvPr/>
          </p:nvSpPr>
          <p:spPr bwMode="auto">
            <a:xfrm rot="19275161">
              <a:off x="7473427" y="1792689"/>
              <a:ext cx="224565" cy="633275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rtl="0" eaLnBrk="0" hangingPunct="0"/>
              <a:endParaRPr lang="en-US" sz="1400">
                <a:latin typeface="+mn-lt"/>
              </a:endParaRPr>
            </a:p>
          </p:txBody>
        </p:sp>
        <p:sp>
          <p:nvSpPr>
            <p:cNvPr id="26640" name="Text Box 17"/>
            <p:cNvSpPr txBox="1">
              <a:spLocks noChangeArrowheads="1"/>
            </p:cNvSpPr>
            <p:nvPr/>
          </p:nvSpPr>
          <p:spPr bwMode="auto">
            <a:xfrm>
              <a:off x="6844137" y="1166713"/>
              <a:ext cx="1363133" cy="496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/>
              <a:r>
                <a:rPr lang="en-US" sz="1400" dirty="0">
                  <a:latin typeface="+mn-lt"/>
                </a:rPr>
                <a:t>ion bunch</a:t>
              </a:r>
            </a:p>
          </p:txBody>
        </p:sp>
        <p:sp>
          <p:nvSpPr>
            <p:cNvPr id="26641" name="Text Box 18"/>
            <p:cNvSpPr txBox="1">
              <a:spLocks noChangeArrowheads="1"/>
            </p:cNvSpPr>
            <p:nvPr/>
          </p:nvSpPr>
          <p:spPr bwMode="auto">
            <a:xfrm>
              <a:off x="6124644" y="1831002"/>
              <a:ext cx="1656852" cy="843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/>
              <a:r>
                <a:rPr lang="en-US" sz="1400" dirty="0">
                  <a:latin typeface="+mn-lt"/>
                </a:rPr>
                <a:t>electron bunch</a:t>
              </a:r>
            </a:p>
          </p:txBody>
        </p:sp>
        <p:sp>
          <p:nvSpPr>
            <p:cNvPr id="26642" name="Text Box 19"/>
            <p:cNvSpPr txBox="1">
              <a:spLocks noChangeArrowheads="1"/>
            </p:cNvSpPr>
            <p:nvPr/>
          </p:nvSpPr>
          <p:spPr bwMode="auto">
            <a:xfrm>
              <a:off x="3065546" y="3056670"/>
              <a:ext cx="2962980" cy="496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/>
              <a:r>
                <a:rPr lang="en-US" sz="1400" dirty="0" smtClean="0">
                  <a:latin typeface="+mn-lt"/>
                </a:rPr>
                <a:t>circulator </a:t>
              </a:r>
              <a:r>
                <a:rPr lang="en-US" sz="1400" dirty="0">
                  <a:latin typeface="+mn-lt"/>
                </a:rPr>
                <a:t>ring</a:t>
              </a:r>
            </a:p>
          </p:txBody>
        </p:sp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2706793" y="1215632"/>
              <a:ext cx="3505200" cy="186601"/>
              <a:chOff x="1872" y="1200"/>
              <a:chExt cx="1728" cy="96"/>
            </a:xfrm>
          </p:grpSpPr>
          <p:grpSp>
            <p:nvGrpSpPr>
              <p:cNvPr id="4" name="Group 21"/>
              <p:cNvGrpSpPr>
                <a:grpSpLocks/>
              </p:cNvGrpSpPr>
              <p:nvPr/>
            </p:nvGrpSpPr>
            <p:grpSpPr bwMode="auto">
              <a:xfrm>
                <a:off x="1872" y="1200"/>
                <a:ext cx="144" cy="96"/>
                <a:chOff x="1680" y="3648"/>
                <a:chExt cx="192" cy="48"/>
              </a:xfrm>
            </p:grpSpPr>
            <p:sp>
              <p:nvSpPr>
                <p:cNvPr id="26753" name="Arc 22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>
                    <a:latin typeface="+mn-lt"/>
                  </a:endParaRPr>
                </a:p>
              </p:txBody>
            </p:sp>
            <p:sp>
              <p:nvSpPr>
                <p:cNvPr id="26754" name="Arc 23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>
                    <a:latin typeface="+mn-lt"/>
                  </a:endParaRPr>
                </a:p>
              </p:txBody>
            </p:sp>
          </p:grpSp>
          <p:grpSp>
            <p:nvGrpSpPr>
              <p:cNvPr id="5" name="Group 24"/>
              <p:cNvGrpSpPr>
                <a:grpSpLocks/>
              </p:cNvGrpSpPr>
              <p:nvPr/>
            </p:nvGrpSpPr>
            <p:grpSpPr bwMode="auto">
              <a:xfrm>
                <a:off x="2016" y="1200"/>
                <a:ext cx="144" cy="96"/>
                <a:chOff x="1680" y="3648"/>
                <a:chExt cx="192" cy="48"/>
              </a:xfrm>
            </p:grpSpPr>
            <p:sp>
              <p:nvSpPr>
                <p:cNvPr id="26751" name="Arc 25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>
                    <a:latin typeface="+mn-lt"/>
                  </a:endParaRPr>
                </a:p>
              </p:txBody>
            </p:sp>
            <p:sp>
              <p:nvSpPr>
                <p:cNvPr id="26752" name="Arc 26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>
                    <a:latin typeface="+mn-lt"/>
                  </a:endParaRPr>
                </a:p>
              </p:txBody>
            </p:sp>
          </p:grpSp>
          <p:grpSp>
            <p:nvGrpSpPr>
              <p:cNvPr id="6" name="Group 27"/>
              <p:cNvGrpSpPr>
                <a:grpSpLocks/>
              </p:cNvGrpSpPr>
              <p:nvPr/>
            </p:nvGrpSpPr>
            <p:grpSpPr bwMode="auto">
              <a:xfrm>
                <a:off x="2160" y="1200"/>
                <a:ext cx="144" cy="96"/>
                <a:chOff x="1680" y="3648"/>
                <a:chExt cx="192" cy="48"/>
              </a:xfrm>
            </p:grpSpPr>
            <p:sp>
              <p:nvSpPr>
                <p:cNvPr id="26749" name="Arc 28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>
                    <a:latin typeface="+mn-lt"/>
                  </a:endParaRPr>
                </a:p>
              </p:txBody>
            </p:sp>
            <p:sp>
              <p:nvSpPr>
                <p:cNvPr id="26750" name="Arc 29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>
                    <a:latin typeface="+mn-lt"/>
                  </a:endParaRPr>
                </a:p>
              </p:txBody>
            </p:sp>
          </p:grpSp>
          <p:grpSp>
            <p:nvGrpSpPr>
              <p:cNvPr id="7" name="Group 30"/>
              <p:cNvGrpSpPr>
                <a:grpSpLocks/>
              </p:cNvGrpSpPr>
              <p:nvPr/>
            </p:nvGrpSpPr>
            <p:grpSpPr bwMode="auto">
              <a:xfrm>
                <a:off x="2304" y="1200"/>
                <a:ext cx="144" cy="96"/>
                <a:chOff x="1680" y="3648"/>
                <a:chExt cx="192" cy="48"/>
              </a:xfrm>
            </p:grpSpPr>
            <p:sp>
              <p:nvSpPr>
                <p:cNvPr id="26747" name="Arc 31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>
                    <a:latin typeface="+mn-lt"/>
                  </a:endParaRPr>
                </a:p>
              </p:txBody>
            </p:sp>
            <p:sp>
              <p:nvSpPr>
                <p:cNvPr id="26748" name="Arc 32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>
                    <a:latin typeface="+mn-lt"/>
                  </a:endParaRPr>
                </a:p>
              </p:txBody>
            </p:sp>
          </p:grpSp>
          <p:grpSp>
            <p:nvGrpSpPr>
              <p:cNvPr id="8" name="Group 33"/>
              <p:cNvGrpSpPr>
                <a:grpSpLocks/>
              </p:cNvGrpSpPr>
              <p:nvPr/>
            </p:nvGrpSpPr>
            <p:grpSpPr bwMode="auto">
              <a:xfrm>
                <a:off x="2448" y="1200"/>
                <a:ext cx="144" cy="96"/>
                <a:chOff x="1680" y="3648"/>
                <a:chExt cx="192" cy="48"/>
              </a:xfrm>
            </p:grpSpPr>
            <p:sp>
              <p:nvSpPr>
                <p:cNvPr id="26745" name="Arc 34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>
                    <a:latin typeface="+mn-lt"/>
                  </a:endParaRPr>
                </a:p>
              </p:txBody>
            </p:sp>
            <p:sp>
              <p:nvSpPr>
                <p:cNvPr id="26746" name="Arc 35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>
                    <a:latin typeface="+mn-lt"/>
                  </a:endParaRPr>
                </a:p>
              </p:txBody>
            </p:sp>
          </p:grpSp>
          <p:grpSp>
            <p:nvGrpSpPr>
              <p:cNvPr id="9" name="Group 36"/>
              <p:cNvGrpSpPr>
                <a:grpSpLocks/>
              </p:cNvGrpSpPr>
              <p:nvPr/>
            </p:nvGrpSpPr>
            <p:grpSpPr bwMode="auto">
              <a:xfrm>
                <a:off x="2592" y="1200"/>
                <a:ext cx="144" cy="96"/>
                <a:chOff x="1680" y="3648"/>
                <a:chExt cx="192" cy="48"/>
              </a:xfrm>
            </p:grpSpPr>
            <p:sp>
              <p:nvSpPr>
                <p:cNvPr id="26743" name="Arc 37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>
                    <a:latin typeface="+mn-lt"/>
                  </a:endParaRPr>
                </a:p>
              </p:txBody>
            </p:sp>
            <p:sp>
              <p:nvSpPr>
                <p:cNvPr id="26744" name="Arc 38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>
                    <a:latin typeface="+mn-lt"/>
                  </a:endParaRPr>
                </a:p>
              </p:txBody>
            </p:sp>
          </p:grpSp>
          <p:grpSp>
            <p:nvGrpSpPr>
              <p:cNvPr id="10" name="Group 39"/>
              <p:cNvGrpSpPr>
                <a:grpSpLocks/>
              </p:cNvGrpSpPr>
              <p:nvPr/>
            </p:nvGrpSpPr>
            <p:grpSpPr bwMode="auto">
              <a:xfrm>
                <a:off x="2736" y="1200"/>
                <a:ext cx="144" cy="96"/>
                <a:chOff x="1680" y="3648"/>
                <a:chExt cx="192" cy="48"/>
              </a:xfrm>
            </p:grpSpPr>
            <p:sp>
              <p:nvSpPr>
                <p:cNvPr id="26741" name="Arc 40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>
                    <a:latin typeface="+mn-lt"/>
                  </a:endParaRPr>
                </a:p>
              </p:txBody>
            </p:sp>
            <p:sp>
              <p:nvSpPr>
                <p:cNvPr id="26742" name="Arc 41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>
                    <a:latin typeface="+mn-lt"/>
                  </a:endParaRPr>
                </a:p>
              </p:txBody>
            </p:sp>
          </p:grpSp>
          <p:grpSp>
            <p:nvGrpSpPr>
              <p:cNvPr id="11" name="Group 42"/>
              <p:cNvGrpSpPr>
                <a:grpSpLocks/>
              </p:cNvGrpSpPr>
              <p:nvPr/>
            </p:nvGrpSpPr>
            <p:grpSpPr bwMode="auto">
              <a:xfrm>
                <a:off x="2880" y="1200"/>
                <a:ext cx="144" cy="96"/>
                <a:chOff x="1680" y="3648"/>
                <a:chExt cx="192" cy="48"/>
              </a:xfrm>
            </p:grpSpPr>
            <p:sp>
              <p:nvSpPr>
                <p:cNvPr id="26739" name="Arc 43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>
                    <a:latin typeface="+mn-lt"/>
                  </a:endParaRPr>
                </a:p>
              </p:txBody>
            </p:sp>
            <p:sp>
              <p:nvSpPr>
                <p:cNvPr id="26740" name="Arc 44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>
                    <a:latin typeface="+mn-lt"/>
                  </a:endParaRPr>
                </a:p>
              </p:txBody>
            </p:sp>
          </p:grpSp>
          <p:grpSp>
            <p:nvGrpSpPr>
              <p:cNvPr id="12" name="Group 45"/>
              <p:cNvGrpSpPr>
                <a:grpSpLocks/>
              </p:cNvGrpSpPr>
              <p:nvPr/>
            </p:nvGrpSpPr>
            <p:grpSpPr bwMode="auto">
              <a:xfrm>
                <a:off x="3024" y="1200"/>
                <a:ext cx="144" cy="96"/>
                <a:chOff x="1680" y="3648"/>
                <a:chExt cx="192" cy="48"/>
              </a:xfrm>
            </p:grpSpPr>
            <p:sp>
              <p:nvSpPr>
                <p:cNvPr id="26737" name="Arc 46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>
                    <a:latin typeface="+mn-lt"/>
                  </a:endParaRPr>
                </a:p>
              </p:txBody>
            </p:sp>
            <p:sp>
              <p:nvSpPr>
                <p:cNvPr id="26738" name="Arc 47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>
                    <a:latin typeface="+mn-lt"/>
                  </a:endParaRPr>
                </a:p>
              </p:txBody>
            </p:sp>
          </p:grpSp>
          <p:grpSp>
            <p:nvGrpSpPr>
              <p:cNvPr id="13" name="Group 48"/>
              <p:cNvGrpSpPr>
                <a:grpSpLocks/>
              </p:cNvGrpSpPr>
              <p:nvPr/>
            </p:nvGrpSpPr>
            <p:grpSpPr bwMode="auto">
              <a:xfrm>
                <a:off x="3168" y="1200"/>
                <a:ext cx="144" cy="96"/>
                <a:chOff x="1680" y="3648"/>
                <a:chExt cx="192" cy="48"/>
              </a:xfrm>
            </p:grpSpPr>
            <p:sp>
              <p:nvSpPr>
                <p:cNvPr id="26735" name="Arc 49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>
                    <a:latin typeface="+mn-lt"/>
                  </a:endParaRPr>
                </a:p>
              </p:txBody>
            </p:sp>
            <p:sp>
              <p:nvSpPr>
                <p:cNvPr id="26736" name="Arc 50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>
                    <a:latin typeface="+mn-lt"/>
                  </a:endParaRPr>
                </a:p>
              </p:txBody>
            </p:sp>
          </p:grpSp>
          <p:grpSp>
            <p:nvGrpSpPr>
              <p:cNvPr id="14" name="Group 51"/>
              <p:cNvGrpSpPr>
                <a:grpSpLocks/>
              </p:cNvGrpSpPr>
              <p:nvPr/>
            </p:nvGrpSpPr>
            <p:grpSpPr bwMode="auto">
              <a:xfrm>
                <a:off x="3312" y="1200"/>
                <a:ext cx="144" cy="96"/>
                <a:chOff x="1680" y="3648"/>
                <a:chExt cx="192" cy="48"/>
              </a:xfrm>
            </p:grpSpPr>
            <p:sp>
              <p:nvSpPr>
                <p:cNvPr id="26733" name="Arc 52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>
                    <a:latin typeface="+mn-lt"/>
                  </a:endParaRPr>
                </a:p>
              </p:txBody>
            </p:sp>
            <p:sp>
              <p:nvSpPr>
                <p:cNvPr id="26734" name="Arc 53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>
                    <a:latin typeface="+mn-lt"/>
                  </a:endParaRPr>
                </a:p>
              </p:txBody>
            </p:sp>
          </p:grpSp>
          <p:grpSp>
            <p:nvGrpSpPr>
              <p:cNvPr id="15" name="Group 54"/>
              <p:cNvGrpSpPr>
                <a:grpSpLocks/>
              </p:cNvGrpSpPr>
              <p:nvPr/>
            </p:nvGrpSpPr>
            <p:grpSpPr bwMode="auto">
              <a:xfrm>
                <a:off x="3456" y="1200"/>
                <a:ext cx="144" cy="96"/>
                <a:chOff x="1680" y="3648"/>
                <a:chExt cx="192" cy="48"/>
              </a:xfrm>
            </p:grpSpPr>
            <p:sp>
              <p:nvSpPr>
                <p:cNvPr id="26731" name="Arc 55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>
                    <a:latin typeface="+mn-lt"/>
                  </a:endParaRPr>
                </a:p>
              </p:txBody>
            </p:sp>
            <p:sp>
              <p:nvSpPr>
                <p:cNvPr id="26732" name="Arc 56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>
                    <a:latin typeface="+mn-lt"/>
                  </a:endParaRPr>
                </a:p>
              </p:txBody>
            </p:sp>
          </p:grpSp>
        </p:grpSp>
        <p:grpSp>
          <p:nvGrpSpPr>
            <p:cNvPr id="16" name="Group 57"/>
            <p:cNvGrpSpPr>
              <a:grpSpLocks/>
            </p:cNvGrpSpPr>
            <p:nvPr/>
          </p:nvGrpSpPr>
          <p:grpSpPr bwMode="auto">
            <a:xfrm>
              <a:off x="2706793" y="1962034"/>
              <a:ext cx="3505200" cy="186601"/>
              <a:chOff x="1872" y="1680"/>
              <a:chExt cx="1728" cy="96"/>
            </a:xfrm>
          </p:grpSpPr>
          <p:grpSp>
            <p:nvGrpSpPr>
              <p:cNvPr id="17" name="Group 58"/>
              <p:cNvGrpSpPr>
                <a:grpSpLocks/>
              </p:cNvGrpSpPr>
              <p:nvPr/>
            </p:nvGrpSpPr>
            <p:grpSpPr bwMode="auto">
              <a:xfrm flipV="1">
                <a:off x="1872" y="1680"/>
                <a:ext cx="144" cy="96"/>
                <a:chOff x="1680" y="3648"/>
                <a:chExt cx="192" cy="48"/>
              </a:xfrm>
            </p:grpSpPr>
            <p:sp>
              <p:nvSpPr>
                <p:cNvPr id="26717" name="Arc 59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>
                    <a:latin typeface="+mn-lt"/>
                  </a:endParaRPr>
                </a:p>
              </p:txBody>
            </p:sp>
            <p:sp>
              <p:nvSpPr>
                <p:cNvPr id="26718" name="Arc 60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>
                    <a:latin typeface="+mn-lt"/>
                  </a:endParaRPr>
                </a:p>
              </p:txBody>
            </p:sp>
          </p:grpSp>
          <p:grpSp>
            <p:nvGrpSpPr>
              <p:cNvPr id="18" name="Group 61"/>
              <p:cNvGrpSpPr>
                <a:grpSpLocks/>
              </p:cNvGrpSpPr>
              <p:nvPr/>
            </p:nvGrpSpPr>
            <p:grpSpPr bwMode="auto">
              <a:xfrm flipV="1">
                <a:off x="2016" y="1680"/>
                <a:ext cx="144" cy="96"/>
                <a:chOff x="1680" y="3648"/>
                <a:chExt cx="192" cy="48"/>
              </a:xfrm>
            </p:grpSpPr>
            <p:sp>
              <p:nvSpPr>
                <p:cNvPr id="26715" name="Arc 62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>
                    <a:latin typeface="+mn-lt"/>
                  </a:endParaRPr>
                </a:p>
              </p:txBody>
            </p:sp>
            <p:sp>
              <p:nvSpPr>
                <p:cNvPr id="26716" name="Arc 63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>
                    <a:latin typeface="+mn-lt"/>
                  </a:endParaRPr>
                </a:p>
              </p:txBody>
            </p:sp>
          </p:grpSp>
          <p:grpSp>
            <p:nvGrpSpPr>
              <p:cNvPr id="19" name="Group 64"/>
              <p:cNvGrpSpPr>
                <a:grpSpLocks/>
              </p:cNvGrpSpPr>
              <p:nvPr/>
            </p:nvGrpSpPr>
            <p:grpSpPr bwMode="auto">
              <a:xfrm flipV="1">
                <a:off x="2160" y="1680"/>
                <a:ext cx="144" cy="96"/>
                <a:chOff x="1680" y="3648"/>
                <a:chExt cx="192" cy="48"/>
              </a:xfrm>
            </p:grpSpPr>
            <p:sp>
              <p:nvSpPr>
                <p:cNvPr id="26713" name="Arc 65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>
                    <a:latin typeface="+mn-lt"/>
                  </a:endParaRPr>
                </a:p>
              </p:txBody>
            </p:sp>
            <p:sp>
              <p:nvSpPr>
                <p:cNvPr id="26714" name="Arc 66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>
                    <a:latin typeface="+mn-lt"/>
                  </a:endParaRPr>
                </a:p>
              </p:txBody>
            </p:sp>
          </p:grpSp>
          <p:grpSp>
            <p:nvGrpSpPr>
              <p:cNvPr id="20" name="Group 67"/>
              <p:cNvGrpSpPr>
                <a:grpSpLocks/>
              </p:cNvGrpSpPr>
              <p:nvPr/>
            </p:nvGrpSpPr>
            <p:grpSpPr bwMode="auto">
              <a:xfrm flipV="1">
                <a:off x="2304" y="1680"/>
                <a:ext cx="144" cy="96"/>
                <a:chOff x="1680" y="3648"/>
                <a:chExt cx="192" cy="48"/>
              </a:xfrm>
            </p:grpSpPr>
            <p:sp>
              <p:nvSpPr>
                <p:cNvPr id="26711" name="Arc 68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>
                    <a:latin typeface="+mn-lt"/>
                  </a:endParaRPr>
                </a:p>
              </p:txBody>
            </p:sp>
            <p:sp>
              <p:nvSpPr>
                <p:cNvPr id="26712" name="Arc 69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>
                    <a:latin typeface="+mn-lt"/>
                  </a:endParaRPr>
                </a:p>
              </p:txBody>
            </p:sp>
          </p:grpSp>
          <p:grpSp>
            <p:nvGrpSpPr>
              <p:cNvPr id="21" name="Group 70"/>
              <p:cNvGrpSpPr>
                <a:grpSpLocks/>
              </p:cNvGrpSpPr>
              <p:nvPr/>
            </p:nvGrpSpPr>
            <p:grpSpPr bwMode="auto">
              <a:xfrm flipV="1">
                <a:off x="2448" y="1680"/>
                <a:ext cx="144" cy="96"/>
                <a:chOff x="1680" y="3648"/>
                <a:chExt cx="192" cy="48"/>
              </a:xfrm>
            </p:grpSpPr>
            <p:sp>
              <p:nvSpPr>
                <p:cNvPr id="26709" name="Arc 71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>
                    <a:latin typeface="+mn-lt"/>
                  </a:endParaRPr>
                </a:p>
              </p:txBody>
            </p:sp>
            <p:sp>
              <p:nvSpPr>
                <p:cNvPr id="26710" name="Arc 72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>
                    <a:latin typeface="+mn-lt"/>
                  </a:endParaRPr>
                </a:p>
              </p:txBody>
            </p:sp>
          </p:grpSp>
          <p:grpSp>
            <p:nvGrpSpPr>
              <p:cNvPr id="22" name="Group 73"/>
              <p:cNvGrpSpPr>
                <a:grpSpLocks/>
              </p:cNvGrpSpPr>
              <p:nvPr/>
            </p:nvGrpSpPr>
            <p:grpSpPr bwMode="auto">
              <a:xfrm flipV="1">
                <a:off x="2592" y="1680"/>
                <a:ext cx="144" cy="96"/>
                <a:chOff x="1680" y="3648"/>
                <a:chExt cx="192" cy="48"/>
              </a:xfrm>
            </p:grpSpPr>
            <p:sp>
              <p:nvSpPr>
                <p:cNvPr id="26707" name="Arc 74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>
                    <a:latin typeface="+mn-lt"/>
                  </a:endParaRPr>
                </a:p>
              </p:txBody>
            </p:sp>
            <p:sp>
              <p:nvSpPr>
                <p:cNvPr id="26708" name="Arc 75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>
                    <a:latin typeface="+mn-lt"/>
                  </a:endParaRPr>
                </a:p>
              </p:txBody>
            </p:sp>
          </p:grpSp>
          <p:grpSp>
            <p:nvGrpSpPr>
              <p:cNvPr id="23" name="Group 76"/>
              <p:cNvGrpSpPr>
                <a:grpSpLocks/>
              </p:cNvGrpSpPr>
              <p:nvPr/>
            </p:nvGrpSpPr>
            <p:grpSpPr bwMode="auto">
              <a:xfrm flipV="1">
                <a:off x="2736" y="1680"/>
                <a:ext cx="144" cy="96"/>
                <a:chOff x="1680" y="3648"/>
                <a:chExt cx="192" cy="48"/>
              </a:xfrm>
            </p:grpSpPr>
            <p:sp>
              <p:nvSpPr>
                <p:cNvPr id="26705" name="Arc 77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>
                    <a:latin typeface="+mn-lt"/>
                  </a:endParaRPr>
                </a:p>
              </p:txBody>
            </p:sp>
            <p:sp>
              <p:nvSpPr>
                <p:cNvPr id="26706" name="Arc 78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>
                    <a:latin typeface="+mn-lt"/>
                  </a:endParaRPr>
                </a:p>
              </p:txBody>
            </p:sp>
          </p:grpSp>
          <p:grpSp>
            <p:nvGrpSpPr>
              <p:cNvPr id="24" name="Group 79"/>
              <p:cNvGrpSpPr>
                <a:grpSpLocks/>
              </p:cNvGrpSpPr>
              <p:nvPr/>
            </p:nvGrpSpPr>
            <p:grpSpPr bwMode="auto">
              <a:xfrm flipV="1">
                <a:off x="2880" y="1680"/>
                <a:ext cx="144" cy="96"/>
                <a:chOff x="1680" y="3648"/>
                <a:chExt cx="192" cy="48"/>
              </a:xfrm>
            </p:grpSpPr>
            <p:sp>
              <p:nvSpPr>
                <p:cNvPr id="26703" name="Arc 80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>
                    <a:latin typeface="+mn-lt"/>
                  </a:endParaRPr>
                </a:p>
              </p:txBody>
            </p:sp>
            <p:sp>
              <p:nvSpPr>
                <p:cNvPr id="26704" name="Arc 81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>
                    <a:latin typeface="+mn-lt"/>
                  </a:endParaRPr>
                </a:p>
              </p:txBody>
            </p:sp>
          </p:grpSp>
          <p:grpSp>
            <p:nvGrpSpPr>
              <p:cNvPr id="25" name="Group 82"/>
              <p:cNvGrpSpPr>
                <a:grpSpLocks/>
              </p:cNvGrpSpPr>
              <p:nvPr/>
            </p:nvGrpSpPr>
            <p:grpSpPr bwMode="auto">
              <a:xfrm flipV="1">
                <a:off x="3024" y="1680"/>
                <a:ext cx="144" cy="96"/>
                <a:chOff x="1680" y="3648"/>
                <a:chExt cx="192" cy="48"/>
              </a:xfrm>
            </p:grpSpPr>
            <p:sp>
              <p:nvSpPr>
                <p:cNvPr id="26701" name="Arc 83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>
                    <a:latin typeface="+mn-lt"/>
                  </a:endParaRPr>
                </a:p>
              </p:txBody>
            </p:sp>
            <p:sp>
              <p:nvSpPr>
                <p:cNvPr id="26702" name="Arc 84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>
                    <a:latin typeface="+mn-lt"/>
                  </a:endParaRPr>
                </a:p>
              </p:txBody>
            </p:sp>
          </p:grpSp>
          <p:grpSp>
            <p:nvGrpSpPr>
              <p:cNvPr id="26" name="Group 85"/>
              <p:cNvGrpSpPr>
                <a:grpSpLocks/>
              </p:cNvGrpSpPr>
              <p:nvPr/>
            </p:nvGrpSpPr>
            <p:grpSpPr bwMode="auto">
              <a:xfrm flipV="1">
                <a:off x="3168" y="1680"/>
                <a:ext cx="144" cy="96"/>
                <a:chOff x="1680" y="3648"/>
                <a:chExt cx="192" cy="48"/>
              </a:xfrm>
            </p:grpSpPr>
            <p:sp>
              <p:nvSpPr>
                <p:cNvPr id="26699" name="Arc 86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>
                    <a:latin typeface="+mn-lt"/>
                  </a:endParaRPr>
                </a:p>
              </p:txBody>
            </p:sp>
            <p:sp>
              <p:nvSpPr>
                <p:cNvPr id="26700" name="Arc 87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>
                    <a:latin typeface="+mn-lt"/>
                  </a:endParaRPr>
                </a:p>
              </p:txBody>
            </p:sp>
          </p:grpSp>
          <p:grpSp>
            <p:nvGrpSpPr>
              <p:cNvPr id="27" name="Group 88"/>
              <p:cNvGrpSpPr>
                <a:grpSpLocks/>
              </p:cNvGrpSpPr>
              <p:nvPr/>
            </p:nvGrpSpPr>
            <p:grpSpPr bwMode="auto">
              <a:xfrm flipV="1">
                <a:off x="3312" y="1680"/>
                <a:ext cx="144" cy="96"/>
                <a:chOff x="1680" y="3648"/>
                <a:chExt cx="192" cy="48"/>
              </a:xfrm>
            </p:grpSpPr>
            <p:sp>
              <p:nvSpPr>
                <p:cNvPr id="26697" name="Arc 89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>
                    <a:latin typeface="+mn-lt"/>
                  </a:endParaRPr>
                </a:p>
              </p:txBody>
            </p:sp>
            <p:sp>
              <p:nvSpPr>
                <p:cNvPr id="26698" name="Arc 90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>
                    <a:latin typeface="+mn-lt"/>
                  </a:endParaRPr>
                </a:p>
              </p:txBody>
            </p:sp>
          </p:grpSp>
          <p:grpSp>
            <p:nvGrpSpPr>
              <p:cNvPr id="28" name="Group 91"/>
              <p:cNvGrpSpPr>
                <a:grpSpLocks/>
              </p:cNvGrpSpPr>
              <p:nvPr/>
            </p:nvGrpSpPr>
            <p:grpSpPr bwMode="auto">
              <a:xfrm flipV="1">
                <a:off x="3456" y="1680"/>
                <a:ext cx="144" cy="96"/>
                <a:chOff x="1680" y="3648"/>
                <a:chExt cx="192" cy="48"/>
              </a:xfrm>
            </p:grpSpPr>
            <p:sp>
              <p:nvSpPr>
                <p:cNvPr id="26695" name="Arc 92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>
                    <a:latin typeface="+mn-lt"/>
                  </a:endParaRPr>
                </a:p>
              </p:txBody>
            </p:sp>
            <p:sp>
              <p:nvSpPr>
                <p:cNvPr id="26696" name="Arc 93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>
                    <a:latin typeface="+mn-lt"/>
                  </a:endParaRPr>
                </a:p>
              </p:txBody>
            </p:sp>
          </p:grpSp>
        </p:grpSp>
        <p:sp>
          <p:nvSpPr>
            <p:cNvPr id="26645" name="Text Box 94"/>
            <p:cNvSpPr txBox="1">
              <a:spLocks noChangeArrowheads="1"/>
            </p:cNvSpPr>
            <p:nvPr/>
          </p:nvSpPr>
          <p:spPr bwMode="auto">
            <a:xfrm>
              <a:off x="3119697" y="2416919"/>
              <a:ext cx="2434167" cy="496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/>
              <a:r>
                <a:rPr lang="en-US" sz="1400" dirty="0">
                  <a:latin typeface="+mn-lt"/>
                </a:rPr>
                <a:t>Cooling section</a:t>
              </a:r>
            </a:p>
          </p:txBody>
        </p:sp>
        <p:sp>
          <p:nvSpPr>
            <p:cNvPr id="26646" name="Text Box 95"/>
            <p:cNvSpPr txBox="1">
              <a:spLocks noChangeArrowheads="1"/>
            </p:cNvSpPr>
            <p:nvPr/>
          </p:nvSpPr>
          <p:spPr bwMode="auto">
            <a:xfrm>
              <a:off x="3208970" y="691275"/>
              <a:ext cx="2413709" cy="496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/>
              <a:r>
                <a:rPr lang="en-US" sz="1400" dirty="0">
                  <a:latin typeface="+mn-lt"/>
                </a:rPr>
                <a:t>solenoid</a:t>
              </a:r>
            </a:p>
          </p:txBody>
        </p:sp>
        <p:sp>
          <p:nvSpPr>
            <p:cNvPr id="26647" name="AutoShape 96"/>
            <p:cNvSpPr>
              <a:spLocks/>
            </p:cNvSpPr>
            <p:nvPr/>
          </p:nvSpPr>
          <p:spPr bwMode="auto">
            <a:xfrm rot="16200000" flipV="1">
              <a:off x="4336712" y="584280"/>
              <a:ext cx="228432" cy="3488268"/>
            </a:xfrm>
            <a:prstGeom prst="leftBrace">
              <a:avLst>
                <a:gd name="adj1" fmla="val 75009"/>
                <a:gd name="adj2" fmla="val 50000"/>
              </a:avLst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rtl="0" eaLnBrk="0" hangingPunct="0"/>
              <a:endParaRPr lang="en-US" sz="1400">
                <a:latin typeface="+mn-lt"/>
              </a:endParaRPr>
            </a:p>
          </p:txBody>
        </p:sp>
        <p:sp>
          <p:nvSpPr>
            <p:cNvPr id="26648" name="Rectangle 98"/>
            <p:cNvSpPr>
              <a:spLocks noChangeArrowheads="1"/>
            </p:cNvSpPr>
            <p:nvPr/>
          </p:nvSpPr>
          <p:spPr bwMode="auto">
            <a:xfrm rot="10800000">
              <a:off x="3397873" y="4246676"/>
              <a:ext cx="2119007" cy="373239"/>
            </a:xfrm>
            <a:prstGeom prst="rect">
              <a:avLst/>
            </a:prstGeom>
            <a:solidFill>
              <a:srgbClr val="FF7C8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rtl="0" eaLnBrk="0" hangingPunct="0"/>
              <a:endParaRPr lang="en-US" sz="1400">
                <a:latin typeface="+mn-lt"/>
              </a:endParaRPr>
            </a:p>
          </p:txBody>
        </p:sp>
        <p:sp>
          <p:nvSpPr>
            <p:cNvPr id="26650" name="Rectangle 101"/>
            <p:cNvSpPr>
              <a:spLocks noChangeArrowheads="1"/>
            </p:cNvSpPr>
            <p:nvPr/>
          </p:nvSpPr>
          <p:spPr bwMode="auto">
            <a:xfrm rot="10800000" flipH="1">
              <a:off x="2034541" y="4301905"/>
              <a:ext cx="449580" cy="224373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rtl="0" eaLnBrk="0" hangingPunct="0"/>
              <a:endParaRPr lang="en-US" sz="1400">
                <a:latin typeface="+mn-lt"/>
              </a:endParaRPr>
            </a:p>
          </p:txBody>
        </p:sp>
        <p:sp>
          <p:nvSpPr>
            <p:cNvPr id="26655" name="Line 110"/>
            <p:cNvSpPr>
              <a:spLocks noChangeShapeType="1"/>
            </p:cNvSpPr>
            <p:nvPr/>
          </p:nvSpPr>
          <p:spPr bwMode="auto">
            <a:xfrm rot="16200000">
              <a:off x="5745485" y="3459479"/>
              <a:ext cx="769620" cy="119634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6657" name="Text Box 112"/>
            <p:cNvSpPr txBox="1">
              <a:spLocks noChangeArrowheads="1"/>
            </p:cNvSpPr>
            <p:nvPr/>
          </p:nvSpPr>
          <p:spPr bwMode="auto">
            <a:xfrm>
              <a:off x="6001438" y="2995703"/>
              <a:ext cx="1511622" cy="496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/>
              <a:r>
                <a:rPr lang="en-US" sz="1400" dirty="0">
                  <a:latin typeface="+mn-lt"/>
                </a:rPr>
                <a:t>Fast </a:t>
              </a:r>
              <a:r>
                <a:rPr lang="en-US" sz="1400" dirty="0" smtClean="0">
                  <a:latin typeface="+mn-lt"/>
                </a:rPr>
                <a:t>kicker</a:t>
              </a:r>
              <a:endParaRPr lang="en-US" sz="1400" dirty="0">
                <a:latin typeface="+mn-lt"/>
              </a:endParaRPr>
            </a:p>
          </p:txBody>
        </p:sp>
        <p:sp>
          <p:nvSpPr>
            <p:cNvPr id="26658" name="Text Box 113"/>
            <p:cNvSpPr txBox="1">
              <a:spLocks noChangeArrowheads="1"/>
            </p:cNvSpPr>
            <p:nvPr/>
          </p:nvSpPr>
          <p:spPr bwMode="auto">
            <a:xfrm>
              <a:off x="1561979" y="3057649"/>
              <a:ext cx="1614950" cy="496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/>
              <a:r>
                <a:rPr lang="en-US" sz="1400" dirty="0">
                  <a:latin typeface="+mn-lt"/>
                </a:rPr>
                <a:t>Fast </a:t>
              </a:r>
              <a:r>
                <a:rPr lang="en-US" sz="1400" dirty="0" smtClean="0">
                  <a:latin typeface="+mn-lt"/>
                </a:rPr>
                <a:t>kicker</a:t>
              </a:r>
              <a:endParaRPr lang="en-US" sz="1400" dirty="0">
                <a:latin typeface="+mn-lt"/>
              </a:endParaRPr>
            </a:p>
          </p:txBody>
        </p:sp>
        <p:sp>
          <p:nvSpPr>
            <p:cNvPr id="26659" name="Text Box 114"/>
            <p:cNvSpPr txBox="1">
              <a:spLocks noChangeArrowheads="1"/>
            </p:cNvSpPr>
            <p:nvPr/>
          </p:nvSpPr>
          <p:spPr bwMode="auto">
            <a:xfrm>
              <a:off x="3649980" y="4601269"/>
              <a:ext cx="1584958" cy="496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/>
              <a:r>
                <a:rPr lang="en-US" sz="1400" dirty="0">
                  <a:latin typeface="+mn-lt"/>
                </a:rPr>
                <a:t>SRF </a:t>
              </a:r>
              <a:r>
                <a:rPr lang="en-US" sz="1400" dirty="0" err="1">
                  <a:latin typeface="+mn-lt"/>
                </a:rPr>
                <a:t>Linac</a:t>
              </a:r>
              <a:endParaRPr lang="en-US" sz="1400" dirty="0">
                <a:latin typeface="+mn-lt"/>
              </a:endParaRPr>
            </a:p>
          </p:txBody>
        </p:sp>
        <p:sp>
          <p:nvSpPr>
            <p:cNvPr id="26660" name="Text Box 115"/>
            <p:cNvSpPr txBox="1">
              <a:spLocks noChangeArrowheads="1"/>
            </p:cNvSpPr>
            <p:nvPr/>
          </p:nvSpPr>
          <p:spPr bwMode="auto">
            <a:xfrm>
              <a:off x="5527572" y="4503757"/>
              <a:ext cx="1152440" cy="496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/>
              <a:r>
                <a:rPr lang="en-US" sz="1400" dirty="0" smtClean="0">
                  <a:latin typeface="+mn-lt"/>
                </a:rPr>
                <a:t>dump</a:t>
              </a:r>
              <a:endParaRPr lang="en-US" sz="1400" dirty="0">
                <a:latin typeface="+mn-lt"/>
              </a:endParaRPr>
            </a:p>
          </p:txBody>
        </p:sp>
        <p:sp>
          <p:nvSpPr>
            <p:cNvPr id="26661" name="Text Box 116"/>
            <p:cNvSpPr txBox="1">
              <a:spLocks noChangeArrowheads="1"/>
            </p:cNvSpPr>
            <p:nvPr/>
          </p:nvSpPr>
          <p:spPr bwMode="auto">
            <a:xfrm>
              <a:off x="1542870" y="4516732"/>
              <a:ext cx="1484537" cy="496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/>
              <a:r>
                <a:rPr lang="en-US" sz="1400" dirty="0" smtClean="0">
                  <a:latin typeface="+mn-lt"/>
                </a:rPr>
                <a:t>injector</a:t>
              </a:r>
              <a:endParaRPr lang="en-US" sz="1400" dirty="0">
                <a:latin typeface="+mn-lt"/>
              </a:endParaRPr>
            </a:p>
          </p:txBody>
        </p:sp>
        <p:sp>
          <p:nvSpPr>
            <p:cNvPr id="26663" name="Line 118"/>
            <p:cNvSpPr>
              <a:spLocks noChangeShapeType="1"/>
            </p:cNvSpPr>
            <p:nvPr/>
          </p:nvSpPr>
          <p:spPr bwMode="auto">
            <a:xfrm>
              <a:off x="2475032" y="4411752"/>
              <a:ext cx="923488" cy="78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6666" name="Line 121"/>
            <p:cNvSpPr>
              <a:spLocks noChangeShapeType="1"/>
            </p:cNvSpPr>
            <p:nvPr/>
          </p:nvSpPr>
          <p:spPr bwMode="auto">
            <a:xfrm>
              <a:off x="4975860" y="3661831"/>
              <a:ext cx="457200" cy="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6667" name="Rectangle 122"/>
            <p:cNvSpPr>
              <a:spLocks noChangeArrowheads="1"/>
            </p:cNvSpPr>
            <p:nvPr/>
          </p:nvSpPr>
          <p:spPr bwMode="auto">
            <a:xfrm>
              <a:off x="6609927" y="3447219"/>
              <a:ext cx="194733" cy="373201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rgbClr val="00B0F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rtl="0" eaLnBrk="0" hangingPunct="0"/>
              <a:endParaRPr lang="en-US" sz="1400">
                <a:latin typeface="+mn-lt"/>
              </a:endParaRPr>
            </a:p>
          </p:txBody>
        </p:sp>
        <p:cxnSp>
          <p:nvCxnSpPr>
            <p:cNvPr id="26669" name="Straight Connector 134"/>
            <p:cNvCxnSpPr>
              <a:cxnSpLocks noChangeShapeType="1"/>
            </p:cNvCxnSpPr>
            <p:nvPr/>
          </p:nvCxnSpPr>
          <p:spPr bwMode="auto">
            <a:xfrm rot="16200000" flipH="1">
              <a:off x="4442460" y="3539911"/>
              <a:ext cx="152400" cy="152400"/>
            </a:xfrm>
            <a:prstGeom prst="line">
              <a:avLst/>
            </a:prstGeom>
            <a:noFill/>
            <a:ln w="38100" algn="ctr">
              <a:solidFill>
                <a:srgbClr val="00B050"/>
              </a:solidFill>
              <a:round/>
              <a:headEnd/>
              <a:tailEnd/>
            </a:ln>
          </p:spPr>
        </p:cxnSp>
        <p:cxnSp>
          <p:nvCxnSpPr>
            <p:cNvPr id="26670" name="Straight Connector 138"/>
            <p:cNvCxnSpPr>
              <a:cxnSpLocks noChangeShapeType="1"/>
            </p:cNvCxnSpPr>
            <p:nvPr/>
          </p:nvCxnSpPr>
          <p:spPr bwMode="auto">
            <a:xfrm flipV="1">
              <a:off x="4297680" y="3514257"/>
              <a:ext cx="152400" cy="147574"/>
            </a:xfrm>
            <a:prstGeom prst="line">
              <a:avLst/>
            </a:prstGeom>
            <a:noFill/>
            <a:ln w="38100" algn="ctr">
              <a:solidFill>
                <a:srgbClr val="00B050"/>
              </a:solidFill>
              <a:round/>
              <a:headEnd/>
              <a:tailEnd/>
            </a:ln>
          </p:spPr>
        </p:cxnSp>
        <p:sp>
          <p:nvSpPr>
            <p:cNvPr id="26673" name="Line 4"/>
            <p:cNvSpPr>
              <a:spLocks noChangeShapeType="1"/>
            </p:cNvSpPr>
            <p:nvPr/>
          </p:nvSpPr>
          <p:spPr bwMode="auto">
            <a:xfrm>
              <a:off x="2156460" y="3661831"/>
              <a:ext cx="2133600" cy="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6676" name="Line 2"/>
            <p:cNvSpPr>
              <a:spLocks noChangeShapeType="1"/>
            </p:cNvSpPr>
            <p:nvPr/>
          </p:nvSpPr>
          <p:spPr bwMode="auto">
            <a:xfrm flipV="1">
              <a:off x="1096084" y="1691640"/>
              <a:ext cx="7080176" cy="31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6677" name="Oval 15"/>
            <p:cNvSpPr>
              <a:spLocks noChangeArrowheads="1"/>
            </p:cNvSpPr>
            <p:nvPr/>
          </p:nvSpPr>
          <p:spPr bwMode="auto">
            <a:xfrm>
              <a:off x="7490461" y="1615951"/>
              <a:ext cx="388620" cy="14427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rtl="0" eaLnBrk="0" hangingPunct="0"/>
              <a:endParaRPr lang="en-US" sz="1400">
                <a:latin typeface="+mn-lt"/>
              </a:endParaRPr>
            </a:p>
          </p:txBody>
        </p:sp>
        <p:sp>
          <p:nvSpPr>
            <p:cNvPr id="26678" name="Rectangle 109"/>
            <p:cNvSpPr>
              <a:spLocks noChangeArrowheads="1"/>
            </p:cNvSpPr>
            <p:nvPr/>
          </p:nvSpPr>
          <p:spPr bwMode="auto">
            <a:xfrm>
              <a:off x="6061569" y="4330010"/>
              <a:ext cx="141111" cy="246221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rtl="0" eaLnBrk="0" hangingPunct="0"/>
              <a:endParaRPr lang="en-US" sz="1400">
                <a:latin typeface="+mn-lt"/>
              </a:endParaRPr>
            </a:p>
          </p:txBody>
        </p:sp>
        <p:sp>
          <p:nvSpPr>
            <p:cNvPr id="131" name="Line 110"/>
            <p:cNvSpPr>
              <a:spLocks noChangeShapeType="1"/>
            </p:cNvSpPr>
            <p:nvPr/>
          </p:nvSpPr>
          <p:spPr bwMode="auto">
            <a:xfrm rot="16200000" flipH="1">
              <a:off x="2465071" y="3501391"/>
              <a:ext cx="754380" cy="111251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132" name="Line 110"/>
            <p:cNvSpPr>
              <a:spLocks noChangeShapeType="1"/>
            </p:cNvSpPr>
            <p:nvPr/>
          </p:nvSpPr>
          <p:spPr bwMode="auto">
            <a:xfrm rot="16200000" flipH="1">
              <a:off x="2442210" y="3669033"/>
              <a:ext cx="342903" cy="48767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133" name="Line 118"/>
            <p:cNvSpPr>
              <a:spLocks noChangeShapeType="1"/>
            </p:cNvSpPr>
            <p:nvPr/>
          </p:nvSpPr>
          <p:spPr bwMode="auto">
            <a:xfrm>
              <a:off x="2628900" y="4411980"/>
              <a:ext cx="350520" cy="15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134" name="Line 110"/>
            <p:cNvSpPr>
              <a:spLocks noChangeShapeType="1"/>
            </p:cNvSpPr>
            <p:nvPr/>
          </p:nvSpPr>
          <p:spPr bwMode="auto">
            <a:xfrm rot="16200000">
              <a:off x="5650230" y="4034790"/>
              <a:ext cx="304800" cy="4800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6675" name="Rectangle 9"/>
            <p:cNvSpPr>
              <a:spLocks noChangeArrowheads="1"/>
            </p:cNvSpPr>
            <p:nvPr/>
          </p:nvSpPr>
          <p:spPr bwMode="auto">
            <a:xfrm>
              <a:off x="2186940" y="3492939"/>
              <a:ext cx="194733" cy="373201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rgbClr val="00B0F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rtl="0" eaLnBrk="0" hangingPunct="0"/>
              <a:endParaRPr lang="en-US" sz="1400">
                <a:latin typeface="+mn-lt"/>
              </a:endParaRPr>
            </a:p>
          </p:txBody>
        </p:sp>
        <p:sp>
          <p:nvSpPr>
            <p:cNvPr id="135" name="Line 110"/>
            <p:cNvSpPr>
              <a:spLocks noChangeShapeType="1"/>
            </p:cNvSpPr>
            <p:nvPr/>
          </p:nvSpPr>
          <p:spPr bwMode="auto">
            <a:xfrm rot="16200000" flipH="1">
              <a:off x="5779771" y="4171951"/>
              <a:ext cx="7620" cy="56387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400">
                <a:latin typeface="+mn-lt"/>
              </a:endParaRPr>
            </a:p>
          </p:txBody>
        </p:sp>
      </p:grpSp>
      <p:sp>
        <p:nvSpPr>
          <p:cNvPr id="137" name="Rectangular Callout 136"/>
          <p:cNvSpPr/>
          <p:nvPr/>
        </p:nvSpPr>
        <p:spPr bwMode="auto">
          <a:xfrm>
            <a:off x="3934226" y="3034491"/>
            <a:ext cx="2243737" cy="807526"/>
          </a:xfrm>
          <a:prstGeom prst="wedgeRectCallout">
            <a:avLst>
              <a:gd name="adj1" fmla="val -56817"/>
              <a:gd name="adj2" fmla="val -106015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200" b="1" dirty="0" smtClean="0">
                <a:latin typeface="+mn-lt"/>
              </a:rPr>
              <a:t>Electron bunches circulates </a:t>
            </a:r>
            <a:r>
              <a:rPr lang="en-US" sz="1200" b="1" dirty="0" smtClean="0">
                <a:solidFill>
                  <a:srgbClr val="FF0000"/>
                </a:solidFill>
                <a:latin typeface="+mn-lt"/>
              </a:rPr>
              <a:t>100+</a:t>
            </a:r>
            <a:r>
              <a:rPr lang="en-US" sz="1200" b="1" dirty="0" smtClean="0">
                <a:latin typeface="+mn-lt"/>
              </a:rPr>
              <a:t> times, leads to a factor of </a:t>
            </a:r>
            <a:r>
              <a:rPr lang="en-US" sz="1200" b="1" dirty="0" smtClean="0">
                <a:solidFill>
                  <a:srgbClr val="FF0000"/>
                </a:solidFill>
                <a:latin typeface="+mn-lt"/>
              </a:rPr>
              <a:t>100+ </a:t>
            </a:r>
            <a:r>
              <a:rPr lang="en-US" sz="1200" b="1" dirty="0" smtClean="0">
                <a:latin typeface="+mn-lt"/>
              </a:rPr>
              <a:t>reduction of current from a photo-injector/ERL </a:t>
            </a:r>
            <a:endParaRPr lang="en-US" sz="1200" b="1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5586291" y="683880"/>
            <a:ext cx="355770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+mn-lt"/>
              </a:rPr>
              <a:t>Design Choice</a:t>
            </a:r>
            <a:endParaRPr lang="en-US" sz="2000" b="1" dirty="0" smtClean="0">
              <a:solidFill>
                <a:srgbClr val="0000FF"/>
              </a:solidFill>
              <a:latin typeface="+mn-lt"/>
            </a:endParaRPr>
          </a:p>
          <a:p>
            <a:pPr marL="457200" indent="-228600"/>
            <a:r>
              <a:rPr lang="en-US" sz="1600" dirty="0" smtClean="0">
                <a:latin typeface="+mn-lt"/>
              </a:rPr>
              <a:t>to meet design challenges</a:t>
            </a:r>
            <a:endParaRPr lang="en-US" sz="1600" dirty="0" smtClean="0">
              <a:latin typeface="+mn-lt"/>
            </a:endParaRPr>
          </a:p>
          <a:p>
            <a:pPr marL="457200" indent="-228600">
              <a:buFont typeface="Arial" charset="0"/>
              <a:buChar char="•"/>
            </a:pPr>
            <a:r>
              <a:rPr lang="en-US" sz="1600" dirty="0" smtClean="0">
                <a:latin typeface="+mn-lt"/>
              </a:rPr>
              <a:t>RF </a:t>
            </a:r>
            <a:r>
              <a:rPr lang="en-US" sz="1600" dirty="0" smtClean="0">
                <a:latin typeface="+mn-lt"/>
              </a:rPr>
              <a:t>power  </a:t>
            </a:r>
            <a:r>
              <a:rPr lang="en-US" sz="1600" dirty="0" smtClean="0">
                <a:latin typeface="+mn-lt"/>
              </a:rPr>
              <a:t>(</a:t>
            </a:r>
            <a:r>
              <a:rPr lang="en-US" sz="1600" dirty="0" smtClean="0">
                <a:latin typeface="+mn-lt"/>
              </a:rPr>
              <a:t>u</a:t>
            </a:r>
            <a:r>
              <a:rPr lang="en-US" sz="1600" dirty="0" smtClean="0">
                <a:latin typeface="+mn-lt"/>
              </a:rPr>
              <a:t>p to 50 MW)     </a:t>
            </a:r>
          </a:p>
          <a:p>
            <a:pPr marL="457200" indent="-228600">
              <a:buFont typeface="Arial" charset="0"/>
              <a:buChar char="•"/>
            </a:pPr>
            <a:r>
              <a:rPr lang="en-US" sz="1600" dirty="0" smtClean="0">
                <a:latin typeface="+mn-lt"/>
              </a:rPr>
              <a:t>Cathode lifetime (130 </a:t>
            </a:r>
            <a:r>
              <a:rPr lang="en-US" sz="1600" dirty="0" err="1" smtClean="0">
                <a:latin typeface="+mn-lt"/>
              </a:rPr>
              <a:t>kC</a:t>
            </a:r>
            <a:r>
              <a:rPr lang="en-US" sz="1600" dirty="0" smtClean="0">
                <a:latin typeface="+mn-lt"/>
              </a:rPr>
              <a:t>/day)</a:t>
            </a:r>
            <a:endParaRPr lang="en-US" sz="1600" dirty="0" smtClean="0">
              <a:latin typeface="+mn-lt"/>
            </a:endParaRPr>
          </a:p>
          <a:p>
            <a:pPr marL="457200" indent="-457200"/>
            <a:endParaRPr lang="en-US" sz="1000" dirty="0" smtClean="0">
              <a:latin typeface="+mn-lt"/>
            </a:endParaRPr>
          </a:p>
          <a:p>
            <a:pPr marL="457200" indent="-457200"/>
            <a:r>
              <a:rPr lang="en-US" sz="2000" b="1" dirty="0" smtClean="0">
                <a:solidFill>
                  <a:srgbClr val="0000FF"/>
                </a:solidFill>
                <a:latin typeface="+mn-lt"/>
              </a:rPr>
              <a:t>Required technology</a:t>
            </a:r>
            <a:endParaRPr lang="en-US" sz="2000" b="1" dirty="0" smtClean="0">
              <a:solidFill>
                <a:srgbClr val="0000FF"/>
              </a:solidFill>
              <a:latin typeface="+mn-lt"/>
            </a:endParaRPr>
          </a:p>
          <a:p>
            <a:pPr marL="457200" indent="-227013">
              <a:buFont typeface="Arial" pitchFamily="34" charset="0"/>
              <a:buChar char="•"/>
            </a:pPr>
            <a:r>
              <a:rPr lang="en-US" sz="1600" dirty="0" smtClean="0">
                <a:latin typeface="+mn-lt"/>
              </a:rPr>
              <a:t>High bunch charge gun      (ok)</a:t>
            </a:r>
          </a:p>
          <a:p>
            <a:pPr marL="457200" indent="-227013">
              <a:buFont typeface="Arial" pitchFamily="34" charset="0"/>
              <a:buChar char="•"/>
            </a:pPr>
            <a:r>
              <a:rPr lang="en-US" sz="1600" dirty="0" smtClean="0">
                <a:latin typeface="+mn-lt"/>
              </a:rPr>
              <a:t>ERL (50 </a:t>
            </a:r>
            <a:r>
              <a:rPr lang="en-US" sz="1600" dirty="0" err="1" smtClean="0">
                <a:latin typeface="+mn-lt"/>
              </a:rPr>
              <a:t>MeV</a:t>
            </a:r>
            <a:r>
              <a:rPr lang="en-US" sz="1600" dirty="0" smtClean="0">
                <a:latin typeface="+mn-lt"/>
              </a:rPr>
              <a:t>, 15 </a:t>
            </a:r>
            <a:r>
              <a:rPr lang="en-US" sz="1600" dirty="0" err="1" smtClean="0">
                <a:latin typeface="+mn-lt"/>
              </a:rPr>
              <a:t>mA</a:t>
            </a:r>
            <a:r>
              <a:rPr lang="en-US" sz="1600" dirty="0" smtClean="0">
                <a:latin typeface="+mn-lt"/>
              </a:rPr>
              <a:t>)	   (ok)</a:t>
            </a:r>
          </a:p>
          <a:p>
            <a:pPr marL="457200" indent="-227013">
              <a:buFont typeface="Arial" pitchFamily="34" charset="0"/>
              <a:buChar char="•"/>
            </a:pPr>
            <a:r>
              <a:rPr lang="en-US" sz="1600" dirty="0" smtClean="0">
                <a:latin typeface="+mn-lt"/>
              </a:rPr>
              <a:t>Ultra fast kicker</a:t>
            </a:r>
            <a:endParaRPr lang="en-US" sz="1000" dirty="0">
              <a:latin typeface="+mn-lt"/>
            </a:endParaRPr>
          </a:p>
        </p:txBody>
      </p:sp>
      <p:sp>
        <p:nvSpPr>
          <p:cNvPr id="123" name="Text Box 116"/>
          <p:cNvSpPr txBox="1">
            <a:spLocks noChangeArrowheads="1"/>
          </p:cNvSpPr>
          <p:nvPr/>
        </p:nvSpPr>
        <p:spPr bwMode="auto">
          <a:xfrm>
            <a:off x="1182060" y="2578778"/>
            <a:ext cx="18147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/>
            <a:r>
              <a:rPr lang="en-US" sz="1400" dirty="0" smtClean="0">
                <a:solidFill>
                  <a:srgbClr val="FF0000"/>
                </a:solidFill>
                <a:latin typeface="+mn-lt"/>
              </a:rPr>
              <a:t>energy recovery</a:t>
            </a:r>
            <a:endParaRPr lang="en-US" sz="1400" dirty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124" name="Group 123"/>
          <p:cNvGrpSpPr/>
          <p:nvPr/>
        </p:nvGrpSpPr>
        <p:grpSpPr>
          <a:xfrm>
            <a:off x="370781" y="4326112"/>
            <a:ext cx="3624918" cy="1490703"/>
            <a:chOff x="715699" y="848430"/>
            <a:chExt cx="8269028" cy="3434011"/>
          </a:xfrm>
        </p:grpSpPr>
        <p:cxnSp>
          <p:nvCxnSpPr>
            <p:cNvPr id="125" name="Straight Connector 124"/>
            <p:cNvCxnSpPr/>
            <p:nvPr/>
          </p:nvCxnSpPr>
          <p:spPr>
            <a:xfrm flipH="1">
              <a:off x="715699" y="871725"/>
              <a:ext cx="5817665" cy="3410716"/>
            </a:xfrm>
            <a:prstGeom prst="line">
              <a:avLst/>
            </a:prstGeom>
            <a:ln w="38100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flipH="1" flipV="1">
              <a:off x="715699" y="871725"/>
              <a:ext cx="5817665" cy="3410716"/>
            </a:xfrm>
            <a:prstGeom prst="line">
              <a:avLst/>
            </a:prstGeom>
            <a:ln w="38100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Rectangle 126"/>
            <p:cNvSpPr/>
            <p:nvPr/>
          </p:nvSpPr>
          <p:spPr>
            <a:xfrm rot="1813969">
              <a:off x="1567956" y="1828406"/>
              <a:ext cx="2016790" cy="232549"/>
            </a:xfrm>
            <a:prstGeom prst="rect">
              <a:avLst/>
            </a:prstGeom>
            <a:solidFill>
              <a:srgbClr val="00B050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/>
            </a:p>
          </p:txBody>
        </p:sp>
        <p:sp>
          <p:nvSpPr>
            <p:cNvPr id="128" name="Rectangle 127"/>
            <p:cNvSpPr/>
            <p:nvPr/>
          </p:nvSpPr>
          <p:spPr>
            <a:xfrm rot="1813969">
              <a:off x="3664316" y="3068666"/>
              <a:ext cx="2016790" cy="232549"/>
            </a:xfrm>
            <a:prstGeom prst="rect">
              <a:avLst/>
            </a:prstGeom>
            <a:solidFill>
              <a:srgbClr val="00B050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/>
            </a:p>
          </p:txBody>
        </p:sp>
        <p:sp>
          <p:nvSpPr>
            <p:cNvPr id="129" name="Rectangle 128"/>
            <p:cNvSpPr/>
            <p:nvPr/>
          </p:nvSpPr>
          <p:spPr>
            <a:xfrm rot="19789720">
              <a:off x="1490824" y="3145311"/>
              <a:ext cx="2016790" cy="232549"/>
            </a:xfrm>
            <a:prstGeom prst="rect">
              <a:avLst/>
            </a:prstGeom>
            <a:solidFill>
              <a:srgbClr val="00B050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/>
            </a:p>
          </p:txBody>
        </p:sp>
        <p:sp>
          <p:nvSpPr>
            <p:cNvPr id="130" name="Rectangle 129"/>
            <p:cNvSpPr/>
            <p:nvPr/>
          </p:nvSpPr>
          <p:spPr>
            <a:xfrm rot="19789720">
              <a:off x="3740319" y="1827533"/>
              <a:ext cx="2016790" cy="232549"/>
            </a:xfrm>
            <a:prstGeom prst="rect">
              <a:avLst/>
            </a:prstGeom>
            <a:solidFill>
              <a:srgbClr val="00B050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/>
            </a:p>
          </p:txBody>
        </p:sp>
        <p:sp>
          <p:nvSpPr>
            <p:cNvPr id="138" name="Arc 137"/>
            <p:cNvSpPr/>
            <p:nvPr/>
          </p:nvSpPr>
          <p:spPr>
            <a:xfrm>
              <a:off x="4749280" y="1414339"/>
              <a:ext cx="1861653" cy="775163"/>
            </a:xfrm>
            <a:prstGeom prst="arc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 b="1"/>
            </a:p>
          </p:txBody>
        </p:sp>
        <p:sp>
          <p:nvSpPr>
            <p:cNvPr id="139" name="Arc 138"/>
            <p:cNvSpPr/>
            <p:nvPr/>
          </p:nvSpPr>
          <p:spPr>
            <a:xfrm flipV="1">
              <a:off x="4594142" y="2964664"/>
              <a:ext cx="2016790" cy="697646"/>
            </a:xfrm>
            <a:prstGeom prst="arc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 b="1"/>
            </a:p>
          </p:txBody>
        </p:sp>
        <p:cxnSp>
          <p:nvCxnSpPr>
            <p:cNvPr id="140" name="Straight Arrow Connector 139"/>
            <p:cNvCxnSpPr>
              <a:stCxn id="148" idx="2"/>
            </p:cNvCxnSpPr>
            <p:nvPr/>
          </p:nvCxnSpPr>
          <p:spPr>
            <a:xfrm rot="5400000">
              <a:off x="5311306" y="2635220"/>
              <a:ext cx="1357342" cy="808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Arc 140"/>
            <p:cNvSpPr/>
            <p:nvPr/>
          </p:nvSpPr>
          <p:spPr>
            <a:xfrm flipH="1">
              <a:off x="1258681" y="1414339"/>
              <a:ext cx="930826" cy="930195"/>
            </a:xfrm>
            <a:prstGeom prst="arc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 b="1"/>
            </a:p>
          </p:txBody>
        </p:sp>
        <p:sp>
          <p:nvSpPr>
            <p:cNvPr id="142" name="Arc 141"/>
            <p:cNvSpPr/>
            <p:nvPr/>
          </p:nvSpPr>
          <p:spPr>
            <a:xfrm flipH="1" flipV="1">
              <a:off x="1258681" y="2964664"/>
              <a:ext cx="698120" cy="775162"/>
            </a:xfrm>
            <a:prstGeom prst="arc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 b="1"/>
            </a:p>
          </p:txBody>
        </p:sp>
        <p:cxnSp>
          <p:nvCxnSpPr>
            <p:cNvPr id="143" name="Straight Arrow Connector 142"/>
            <p:cNvCxnSpPr>
              <a:stCxn id="141" idx="2"/>
            </p:cNvCxnSpPr>
            <p:nvPr/>
          </p:nvCxnSpPr>
          <p:spPr>
            <a:xfrm rot="5400000">
              <a:off x="483518" y="2654599"/>
              <a:ext cx="1550325" cy="1617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948407" y="1026758"/>
              <a:ext cx="542981" cy="310065"/>
            </a:xfrm>
            <a:prstGeom prst="line">
              <a:avLst/>
            </a:prstGeom>
            <a:ln w="38100">
              <a:solidFill>
                <a:srgbClr val="0033CC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0800000" flipV="1">
              <a:off x="715699" y="3972376"/>
              <a:ext cx="542981" cy="310065"/>
            </a:xfrm>
            <a:prstGeom prst="line">
              <a:avLst/>
            </a:prstGeom>
            <a:ln w="38100">
              <a:solidFill>
                <a:srgbClr val="0033CC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5757676" y="3831754"/>
              <a:ext cx="542981" cy="310065"/>
            </a:xfrm>
            <a:prstGeom prst="line">
              <a:avLst/>
            </a:prstGeom>
            <a:ln w="38100">
              <a:solidFill>
                <a:srgbClr val="0033CC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rot="10800000" flipV="1">
              <a:off x="5757675" y="1026758"/>
              <a:ext cx="542982" cy="310065"/>
            </a:xfrm>
            <a:prstGeom prst="line">
              <a:avLst/>
            </a:prstGeom>
            <a:ln w="38100">
              <a:solidFill>
                <a:srgbClr val="0033CC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Arc 147"/>
            <p:cNvSpPr/>
            <p:nvPr/>
          </p:nvSpPr>
          <p:spPr>
            <a:xfrm>
              <a:off x="5292262" y="1414339"/>
              <a:ext cx="698120" cy="1085228"/>
            </a:xfrm>
            <a:prstGeom prst="arc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 b="1"/>
            </a:p>
          </p:txBody>
        </p:sp>
        <p:sp>
          <p:nvSpPr>
            <p:cNvPr id="149" name="Arc 148"/>
            <p:cNvSpPr/>
            <p:nvPr/>
          </p:nvSpPr>
          <p:spPr>
            <a:xfrm flipV="1">
              <a:off x="5137124" y="2654599"/>
              <a:ext cx="853257" cy="1007712"/>
            </a:xfrm>
            <a:prstGeom prst="arc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 b="1"/>
            </a:p>
          </p:txBody>
        </p:sp>
        <p:cxnSp>
          <p:nvCxnSpPr>
            <p:cNvPr id="150" name="Straight Arrow Connector 149"/>
            <p:cNvCxnSpPr>
              <a:stCxn id="138" idx="2"/>
            </p:cNvCxnSpPr>
            <p:nvPr/>
          </p:nvCxnSpPr>
          <p:spPr>
            <a:xfrm rot="5400000">
              <a:off x="5816391" y="2596462"/>
              <a:ext cx="1589084" cy="1617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Rectangle 150"/>
            <p:cNvSpPr/>
            <p:nvPr/>
          </p:nvSpPr>
          <p:spPr>
            <a:xfrm>
              <a:off x="6533364" y="1956953"/>
              <a:ext cx="155138" cy="930195"/>
            </a:xfrm>
            <a:prstGeom prst="rect">
              <a:avLst/>
            </a:prstGeom>
            <a:solidFill>
              <a:srgbClr val="FF00FF"/>
            </a:solidFill>
            <a:ln w="381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/>
            </a:p>
          </p:txBody>
        </p:sp>
        <p:cxnSp>
          <p:nvCxnSpPr>
            <p:cNvPr id="152" name="Straight Arrow Connector 151"/>
            <p:cNvCxnSpPr>
              <a:stCxn id="128" idx="3"/>
            </p:cNvCxnSpPr>
            <p:nvPr/>
          </p:nvCxnSpPr>
          <p:spPr>
            <a:xfrm flipH="1" flipV="1">
              <a:off x="1646525" y="1414339"/>
              <a:ext cx="3897426" cy="2278000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Arrow Connector 152"/>
            <p:cNvCxnSpPr/>
            <p:nvPr/>
          </p:nvCxnSpPr>
          <p:spPr>
            <a:xfrm rot="10800000" flipV="1">
              <a:off x="1568958" y="1322059"/>
              <a:ext cx="4072366" cy="2365054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Left Brace 153"/>
            <p:cNvSpPr/>
            <p:nvPr/>
          </p:nvSpPr>
          <p:spPr>
            <a:xfrm rot="7247026">
              <a:off x="2351872" y="131231"/>
              <a:ext cx="373390" cy="2756988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 b="1"/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2141958" y="848430"/>
              <a:ext cx="1254559" cy="52862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latin typeface="+mn-lt"/>
                </a:rPr>
                <a:t>10 m</a:t>
              </a:r>
              <a:endParaRPr lang="en-US" sz="1000" b="1" dirty="0">
                <a:latin typeface="+mn-lt"/>
              </a:endParaRPr>
            </a:p>
          </p:txBody>
        </p:sp>
        <p:sp>
          <p:nvSpPr>
            <p:cNvPr id="156" name="Left Brace 155"/>
            <p:cNvSpPr/>
            <p:nvPr/>
          </p:nvSpPr>
          <p:spPr>
            <a:xfrm rot="3610161">
              <a:off x="4381043" y="689379"/>
              <a:ext cx="320619" cy="1915175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 b="1"/>
            </a:p>
          </p:txBody>
        </p:sp>
        <p:sp>
          <p:nvSpPr>
            <p:cNvPr id="157" name="TextBox 156"/>
            <p:cNvSpPr txBox="1"/>
            <p:nvPr/>
          </p:nvSpPr>
          <p:spPr>
            <a:xfrm rot="19850309">
              <a:off x="3164192" y="895008"/>
              <a:ext cx="3020416" cy="614578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latin typeface="+mn-lt"/>
                </a:rPr>
                <a:t>Solenoid  (7.5 m)</a:t>
              </a:r>
              <a:endParaRPr lang="en-US" sz="1000" b="1" dirty="0">
                <a:latin typeface="+mn-lt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6477829" y="2284603"/>
              <a:ext cx="1229745" cy="64611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latin typeface="+mn-lt"/>
                </a:rPr>
                <a:t>SRF</a:t>
              </a:r>
              <a:endParaRPr lang="en-US" sz="1000" b="1" dirty="0">
                <a:latin typeface="+mn-lt"/>
              </a:endParaRPr>
            </a:p>
          </p:txBody>
        </p:sp>
        <p:sp>
          <p:nvSpPr>
            <p:cNvPr id="159" name="Arc 158"/>
            <p:cNvSpPr/>
            <p:nvPr/>
          </p:nvSpPr>
          <p:spPr>
            <a:xfrm flipH="1">
              <a:off x="6610933" y="1491855"/>
              <a:ext cx="775689" cy="852679"/>
            </a:xfrm>
            <a:prstGeom prst="arc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 b="1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7231483" y="1879437"/>
              <a:ext cx="155138" cy="310065"/>
            </a:xfrm>
            <a:prstGeom prst="rect">
              <a:avLst/>
            </a:prstGeom>
            <a:solidFill>
              <a:srgbClr val="FF00FF"/>
            </a:solidFill>
            <a:ln w="381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/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7237792" y="1781614"/>
              <a:ext cx="1635874" cy="64611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latin typeface="+mn-lt"/>
                </a:rPr>
                <a:t>injector</a:t>
              </a:r>
              <a:endParaRPr lang="en-US" sz="1000" b="1" dirty="0">
                <a:latin typeface="+mn-lt"/>
              </a:endParaRPr>
            </a:p>
          </p:txBody>
        </p:sp>
        <p:sp>
          <p:nvSpPr>
            <p:cNvPr id="162" name="Arc 161"/>
            <p:cNvSpPr/>
            <p:nvPr/>
          </p:nvSpPr>
          <p:spPr>
            <a:xfrm>
              <a:off x="6533364" y="1491855"/>
              <a:ext cx="775689" cy="852679"/>
            </a:xfrm>
            <a:prstGeom prst="arc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 b="1"/>
            </a:p>
          </p:txBody>
        </p:sp>
        <p:sp>
          <p:nvSpPr>
            <p:cNvPr id="163" name="Arc 162"/>
            <p:cNvSpPr/>
            <p:nvPr/>
          </p:nvSpPr>
          <p:spPr>
            <a:xfrm flipH="1" flipV="1">
              <a:off x="6610933" y="2809632"/>
              <a:ext cx="775689" cy="852679"/>
            </a:xfrm>
            <a:prstGeom prst="arc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 b="1"/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6998777" y="3507278"/>
              <a:ext cx="232707" cy="232549"/>
            </a:xfrm>
            <a:prstGeom prst="rect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/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7098336" y="3368925"/>
              <a:ext cx="1886391" cy="64030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latin typeface="+mn-lt"/>
                </a:rPr>
                <a:t>dumper</a:t>
              </a:r>
              <a:endParaRPr lang="en-US" sz="1000" b="1" dirty="0">
                <a:latin typeface="+mn-lt"/>
              </a:endParaRPr>
            </a:p>
          </p:txBody>
        </p:sp>
        <p:sp>
          <p:nvSpPr>
            <p:cNvPr id="166" name="Oval 165"/>
            <p:cNvSpPr/>
            <p:nvPr/>
          </p:nvSpPr>
          <p:spPr bwMode="auto">
            <a:xfrm>
              <a:off x="5843882" y="1912491"/>
              <a:ext cx="355281" cy="677364"/>
            </a:xfrm>
            <a:prstGeom prst="ellipse">
              <a:avLst/>
            </a:prstGeom>
            <a:solidFill>
              <a:srgbClr val="FFC000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67" name="Oval 166"/>
            <p:cNvSpPr/>
            <p:nvPr/>
          </p:nvSpPr>
          <p:spPr bwMode="auto">
            <a:xfrm rot="18112050">
              <a:off x="6123589" y="3791079"/>
              <a:ext cx="228600" cy="591207"/>
            </a:xfrm>
            <a:prstGeom prst="ellipse">
              <a:avLst/>
            </a:prstGeom>
            <a:solidFill>
              <a:srgbClr val="0000FF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sp>
        <p:nvSpPr>
          <p:cNvPr id="168" name="TextBox 167"/>
          <p:cNvSpPr txBox="1"/>
          <p:nvPr/>
        </p:nvSpPr>
        <p:spPr>
          <a:xfrm>
            <a:off x="299678" y="5888650"/>
            <a:ext cx="3820246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Eliminating a long return path </a:t>
            </a:r>
            <a:r>
              <a:rPr lang="en-US" sz="1200" b="1" dirty="0" smtClean="0">
                <a:latin typeface="+mj-lt"/>
              </a:rPr>
              <a:t>could </a:t>
            </a:r>
            <a:endParaRPr lang="en-US" sz="1200" b="1" dirty="0" smtClean="0">
              <a:latin typeface="+mj-lt"/>
            </a:endParaRPr>
          </a:p>
          <a:p>
            <a:pPr marL="174625" indent="-174625">
              <a:buFont typeface="Arial" pitchFamily="34" charset="0"/>
              <a:buChar char="•"/>
            </a:pPr>
            <a:r>
              <a:rPr lang="en-US" sz="1200" b="1" dirty="0" smtClean="0">
                <a:latin typeface="+mj-lt"/>
              </a:rPr>
              <a:t>cut cooling time by half, or 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n-US" sz="1200" b="1" dirty="0" smtClean="0">
                <a:latin typeface="+mj-lt"/>
              </a:rPr>
              <a:t>reduce the cooling electron current by half, or 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n-US" sz="1200" b="1" dirty="0" smtClean="0">
                <a:latin typeface="+mj-lt"/>
              </a:rPr>
              <a:t>reduce the number of circulating by half</a:t>
            </a:r>
            <a:endParaRPr lang="en-US" sz="1200" b="1" dirty="0">
              <a:latin typeface="+mj-lt"/>
            </a:endParaRPr>
          </a:p>
        </p:txBody>
      </p:sp>
      <p:grpSp>
        <p:nvGrpSpPr>
          <p:cNvPr id="169" name="Group 41"/>
          <p:cNvGrpSpPr/>
          <p:nvPr/>
        </p:nvGrpSpPr>
        <p:grpSpPr>
          <a:xfrm>
            <a:off x="4836779" y="4725371"/>
            <a:ext cx="3784796" cy="1433557"/>
            <a:chOff x="47161" y="1563493"/>
            <a:chExt cx="3792186" cy="1644737"/>
          </a:xfrm>
        </p:grpSpPr>
        <p:sp>
          <p:nvSpPr>
            <p:cNvPr id="170" name="Parallelogram 169"/>
            <p:cNvSpPr/>
            <p:nvPr/>
          </p:nvSpPr>
          <p:spPr bwMode="auto">
            <a:xfrm>
              <a:off x="218267" y="2459412"/>
              <a:ext cx="3450496" cy="489039"/>
            </a:xfrm>
            <a:prstGeom prst="parallelogram">
              <a:avLst>
                <a:gd name="adj" fmla="val 11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71" name="Right Brace 170"/>
            <p:cNvSpPr/>
            <p:nvPr/>
          </p:nvSpPr>
          <p:spPr bwMode="auto">
            <a:xfrm flipH="1">
              <a:off x="1845009" y="2075985"/>
              <a:ext cx="171951" cy="599624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1629738" y="2189915"/>
              <a:ext cx="363741" cy="411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h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73" name="Straight Arrow Connector 172"/>
            <p:cNvCxnSpPr/>
            <p:nvPr/>
          </p:nvCxnSpPr>
          <p:spPr bwMode="auto">
            <a:xfrm flipV="1">
              <a:off x="3445790" y="2684058"/>
              <a:ext cx="263471" cy="528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4" name="Straight Arrow Connector 173"/>
            <p:cNvCxnSpPr/>
            <p:nvPr/>
          </p:nvCxnSpPr>
          <p:spPr bwMode="auto">
            <a:xfrm>
              <a:off x="2375351" y="2078287"/>
              <a:ext cx="636547" cy="193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75" name="Oval 174"/>
            <p:cNvSpPr/>
            <p:nvPr/>
          </p:nvSpPr>
          <p:spPr bwMode="auto">
            <a:xfrm>
              <a:off x="2087275" y="1985690"/>
              <a:ext cx="454677" cy="185195"/>
            </a:xfrm>
            <a:prstGeom prst="ellipse">
              <a:avLst/>
            </a:prstGeom>
            <a:solidFill>
              <a:srgbClr val="99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3477899" y="2650888"/>
              <a:ext cx="361448" cy="332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v</a:t>
              </a:r>
              <a:r>
                <a:rPr lang="en-US" sz="1600" baseline="-25000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en-US" sz="16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2935686" y="1822223"/>
              <a:ext cx="727483" cy="411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latin typeface="Arial" pitchFamily="34" charset="0"/>
                  <a:cs typeface="Arial" pitchFamily="34" charset="0"/>
                </a:rPr>
                <a:t>v≈c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128322" y="1915769"/>
              <a:ext cx="1770779" cy="317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surface charge density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9" name="Down Arrow 178"/>
            <p:cNvSpPr/>
            <p:nvPr/>
          </p:nvSpPr>
          <p:spPr bwMode="auto">
            <a:xfrm flipV="1">
              <a:off x="2185845" y="1676500"/>
              <a:ext cx="272806" cy="370387"/>
            </a:xfrm>
            <a:prstGeom prst="downArrow">
              <a:avLst/>
            </a:prstGeom>
            <a:solidFill>
              <a:srgbClr val="FF99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2377295" y="1563493"/>
              <a:ext cx="336013" cy="32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F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1" name="Right Brace 180"/>
            <p:cNvSpPr/>
            <p:nvPr/>
          </p:nvSpPr>
          <p:spPr bwMode="auto">
            <a:xfrm rot="5400000">
              <a:off x="1595682" y="1589484"/>
              <a:ext cx="273440" cy="2964052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1688661" y="2722450"/>
              <a:ext cx="345840" cy="388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L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1040790" y="2459414"/>
              <a:ext cx="329339" cy="332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dirty="0" smtClean="0">
                  <a:latin typeface="Arial" pitchFamily="34" charset="0"/>
                  <a:cs typeface="Arial" pitchFamily="34" charset="0"/>
                </a:rPr>
                <a:t>σ</a:t>
              </a:r>
              <a:r>
                <a:rPr lang="en-US" sz="1600" baseline="-25000" dirty="0" smtClean="0">
                  <a:latin typeface="Arial" pitchFamily="34" charset="0"/>
                  <a:cs typeface="Arial" pitchFamily="34" charset="0"/>
                </a:rPr>
                <a:t>c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84" name="Straight Arrow Connector 183"/>
            <p:cNvCxnSpPr/>
            <p:nvPr/>
          </p:nvCxnSpPr>
          <p:spPr bwMode="auto">
            <a:xfrm rot="16200000" flipV="1">
              <a:off x="934398" y="2436911"/>
              <a:ext cx="323370" cy="211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85" name="Right Brace 184"/>
            <p:cNvSpPr/>
            <p:nvPr/>
          </p:nvSpPr>
          <p:spPr bwMode="auto">
            <a:xfrm rot="2788036" flipH="1">
              <a:off x="179020" y="2293542"/>
              <a:ext cx="362786" cy="626504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70460" y="2221599"/>
              <a:ext cx="272806" cy="411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D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2292279" y="2411851"/>
              <a:ext cx="1185621" cy="272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kicking beam</a:t>
              </a:r>
              <a:endParaRPr lang="en-US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88" name="TextBox 187"/>
          <p:cNvSpPr txBox="1"/>
          <p:nvPr/>
        </p:nvSpPr>
        <p:spPr>
          <a:xfrm>
            <a:off x="7722454" y="4619164"/>
            <a:ext cx="1421546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V. </a:t>
            </a:r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Shiltsev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, 1996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5218932" y="4235247"/>
            <a:ext cx="3040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+mn-lt"/>
              </a:rPr>
              <a:t>Beam-beam fast kicker</a:t>
            </a:r>
            <a:endParaRPr lang="en-US" sz="20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92399" y="3795976"/>
            <a:ext cx="4487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+mn-lt"/>
              </a:rPr>
              <a:t>Cooling at the center of Figure-8</a:t>
            </a:r>
            <a:endParaRPr lang="en-US" sz="2000" b="1" dirty="0">
              <a:solidFill>
                <a:srgbClr val="0000F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2"/>
            <a:ext cx="9144000" cy="614268"/>
          </a:xfrm>
        </p:spPr>
        <p:txBody>
          <a:bodyPr/>
          <a:lstStyle/>
          <a:p>
            <a:r>
              <a:rPr lang="en-US" dirty="0" smtClean="0"/>
              <a:t>Beam Synchronization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54441"/>
            <a:ext cx="9144000" cy="5549774"/>
          </a:xfrm>
        </p:spPr>
        <p:txBody>
          <a:bodyPr/>
          <a:lstStyle/>
          <a:p>
            <a:pPr marL="174625" indent="-174625"/>
            <a:r>
              <a:rPr lang="en-US" sz="2000" dirty="0" smtClean="0">
                <a:solidFill>
                  <a:srgbClr val="0000FF"/>
                </a:solidFill>
              </a:rPr>
              <a:t>Problem</a:t>
            </a:r>
          </a:p>
          <a:p>
            <a:pPr marL="403225" indent="-174625"/>
            <a:r>
              <a:rPr lang="en-US" sz="1600" b="0" dirty="0" smtClean="0">
                <a:solidFill>
                  <a:schemeClr val="tx1"/>
                </a:solidFill>
              </a:rPr>
              <a:t>Electrons travel at the speed of light, protons/ions are slower</a:t>
            </a:r>
          </a:p>
          <a:p>
            <a:pPr marL="403225" lvl="1" indent="-174625"/>
            <a:r>
              <a:rPr lang="en-US" sz="1600" b="0" dirty="0" smtClean="0">
                <a:solidFill>
                  <a:schemeClr val="tx1"/>
                </a:solidFill>
              </a:rPr>
              <a:t>Slower </a:t>
            </a:r>
            <a:r>
              <a:rPr lang="en-US" sz="1600" b="0" dirty="0" smtClean="0">
                <a:solidFill>
                  <a:schemeClr val="tx1"/>
                </a:solidFill>
              </a:rPr>
              <a:t>ion </a:t>
            </a:r>
            <a:r>
              <a:rPr lang="en-US" sz="1600" b="0" dirty="0" smtClean="0">
                <a:solidFill>
                  <a:schemeClr val="tx1"/>
                </a:solidFill>
              </a:rPr>
              <a:t>bunches will not meet the electron bunch again</a:t>
            </a:r>
          </a:p>
          <a:p>
            <a:pPr marL="403225" lvl="1" indent="-174625">
              <a:buNone/>
            </a:pPr>
            <a:r>
              <a:rPr lang="en-US" sz="1600" b="0" dirty="0" smtClean="0">
                <a:solidFill>
                  <a:schemeClr val="tx1"/>
                </a:solidFill>
              </a:rPr>
              <a:t>	at the </a:t>
            </a:r>
            <a:r>
              <a:rPr lang="en-US" sz="1600" i="1" dirty="0" smtClean="0">
                <a:solidFill>
                  <a:schemeClr val="tx1"/>
                </a:solidFill>
              </a:rPr>
              <a:t>collision point </a:t>
            </a:r>
            <a:r>
              <a:rPr lang="en-US" sz="1600" b="0" dirty="0" smtClean="0">
                <a:solidFill>
                  <a:schemeClr val="tx1"/>
                </a:solidFill>
              </a:rPr>
              <a:t>after one revolution </a:t>
            </a:r>
          </a:p>
          <a:p>
            <a:pPr marL="403225" lvl="1" indent="-174625"/>
            <a:r>
              <a:rPr lang="en-US" sz="1600" b="0" dirty="0" smtClean="0">
                <a:solidFill>
                  <a:schemeClr val="tx1"/>
                </a:solidFill>
              </a:rPr>
              <a:t>S</a:t>
            </a:r>
            <a:r>
              <a:rPr lang="en-US" sz="1600" b="0" dirty="0" smtClean="0">
                <a:solidFill>
                  <a:schemeClr val="tx1"/>
                </a:solidFill>
              </a:rPr>
              <a:t>ynchronization </a:t>
            </a:r>
            <a:r>
              <a:rPr lang="en-US" sz="1600" b="0" dirty="0" smtClean="0">
                <a:solidFill>
                  <a:schemeClr val="tx1"/>
                </a:solidFill>
              </a:rPr>
              <a:t>condition must be achieved at </a:t>
            </a:r>
            <a:r>
              <a:rPr lang="en-US" sz="1600" i="1" dirty="0" smtClean="0">
                <a:solidFill>
                  <a:srgbClr val="0000FF"/>
                </a:solidFill>
              </a:rPr>
              <a:t>every </a:t>
            </a:r>
          </a:p>
          <a:p>
            <a:pPr marL="403225" lvl="1" indent="-174625">
              <a:buNone/>
            </a:pPr>
            <a:r>
              <a:rPr lang="en-US" sz="1600" i="1" dirty="0" smtClean="0">
                <a:solidFill>
                  <a:srgbClr val="0000FF"/>
                </a:solidFill>
              </a:rPr>
              <a:t>	collision point  </a:t>
            </a:r>
            <a:r>
              <a:rPr lang="en-US" sz="1600" b="0" dirty="0" smtClean="0">
                <a:solidFill>
                  <a:schemeClr val="tx1"/>
                </a:solidFill>
              </a:rPr>
              <a:t>in the collider ring </a:t>
            </a:r>
            <a:r>
              <a:rPr lang="en-US" sz="1600" i="1" dirty="0" smtClean="0">
                <a:solidFill>
                  <a:srgbClr val="0000FF"/>
                </a:solidFill>
              </a:rPr>
              <a:t>simultaneously</a:t>
            </a:r>
          </a:p>
          <a:p>
            <a:pPr marL="403225" lvl="1" indent="-174625"/>
            <a:endParaRPr lang="en-US" sz="800" b="0" dirty="0" smtClean="0">
              <a:solidFill>
                <a:schemeClr val="tx1"/>
              </a:solidFill>
            </a:endParaRPr>
          </a:p>
          <a:p>
            <a:pPr marL="174625" indent="-174625"/>
            <a:r>
              <a:rPr lang="en-US" sz="2000" dirty="0" smtClean="0">
                <a:solidFill>
                  <a:srgbClr val="0000FF"/>
                </a:solidFill>
              </a:rPr>
              <a:t>Path length </a:t>
            </a:r>
            <a:r>
              <a:rPr lang="en-US" sz="2000" dirty="0" smtClean="0">
                <a:solidFill>
                  <a:srgbClr val="0000FF"/>
                </a:solidFill>
              </a:rPr>
              <a:t>difference in collider rings</a:t>
            </a:r>
            <a:endParaRPr lang="en-US" sz="1600" b="0" dirty="0" smtClean="0">
              <a:solidFill>
                <a:srgbClr val="0000FF"/>
              </a:solidFill>
            </a:endParaRPr>
          </a:p>
          <a:p>
            <a:pPr marL="228600" indent="-228600">
              <a:buNone/>
            </a:pPr>
            <a:r>
              <a:rPr lang="en-US" sz="1600" b="0" dirty="0" smtClean="0">
                <a:solidFill>
                  <a:schemeClr val="tx1"/>
                </a:solidFill>
              </a:rPr>
              <a:t>	   Assuming: </a:t>
            </a:r>
            <a:r>
              <a:rPr lang="en-US" sz="1600" b="0" dirty="0" smtClean="0">
                <a:solidFill>
                  <a:schemeClr val="tx1"/>
                </a:solidFill>
              </a:rPr>
              <a:t>(</a:t>
            </a:r>
            <a:r>
              <a:rPr lang="en-US" sz="1600" i="1" dirty="0" smtClean="0">
                <a:solidFill>
                  <a:srgbClr val="0000FF"/>
                </a:solidFill>
              </a:rPr>
              <a:t>nominal</a:t>
            </a:r>
            <a:r>
              <a:rPr lang="en-US" sz="1600" b="0" dirty="0" smtClean="0">
                <a:solidFill>
                  <a:schemeClr val="tx1"/>
                </a:solidFill>
              </a:rPr>
              <a:t>) </a:t>
            </a:r>
            <a:r>
              <a:rPr lang="en-US" sz="1600" b="0" dirty="0" smtClean="0">
                <a:solidFill>
                  <a:schemeClr val="tx1"/>
                </a:solidFill>
              </a:rPr>
              <a:t>collider </a:t>
            </a:r>
            <a:r>
              <a:rPr lang="en-US" sz="1600" b="0" dirty="0" smtClean="0">
                <a:solidFill>
                  <a:schemeClr val="tx1"/>
                </a:solidFill>
              </a:rPr>
              <a:t>ring </a:t>
            </a:r>
            <a:r>
              <a:rPr lang="en-US" sz="1600" b="0" dirty="0" smtClean="0">
                <a:solidFill>
                  <a:schemeClr val="tx1"/>
                </a:solidFill>
              </a:rPr>
              <a:t>circumference </a:t>
            </a:r>
            <a:r>
              <a:rPr lang="en-US" sz="1600" b="0" dirty="0" smtClean="0">
                <a:solidFill>
                  <a:schemeClr val="tx1"/>
                </a:solidFill>
              </a:rPr>
              <a:t>~1000 </a:t>
            </a:r>
            <a:r>
              <a:rPr lang="en-US" sz="1600" b="0" dirty="0" smtClean="0">
                <a:solidFill>
                  <a:schemeClr val="tx1"/>
                </a:solidFill>
              </a:rPr>
              <a:t>m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228600" indent="-228600">
              <a:buNone/>
            </a:pPr>
            <a:r>
              <a:rPr lang="en-US" sz="1600" b="0" dirty="0" smtClean="0">
                <a:solidFill>
                  <a:schemeClr val="tx1"/>
                </a:solidFill>
              </a:rPr>
              <a:t>	      </a:t>
            </a:r>
            <a:r>
              <a:rPr lang="en-US" sz="1600" b="0" dirty="0" smtClean="0">
                <a:solidFill>
                  <a:schemeClr val="tx1"/>
                </a:solidFill>
              </a:rPr>
              <a:t>proton:           60 </a:t>
            </a:r>
            <a:r>
              <a:rPr lang="en-US" sz="1600" b="0" dirty="0" err="1" smtClean="0">
                <a:solidFill>
                  <a:schemeClr val="tx1"/>
                </a:solidFill>
              </a:rPr>
              <a:t>GeV</a:t>
            </a:r>
            <a:r>
              <a:rPr lang="en-US" sz="1600" b="0" dirty="0" smtClean="0">
                <a:solidFill>
                  <a:schemeClr val="tx1"/>
                </a:solidFill>
              </a:rPr>
              <a:t>         </a:t>
            </a:r>
            <a:r>
              <a:rPr lang="en-US" sz="1600" b="0" dirty="0" smtClean="0">
                <a:solidFill>
                  <a:schemeClr val="tx1"/>
                </a:solidFill>
                <a:sym typeface="Wingdings" pitchFamily="2" charset="2"/>
              </a:rPr>
              <a:t>design point</a:t>
            </a:r>
          </a:p>
          <a:p>
            <a:pPr marL="228600" indent="-228600">
              <a:buNone/>
            </a:pPr>
            <a:r>
              <a:rPr lang="en-US" sz="1600" b="0" dirty="0" smtClean="0">
                <a:solidFill>
                  <a:schemeClr val="tx1"/>
                </a:solidFill>
              </a:rPr>
              <a:t>		                20 </a:t>
            </a:r>
            <a:r>
              <a:rPr lang="en-US" sz="1600" b="0" dirty="0" err="1" smtClean="0">
                <a:solidFill>
                  <a:schemeClr val="tx1"/>
                </a:solidFill>
              </a:rPr>
              <a:t>GeV</a:t>
            </a:r>
            <a:r>
              <a:rPr lang="en-US" sz="1600" b="0" dirty="0" smtClean="0">
                <a:solidFill>
                  <a:schemeClr val="tx1"/>
                </a:solidFill>
              </a:rPr>
              <a:t>         </a:t>
            </a:r>
            <a:r>
              <a:rPr lang="en-US" sz="1600" b="0" dirty="0" smtClean="0">
                <a:solidFill>
                  <a:schemeClr val="tx1"/>
                </a:solidFill>
                <a:sym typeface="Wingdings" pitchFamily="2" charset="2"/>
              </a:rPr>
              <a:t>   -</a:t>
            </a:r>
            <a:r>
              <a:rPr lang="en-US" sz="1600" b="0" dirty="0" smtClean="0">
                <a:solidFill>
                  <a:schemeClr val="tx1"/>
                </a:solidFill>
              </a:rPr>
              <a:t>97.9 cm    </a:t>
            </a:r>
            <a:r>
              <a:rPr lang="en-US" sz="1600" b="0" dirty="0" smtClean="0">
                <a:solidFill>
                  <a:schemeClr val="tx1"/>
                </a:solidFill>
                <a:sym typeface="Wingdings" pitchFamily="2" charset="2"/>
              </a:rPr>
              <a:t>   2.44 bunch spacing        2 unit of HN</a:t>
            </a:r>
          </a:p>
          <a:p>
            <a:pPr marL="228600" indent="-228600">
              <a:buNone/>
            </a:pPr>
            <a:r>
              <a:rPr lang="en-US" sz="1600" b="0" dirty="0" smtClean="0">
                <a:solidFill>
                  <a:schemeClr val="tx1"/>
                </a:solidFill>
                <a:sym typeface="Wingdings" pitchFamily="2" charset="2"/>
              </a:rPr>
              <a:t>	     </a:t>
            </a:r>
            <a:r>
              <a:rPr lang="en-US" sz="1600" b="0" dirty="0" smtClean="0">
                <a:solidFill>
                  <a:schemeClr val="tx1"/>
                </a:solidFill>
                <a:sym typeface="Wingdings" pitchFamily="2" charset="2"/>
              </a:rPr>
              <a:t>   Lead</a:t>
            </a:r>
            <a:r>
              <a:rPr lang="en-US" sz="1600" b="0" dirty="0" smtClean="0">
                <a:solidFill>
                  <a:schemeClr val="tx1"/>
                </a:solidFill>
                <a:sym typeface="Wingdings" pitchFamily="2" charset="2"/>
              </a:rPr>
              <a:t>:       </a:t>
            </a:r>
            <a:r>
              <a:rPr lang="en-US" sz="1600" b="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1600" b="0" dirty="0" smtClean="0">
                <a:solidFill>
                  <a:schemeClr val="tx1"/>
                </a:solidFill>
                <a:sym typeface="Wingdings" pitchFamily="2" charset="2"/>
              </a:rPr>
              <a:t>23.8 </a:t>
            </a:r>
            <a:r>
              <a:rPr lang="en-US" sz="1600" b="0" dirty="0" err="1" smtClean="0">
                <a:solidFill>
                  <a:schemeClr val="tx1"/>
                </a:solidFill>
                <a:sym typeface="Wingdings" pitchFamily="2" charset="2"/>
              </a:rPr>
              <a:t>GeV</a:t>
            </a:r>
            <a:r>
              <a:rPr lang="en-US" sz="1600" b="0" dirty="0" smtClean="0">
                <a:solidFill>
                  <a:schemeClr val="tx1"/>
                </a:solidFill>
                <a:sym typeface="Wingdings" pitchFamily="2" charset="2"/>
              </a:rPr>
              <a:t>/u    </a:t>
            </a:r>
            <a:r>
              <a:rPr lang="en-US" sz="1600" b="0" dirty="0" smtClean="0">
                <a:solidFill>
                  <a:schemeClr val="tx1"/>
                </a:solidFill>
                <a:sym typeface="Wingdings" pitchFamily="2" charset="2"/>
              </a:rPr>
              <a:t>     </a:t>
            </a:r>
            <a:r>
              <a:rPr lang="en-US" sz="1600" b="0" dirty="0" smtClean="0">
                <a:solidFill>
                  <a:schemeClr val="tx1"/>
                </a:solidFill>
                <a:sym typeface="Wingdings" pitchFamily="2" charset="2"/>
              </a:rPr>
              <a:t>-65.7 cm       1.64 bunch spacing        2 unit of HN</a:t>
            </a:r>
          </a:p>
          <a:p>
            <a:pPr marL="228600" indent="-228600">
              <a:buNone/>
            </a:pPr>
            <a:r>
              <a:rPr lang="en-US" sz="1600" b="0" dirty="0" smtClean="0">
                <a:solidFill>
                  <a:schemeClr val="tx1"/>
                </a:solidFill>
                <a:sym typeface="Wingdings" pitchFamily="2" charset="2"/>
              </a:rPr>
              <a:t>                              </a:t>
            </a:r>
            <a:r>
              <a:rPr lang="en-US" sz="1600" b="0" dirty="0" smtClean="0">
                <a:solidFill>
                  <a:schemeClr val="tx1"/>
                </a:solidFill>
                <a:sym typeface="Wingdings" pitchFamily="2" charset="2"/>
              </a:rPr>
              <a:t> 7.9 </a:t>
            </a:r>
            <a:r>
              <a:rPr lang="en-US" sz="1600" b="0" dirty="0" err="1" smtClean="0">
                <a:solidFill>
                  <a:schemeClr val="tx1"/>
                </a:solidFill>
                <a:sym typeface="Wingdings" pitchFamily="2" charset="2"/>
              </a:rPr>
              <a:t>GeV</a:t>
            </a:r>
            <a:r>
              <a:rPr lang="en-US" sz="1600" b="0" dirty="0" smtClean="0">
                <a:solidFill>
                  <a:schemeClr val="tx1"/>
                </a:solidFill>
                <a:sym typeface="Wingdings" pitchFamily="2" charset="2"/>
              </a:rPr>
              <a:t>/u     </a:t>
            </a:r>
            <a:r>
              <a:rPr lang="en-US" sz="1600" b="0" dirty="0" smtClean="0">
                <a:solidFill>
                  <a:schemeClr val="tx1"/>
                </a:solidFill>
                <a:sym typeface="Wingdings" pitchFamily="2" charset="2"/>
              </a:rPr>
              <a:t>    </a:t>
            </a:r>
            <a:r>
              <a:rPr lang="en-US" sz="1600" b="0" dirty="0" smtClean="0">
                <a:solidFill>
                  <a:schemeClr val="tx1"/>
                </a:solidFill>
                <a:sym typeface="Wingdings" pitchFamily="2" charset="2"/>
              </a:rPr>
              <a:t>-692 cm        17.3 bunch spacing      </a:t>
            </a:r>
            <a:r>
              <a:rPr lang="en-US" sz="1600" b="0" dirty="0" smtClean="0">
                <a:solidFill>
                  <a:schemeClr val="tx1"/>
                </a:solidFill>
                <a:sym typeface="Wingdings" pitchFamily="2" charset="2"/>
              </a:rPr>
              <a:t>17 </a:t>
            </a:r>
            <a:r>
              <a:rPr lang="en-US" sz="1600" b="0" dirty="0" smtClean="0">
                <a:solidFill>
                  <a:schemeClr val="tx1"/>
                </a:solidFill>
                <a:sym typeface="Wingdings" pitchFamily="2" charset="2"/>
              </a:rPr>
              <a:t>unit of </a:t>
            </a:r>
            <a:r>
              <a:rPr lang="en-US" sz="1600" b="0" dirty="0" smtClean="0">
                <a:solidFill>
                  <a:schemeClr val="tx1"/>
                </a:solidFill>
                <a:sym typeface="Wingdings" pitchFamily="2" charset="2"/>
              </a:rPr>
              <a:t>HN</a:t>
            </a:r>
          </a:p>
          <a:p>
            <a:pPr marL="228600" indent="-228600">
              <a:buNone/>
            </a:pPr>
            <a:endParaRPr lang="en-US" sz="800" dirty="0" smtClean="0">
              <a:solidFill>
                <a:srgbClr val="0000FF"/>
              </a:solidFill>
            </a:endParaRPr>
          </a:p>
          <a:p>
            <a:pPr marL="168275" indent="-168275"/>
            <a:r>
              <a:rPr lang="en-US" sz="2000" dirty="0" smtClean="0">
                <a:solidFill>
                  <a:srgbClr val="0000FF"/>
                </a:solidFill>
              </a:rPr>
              <a:t>Present conceptual solutions</a:t>
            </a:r>
          </a:p>
          <a:p>
            <a:pPr marL="400050" indent="-168275"/>
            <a:r>
              <a:rPr lang="en-US" sz="1600" b="0" dirty="0" smtClean="0">
                <a:solidFill>
                  <a:schemeClr val="tx1"/>
                </a:solidFill>
              </a:rPr>
              <a:t>Low energy (up to 30 </a:t>
            </a:r>
            <a:r>
              <a:rPr lang="en-US" sz="1600" b="0" dirty="0" err="1" smtClean="0">
                <a:solidFill>
                  <a:schemeClr val="tx1"/>
                </a:solidFill>
              </a:rPr>
              <a:t>GeV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smtClean="0">
                <a:solidFill>
                  <a:schemeClr val="tx1"/>
                </a:solidFill>
              </a:rPr>
              <a:t>proton &amp; all energies for ions):  change bunch number in ion ring </a:t>
            </a:r>
          </a:p>
          <a:p>
            <a:pPr marL="400050" indent="-168275"/>
            <a:r>
              <a:rPr lang="en-US" sz="1600" b="0" dirty="0" smtClean="0">
                <a:solidFill>
                  <a:schemeClr val="tx1"/>
                </a:solidFill>
              </a:rPr>
              <a:t>Medium energy (proton only, 30 </a:t>
            </a:r>
            <a:r>
              <a:rPr lang="en-US" sz="1600" b="0" dirty="0" err="1" smtClean="0">
                <a:solidFill>
                  <a:schemeClr val="tx1"/>
                </a:solidFill>
              </a:rPr>
              <a:t>GeV</a:t>
            </a:r>
            <a:r>
              <a:rPr lang="en-US" sz="1600" b="0" dirty="0" smtClean="0">
                <a:solidFill>
                  <a:schemeClr val="tx1"/>
                </a:solidFill>
              </a:rPr>
              <a:t> &amp; up):  change orbit or orbit and RF frequency together</a:t>
            </a:r>
          </a:p>
          <a:p>
            <a:pPr marL="630238" lvl="1" indent="-169863"/>
            <a:r>
              <a:rPr lang="en-US" sz="1600" b="0" dirty="0" smtClean="0">
                <a:solidFill>
                  <a:schemeClr val="tx1"/>
                </a:solidFill>
              </a:rPr>
              <a:t>O</a:t>
            </a:r>
            <a:r>
              <a:rPr lang="en-US" sz="1600" b="0" dirty="0" smtClean="0">
                <a:solidFill>
                  <a:schemeClr val="tx1"/>
                </a:solidFill>
              </a:rPr>
              <a:t>ption 1: change Ion orbit </a:t>
            </a:r>
            <a:r>
              <a:rPr lang="en-US" sz="1600" b="0" dirty="0" smtClean="0">
                <a:solidFill>
                  <a:schemeClr val="tx1"/>
                </a:solidFill>
                <a:sym typeface="Wingdings" pitchFamily="2" charset="2"/>
              </a:rPr>
              <a:t> mounting SC magnets on movers, </a:t>
            </a:r>
            <a:r>
              <a:rPr lang="en-US" sz="1600" b="0" dirty="0" smtClean="0">
                <a:solidFill>
                  <a:schemeClr val="tx1"/>
                </a:solidFill>
              </a:rPr>
              <a:t>unpleasant </a:t>
            </a:r>
            <a:r>
              <a:rPr lang="en-US" sz="1600" b="0" dirty="0" smtClean="0">
                <a:solidFill>
                  <a:schemeClr val="tx1"/>
                </a:solidFill>
              </a:rPr>
              <a:t>but affordable</a:t>
            </a:r>
          </a:p>
          <a:p>
            <a:pPr marL="630238" lvl="1" indent="-169863"/>
            <a:r>
              <a:rPr lang="en-US" sz="1600" b="0" dirty="0" smtClean="0">
                <a:solidFill>
                  <a:schemeClr val="tx1"/>
                </a:solidFill>
              </a:rPr>
              <a:t>Option 2: change electron orbit and RF frequency (less than 0.01%) </a:t>
            </a:r>
            <a:r>
              <a:rPr lang="en-US" sz="1600" b="0" dirty="0" smtClean="0">
                <a:solidFill>
                  <a:schemeClr val="tx1"/>
                </a:solidFill>
                <a:sym typeface="Wingdings" pitchFamily="2" charset="2"/>
              </a:rPr>
              <a:t> large magnet bore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228600" indent="-228600">
              <a:buNone/>
            </a:pPr>
            <a:endParaRPr lang="en-US" sz="1600" b="0" dirty="0">
              <a:solidFill>
                <a:schemeClr val="tx1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6545580" y="777240"/>
            <a:ext cx="2476500" cy="2499360"/>
            <a:chOff x="6530340" y="807720"/>
            <a:chExt cx="2194560" cy="2286000"/>
          </a:xfrm>
        </p:grpSpPr>
        <p:sp>
          <p:nvSpPr>
            <p:cNvPr id="7" name="Oval 6"/>
            <p:cNvSpPr/>
            <p:nvPr/>
          </p:nvSpPr>
          <p:spPr bwMode="auto">
            <a:xfrm>
              <a:off x="6530340" y="899160"/>
              <a:ext cx="2194560" cy="219456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 flipH="1">
              <a:off x="7620000" y="853440"/>
              <a:ext cx="525780" cy="17526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 rot="19799669" flipH="1">
              <a:off x="6728460" y="1043940"/>
              <a:ext cx="525780" cy="175260"/>
            </a:xfrm>
            <a:prstGeom prst="ellipse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 rot="5400000" flipH="1" flipV="1">
              <a:off x="6564631" y="1291589"/>
              <a:ext cx="251460" cy="19812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 bwMode="auto">
            <a:xfrm rot="10800000">
              <a:off x="8100060" y="998220"/>
              <a:ext cx="274320" cy="18288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7528560" y="807720"/>
              <a:ext cx="236220" cy="20574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V="1">
              <a:off x="7520940" y="807720"/>
              <a:ext cx="236220" cy="20574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" name="Right Brace 28"/>
            <p:cNvSpPr/>
            <p:nvPr/>
          </p:nvSpPr>
          <p:spPr bwMode="auto">
            <a:xfrm rot="4292315">
              <a:off x="7283105" y="927669"/>
              <a:ext cx="239741" cy="698896"/>
            </a:xfrm>
            <a:prstGeom prst="rightBrac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30" name="Content Placeholder 2"/>
            <p:cNvSpPr txBox="1">
              <a:spLocks/>
            </p:cNvSpPr>
            <p:nvPr/>
          </p:nvSpPr>
          <p:spPr>
            <a:xfrm>
              <a:off x="6873240" y="1424941"/>
              <a:ext cx="1143000" cy="426720"/>
            </a:xfrm>
            <a:prstGeom prst="rect">
              <a:avLst/>
            </a:prstGeom>
          </p:spPr>
          <p:txBody>
            <a:bodyPr/>
            <a:lstStyle/>
            <a:p>
              <a:pPr marR="0" lvl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kumimoji="0" lang="en-US" sz="1200" b="1" i="0" u="none" strike="noStrike" kern="0" cap="none" spc="0" normalizeH="0" noProof="0" dirty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Path length difference</a:t>
              </a: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 bwMode="auto">
          <a:xfrm>
            <a:off x="3413033" y="3574635"/>
            <a:ext cx="951498" cy="88210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888698" y="6433124"/>
            <a:ext cx="2229431" cy="3048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A. Hutton,</a:t>
            </a: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en-US" sz="14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Ya</a:t>
            </a: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, </a:t>
            </a:r>
            <a:r>
              <a:rPr kumimoji="0" lang="en-US" sz="14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Derbenev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5709" y="3657599"/>
            <a:ext cx="5829565" cy="2098839"/>
          </a:xfrm>
        </p:spPr>
        <p:txBody>
          <a:bodyPr/>
          <a:lstStyle/>
          <a:p>
            <a:pPr marL="742950" indent="-742950">
              <a:buNone/>
            </a:pPr>
            <a:r>
              <a:rPr lang="en-US" sz="3600" dirty="0" smtClean="0">
                <a:solidFill>
                  <a:srgbClr val="0000FF"/>
                </a:solidFill>
              </a:rPr>
              <a:t>4. MEIC Accelerator R&amp;D</a:t>
            </a:r>
            <a:endParaRPr lang="en-US" dirty="0" smtClean="0">
              <a:solidFill>
                <a:srgbClr val="0000FF"/>
              </a:solidFill>
            </a:endParaRPr>
          </a:p>
          <a:p>
            <a:pPr marL="742950" indent="-742950">
              <a:buNone/>
            </a:pPr>
            <a:r>
              <a:rPr lang="en-US" dirty="0" smtClean="0">
                <a:solidFill>
                  <a:srgbClr val="0000FF"/>
                </a:solidFill>
              </a:rPr>
              <a:t>	Crab Cavity Development</a:t>
            </a:r>
          </a:p>
          <a:p>
            <a:pPr marL="742950" indent="-742950">
              <a:buNone/>
            </a:pPr>
            <a:r>
              <a:rPr lang="en-US" dirty="0" smtClean="0">
                <a:solidFill>
                  <a:srgbClr val="0000FF"/>
                </a:solidFill>
              </a:rPr>
              <a:t>	Beam-Beam Interactions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5151"/>
          </a:xfrm>
        </p:spPr>
        <p:txBody>
          <a:bodyPr/>
          <a:lstStyle/>
          <a:p>
            <a:r>
              <a:rPr lang="en-US" dirty="0" smtClean="0"/>
              <a:t>750 MHz SRF Crab Cavity</a:t>
            </a:r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 l="59204" t="15546" r="23100" b="36427"/>
          <a:stretch>
            <a:fillRect/>
          </a:stretch>
        </p:blipFill>
        <p:spPr bwMode="auto">
          <a:xfrm>
            <a:off x="60888" y="677860"/>
            <a:ext cx="875649" cy="14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0" y="2154218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+mn-lt"/>
              </a:rPr>
              <a:t>Elliptical </a:t>
            </a:r>
          </a:p>
          <a:p>
            <a:pPr algn="ctr"/>
            <a:r>
              <a:rPr lang="en-US" sz="1400" dirty="0" smtClean="0">
                <a:latin typeface="+mn-lt"/>
              </a:rPr>
              <a:t>(A)</a:t>
            </a:r>
            <a:endParaRPr lang="en-US" sz="1400" dirty="0">
              <a:latin typeface="+mn-lt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4771786" y="723965"/>
          <a:ext cx="4303057" cy="3646296"/>
        </p:xfrm>
        <a:graphic>
          <a:graphicData uri="http://schemas.openxmlformats.org/drawingml/2006/table">
            <a:tbl>
              <a:tblPr/>
              <a:tblGrid>
                <a:gridCol w="1444597"/>
                <a:gridCol w="676195"/>
                <a:gridCol w="622407"/>
                <a:gridCol w="768403"/>
                <a:gridCol w="791455"/>
              </a:tblGrid>
              <a:tr h="30193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kern="800" dirty="0">
                          <a:latin typeface="Times New Roman"/>
                          <a:ea typeface="Times New Roman"/>
                          <a:cs typeface="Times New Roman"/>
                        </a:rPr>
                        <a:t>Parameter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kern="800" dirty="0">
                          <a:latin typeface="Times New Roman"/>
                          <a:ea typeface="Times New Roman"/>
                          <a:cs typeface="Times New Roman"/>
                        </a:rPr>
                        <a:t>Elliptical 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kern="800" dirty="0">
                          <a:latin typeface="Times New Roman"/>
                          <a:ea typeface="Times New Roman"/>
                          <a:cs typeface="Times New Roman"/>
                        </a:rPr>
                        <a:t>(A)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kern="800" dirty="0">
                          <a:latin typeface="Times New Roman"/>
                          <a:ea typeface="Times New Roman"/>
                          <a:cs typeface="Times New Roman"/>
                        </a:rPr>
                        <a:t>Par. Bar. 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kern="800" dirty="0">
                          <a:latin typeface="Times New Roman"/>
                          <a:ea typeface="Times New Roman"/>
                          <a:cs typeface="Times New Roman"/>
                        </a:rPr>
                        <a:t>(B) 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kern="800" dirty="0">
                          <a:latin typeface="Times New Roman"/>
                          <a:ea typeface="Times New Roman"/>
                          <a:cs typeface="Times New Roman"/>
                        </a:rPr>
                        <a:t>Trapezoidal </a:t>
                      </a:r>
                      <a:r>
                        <a:rPr lang="en-GB" sz="1000" b="1" kern="800" dirty="0" smtClean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GB" sz="1000" b="1" kern="800" dirty="0">
                          <a:latin typeface="Times New Roman"/>
                          <a:ea typeface="Times New Roman"/>
                          <a:cs typeface="Times New Roman"/>
                        </a:rPr>
                        <a:t>C) 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kern="800">
                          <a:latin typeface="Times New Roman"/>
                          <a:ea typeface="Times New Roman"/>
                          <a:cs typeface="Times New Roman"/>
                        </a:rPr>
                        <a:t>Units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4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800" dirty="0">
                          <a:latin typeface="Times New Roman"/>
                          <a:ea typeface="Times New Roman"/>
                          <a:cs typeface="Times New Roman"/>
                        </a:rPr>
                        <a:t>Freq. of π mode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800" dirty="0">
                          <a:latin typeface="Times New Roman"/>
                          <a:ea typeface="Times New Roman"/>
                          <a:cs typeface="Times New Roman"/>
                        </a:rPr>
                        <a:t>749.93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800">
                          <a:latin typeface="Times New Roman"/>
                          <a:ea typeface="Times New Roman"/>
                          <a:cs typeface="Times New Roman"/>
                        </a:rPr>
                        <a:t>750.07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800">
                          <a:latin typeface="Times New Roman"/>
                          <a:ea typeface="Times New Roman"/>
                          <a:cs typeface="Times New Roman"/>
                        </a:rPr>
                        <a:t>750.28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800">
                          <a:latin typeface="Times New Roman"/>
                          <a:ea typeface="Times New Roman"/>
                          <a:cs typeface="Times New Roman"/>
                        </a:rPr>
                        <a:t>MHz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4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800">
                          <a:latin typeface="Times New Roman"/>
                          <a:ea typeface="Times New Roman"/>
                          <a:cs typeface="Times New Roman"/>
                        </a:rPr>
                        <a:t>λ/2 of π mode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800" dirty="0">
                          <a:latin typeface="Times New Roman"/>
                          <a:ea typeface="Times New Roman"/>
                          <a:cs typeface="Times New Roman"/>
                        </a:rPr>
                        <a:t>199.7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800" dirty="0">
                          <a:latin typeface="Times New Roman"/>
                          <a:ea typeface="Times New Roman"/>
                          <a:cs typeface="Times New Roman"/>
                        </a:rPr>
                        <a:t>199.8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800">
                          <a:latin typeface="Times New Roman"/>
                          <a:ea typeface="Times New Roman"/>
                          <a:cs typeface="Times New Roman"/>
                        </a:rPr>
                        <a:t>199.8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800">
                          <a:latin typeface="Times New Roman"/>
                          <a:ea typeface="Times New Roman"/>
                          <a:cs typeface="Times New Roman"/>
                        </a:rPr>
                        <a:t>mm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4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800">
                          <a:latin typeface="Times New Roman"/>
                          <a:ea typeface="Times New Roman"/>
                          <a:cs typeface="Times New Roman"/>
                        </a:rPr>
                        <a:t>Freq. of 0 mode 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0" kern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800">
                          <a:latin typeface="Times New Roman"/>
                          <a:ea typeface="Times New Roman"/>
                          <a:cs typeface="Times New Roman"/>
                        </a:rPr>
                        <a:t>1047.7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800">
                          <a:latin typeface="Times New Roman"/>
                          <a:ea typeface="Times New Roman"/>
                          <a:cs typeface="Times New Roman"/>
                        </a:rPr>
                        <a:t>1252.8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800">
                          <a:latin typeface="Times New Roman"/>
                          <a:ea typeface="Times New Roman"/>
                          <a:cs typeface="Times New Roman"/>
                        </a:rPr>
                        <a:t>MHz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94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800">
                          <a:latin typeface="Times New Roman"/>
                          <a:ea typeface="Times New Roman"/>
                          <a:cs typeface="Times New Roman"/>
                        </a:rPr>
                        <a:t>Freq nearest mode to Pi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800">
                          <a:latin typeface="Times New Roman"/>
                          <a:ea typeface="Times New Roman"/>
                          <a:cs typeface="Times New Roman"/>
                        </a:rPr>
                        <a:t>806.19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800">
                          <a:latin typeface="Times New Roman"/>
                          <a:ea typeface="Times New Roman"/>
                          <a:cs typeface="Times New Roman"/>
                        </a:rPr>
                        <a:t>1024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800">
                          <a:latin typeface="Times New Roman"/>
                          <a:ea typeface="Times New Roman"/>
                          <a:cs typeface="Times New Roman"/>
                        </a:rPr>
                        <a:t>1111.7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800">
                          <a:latin typeface="Times New Roman"/>
                          <a:ea typeface="Times New Roman"/>
                          <a:cs typeface="Times New Roman"/>
                        </a:rPr>
                        <a:t>MHz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94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800">
                          <a:latin typeface="Times New Roman"/>
                          <a:ea typeface="Times New Roman"/>
                          <a:cs typeface="Times New Roman"/>
                        </a:rPr>
                        <a:t>Freq. Lower order modes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592.7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800" dirty="0">
                          <a:latin typeface="Times New Roman"/>
                          <a:ea typeface="Times New Roman"/>
                          <a:cs typeface="Times New Roman"/>
                        </a:rPr>
                        <a:t>--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800">
                          <a:latin typeface="Times New Roman"/>
                          <a:ea typeface="Times New Roman"/>
                          <a:cs typeface="Times New Roman"/>
                        </a:rPr>
                        <a:t>--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800">
                          <a:latin typeface="Times New Roman"/>
                          <a:ea typeface="Times New Roman"/>
                          <a:cs typeface="Times New Roman"/>
                        </a:rPr>
                        <a:t>MHz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4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800">
                          <a:latin typeface="Times New Roman"/>
                          <a:ea typeface="Times New Roman"/>
                          <a:cs typeface="Times New Roman"/>
                        </a:rPr>
                        <a:t>Cavity length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800" dirty="0">
                          <a:latin typeface="Times New Roman"/>
                          <a:ea typeface="Times New Roman"/>
                          <a:cs typeface="Times New Roman"/>
                        </a:rPr>
                        <a:t>200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800">
                          <a:latin typeface="Times New Roman"/>
                          <a:ea typeface="Times New Roman"/>
                          <a:cs typeface="Times New Roman"/>
                        </a:rPr>
                        <a:t>280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800">
                          <a:latin typeface="Times New Roman"/>
                          <a:ea typeface="Times New Roman"/>
                          <a:cs typeface="Times New Roman"/>
                        </a:rPr>
                        <a:t>281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800">
                          <a:latin typeface="Times New Roman"/>
                          <a:ea typeface="Times New Roman"/>
                          <a:cs typeface="Times New Roman"/>
                        </a:rPr>
                        <a:t>mm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4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800" dirty="0">
                          <a:latin typeface="Times New Roman"/>
                          <a:ea typeface="Times New Roman"/>
                          <a:cs typeface="Times New Roman"/>
                        </a:rPr>
                        <a:t>Cavity width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800" dirty="0">
                          <a:latin typeface="Times New Roman"/>
                          <a:ea typeface="Times New Roman"/>
                          <a:cs typeface="Times New Roman"/>
                        </a:rPr>
                        <a:t>309.3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800" dirty="0">
                          <a:latin typeface="Times New Roman"/>
                          <a:ea typeface="Times New Roman"/>
                          <a:cs typeface="Times New Roman"/>
                        </a:rPr>
                        <a:t>214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800">
                          <a:latin typeface="Times New Roman"/>
                          <a:ea typeface="Times New Roman"/>
                          <a:cs typeface="Times New Roman"/>
                        </a:rPr>
                        <a:t>196.3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800">
                          <a:latin typeface="Times New Roman"/>
                          <a:ea typeface="Times New Roman"/>
                          <a:cs typeface="Times New Roman"/>
                        </a:rPr>
                        <a:t>mm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4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800" dirty="0">
                          <a:latin typeface="Times New Roman"/>
                          <a:ea typeface="Times New Roman"/>
                          <a:cs typeface="Times New Roman"/>
                        </a:rPr>
                        <a:t>Cavity height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800" dirty="0">
                          <a:latin typeface="Times New Roman"/>
                          <a:ea typeface="Times New Roman"/>
                          <a:cs typeface="Times New Roman"/>
                        </a:rPr>
                        <a:t>698.8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800" dirty="0">
                          <a:latin typeface="Times New Roman"/>
                          <a:ea typeface="Times New Roman"/>
                          <a:cs typeface="Times New Roman"/>
                        </a:rPr>
                        <a:t>--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800">
                          <a:latin typeface="Times New Roman"/>
                          <a:ea typeface="Times New Roman"/>
                          <a:cs typeface="Times New Roman"/>
                        </a:rPr>
                        <a:t>--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800">
                          <a:latin typeface="Times New Roman"/>
                          <a:ea typeface="Times New Roman"/>
                          <a:cs typeface="Times New Roman"/>
                        </a:rPr>
                        <a:t>mm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4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800">
                          <a:latin typeface="Times New Roman"/>
                          <a:ea typeface="Times New Roman"/>
                          <a:cs typeface="Times New Roman"/>
                        </a:rPr>
                        <a:t>Bars width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800">
                          <a:latin typeface="Times New Roman"/>
                          <a:ea typeface="Times New Roman"/>
                          <a:cs typeface="Times New Roman"/>
                        </a:rPr>
                        <a:t>--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800" dirty="0">
                          <a:latin typeface="Times New Roman"/>
                          <a:ea typeface="Times New Roman"/>
                          <a:cs typeface="Times New Roman"/>
                        </a:rPr>
                        <a:t>33.8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800" dirty="0">
                          <a:latin typeface="Times New Roman"/>
                          <a:ea typeface="Times New Roman"/>
                          <a:cs typeface="Times New Roman"/>
                        </a:rPr>
                        <a:t>--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800" dirty="0">
                          <a:latin typeface="Times New Roman"/>
                          <a:ea typeface="Times New Roman"/>
                          <a:cs typeface="Times New Roman"/>
                        </a:rPr>
                        <a:t>mm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4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800" dirty="0">
                          <a:latin typeface="Times New Roman"/>
                          <a:ea typeface="Times New Roman"/>
                          <a:cs typeface="Times New Roman"/>
                        </a:rPr>
                        <a:t>Bars length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800">
                          <a:latin typeface="Times New Roman"/>
                          <a:ea typeface="Times New Roman"/>
                          <a:cs typeface="Times New Roman"/>
                        </a:rPr>
                        <a:t>--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800">
                          <a:latin typeface="Times New Roman"/>
                          <a:ea typeface="Times New Roman"/>
                          <a:cs typeface="Times New Roman"/>
                        </a:rPr>
                        <a:t>200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800" dirty="0">
                          <a:latin typeface="Times New Roman"/>
                          <a:ea typeface="Times New Roman"/>
                          <a:cs typeface="Times New Roman"/>
                        </a:rPr>
                        <a:t>200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800">
                          <a:latin typeface="Times New Roman"/>
                          <a:ea typeface="Times New Roman"/>
                          <a:cs typeface="Times New Roman"/>
                        </a:rPr>
                        <a:t>mm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96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800" dirty="0">
                          <a:latin typeface="Times New Roman"/>
                          <a:ea typeface="Times New Roman"/>
                          <a:cs typeface="Times New Roman"/>
                        </a:rPr>
                        <a:t>Aperture diameter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800"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800" dirty="0"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800" dirty="0"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800">
                          <a:latin typeface="Times New Roman"/>
                          <a:ea typeface="Times New Roman"/>
                          <a:cs typeface="Times New Roman"/>
                        </a:rPr>
                        <a:t>mm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96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800">
                          <a:latin typeface="Times New Roman"/>
                          <a:ea typeface="Times New Roman"/>
                          <a:cs typeface="Times New Roman"/>
                        </a:rPr>
                        <a:t>Deflecting voltage (</a:t>
                      </a:r>
                      <a:r>
                        <a:rPr lang="en-GB" sz="1000" i="1" kern="800"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en-GB" sz="1000" i="1" kern="800" baseline="-25000"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n-GB" sz="1000" kern="800">
                          <a:latin typeface="Times New Roman"/>
                          <a:ea typeface="Times New Roman"/>
                          <a:cs typeface="Times New Roman"/>
                        </a:rPr>
                        <a:t>*)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800" dirty="0">
                          <a:latin typeface="Times New Roman"/>
                          <a:ea typeface="Times New Roman"/>
                          <a:cs typeface="Times New Roman"/>
                        </a:rPr>
                        <a:t>0.2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800">
                          <a:latin typeface="Times New Roman"/>
                          <a:ea typeface="Times New Roman"/>
                          <a:cs typeface="Times New Roman"/>
                        </a:rPr>
                        <a:t>0.2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800" dirty="0">
                          <a:latin typeface="Times New Roman"/>
                          <a:ea typeface="Times New Roman"/>
                          <a:cs typeface="Times New Roman"/>
                        </a:rPr>
                        <a:t>0.2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800">
                          <a:latin typeface="Times New Roman"/>
                          <a:ea typeface="Times New Roman"/>
                          <a:cs typeface="Times New Roman"/>
                        </a:rPr>
                        <a:t>MV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4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800">
                          <a:latin typeface="Times New Roman"/>
                          <a:ea typeface="Times New Roman"/>
                          <a:cs typeface="Times New Roman"/>
                        </a:rPr>
                        <a:t>Electric field (</a:t>
                      </a:r>
                      <a:r>
                        <a:rPr lang="en-GB" sz="1000" i="1" kern="800"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en-GB" sz="1000" i="1" kern="800" baseline="-25000"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GB" sz="1000" kern="800">
                          <a:latin typeface="Times New Roman"/>
                          <a:ea typeface="Times New Roman"/>
                          <a:cs typeface="Times New Roman"/>
                        </a:rPr>
                        <a:t>/E</a:t>
                      </a:r>
                      <a:r>
                        <a:rPr lang="en-GB" sz="1000" kern="800" baseline="-25000"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n-GB" sz="1000" kern="80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800">
                          <a:latin typeface="Times New Roman"/>
                          <a:ea typeface="Times New Roman"/>
                          <a:cs typeface="Times New Roman"/>
                        </a:rPr>
                        <a:t>2.32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800" dirty="0">
                          <a:latin typeface="Times New Roman"/>
                          <a:ea typeface="Times New Roman"/>
                          <a:cs typeface="Times New Roman"/>
                        </a:rPr>
                        <a:t>3.95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800" dirty="0">
                          <a:latin typeface="Times New Roman"/>
                          <a:ea typeface="Times New Roman"/>
                          <a:cs typeface="Times New Roman"/>
                        </a:rPr>
                        <a:t>4.2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800">
                          <a:latin typeface="Times New Roman"/>
                          <a:ea typeface="Times New Roman"/>
                          <a:cs typeface="Times New Roman"/>
                        </a:rPr>
                        <a:t>MV/m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94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800">
                          <a:latin typeface="Times New Roman"/>
                          <a:ea typeface="Times New Roman"/>
                          <a:cs typeface="Times New Roman"/>
                        </a:rPr>
                        <a:t>Magnetic field (</a:t>
                      </a:r>
                      <a:r>
                        <a:rPr lang="en-GB" sz="1000" i="1" kern="800"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en-GB" sz="1000" i="1" kern="800" baseline="-25000"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GB" sz="1000" kern="800">
                          <a:latin typeface="Times New Roman"/>
                          <a:ea typeface="Times New Roman"/>
                          <a:cs typeface="Times New Roman"/>
                        </a:rPr>
                        <a:t>/E</a:t>
                      </a:r>
                      <a:r>
                        <a:rPr lang="en-GB" sz="1000" kern="800" baseline="-25000"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n-GB" sz="1000" kern="80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800">
                          <a:latin typeface="Times New Roman"/>
                          <a:ea typeface="Times New Roman"/>
                          <a:cs typeface="Times New Roman"/>
                        </a:rPr>
                        <a:t>7.72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800">
                          <a:latin typeface="Times New Roman"/>
                          <a:ea typeface="Times New Roman"/>
                          <a:cs typeface="Times New Roman"/>
                        </a:rPr>
                        <a:t>8.66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800" dirty="0">
                          <a:latin typeface="Times New Roman"/>
                          <a:ea typeface="Times New Roman"/>
                          <a:cs typeface="Times New Roman"/>
                        </a:rPr>
                        <a:t>10.14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800">
                          <a:latin typeface="Times New Roman"/>
                          <a:ea typeface="Times New Roman"/>
                          <a:cs typeface="Times New Roman"/>
                        </a:rPr>
                        <a:t>mT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94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i="1" kern="800"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en-GB" sz="1000" i="1" kern="800" baseline="-25000"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GB" sz="1000" kern="800">
                          <a:latin typeface="Times New Roman"/>
                          <a:ea typeface="Times New Roman"/>
                          <a:cs typeface="Times New Roman"/>
                        </a:rPr>
                        <a:t>/E</a:t>
                      </a:r>
                      <a:r>
                        <a:rPr lang="en-GB" sz="1000" i="1" kern="800" baseline="-25000"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800">
                          <a:latin typeface="Times New Roman"/>
                          <a:ea typeface="Times New Roman"/>
                          <a:cs typeface="Times New Roman"/>
                        </a:rPr>
                        <a:t>3.32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800">
                          <a:latin typeface="Times New Roman"/>
                          <a:ea typeface="Times New Roman"/>
                          <a:cs typeface="Times New Roman"/>
                        </a:rPr>
                        <a:t>2.19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800">
                          <a:latin typeface="Times New Roman"/>
                          <a:ea typeface="Times New Roman"/>
                          <a:cs typeface="Times New Roman"/>
                        </a:rPr>
                        <a:t>2.41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800">
                          <a:latin typeface="Times New Roman"/>
                          <a:ea typeface="Times New Roman"/>
                          <a:cs typeface="Times New Roman"/>
                        </a:rPr>
                        <a:t>mT/(MV/m)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4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800" dirty="0">
                          <a:latin typeface="Times New Roman"/>
                          <a:ea typeface="Times New Roman"/>
                          <a:cs typeface="Times New Roman"/>
                        </a:rPr>
                        <a:t>Geometrical factor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800">
                          <a:latin typeface="Times New Roman"/>
                          <a:ea typeface="Times New Roman"/>
                          <a:cs typeface="Times New Roman"/>
                        </a:rPr>
                        <a:t>281.00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800">
                          <a:latin typeface="Times New Roman"/>
                          <a:ea typeface="Times New Roman"/>
                          <a:cs typeface="Times New Roman"/>
                        </a:rPr>
                        <a:t>118.92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800" dirty="0">
                          <a:latin typeface="Times New Roman"/>
                          <a:ea typeface="Times New Roman"/>
                          <a:cs typeface="Times New Roman"/>
                        </a:rPr>
                        <a:t>128.92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800">
                          <a:latin typeface="Times New Roman"/>
                          <a:ea typeface="Times New Roman"/>
                          <a:cs typeface="Times New Roman"/>
                        </a:rPr>
                        <a:t>Ω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4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800">
                          <a:latin typeface="Times New Roman"/>
                          <a:ea typeface="Times New Roman"/>
                          <a:cs typeface="Times New Roman"/>
                        </a:rPr>
                        <a:t>[</a:t>
                      </a:r>
                      <a:r>
                        <a:rPr lang="en-GB" sz="1000" i="1" kern="800"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n-GB" sz="1000" kern="80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GB" sz="1000" i="1" kern="800">
                          <a:latin typeface="Times New Roman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GB" sz="1000" kern="800">
                          <a:latin typeface="Times New Roman"/>
                          <a:ea typeface="Times New Roman"/>
                          <a:cs typeface="Times New Roman"/>
                        </a:rPr>
                        <a:t>]</a:t>
                      </a:r>
                      <a:r>
                        <a:rPr lang="en-GB" sz="1000" i="1" kern="800" baseline="-25000"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800">
                          <a:latin typeface="Times New Roman"/>
                          <a:ea typeface="Times New Roman"/>
                          <a:cs typeface="Times New Roman"/>
                        </a:rPr>
                        <a:t>41.31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800">
                          <a:latin typeface="Times New Roman"/>
                          <a:ea typeface="Times New Roman"/>
                          <a:cs typeface="Times New Roman"/>
                        </a:rPr>
                        <a:t>166.53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800" dirty="0">
                          <a:latin typeface="Times New Roman"/>
                          <a:ea typeface="Times New Roman"/>
                          <a:cs typeface="Times New Roman"/>
                        </a:rPr>
                        <a:t>120.91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800" dirty="0">
                          <a:latin typeface="Times New Roman"/>
                          <a:ea typeface="Times New Roman"/>
                          <a:cs typeface="Times New Roman"/>
                        </a:rPr>
                        <a:t>Ω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4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i="1" kern="800" dirty="0"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n-GB" sz="1000" i="1" kern="8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n-GB" sz="1000" i="1" kern="800" dirty="0"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n-GB" sz="1000" i="1" kern="8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S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800">
                          <a:latin typeface="Times New Roman"/>
                          <a:ea typeface="Times New Roman"/>
                          <a:cs typeface="Times New Roman"/>
                        </a:rPr>
                        <a:t>1.18 e4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800">
                          <a:latin typeface="Times New Roman"/>
                          <a:ea typeface="Times New Roman"/>
                          <a:cs typeface="Times New Roman"/>
                        </a:rPr>
                        <a:t>1.95 e4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800" dirty="0">
                          <a:latin typeface="Times New Roman"/>
                          <a:ea typeface="Times New Roman"/>
                          <a:cs typeface="Times New Roman"/>
                        </a:rPr>
                        <a:t>1.55 e4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800" dirty="0">
                          <a:latin typeface="Times New Roman"/>
                          <a:ea typeface="Times New Roman"/>
                          <a:cs typeface="Times New Roman"/>
                        </a:rPr>
                        <a:t>Ω</a:t>
                      </a:r>
                      <a:r>
                        <a:rPr lang="en-GB" sz="1000" kern="8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/>
          <a:srcRect l="45712" t="16214" r="29047" b="40701"/>
          <a:stretch>
            <a:fillRect/>
          </a:stretch>
        </p:blipFill>
        <p:spPr bwMode="auto">
          <a:xfrm>
            <a:off x="1223198" y="629007"/>
            <a:ext cx="1390780" cy="1491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8100" y="4953000"/>
            <a:ext cx="3230880" cy="174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9900" y="4953000"/>
            <a:ext cx="3230880" cy="174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80" y="4953000"/>
            <a:ext cx="3230880" cy="174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27"/>
          <p:cNvSpPr/>
          <p:nvPr/>
        </p:nvSpPr>
        <p:spPr>
          <a:xfrm>
            <a:off x="3451989" y="4676383"/>
            <a:ext cx="1928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+mn-lt"/>
              </a:rPr>
              <a:t>HOM Properties</a:t>
            </a:r>
            <a:endParaRPr lang="en-US" sz="1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2773936" y="3499205"/>
            <a:ext cx="1921008" cy="83099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+mn-lt"/>
              </a:rPr>
              <a:t>Work performed by graduate students at ODU under a DOE STTR with </a:t>
            </a:r>
            <a:r>
              <a:rPr lang="en-US" sz="1200" b="1" dirty="0" err="1" smtClean="0">
                <a:latin typeface="+mn-lt"/>
              </a:rPr>
              <a:t>Niowave</a:t>
            </a:r>
            <a:r>
              <a:rPr lang="en-US" sz="1200" b="1" dirty="0" smtClean="0">
                <a:latin typeface="+mn-lt"/>
              </a:rPr>
              <a:t> Inc.</a:t>
            </a:r>
            <a:endParaRPr lang="en-US" sz="1200" b="1" dirty="0">
              <a:latin typeface="+mn-lt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7" cstate="print"/>
          <a:srcRect l="45276" t="16937" r="26437" b="38051"/>
          <a:stretch>
            <a:fillRect/>
          </a:stretch>
        </p:blipFill>
        <p:spPr bwMode="auto">
          <a:xfrm>
            <a:off x="1221761" y="2004290"/>
            <a:ext cx="995210" cy="995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8" cstate="print"/>
          <a:srcRect l="46584" t="18561" r="27161" b="37231"/>
          <a:stretch>
            <a:fillRect/>
          </a:stretch>
        </p:blipFill>
        <p:spPr bwMode="auto">
          <a:xfrm>
            <a:off x="2948040" y="717277"/>
            <a:ext cx="1415714" cy="1480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9" cstate="print"/>
          <a:srcRect l="45712" t="16473" r="27449" b="37587"/>
          <a:stretch>
            <a:fillRect/>
          </a:stretch>
        </p:blipFill>
        <p:spPr bwMode="auto">
          <a:xfrm>
            <a:off x="3111042" y="2147623"/>
            <a:ext cx="898743" cy="956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8"/>
          <p:cNvSpPr/>
          <p:nvPr/>
        </p:nvSpPr>
        <p:spPr bwMode="auto">
          <a:xfrm>
            <a:off x="7768009" y="4531133"/>
            <a:ext cx="1261691" cy="3048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J.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Delayen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30" name="Picture 7" descr="100_49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6733" y="2988029"/>
            <a:ext cx="2521777" cy="1891332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3527804" y="1876953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+mn-lt"/>
              </a:rPr>
              <a:t>Trapezoidal (C)</a:t>
            </a:r>
            <a:endParaRPr lang="en-US" sz="1400" dirty="0"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27903" y="1854157"/>
            <a:ext cx="1341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+mn-lt"/>
              </a:rPr>
              <a:t>Parallel-Bar (B)</a:t>
            </a:r>
            <a:endParaRPr lang="en-US" sz="1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1437"/>
          </a:xfrm>
        </p:spPr>
        <p:txBody>
          <a:bodyPr/>
          <a:lstStyle/>
          <a:p>
            <a:r>
              <a:rPr lang="en-US" dirty="0" smtClean="0"/>
              <a:t>EIC: </a:t>
            </a:r>
            <a:r>
              <a:rPr lang="en-US" dirty="0" err="1" smtClean="0"/>
              <a:t>JLab’s</a:t>
            </a:r>
            <a:r>
              <a:rPr lang="en-US" dirty="0" smtClean="0"/>
              <a:t>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37260"/>
            <a:ext cx="9041359" cy="5201536"/>
          </a:xfrm>
        </p:spPr>
        <p:txBody>
          <a:bodyPr/>
          <a:lstStyle/>
          <a:p>
            <a:pPr marL="230188" indent="-230188" eaLnBrk="1" hangingPunct="1"/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Over the last decade, </a:t>
            </a:r>
            <a:r>
              <a:rPr lang="en-US" sz="18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JLab</a:t>
            </a:r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has been developing a conceptual design of an electron-ion collider as its future nuclear science program beyond 12 </a:t>
            </a:r>
            <a:r>
              <a:rPr lang="en-US" sz="18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GeV</a:t>
            </a:r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CEBAF upgrade</a:t>
            </a:r>
          </a:p>
          <a:p>
            <a:pPr marL="230188" indent="-230188" eaLnBrk="1" hangingPunct="1"/>
            <a:endParaRPr lang="en-US" sz="1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30188" indent="-230188" eaLnBrk="1" hangingPunct="1"/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future science program, as NSAC LRP articulates, drives the EIC design, focusing on:</a:t>
            </a:r>
          </a:p>
          <a:p>
            <a:pPr marL="914400" lvl="2" indent="-230188"/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High luminosity (above 10</a:t>
            </a:r>
            <a:r>
              <a:rPr lang="en-US" sz="1800" b="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33</a:t>
            </a:r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cm</a:t>
            </a:r>
            <a:r>
              <a:rPr lang="en-US" sz="1800" b="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-2</a:t>
            </a:r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1800" b="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-1</a:t>
            </a:r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per detector over multiple detectors </a:t>
            </a:r>
          </a:p>
          <a:p>
            <a:pPr marL="914400" lvl="2" indent="-230188"/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High polarization (&gt;80%) for both electrons &amp; light ions </a:t>
            </a:r>
          </a:p>
          <a:p>
            <a:pPr marL="230188" indent="-230188" eaLnBrk="1" hangingPunct="1"/>
            <a:endParaRPr lang="en-US" sz="1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30188" indent="-230188" eaLnBrk="1" hangingPunct="1"/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18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JLab</a:t>
            </a:r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EIC machine design takes full advantage of </a:t>
            </a:r>
          </a:p>
          <a:p>
            <a:pPr marL="914400" lvl="1" indent="-230188"/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high repetition electron beam from the CEBAF </a:t>
            </a:r>
            <a:r>
              <a:rPr lang="en-US" sz="18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recirculating</a:t>
            </a:r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SRF </a:t>
            </a:r>
            <a:r>
              <a:rPr lang="en-US" sz="18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Linac</a:t>
            </a:r>
            <a:endParaRPr lang="en-US" sz="18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230188"/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green field ion complex </a:t>
            </a:r>
          </a:p>
          <a:p>
            <a:pPr marL="630238" lvl="1" indent="-230188">
              <a:buNone/>
            </a:pPr>
            <a:r>
              <a:rPr lang="en-US" sz="1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30188" indent="-230188"/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During the last two years, we have strategically focused on a </a:t>
            </a:r>
            <a:r>
              <a:rPr lang="en-US" sz="18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edium-energy </a:t>
            </a:r>
            <a:r>
              <a:rPr lang="en-US" sz="18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lectron </a:t>
            </a:r>
            <a:r>
              <a:rPr lang="en-US" sz="18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 </a:t>
            </a:r>
            <a:r>
              <a:rPr lang="en-US" sz="18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ollider (MEIC) as an immediate goal, as the best compromise between science, technology and project cost</a:t>
            </a:r>
          </a:p>
          <a:p>
            <a:pPr marL="230188" indent="-230188"/>
            <a:endParaRPr lang="en-US" sz="10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30188" indent="-230188" eaLnBrk="1" hangingPunct="1"/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 maintained a well defined path for future upgrade to higher energies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6490"/>
          </a:xfrm>
        </p:spPr>
        <p:txBody>
          <a:bodyPr/>
          <a:lstStyle/>
          <a:p>
            <a:r>
              <a:rPr lang="en-US" dirty="0" smtClean="0"/>
              <a:t>Beam-Beam Simulations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0008" y="656273"/>
            <a:ext cx="4435792" cy="3344227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4625" marR="0" lvl="0" indent="-1746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1800"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</a:rPr>
              <a:t>Simulation code: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BeamBeam3D code (LBNL) </a:t>
            </a:r>
          </a:p>
          <a:p>
            <a:pPr marR="0" lvl="1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1600"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Self-consistent, particle-in-cell </a:t>
            </a:r>
          </a:p>
          <a:p>
            <a:pPr marR="0" lvl="1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1600"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Strong-strong or weak-strong mode</a:t>
            </a:r>
          </a:p>
          <a:p>
            <a:pPr marR="0" lvl="1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1600"/>
              <a:buFont typeface="Arial" pitchFamily="34" charset="0"/>
              <a:buChar char="•"/>
              <a:tabLst/>
            </a:pP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1800"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</a:rPr>
              <a:t>Scope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</a:rPr>
              <a:t> and Model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</a:rPr>
              <a:t>:</a:t>
            </a:r>
          </a:p>
          <a:p>
            <a:pPr marR="0" lvl="1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1600"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One IP, head-on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collision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R="0" lvl="1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1600"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Linear transfer map in the ring</a:t>
            </a:r>
          </a:p>
          <a:p>
            <a:pPr marR="0" lvl="1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1600"/>
              <a:buFont typeface="Arial" pitchFamily="34" charset="0"/>
              <a:buChar char="•"/>
              <a:tabLst/>
            </a:pPr>
            <a:r>
              <a:rPr lang="en-US" sz="1600" dirty="0" smtClean="0">
                <a:latin typeface="Calibri" pitchFamily="34" charset="0"/>
              </a:rPr>
              <a:t>Radiation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damping &amp; quantum excitations </a:t>
            </a:r>
            <a:endParaRPr lang="en-US" sz="1600" dirty="0" smtClean="0">
              <a:latin typeface="Calibri" pitchFamily="34" charset="0"/>
            </a:endParaRPr>
          </a:p>
          <a:p>
            <a:pPr lvl="1" indent="-228600" eaLnBrk="1" hangingPunct="1">
              <a:buClr>
                <a:schemeClr val="tx1"/>
              </a:buClr>
              <a:buSzPts val="1600"/>
              <a:buFont typeface="Arial" pitchFamily="34" charset="0"/>
              <a:buChar char="•"/>
            </a:pPr>
            <a:r>
              <a:rPr lang="en-US" sz="1600" dirty="0" smtClean="0">
                <a:latin typeface="Calibri" pitchFamily="34" charset="0"/>
              </a:rPr>
              <a:t>Chromatic optics effects not included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R="0" lvl="1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1600"/>
              <a:buFont typeface="Arial" pitchFamily="34" charset="0"/>
              <a:buChar char="•"/>
              <a:tabLst/>
            </a:pP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ts val="1800"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</a:rPr>
              <a:t>Results</a:t>
            </a:r>
          </a:p>
          <a:p>
            <a:pPr lvl="1" indent="-228600" eaLnBrk="1" hangingPunct="1">
              <a:buClr>
                <a:schemeClr val="tx1"/>
              </a:buClr>
              <a:buSzPts val="1600"/>
              <a:buFont typeface="Arial" pitchFamily="34" charset="0"/>
              <a:buChar char="•"/>
            </a:pPr>
            <a:r>
              <a:rPr lang="en-US" sz="1600" dirty="0" smtClean="0">
                <a:latin typeface="Calibri" pitchFamily="34" charset="0"/>
              </a:rPr>
              <a:t>Beam stability and luminosity verified within the limit of strong-strong simulations</a:t>
            </a:r>
          </a:p>
          <a:p>
            <a:pPr lvl="1" indent="-228600" eaLnBrk="1" hangingPunct="1">
              <a:buClr>
                <a:schemeClr val="tx1"/>
              </a:buClr>
              <a:buSzPts val="1600"/>
              <a:buFont typeface="Arial" pitchFamily="34" charset="0"/>
              <a:buChar char="•"/>
            </a:pPr>
            <a:r>
              <a:rPr lang="en-US" sz="1600" dirty="0" smtClean="0">
                <a:latin typeface="Calibri" pitchFamily="34" charset="0"/>
              </a:rPr>
              <a:t>Coherent beam-beam instability not observed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416771" name="Group 3"/>
          <p:cNvGrpSpPr>
            <a:grpSpLocks noChangeAspect="1"/>
          </p:cNvGrpSpPr>
          <p:nvPr/>
        </p:nvGrpSpPr>
        <p:grpSpPr bwMode="auto">
          <a:xfrm>
            <a:off x="281941" y="4000501"/>
            <a:ext cx="3916680" cy="2346960"/>
            <a:chOff x="2112" y="2688"/>
            <a:chExt cx="3279" cy="1474"/>
          </a:xfrm>
        </p:grpSpPr>
        <p:sp>
          <p:nvSpPr>
            <p:cNvPr id="416772" name="AutoShape 4"/>
            <p:cNvSpPr>
              <a:spLocks noChangeAspect="1" noChangeArrowheads="1"/>
            </p:cNvSpPr>
            <p:nvPr/>
          </p:nvSpPr>
          <p:spPr bwMode="auto">
            <a:xfrm>
              <a:off x="2112" y="2688"/>
              <a:ext cx="3279" cy="1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16773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12" y="2688"/>
              <a:ext cx="3279" cy="1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Rectangle 8"/>
          <p:cNvSpPr txBox="1">
            <a:spLocks noChangeArrowheads="1"/>
          </p:cNvSpPr>
          <p:nvPr/>
        </p:nvSpPr>
        <p:spPr bwMode="auto">
          <a:xfrm>
            <a:off x="4686300" y="678180"/>
            <a:ext cx="4427220" cy="313182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1800"/>
              <a:tabLst/>
            </a:pPr>
            <a:r>
              <a:rPr kumimoji="0" lang="en-GB" sz="2000" b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</a:rPr>
              <a:t>Evolutionary algorithm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: </a:t>
            </a:r>
            <a:b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</a:b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natural selection, mutation and recombination</a:t>
            </a:r>
          </a:p>
          <a:p>
            <a:pPr marL="403225" marR="0" lvl="1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1600"/>
              <a:buFont typeface="Arial" pitchFamily="34" charset="0"/>
              <a:buChar char="•"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Objective function: </a:t>
            </a: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collider’s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luminosity</a:t>
            </a:r>
          </a:p>
          <a:p>
            <a:pPr marL="403225" marR="0" lvl="1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1600"/>
              <a:buFont typeface="Arial" pitchFamily="34" charset="0"/>
              <a:buChar char="•"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Independent variables.: </a:t>
            </a: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betatron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tunes</a:t>
            </a:r>
            <a:b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</a:b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(synchrotron tunes fixed for now; 4D problem)</a:t>
            </a:r>
          </a:p>
          <a:p>
            <a:pPr marL="403225" marR="0" lvl="1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1600"/>
              <a:buFont typeface="Arial" pitchFamily="34" charset="0"/>
              <a:buChar char="•"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S Mincho" pitchFamily="49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1800"/>
              <a:buFont typeface="Arial" pitchFamily="34" charset="0"/>
              <a:buChar char="•"/>
              <a:tabLst/>
            </a:pPr>
            <a:r>
              <a:rPr lang="en-US" sz="1800" dirty="0" smtClean="0">
                <a:latin typeface="Calibri" pitchFamily="34" charset="0"/>
              </a:rPr>
              <a:t> F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ound an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optimized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working point</a:t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  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203BDE"/>
                </a:solidFill>
                <a:effectLst/>
                <a:latin typeface="Calibri" pitchFamily="34" charset="0"/>
              </a:rPr>
              <a:t>e-beam: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203BDE"/>
                </a:solidFill>
                <a:effectLst/>
                <a:latin typeface="MS Mincho" pitchFamily="49" charset="-128"/>
              </a:rPr>
              <a:t>ν</a:t>
            </a:r>
            <a:r>
              <a:rPr kumimoji="0" lang="en-US" sz="1600" b="0" i="1" u="none" strike="noStrike" cap="none" normalizeH="0" baseline="-25000" dirty="0" err="1" smtClean="0">
                <a:ln>
                  <a:noFill/>
                </a:ln>
                <a:solidFill>
                  <a:srgbClr val="203BDE"/>
                </a:solidFill>
                <a:effectLst/>
                <a:latin typeface="Calibri" pitchFamily="34" charset="0"/>
              </a:rPr>
              <a:t>x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203BDE"/>
                </a:solidFill>
                <a:effectLst/>
                <a:latin typeface="Calibri" pitchFamily="34" charset="0"/>
              </a:rPr>
              <a:t> = 0.53,         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rgbClr val="203BDE"/>
                </a:solidFill>
                <a:effectLst/>
                <a:latin typeface="Calibri" pitchFamily="34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203BDE"/>
                </a:solidFill>
                <a:effectLst/>
                <a:latin typeface="MS Mincho" pitchFamily="49" charset="-128"/>
              </a:rPr>
              <a:t>ν</a:t>
            </a:r>
            <a:r>
              <a:rPr kumimoji="0" lang="en-US" sz="1600" b="0" i="1" u="none" strike="noStrike" cap="none" normalizeH="0" baseline="-25000" dirty="0" err="1" smtClean="0">
                <a:ln>
                  <a:noFill/>
                </a:ln>
                <a:solidFill>
                  <a:srgbClr val="203BDE"/>
                </a:solidFill>
                <a:effectLst/>
                <a:latin typeface="Calibri" pitchFamily="34" charset="0"/>
              </a:rPr>
              <a:t>y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203BDE"/>
                </a:solidFill>
                <a:effectLst/>
                <a:latin typeface="Calibri" pitchFamily="34" charset="0"/>
              </a:rPr>
              <a:t> = 0.548456,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S Mincho" pitchFamily="49" charset="-128"/>
              </a:rPr>
              <a:t/>
            </a:r>
            <a:b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S Mincho" pitchFamily="49" charset="-128"/>
              </a:rPr>
            </a:b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S Mincho" pitchFamily="49" charset="-128"/>
              </a:rPr>
              <a:t> 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EE111C"/>
                </a:solidFill>
                <a:effectLst/>
                <a:latin typeface="Calibri" pitchFamily="34" charset="0"/>
              </a:rPr>
              <a:t>p-beam: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EE111C"/>
                </a:solidFill>
                <a:effectLst/>
                <a:latin typeface="MS Mincho" pitchFamily="49" charset="-128"/>
              </a:rPr>
              <a:t>ν</a:t>
            </a:r>
            <a:r>
              <a:rPr kumimoji="0" lang="en-US" sz="1600" b="0" i="1" u="none" strike="noStrike" cap="none" normalizeH="0" baseline="-25000" dirty="0" err="1" smtClean="0">
                <a:ln>
                  <a:noFill/>
                </a:ln>
                <a:solidFill>
                  <a:srgbClr val="EE111C"/>
                </a:solidFill>
                <a:effectLst/>
                <a:latin typeface="Calibri" pitchFamily="34" charset="0"/>
              </a:rPr>
              <a:t>x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EE111C"/>
                </a:solidFill>
                <a:effectLst/>
                <a:latin typeface="Calibri" pitchFamily="34" charset="0"/>
              </a:rPr>
              <a:t> = 0.501184,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F20000"/>
                </a:solidFill>
                <a:effectLst/>
                <a:latin typeface="MS Mincho" pitchFamily="49" charset="-128"/>
              </a:rPr>
              <a:t>ν</a:t>
            </a:r>
            <a:r>
              <a:rPr kumimoji="0" lang="en-US" sz="1600" b="0" i="1" u="none" strike="noStrike" cap="none" normalizeH="0" baseline="-25000" dirty="0" err="1" smtClean="0">
                <a:ln>
                  <a:noFill/>
                </a:ln>
                <a:solidFill>
                  <a:srgbClr val="EE111C"/>
                </a:solidFill>
                <a:effectLst/>
                <a:latin typeface="Calibri" pitchFamily="34" charset="0"/>
              </a:rPr>
              <a:t>y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EE111C"/>
                </a:solidFill>
                <a:effectLst/>
                <a:latin typeface="Calibri" pitchFamily="34" charset="0"/>
              </a:rPr>
              <a:t> = 0.526639,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/>
            </a:r>
            <a:b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</a:br>
            <a:r>
              <a:rPr lang="en-US" sz="1800" i="1" dirty="0" smtClean="0">
                <a:solidFill>
                  <a:srgbClr val="0066FF"/>
                </a:solidFill>
                <a:latin typeface="Calibri" pitchFamily="34" charset="0"/>
              </a:rPr>
              <a:t>  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Calibri" pitchFamily="34" charset="0"/>
              </a:rPr>
              <a:t> </a:t>
            </a:r>
            <a:r>
              <a:rPr kumimoji="0" lang="en-US" sz="1800" b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</a:rPr>
              <a:t>in only </a:t>
            </a:r>
            <a:r>
              <a:rPr kumimoji="0" lang="en-US" sz="1800" b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</a:rPr>
              <a:t>300</a:t>
            </a:r>
            <a:r>
              <a:rPr kumimoji="0" lang="en-US" sz="1800" b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</a:rPr>
              <a:t> simulations</a:t>
            </a:r>
            <a:endParaRPr kumimoji="0" lang="en-US" sz="1800" b="0" u="none" strike="noStrike" cap="none" normalizeH="0" baseline="0" dirty="0" smtClean="0">
              <a:ln>
                <a:noFill/>
              </a:ln>
              <a:effectLst/>
              <a:latin typeface="MS Mincho" pitchFamily="49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ts val="1800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S Mincho" pitchFamily="49" charset="-128"/>
              </a:rPr>
              <a:t/>
            </a:r>
            <a:b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S Mincho" pitchFamily="49" charset="-128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16770" name="Picture 46" descr="WEP167f2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634740"/>
            <a:ext cx="4206240" cy="276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auto">
          <a:xfrm>
            <a:off x="2213029" y="6429601"/>
            <a:ext cx="911171" cy="3048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B.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Terzic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2877" y="4134010"/>
            <a:ext cx="5932448" cy="1885050"/>
          </a:xfrm>
        </p:spPr>
        <p:txBody>
          <a:bodyPr/>
          <a:lstStyle/>
          <a:p>
            <a:pPr marL="742950" indent="-742950">
              <a:buNone/>
            </a:pPr>
            <a:r>
              <a:rPr lang="en-US" sz="3600" dirty="0" smtClean="0">
                <a:solidFill>
                  <a:srgbClr val="0000FF"/>
                </a:solidFill>
              </a:rPr>
              <a:t>5. Outlook </a:t>
            </a:r>
            <a:r>
              <a:rPr lang="en-US" sz="3600" dirty="0" smtClean="0">
                <a:solidFill>
                  <a:srgbClr val="0000FF"/>
                </a:solidFill>
              </a:rPr>
              <a:t>and Summary</a:t>
            </a:r>
            <a:endParaRPr lang="en-US" sz="36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6490"/>
          </a:xfrm>
        </p:spPr>
        <p:txBody>
          <a:bodyPr/>
          <a:lstStyle/>
          <a:p>
            <a:r>
              <a:rPr lang="en-US" dirty="0" smtClean="0"/>
              <a:t>What is the Next Step?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30"/>
            <a:ext cx="9144000" cy="5592026"/>
          </a:xfrm>
        </p:spPr>
        <p:txBody>
          <a:bodyPr/>
          <a:lstStyle/>
          <a:p>
            <a:pPr marL="228600" indent="-228600"/>
            <a:r>
              <a:rPr lang="en-US" sz="2000" dirty="0" smtClean="0">
                <a:solidFill>
                  <a:srgbClr val="0000FF"/>
                </a:solidFill>
              </a:rPr>
              <a:t>We have </a:t>
            </a:r>
            <a:r>
              <a:rPr lang="en-US" sz="2000" dirty="0" smtClean="0">
                <a:solidFill>
                  <a:srgbClr val="0000FF"/>
                </a:solidFill>
              </a:rPr>
              <a:t>produced </a:t>
            </a:r>
            <a:r>
              <a:rPr lang="en-US" sz="2000" dirty="0" smtClean="0">
                <a:solidFill>
                  <a:srgbClr val="0000FF"/>
                </a:solidFill>
              </a:rPr>
              <a:t>in the last 16 </a:t>
            </a:r>
            <a:r>
              <a:rPr lang="en-US" sz="2000" dirty="0" smtClean="0">
                <a:solidFill>
                  <a:srgbClr val="0000FF"/>
                </a:solidFill>
              </a:rPr>
              <a:t>months</a:t>
            </a:r>
            <a:endParaRPr lang="en-US" sz="2000" dirty="0" smtClean="0">
              <a:solidFill>
                <a:srgbClr val="0000FF"/>
              </a:solidFill>
            </a:endParaRPr>
          </a:p>
          <a:p>
            <a:pPr marL="460375" lvl="1" indent="-230188"/>
            <a:r>
              <a:rPr lang="en-US" sz="1600" b="0" dirty="0" smtClean="0">
                <a:solidFill>
                  <a:schemeClr val="tx1"/>
                </a:solidFill>
              </a:rPr>
              <a:t>Main design </a:t>
            </a:r>
            <a:r>
              <a:rPr lang="en-US" sz="1600" b="0" dirty="0" smtClean="0">
                <a:solidFill>
                  <a:schemeClr val="tx1"/>
                </a:solidFill>
              </a:rPr>
              <a:t>concept and </a:t>
            </a:r>
            <a:r>
              <a:rPr lang="en-US" sz="1600" b="0" dirty="0" smtClean="0">
                <a:solidFill>
                  <a:schemeClr val="tx1"/>
                </a:solidFill>
              </a:rPr>
              <a:t>parameters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460375" lvl="1" indent="-230188"/>
            <a:r>
              <a:rPr lang="en-US" sz="1600" b="0" dirty="0" smtClean="0">
                <a:solidFill>
                  <a:schemeClr val="tx1"/>
                </a:solidFill>
              </a:rPr>
              <a:t>Design of ion complex (source, </a:t>
            </a:r>
            <a:r>
              <a:rPr lang="en-US" sz="1600" b="0" dirty="0" err="1" smtClean="0">
                <a:solidFill>
                  <a:schemeClr val="tx1"/>
                </a:solidFill>
              </a:rPr>
              <a:t>linac</a:t>
            </a:r>
            <a:r>
              <a:rPr lang="en-US" sz="1600" b="0" dirty="0" smtClean="0">
                <a:solidFill>
                  <a:schemeClr val="tx1"/>
                </a:solidFill>
              </a:rPr>
              <a:t>, pre-booster), two collider </a:t>
            </a:r>
            <a:r>
              <a:rPr lang="en-US" sz="1600" b="0" dirty="0" smtClean="0">
                <a:solidFill>
                  <a:schemeClr val="tx1"/>
                </a:solidFill>
              </a:rPr>
              <a:t>rings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smtClean="0">
                <a:solidFill>
                  <a:schemeClr val="tx1"/>
                </a:solidFill>
              </a:rPr>
              <a:t>and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smtClean="0">
                <a:solidFill>
                  <a:schemeClr val="tx1"/>
                </a:solidFill>
              </a:rPr>
              <a:t>interaction regions</a:t>
            </a:r>
          </a:p>
          <a:p>
            <a:pPr marL="460375" lvl="1" indent="-230188"/>
            <a:r>
              <a:rPr lang="en-US" sz="1600" b="0" dirty="0" smtClean="0">
                <a:solidFill>
                  <a:schemeClr val="tx1"/>
                </a:solidFill>
              </a:rPr>
              <a:t>Concept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smtClean="0">
                <a:solidFill>
                  <a:schemeClr val="tx1"/>
                </a:solidFill>
              </a:rPr>
              <a:t>of polarized </a:t>
            </a:r>
            <a:r>
              <a:rPr lang="en-US" sz="1600" b="0" dirty="0" smtClean="0">
                <a:solidFill>
                  <a:schemeClr val="tx1"/>
                </a:solidFill>
              </a:rPr>
              <a:t>beams </a:t>
            </a:r>
            <a:r>
              <a:rPr lang="en-US" sz="1600" b="0" dirty="0" smtClean="0">
                <a:solidFill>
                  <a:schemeClr val="tx1"/>
                </a:solidFill>
              </a:rPr>
              <a:t>and </a:t>
            </a:r>
            <a:r>
              <a:rPr lang="en-US" sz="1600" b="0" dirty="0" smtClean="0">
                <a:solidFill>
                  <a:schemeClr val="tx1"/>
                </a:solidFill>
              </a:rPr>
              <a:t>electron </a:t>
            </a:r>
            <a:r>
              <a:rPr lang="en-US" sz="1600" b="0" dirty="0" smtClean="0">
                <a:solidFill>
                  <a:schemeClr val="tx1"/>
                </a:solidFill>
              </a:rPr>
              <a:t>cooler </a:t>
            </a:r>
            <a:endParaRPr lang="en-US" sz="600" dirty="0" smtClean="0"/>
          </a:p>
          <a:p>
            <a:pPr marL="228600" indent="-228600"/>
            <a:r>
              <a:rPr lang="en-US" sz="2000" dirty="0" smtClean="0">
                <a:solidFill>
                  <a:srgbClr val="0000FF"/>
                </a:solidFill>
              </a:rPr>
              <a:t>Job not done yet!  In a short term, we will</a:t>
            </a:r>
          </a:p>
          <a:p>
            <a:pPr marL="460375" lvl="1" indent="-230188"/>
            <a:r>
              <a:rPr lang="en-US" sz="1600" b="0" dirty="0" smtClean="0">
                <a:solidFill>
                  <a:schemeClr val="tx1"/>
                </a:solidFill>
              </a:rPr>
              <a:t>C</a:t>
            </a:r>
            <a:r>
              <a:rPr lang="en-US" sz="1600" b="0" dirty="0" smtClean="0">
                <a:solidFill>
                  <a:schemeClr val="tx1"/>
                </a:solidFill>
              </a:rPr>
              <a:t>omplete the large booster design </a:t>
            </a:r>
          </a:p>
          <a:p>
            <a:pPr marL="460375" lvl="1" indent="-230188"/>
            <a:r>
              <a:rPr lang="en-US" sz="1600" b="0" dirty="0" smtClean="0">
                <a:solidFill>
                  <a:schemeClr val="tx1"/>
                </a:solidFill>
              </a:rPr>
              <a:t>Complete IR design optimization and dynamic aperture studies </a:t>
            </a:r>
          </a:p>
          <a:p>
            <a:pPr marL="460375" lvl="1" indent="-230188"/>
            <a:r>
              <a:rPr lang="en-US" sz="1600" b="0" dirty="0" smtClean="0">
                <a:solidFill>
                  <a:schemeClr val="tx1"/>
                </a:solidFill>
              </a:rPr>
              <a:t>Complete beam instability studies</a:t>
            </a:r>
            <a:endParaRPr lang="en-US" sz="600" dirty="0" smtClean="0">
              <a:solidFill>
                <a:srgbClr val="0000FF"/>
              </a:solidFill>
            </a:endParaRPr>
          </a:p>
          <a:p>
            <a:pPr marL="228600" indent="-228600"/>
            <a:r>
              <a:rPr lang="en-US" sz="2000" dirty="0" smtClean="0">
                <a:solidFill>
                  <a:srgbClr val="0000FF"/>
                </a:solidFill>
              </a:rPr>
              <a:t>Pending </a:t>
            </a:r>
            <a:r>
              <a:rPr lang="en-US" sz="2000" dirty="0" smtClean="0">
                <a:solidFill>
                  <a:srgbClr val="0000FF"/>
                </a:solidFill>
              </a:rPr>
              <a:t>design revision?</a:t>
            </a:r>
          </a:p>
          <a:p>
            <a:pPr marL="628650" lvl="2"/>
            <a:r>
              <a:rPr lang="en-US" sz="1600" b="0" dirty="0" smtClean="0">
                <a:solidFill>
                  <a:schemeClr val="tx1"/>
                </a:solidFill>
              </a:rPr>
              <a:t>Based on development of physics program and reviews</a:t>
            </a:r>
          </a:p>
          <a:p>
            <a:pPr marL="1085850" lvl="3"/>
            <a:r>
              <a:rPr lang="en-US" sz="1600" b="0" dirty="0" smtClean="0">
                <a:solidFill>
                  <a:schemeClr val="tx1"/>
                </a:solidFill>
              </a:rPr>
              <a:t>Five CEBAF User Workshop on MEIC  (report)</a:t>
            </a:r>
          </a:p>
          <a:p>
            <a:pPr marL="1085850" lvl="3"/>
            <a:r>
              <a:rPr lang="en-US" sz="1600" b="0" dirty="0" smtClean="0">
                <a:solidFill>
                  <a:schemeClr val="tx1"/>
                </a:solidFill>
              </a:rPr>
              <a:t>8-week INT program  (report)</a:t>
            </a:r>
          </a:p>
          <a:p>
            <a:pPr marL="1085850" lvl="3"/>
            <a:r>
              <a:rPr lang="en-US" sz="1600" b="0" dirty="0" smtClean="0">
                <a:solidFill>
                  <a:schemeClr val="tx1"/>
                </a:solidFill>
              </a:rPr>
              <a:t>This EIC Advisory Committee review</a:t>
            </a:r>
          </a:p>
          <a:p>
            <a:pPr marL="628650" lvl="2"/>
            <a:r>
              <a:rPr lang="en-US" sz="1600" b="0" dirty="0" smtClean="0">
                <a:solidFill>
                  <a:schemeClr val="tx1"/>
                </a:solidFill>
              </a:rPr>
              <a:t>Accelerator review and technology development</a:t>
            </a:r>
          </a:p>
          <a:p>
            <a:pPr marL="1085850" lvl="3"/>
            <a:r>
              <a:rPr lang="en-US" sz="1600" b="0" dirty="0" smtClean="0"/>
              <a:t>MEIC internal review (Sept. 2010</a:t>
            </a:r>
            <a:r>
              <a:rPr lang="en-US" sz="1600" b="0" dirty="0" smtClean="0"/>
              <a:t>)</a:t>
            </a:r>
            <a:endParaRPr lang="en-US" sz="600" dirty="0" smtClean="0"/>
          </a:p>
          <a:p>
            <a:pPr marL="228600" indent="-228600"/>
            <a:r>
              <a:rPr lang="en-US" sz="2000" dirty="0" smtClean="0">
                <a:solidFill>
                  <a:srgbClr val="0000FF"/>
                </a:solidFill>
              </a:rPr>
              <a:t>A new design “contract” for “MEIC 1.1”  </a:t>
            </a:r>
          </a:p>
          <a:p>
            <a:pPr marL="631825" lvl="2"/>
            <a:r>
              <a:rPr lang="en-US" sz="1600" b="0" dirty="0" smtClean="0">
                <a:solidFill>
                  <a:schemeClr val="tx1"/>
                </a:solidFill>
              </a:rPr>
              <a:t>Incorporate change requests from nuclear physics team</a:t>
            </a:r>
          </a:p>
          <a:p>
            <a:pPr marL="631825" lvl="2"/>
            <a:r>
              <a:rPr lang="en-US" sz="1600" b="0" dirty="0" smtClean="0">
                <a:solidFill>
                  <a:schemeClr val="tx1"/>
                </a:solidFill>
              </a:rPr>
              <a:t>Design optimization</a:t>
            </a:r>
          </a:p>
          <a:p>
            <a:pPr marL="228600" indent="-228600"/>
            <a:endParaRPr lang="en-US" sz="1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6490"/>
          </a:xfrm>
        </p:spPr>
        <p:txBody>
          <a:bodyPr/>
          <a:lstStyle/>
          <a:p>
            <a:r>
              <a:rPr lang="en-US" dirty="0" smtClean="0"/>
              <a:t>First R&amp;D Award from DOE NP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013" y="875264"/>
            <a:ext cx="9004515" cy="4840122"/>
          </a:xfrm>
        </p:spPr>
        <p:txBody>
          <a:bodyPr/>
          <a:lstStyle/>
          <a:p>
            <a:pPr marL="174625" indent="-174625"/>
            <a:r>
              <a:rPr lang="en-US" sz="1600" dirty="0" smtClean="0">
                <a:solidFill>
                  <a:srgbClr val="0000FF"/>
                </a:solidFill>
              </a:rPr>
              <a:t>Program:</a:t>
            </a:r>
            <a:r>
              <a:rPr lang="en-US" sz="1600" b="0" dirty="0" smtClean="0">
                <a:solidFill>
                  <a:schemeClr val="tx1"/>
                </a:solidFill>
              </a:rPr>
              <a:t> DOE Financial Assistance Funding Opportunity Announcement LAB 10-339 </a:t>
            </a:r>
          </a:p>
          <a:p>
            <a:pPr>
              <a:buNone/>
            </a:pPr>
            <a:r>
              <a:rPr lang="en-US" sz="1600" b="0" i="1" dirty="0" smtClean="0">
                <a:solidFill>
                  <a:schemeClr val="tx1"/>
                </a:solidFill>
              </a:rPr>
              <a:t>		   </a:t>
            </a:r>
            <a:r>
              <a:rPr lang="en-US" sz="1600" b="0" u="sng" dirty="0" smtClean="0">
                <a:solidFill>
                  <a:schemeClr val="tx1"/>
                </a:solidFill>
              </a:rPr>
              <a:t>Research &amp; Development for Next Generation Nuclear Physics Accelerator Facilities</a:t>
            </a:r>
          </a:p>
          <a:p>
            <a:pPr>
              <a:buNone/>
            </a:pPr>
            <a:endParaRPr lang="en-US" sz="800" b="0" u="sng" dirty="0" smtClean="0">
              <a:solidFill>
                <a:schemeClr val="tx1"/>
              </a:solidFill>
            </a:endParaRPr>
          </a:p>
          <a:p>
            <a:pPr marL="174625" indent="-174625"/>
            <a:r>
              <a:rPr lang="en-US" sz="1600" dirty="0" smtClean="0">
                <a:solidFill>
                  <a:srgbClr val="0000FF"/>
                </a:solidFill>
              </a:rPr>
              <a:t>CASA proposal: </a:t>
            </a:r>
            <a:r>
              <a:rPr lang="en-US" sz="1600" b="0" dirty="0" smtClean="0">
                <a:solidFill>
                  <a:schemeClr val="tx1"/>
                </a:solidFill>
              </a:rPr>
              <a:t>Advanced Electron Ion Collider Design   (</a:t>
            </a:r>
            <a:r>
              <a:rPr lang="en-US" sz="1600" b="0" i="1" dirty="0" smtClean="0">
                <a:solidFill>
                  <a:schemeClr val="tx1"/>
                </a:solidFill>
              </a:rPr>
              <a:t>PI: Geoffrey </a:t>
            </a:r>
            <a:r>
              <a:rPr lang="en-US" sz="1600" b="0" i="1" dirty="0" err="1" smtClean="0">
                <a:solidFill>
                  <a:schemeClr val="tx1"/>
                </a:solidFill>
              </a:rPr>
              <a:t>Krafft</a:t>
            </a:r>
            <a:r>
              <a:rPr lang="en-US" sz="1600" b="0" dirty="0" smtClean="0">
                <a:solidFill>
                  <a:schemeClr val="tx1"/>
                </a:solidFill>
              </a:rPr>
              <a:t>)</a:t>
            </a:r>
          </a:p>
          <a:p>
            <a:pPr marL="574675" lvl="1" indent="-174625"/>
            <a:r>
              <a:rPr lang="en-US" sz="1600" b="0" dirty="0" smtClean="0">
                <a:solidFill>
                  <a:schemeClr val="tx1"/>
                </a:solidFill>
              </a:rPr>
              <a:t>Project 1. Collider Ring Designs</a:t>
            </a:r>
          </a:p>
          <a:p>
            <a:pPr marL="574675" lvl="1" indent="-174625"/>
            <a:r>
              <a:rPr lang="en-US" sz="1600" b="0" dirty="0" smtClean="0">
                <a:solidFill>
                  <a:schemeClr val="tx1"/>
                </a:solidFill>
              </a:rPr>
              <a:t>Project 2: Development of a Spin Manipulation and Stabilization System</a:t>
            </a:r>
          </a:p>
          <a:p>
            <a:pPr marL="174625" indent="-174625"/>
            <a:endParaRPr lang="en-US" sz="800" b="0" dirty="0" smtClean="0">
              <a:solidFill>
                <a:schemeClr val="tx1"/>
              </a:solidFill>
            </a:endParaRPr>
          </a:p>
          <a:p>
            <a:pPr marL="174625" indent="-174625"/>
            <a:r>
              <a:rPr lang="en-US" sz="1600" dirty="0" smtClean="0">
                <a:solidFill>
                  <a:srgbClr val="0000FF"/>
                </a:solidFill>
              </a:rPr>
              <a:t>Award:</a:t>
            </a:r>
            <a:r>
              <a:rPr lang="en-US" sz="1600" b="0" dirty="0" smtClean="0">
                <a:solidFill>
                  <a:schemeClr val="tx1"/>
                </a:solidFill>
              </a:rPr>
              <a:t> total $900k for one year</a:t>
            </a:r>
          </a:p>
          <a:p>
            <a:pPr marL="574675" lvl="1" indent="-174625"/>
            <a:r>
              <a:rPr lang="en-US" sz="1600" b="0" dirty="0" smtClean="0">
                <a:solidFill>
                  <a:schemeClr val="tx1"/>
                </a:solidFill>
              </a:rPr>
              <a:t>$500k from FY2010 fund, available immediately (received Nov., 2010)</a:t>
            </a:r>
          </a:p>
          <a:p>
            <a:pPr marL="574675" lvl="1" indent="-174625"/>
            <a:r>
              <a:rPr lang="en-US" sz="1600" b="0" dirty="0" smtClean="0">
                <a:solidFill>
                  <a:schemeClr val="tx1"/>
                </a:solidFill>
              </a:rPr>
              <a:t>$400k from FY2011 fund, subjected to federal budget appropriation process </a:t>
            </a:r>
          </a:p>
          <a:p>
            <a:pPr marL="574675" lvl="1" indent="-174625"/>
            <a:endParaRPr lang="en-US" sz="800" b="0" dirty="0" smtClean="0">
              <a:solidFill>
                <a:schemeClr val="tx1"/>
              </a:solidFill>
            </a:endParaRPr>
          </a:p>
          <a:p>
            <a:pPr marL="174625" indent="-174625"/>
            <a:r>
              <a:rPr lang="en-US" sz="1600" dirty="0" smtClean="0">
                <a:solidFill>
                  <a:srgbClr val="0000FF"/>
                </a:solidFill>
              </a:rPr>
              <a:t>CASA plan</a:t>
            </a:r>
            <a:r>
              <a:rPr lang="en-US" sz="1600" b="0" dirty="0" smtClean="0">
                <a:solidFill>
                  <a:schemeClr val="tx1"/>
                </a:solidFill>
              </a:rPr>
              <a:t> for using this grant</a:t>
            </a:r>
          </a:p>
          <a:p>
            <a:pPr marL="574675" lvl="1" indent="-174625"/>
            <a:r>
              <a:rPr lang="en-US" sz="1600" b="0" dirty="0" smtClean="0">
                <a:solidFill>
                  <a:schemeClr val="tx1"/>
                </a:solidFill>
              </a:rPr>
              <a:t>Support </a:t>
            </a:r>
            <a:r>
              <a:rPr lang="en-US" sz="1600" i="1" dirty="0" smtClean="0">
                <a:solidFill>
                  <a:srgbClr val="0000FF"/>
                </a:solidFill>
              </a:rPr>
              <a:t>three new postdoctoral fellows </a:t>
            </a:r>
            <a:r>
              <a:rPr lang="en-US" sz="1600" b="0" dirty="0" smtClean="0">
                <a:solidFill>
                  <a:schemeClr val="tx1"/>
                </a:solidFill>
              </a:rPr>
              <a:t>in CASA for MEIC studies ($100k x 3) </a:t>
            </a:r>
          </a:p>
          <a:p>
            <a:pPr marL="574675" lvl="1" indent="-174625"/>
            <a:r>
              <a:rPr lang="en-US" sz="1600" b="0" dirty="0" smtClean="0">
                <a:solidFill>
                  <a:schemeClr val="tx1"/>
                </a:solidFill>
              </a:rPr>
              <a:t>Support collaborations ($150k first year, $100k second year)</a:t>
            </a:r>
          </a:p>
          <a:p>
            <a:pPr marL="574675" lvl="1" indent="-174625"/>
            <a:endParaRPr lang="en-US" sz="800" b="0" dirty="0" smtClean="0">
              <a:solidFill>
                <a:schemeClr val="tx1"/>
              </a:solidFill>
            </a:endParaRPr>
          </a:p>
          <a:p>
            <a:pPr marL="174625" indent="-174625"/>
            <a:r>
              <a:rPr lang="en-US" sz="1600" dirty="0" smtClean="0">
                <a:solidFill>
                  <a:srgbClr val="0000FF"/>
                </a:solidFill>
              </a:rPr>
              <a:t>Other awards for MEIC Accelerator R&amp;D</a:t>
            </a:r>
          </a:p>
          <a:p>
            <a:pPr marL="574675" lvl="1" indent="-174625"/>
            <a:r>
              <a:rPr lang="en-US" sz="1600" b="0" dirty="0" smtClean="0">
                <a:solidFill>
                  <a:schemeClr val="tx1"/>
                </a:solidFill>
              </a:rPr>
              <a:t>Argonne National Lab, $270k, for MEIC ion </a:t>
            </a:r>
            <a:r>
              <a:rPr lang="en-US" sz="1600" b="0" dirty="0" err="1" smtClean="0">
                <a:solidFill>
                  <a:schemeClr val="tx1"/>
                </a:solidFill>
              </a:rPr>
              <a:t>linac</a:t>
            </a:r>
            <a:r>
              <a:rPr lang="en-US" sz="1600" b="0" dirty="0" smtClean="0">
                <a:solidFill>
                  <a:schemeClr val="tx1"/>
                </a:solidFill>
              </a:rPr>
              <a:t> &amp; small booster design (</a:t>
            </a:r>
            <a:r>
              <a:rPr lang="en-US" sz="1600" b="0" i="1" dirty="0" smtClean="0">
                <a:solidFill>
                  <a:schemeClr val="tx1"/>
                </a:solidFill>
              </a:rPr>
              <a:t>PI: P. </a:t>
            </a:r>
            <a:r>
              <a:rPr lang="en-US" sz="1600" b="0" i="1" dirty="0" err="1" smtClean="0">
                <a:solidFill>
                  <a:schemeClr val="tx1"/>
                </a:solidFill>
              </a:rPr>
              <a:t>Ostroumov</a:t>
            </a:r>
            <a:r>
              <a:rPr lang="en-US" sz="1600" b="0" dirty="0" smtClean="0">
                <a:solidFill>
                  <a:schemeClr val="tx1"/>
                </a:solidFill>
              </a:rPr>
              <a:t>)</a:t>
            </a:r>
          </a:p>
          <a:p>
            <a:pPr marL="574675" lvl="1" indent="-174625"/>
            <a:r>
              <a:rPr lang="en-US" sz="1600" b="0" dirty="0" smtClean="0">
                <a:solidFill>
                  <a:schemeClr val="tx1"/>
                </a:solidFill>
              </a:rPr>
              <a:t>Northern Illinois Univ., $75k, for MEIC electron cooling studies (</a:t>
            </a:r>
            <a:r>
              <a:rPr lang="en-US" sz="1600" b="0" i="1" dirty="0" smtClean="0">
                <a:solidFill>
                  <a:schemeClr val="tx1"/>
                </a:solidFill>
              </a:rPr>
              <a:t>PI: B. </a:t>
            </a:r>
            <a:r>
              <a:rPr lang="en-US" sz="1600" b="0" i="1" dirty="0" err="1" smtClean="0">
                <a:solidFill>
                  <a:schemeClr val="tx1"/>
                </a:solidFill>
              </a:rPr>
              <a:t>Erdelyi</a:t>
            </a:r>
            <a:r>
              <a:rPr lang="en-US" sz="1600" b="0" dirty="0" smtClean="0">
                <a:solidFill>
                  <a:schemeClr val="tx1"/>
                </a:solidFill>
              </a:rPr>
              <a:t>)  </a:t>
            </a:r>
          </a:p>
          <a:p>
            <a:pPr marL="228600" indent="-228600">
              <a:buNone/>
            </a:pPr>
            <a:endParaRPr lang="en-US" sz="2000" dirty="0" smtClean="0"/>
          </a:p>
          <a:p>
            <a:pPr marL="228600" indent="-228600">
              <a:buNone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15820"/>
          </a:xfrm>
        </p:spPr>
        <p:txBody>
          <a:bodyPr/>
          <a:lstStyle/>
          <a:p>
            <a:r>
              <a:rPr lang="en-US" sz="3000" i="1" dirty="0" smtClean="0"/>
              <a:t>Enthusiastically</a:t>
            </a:r>
            <a:r>
              <a:rPr lang="en-US" sz="3000" dirty="0" smtClean="0"/>
              <a:t> Supporting EIC Collaborations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716792"/>
            <a:ext cx="8923020" cy="103632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Coherent Electron Cooling </a:t>
            </a:r>
          </a:p>
          <a:p>
            <a:pPr marL="288925" indent="-174625"/>
            <a:r>
              <a:rPr lang="en-US" sz="1600" b="0" dirty="0" smtClean="0">
                <a:solidFill>
                  <a:schemeClr val="tx1"/>
                </a:solidFill>
              </a:rPr>
              <a:t>A proof-of-principle experiment in RHIC IR 2, aim to demonstrate cooling within 3-4 years</a:t>
            </a:r>
          </a:p>
          <a:p>
            <a:pPr marL="288925" indent="-174625"/>
            <a:r>
              <a:rPr lang="en-US" sz="1600" b="0" i="1" dirty="0" smtClean="0">
                <a:solidFill>
                  <a:schemeClr val="tx1"/>
                </a:solidFill>
              </a:rPr>
              <a:t>Collaboration between BNL, </a:t>
            </a:r>
            <a:r>
              <a:rPr lang="en-US" sz="1600" b="0" i="1" dirty="0" err="1" smtClean="0">
                <a:solidFill>
                  <a:schemeClr val="tx1"/>
                </a:solidFill>
              </a:rPr>
              <a:t>JLab</a:t>
            </a:r>
            <a:r>
              <a:rPr lang="en-US" sz="1600" b="0" i="1" dirty="0" smtClean="0">
                <a:solidFill>
                  <a:schemeClr val="tx1"/>
                </a:solidFill>
              </a:rPr>
              <a:t> and Tech X; </a:t>
            </a:r>
            <a:r>
              <a:rPr lang="en-US" sz="1600" b="0" dirty="0" err="1" smtClean="0">
                <a:solidFill>
                  <a:schemeClr val="tx1"/>
                </a:solidFill>
              </a:rPr>
              <a:t>JLab</a:t>
            </a:r>
            <a:r>
              <a:rPr lang="en-US" sz="1600" b="0" dirty="0" smtClean="0">
                <a:solidFill>
                  <a:schemeClr val="tx1"/>
                </a:solidFill>
              </a:rPr>
              <a:t> will provide SRF cavities and support</a:t>
            </a:r>
            <a:endParaRPr lang="en-US" sz="2000" b="0" dirty="0" smtClean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7" name="Group 60"/>
          <p:cNvGrpSpPr>
            <a:grpSpLocks/>
          </p:cNvGrpSpPr>
          <p:nvPr/>
        </p:nvGrpSpPr>
        <p:grpSpPr bwMode="auto">
          <a:xfrm>
            <a:off x="205740" y="1787402"/>
            <a:ext cx="3901440" cy="1870710"/>
            <a:chOff x="7843838" y="-5689744"/>
            <a:chExt cx="9144230" cy="5689744"/>
          </a:xfrm>
        </p:grpSpPr>
        <p:pic>
          <p:nvPicPr>
            <p:cNvPr id="414722" name="Picture 55" descr="image002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43838" y="-5689744"/>
              <a:ext cx="9144230" cy="5689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4723" name="Rectangle 59"/>
            <p:cNvSpPr>
              <a:spLocks noChangeArrowheads="1"/>
            </p:cNvSpPr>
            <p:nvPr/>
          </p:nvSpPr>
          <p:spPr bwMode="auto">
            <a:xfrm>
              <a:off x="8482800" y="-1197969"/>
              <a:ext cx="133849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Comic Sans MS" pitchFamily="66" charset="0"/>
                </a:rPr>
                <a:t>©</a:t>
              </a:r>
              <a:r>
                <a:rPr kumimoji="0" lang="en-US" sz="1800" b="0" i="0" u="none" strike="noStrike" cap="none" normalizeH="0" baseline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Comic Sans MS" pitchFamily="66" charset="0"/>
                </a:rPr>
                <a:t>G.Mahler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4147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3516" y="1877891"/>
            <a:ext cx="2145223" cy="1582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7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35780" y="1866461"/>
            <a:ext cx="2426018" cy="157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120140" y="1775973"/>
            <a:ext cx="2964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  <a:latin typeface="+mn-lt"/>
              </a:rPr>
              <a:t>Coherent Electron Cooling</a:t>
            </a:r>
            <a:endParaRPr lang="en-US" sz="18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59189" y="3087317"/>
            <a:ext cx="2964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CEBAF SRF </a:t>
            </a:r>
            <a:r>
              <a:rPr lang="en-US" sz="1800" dirty="0" err="1" smtClean="0">
                <a:solidFill>
                  <a:srgbClr val="FF0000"/>
                </a:solidFill>
                <a:latin typeface="+mn-lt"/>
              </a:rPr>
              <a:t>cryomodule</a:t>
            </a:r>
            <a:endParaRPr lang="en-US" sz="1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37160" y="3947672"/>
            <a:ext cx="9006840" cy="2362200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b="1" kern="0" dirty="0" smtClean="0">
                <a:solidFill>
                  <a:srgbClr val="0000FF"/>
                </a:solidFill>
                <a:latin typeface="+mn-lt"/>
              </a:rPr>
              <a:t>We had already been benefited from previous collaborations  </a:t>
            </a:r>
            <a:endParaRPr kumimoji="0" lang="en-US" sz="2000" b="1" i="0" u="none" strike="noStrike" kern="0" cap="none" spc="0" normalizeH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1600" kern="0" dirty="0" smtClean="0">
                <a:latin typeface="+mn-lt"/>
              </a:rPr>
              <a:t>Interaction region design (C. </a:t>
            </a:r>
            <a:r>
              <a:rPr lang="en-US" sz="1600" kern="0" dirty="0" err="1" smtClean="0">
                <a:latin typeface="+mn-lt"/>
              </a:rPr>
              <a:t>Montag</a:t>
            </a:r>
            <a:r>
              <a:rPr lang="en-US" sz="1600" kern="0" dirty="0" smtClean="0">
                <a:latin typeface="+mn-lt"/>
              </a:rPr>
              <a:t>) and electron cloud </a:t>
            </a:r>
            <a:r>
              <a:rPr lang="en-US" sz="1600" kern="0" dirty="0" smtClean="0">
                <a:latin typeface="+mn-lt"/>
              </a:rPr>
              <a:t>simulations </a:t>
            </a:r>
            <a:r>
              <a:rPr lang="en-US" sz="1600" kern="0" dirty="0" smtClean="0">
                <a:latin typeface="+mn-lt"/>
              </a:rPr>
              <a:t>(W. Fischer)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4572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 eaLnBrk="1" hangingPunct="1"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rgbClr val="0000FF"/>
                </a:solidFill>
                <a:latin typeface="+mn-lt"/>
              </a:rPr>
              <a:t>Possible future collaborations</a:t>
            </a:r>
          </a:p>
          <a:p>
            <a:pPr marL="457200" lvl="0" indent="-2286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1600" kern="0" dirty="0" smtClean="0">
                <a:latin typeface="+mn-lt"/>
              </a:rPr>
              <a:t>Design of ERL      (A. </a:t>
            </a:r>
            <a:r>
              <a:rPr lang="en-US" sz="1600" kern="0" dirty="0" err="1" smtClean="0">
                <a:latin typeface="+mn-lt"/>
              </a:rPr>
              <a:t>Bogacz</a:t>
            </a:r>
            <a:r>
              <a:rPr lang="en-US" sz="1600" kern="0" dirty="0" smtClean="0">
                <a:latin typeface="+mn-lt"/>
              </a:rPr>
              <a:t> recently helped ERL design for </a:t>
            </a:r>
            <a:r>
              <a:rPr lang="en-US" sz="1600" kern="0" dirty="0" err="1" smtClean="0">
                <a:latin typeface="+mn-lt"/>
              </a:rPr>
              <a:t>LHeC</a:t>
            </a:r>
            <a:r>
              <a:rPr lang="en-US" sz="1600" kern="0" dirty="0" smtClean="0">
                <a:latin typeface="+mn-lt"/>
              </a:rPr>
              <a:t> </a:t>
            </a:r>
            <a:r>
              <a:rPr lang="en-US" sz="1600" kern="0" dirty="0" err="1" smtClean="0">
                <a:latin typeface="+mn-lt"/>
              </a:rPr>
              <a:t>Linac</a:t>
            </a:r>
            <a:r>
              <a:rPr lang="en-US" sz="1600" kern="0" dirty="0" smtClean="0">
                <a:latin typeface="+mn-lt"/>
              </a:rPr>
              <a:t>-ring)</a:t>
            </a:r>
          </a:p>
          <a:p>
            <a:pPr marL="457200" lvl="0" indent="-2286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1600" kern="0" dirty="0" err="1" smtClean="0">
                <a:latin typeface="+mn-lt"/>
              </a:rPr>
              <a:t>JLab</a:t>
            </a:r>
            <a:r>
              <a:rPr lang="en-US" sz="1600" kern="0" dirty="0" smtClean="0">
                <a:latin typeface="+mn-lt"/>
              </a:rPr>
              <a:t> polarized electron source</a:t>
            </a:r>
          </a:p>
          <a:p>
            <a:pPr marL="457200" lvl="0" indent="-228600" eaLnBrk="1" hangingPunct="1">
              <a:spcBef>
                <a:spcPct val="20000"/>
              </a:spcBef>
              <a:buFontTx/>
              <a:buChar char="•"/>
              <a:defRPr/>
            </a:pPr>
            <a:endParaRPr lang="en-US" sz="800" kern="0" dirty="0" smtClean="0">
              <a:latin typeface="+mn-lt"/>
            </a:endParaRPr>
          </a:p>
          <a:p>
            <a:pPr marL="457200" lvl="0" indent="-2286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1600" kern="0" dirty="0" smtClean="0">
                <a:latin typeface="+mn-lt"/>
              </a:rPr>
              <a:t>Collaborations of </a:t>
            </a:r>
            <a:r>
              <a:rPr lang="en-US" sz="1600" kern="0" dirty="0" err="1" smtClean="0">
                <a:latin typeface="+mn-lt"/>
              </a:rPr>
              <a:t>JLab</a:t>
            </a:r>
            <a:r>
              <a:rPr lang="en-US" sz="1600" kern="0" dirty="0" smtClean="0">
                <a:latin typeface="+mn-lt"/>
              </a:rPr>
              <a:t> ERL based electron cooler development</a:t>
            </a:r>
          </a:p>
          <a:p>
            <a:pPr marL="457200" lvl="0" indent="-228600" eaLnBrk="1" hangingPunct="1">
              <a:spcBef>
                <a:spcPct val="20000"/>
              </a:spcBef>
              <a:buFontTx/>
              <a:buChar char="•"/>
              <a:defRPr/>
            </a:pPr>
            <a:endParaRPr lang="en-US" sz="1600" kern="0" dirty="0" smtClean="0">
              <a:latin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5620"/>
          </a:xfrm>
        </p:spPr>
        <p:txBody>
          <a:bodyPr/>
          <a:lstStyle/>
          <a:p>
            <a:r>
              <a:rPr lang="en-US" sz="3600" dirty="0" err="1" smtClean="0"/>
              <a:t>JLab</a:t>
            </a:r>
            <a:r>
              <a:rPr lang="en-US" sz="3600" dirty="0" smtClean="0"/>
              <a:t> Accelerator Teams’ Roadmap Toward the Next NSAC LRP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586" y="1237129"/>
            <a:ext cx="8565418" cy="5002308"/>
          </a:xfrm>
        </p:spPr>
        <p:txBody>
          <a:bodyPr/>
          <a:lstStyle/>
          <a:p>
            <a:pPr marL="231775" indent="-231775">
              <a:buNone/>
            </a:pPr>
            <a:r>
              <a:rPr lang="en-US" sz="1600" b="0" dirty="0" smtClean="0">
                <a:solidFill>
                  <a:schemeClr val="tx1"/>
                </a:solidFill>
              </a:rPr>
              <a:t>Nov. 2009       2</a:t>
            </a:r>
            <a:r>
              <a:rPr lang="en-US" sz="1600" b="0" baseline="30000" dirty="0" smtClean="0">
                <a:solidFill>
                  <a:schemeClr val="tx1"/>
                </a:solidFill>
              </a:rPr>
              <a:t>nd</a:t>
            </a:r>
            <a:r>
              <a:rPr lang="en-US" sz="1600" b="0" dirty="0" smtClean="0">
                <a:solidFill>
                  <a:schemeClr val="tx1"/>
                </a:solidFill>
              </a:rPr>
              <a:t> EIC Advisory Committee Meeting </a:t>
            </a:r>
            <a:r>
              <a:rPr lang="en-US" sz="1600" i="1" dirty="0" smtClean="0">
                <a:solidFill>
                  <a:srgbClr val="0000FF"/>
                </a:solidFill>
              </a:rPr>
              <a:t>(“Finish the MEIC design!”)</a:t>
            </a:r>
          </a:p>
          <a:p>
            <a:pPr marL="231775" indent="-231775">
              <a:buNone/>
            </a:pPr>
            <a:r>
              <a:rPr lang="en-US" sz="1600" b="0" dirty="0" smtClean="0">
                <a:solidFill>
                  <a:schemeClr val="tx1"/>
                </a:solidFill>
              </a:rPr>
              <a:t>Feb. 2010       1</a:t>
            </a:r>
            <a:r>
              <a:rPr lang="en-US" sz="1600" b="0" baseline="30000" dirty="0" smtClean="0">
                <a:solidFill>
                  <a:schemeClr val="tx1"/>
                </a:solidFill>
              </a:rPr>
              <a:t>st</a:t>
            </a:r>
            <a:r>
              <a:rPr lang="en-US" sz="1600" b="0" dirty="0" smtClean="0">
                <a:solidFill>
                  <a:schemeClr val="tx1"/>
                </a:solidFill>
              </a:rPr>
              <a:t> design “contract”:  MEIC 1.0</a:t>
            </a:r>
          </a:p>
          <a:p>
            <a:pPr marL="231775" indent="-231775">
              <a:buNone/>
            </a:pPr>
            <a:r>
              <a:rPr lang="en-US" sz="1600" b="0" dirty="0" smtClean="0">
                <a:solidFill>
                  <a:schemeClr val="tx1"/>
                </a:solidFill>
              </a:rPr>
              <a:t>Sept. 2010      1</a:t>
            </a:r>
            <a:r>
              <a:rPr lang="en-US" sz="1600" b="0" baseline="30000" dirty="0" smtClean="0">
                <a:solidFill>
                  <a:schemeClr val="tx1"/>
                </a:solidFill>
              </a:rPr>
              <a:t>st</a:t>
            </a:r>
            <a:r>
              <a:rPr lang="en-US" sz="1600" b="0" dirty="0" smtClean="0">
                <a:solidFill>
                  <a:schemeClr val="tx1"/>
                </a:solidFill>
              </a:rPr>
              <a:t> MEIC Internal Accelerator Design </a:t>
            </a:r>
            <a:r>
              <a:rPr lang="en-US" sz="1600" b="0" dirty="0" smtClean="0">
                <a:solidFill>
                  <a:schemeClr val="tx1"/>
                </a:solidFill>
              </a:rPr>
              <a:t>Review</a:t>
            </a:r>
          </a:p>
          <a:p>
            <a:pPr marL="231775" indent="-231775">
              <a:buNone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marL="231775" indent="-231775">
              <a:buNone/>
            </a:pPr>
            <a:r>
              <a:rPr lang="en-US" sz="1600" b="0" dirty="0" smtClean="0">
                <a:solidFill>
                  <a:schemeClr val="tx1"/>
                </a:solidFill>
              </a:rPr>
              <a:t>April. 2011      3</a:t>
            </a:r>
            <a:r>
              <a:rPr lang="en-US" sz="1600" b="0" baseline="30000" dirty="0" smtClean="0">
                <a:solidFill>
                  <a:schemeClr val="tx1"/>
                </a:solidFill>
              </a:rPr>
              <a:t>rd</a:t>
            </a:r>
            <a:r>
              <a:rPr lang="en-US" sz="1600" b="0" dirty="0" smtClean="0">
                <a:solidFill>
                  <a:schemeClr val="tx1"/>
                </a:solidFill>
              </a:rPr>
              <a:t> EIC Advisory Committee Meeting  (hopefully, </a:t>
            </a:r>
            <a:r>
              <a:rPr lang="en-US" sz="1600" dirty="0" smtClean="0">
                <a:solidFill>
                  <a:srgbClr val="0000FF"/>
                </a:solidFill>
              </a:rPr>
              <a:t>now </a:t>
            </a:r>
            <a:r>
              <a:rPr lang="en-US" sz="1600" dirty="0" smtClean="0">
                <a:solidFill>
                  <a:srgbClr val="0000FF"/>
                </a:solidFill>
              </a:rPr>
              <a:t>we</a:t>
            </a:r>
            <a:r>
              <a:rPr lang="en-US" sz="1600" dirty="0" smtClean="0">
                <a:solidFill>
                  <a:srgbClr val="0000FF"/>
                </a:solidFill>
              </a:rPr>
              <a:t> </a:t>
            </a:r>
            <a:r>
              <a:rPr lang="en-US" sz="1600" dirty="0" smtClean="0">
                <a:solidFill>
                  <a:srgbClr val="0000FF"/>
                </a:solidFill>
              </a:rPr>
              <a:t>can focus on </a:t>
            </a:r>
            <a:r>
              <a:rPr lang="en-US" sz="1600" dirty="0" smtClean="0">
                <a:solidFill>
                  <a:srgbClr val="0000FF"/>
                </a:solidFill>
              </a:rPr>
              <a:t>R&amp;D</a:t>
            </a:r>
            <a:r>
              <a:rPr lang="en-US" sz="1600" b="0" dirty="0" smtClean="0">
                <a:solidFill>
                  <a:schemeClr val="tx1"/>
                </a:solidFill>
              </a:rPr>
              <a:t>)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231775" indent="-231775">
              <a:buNone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marL="231775" indent="-231775">
              <a:buNone/>
            </a:pPr>
            <a:r>
              <a:rPr lang="en-US" sz="1600" b="0" dirty="0" smtClean="0">
                <a:solidFill>
                  <a:schemeClr val="tx1"/>
                </a:solidFill>
              </a:rPr>
              <a:t>May 2011       Complete the remaining tasks of MEIC 1.0 and the intermediate design report</a:t>
            </a:r>
          </a:p>
          <a:p>
            <a:pPr marL="231775" indent="-231775">
              <a:buNone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marL="231775" indent="-231775">
              <a:buNone/>
            </a:pPr>
            <a:r>
              <a:rPr lang="en-US" sz="1600" b="0" dirty="0" smtClean="0">
                <a:solidFill>
                  <a:schemeClr val="tx1"/>
                </a:solidFill>
              </a:rPr>
              <a:t>Aug. 2011       2</a:t>
            </a:r>
            <a:r>
              <a:rPr lang="en-US" sz="1600" b="0" baseline="30000" dirty="0" smtClean="0">
                <a:solidFill>
                  <a:schemeClr val="tx1"/>
                </a:solidFill>
              </a:rPr>
              <a:t>nd</a:t>
            </a:r>
            <a:r>
              <a:rPr lang="en-US" sz="1600" b="0" dirty="0" smtClean="0">
                <a:solidFill>
                  <a:schemeClr val="tx1"/>
                </a:solidFill>
              </a:rPr>
              <a:t> design “contract”:  MEIC 1.1  (</a:t>
            </a:r>
            <a:r>
              <a:rPr lang="en-US" sz="1600" b="0" i="1" dirty="0" smtClean="0">
                <a:solidFill>
                  <a:schemeClr val="tx1"/>
                </a:solidFill>
              </a:rPr>
              <a:t>hopefully change is not too large</a:t>
            </a:r>
            <a:r>
              <a:rPr lang="en-US" sz="1600" b="0" dirty="0" smtClean="0">
                <a:solidFill>
                  <a:schemeClr val="tx1"/>
                </a:solidFill>
              </a:rPr>
              <a:t>) </a:t>
            </a:r>
          </a:p>
          <a:p>
            <a:pPr marL="231775" indent="-231775">
              <a:buNone/>
            </a:pPr>
            <a:r>
              <a:rPr lang="en-US" sz="1600" b="0" dirty="0" smtClean="0">
                <a:solidFill>
                  <a:schemeClr val="tx1"/>
                </a:solidFill>
              </a:rPr>
              <a:t>Dec. 2011       Complete MEIC 1.1 design</a:t>
            </a:r>
          </a:p>
          <a:p>
            <a:pPr marL="231775" indent="-231775">
              <a:buNone/>
            </a:pPr>
            <a:r>
              <a:rPr lang="en-US" sz="1600" b="0" dirty="0" smtClean="0">
                <a:solidFill>
                  <a:schemeClr val="tx1"/>
                </a:solidFill>
              </a:rPr>
              <a:t>		       2</a:t>
            </a:r>
            <a:r>
              <a:rPr lang="en-US" sz="1600" b="0" baseline="30000" dirty="0" smtClean="0">
                <a:solidFill>
                  <a:schemeClr val="tx1"/>
                </a:solidFill>
              </a:rPr>
              <a:t>nd</a:t>
            </a:r>
            <a:r>
              <a:rPr lang="en-US" sz="1600" b="0" dirty="0" smtClean="0">
                <a:solidFill>
                  <a:schemeClr val="tx1"/>
                </a:solidFill>
              </a:rPr>
              <a:t> MEIC Internal Accelerator Design Review and 1</a:t>
            </a:r>
            <a:r>
              <a:rPr lang="en-US" sz="1600" b="0" baseline="30000" dirty="0" smtClean="0">
                <a:solidFill>
                  <a:schemeClr val="tx1"/>
                </a:solidFill>
              </a:rPr>
              <a:t>st</a:t>
            </a:r>
            <a:r>
              <a:rPr lang="en-US" sz="1600" b="0" dirty="0" smtClean="0">
                <a:solidFill>
                  <a:schemeClr val="tx1"/>
                </a:solidFill>
              </a:rPr>
              <a:t> Cost Review</a:t>
            </a:r>
          </a:p>
          <a:p>
            <a:pPr marL="231775" indent="-231775">
              <a:buNone/>
            </a:pPr>
            <a:endParaRPr lang="en-US" sz="600" b="0" dirty="0" smtClean="0">
              <a:solidFill>
                <a:schemeClr val="tx1"/>
              </a:solidFill>
            </a:endParaRPr>
          </a:p>
          <a:p>
            <a:pPr marL="231775" indent="-231775">
              <a:buNone/>
            </a:pPr>
            <a:r>
              <a:rPr lang="en-US" sz="1600" b="0" dirty="0" smtClean="0">
                <a:solidFill>
                  <a:schemeClr val="tx1"/>
                </a:solidFill>
              </a:rPr>
              <a:t>2012                Focusing on accelerator R&amp;D (electron cooler, polarization </a:t>
            </a:r>
            <a:r>
              <a:rPr lang="en-US" sz="1600" b="0" dirty="0" smtClean="0">
                <a:solidFill>
                  <a:schemeClr val="tx1"/>
                </a:solidFill>
              </a:rPr>
              <a:t>and </a:t>
            </a:r>
            <a:r>
              <a:rPr lang="en-US" sz="1600" b="0" dirty="0" smtClean="0">
                <a:solidFill>
                  <a:schemeClr val="tx1"/>
                </a:solidFill>
              </a:rPr>
              <a:t>IR) </a:t>
            </a:r>
            <a:endParaRPr lang="en-US" sz="1600" i="1" dirty="0" smtClean="0">
              <a:solidFill>
                <a:srgbClr val="0000FF"/>
              </a:solidFill>
            </a:endParaRPr>
          </a:p>
          <a:p>
            <a:pPr marL="231775" indent="-231775">
              <a:buNone/>
            </a:pPr>
            <a:endParaRPr lang="en-US" sz="1600" i="1" dirty="0" smtClean="0">
              <a:solidFill>
                <a:srgbClr val="0000FF"/>
              </a:solidFill>
            </a:endParaRPr>
          </a:p>
          <a:p>
            <a:pPr marL="231775" indent="-231775">
              <a:buNone/>
            </a:pPr>
            <a:r>
              <a:rPr lang="en-US" sz="1600" b="0" dirty="0" smtClean="0">
                <a:solidFill>
                  <a:schemeClr val="tx1"/>
                </a:solidFill>
              </a:rPr>
              <a:t>March 2013    Completion of a full </a:t>
            </a:r>
            <a:r>
              <a:rPr lang="en-US" sz="1600" i="1" dirty="0" smtClean="0">
                <a:solidFill>
                  <a:srgbClr val="0000FF"/>
                </a:solidFill>
              </a:rPr>
              <a:t>MEIC ZDR</a:t>
            </a:r>
          </a:p>
          <a:p>
            <a:pPr marL="231775" indent="-231775">
              <a:buNone/>
            </a:pPr>
            <a:endParaRPr lang="en-US" sz="600" b="0" dirty="0" smtClean="0">
              <a:solidFill>
                <a:schemeClr val="tx1"/>
              </a:solidFill>
            </a:endParaRPr>
          </a:p>
          <a:p>
            <a:pPr marL="231775" indent="-231775">
              <a:buNone/>
            </a:pPr>
            <a:r>
              <a:rPr lang="en-US" sz="1600" b="0" dirty="0" smtClean="0">
                <a:solidFill>
                  <a:schemeClr val="tx1"/>
                </a:solidFill>
              </a:rPr>
              <a:t>??? 2013 	       Next NSAC LRP</a:t>
            </a:r>
          </a:p>
          <a:p>
            <a:pPr marL="231775" indent="-231775">
              <a:buNone/>
            </a:pPr>
            <a:endParaRPr lang="en-US" sz="2000" b="0" dirty="0">
              <a:solidFill>
                <a:schemeClr val="tx1"/>
              </a:solidFill>
            </a:endParaRPr>
          </a:p>
        </p:txBody>
      </p:sp>
      <p:sp>
        <p:nvSpPr>
          <p:cNvPr id="4" name="Down Arrow 3"/>
          <p:cNvSpPr/>
          <p:nvPr/>
        </p:nvSpPr>
        <p:spPr bwMode="auto">
          <a:xfrm rot="16200000">
            <a:off x="92991" y="2330932"/>
            <a:ext cx="271220" cy="457202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7039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08" y="860611"/>
            <a:ext cx="8951900" cy="4994623"/>
          </a:xfrm>
        </p:spPr>
        <p:txBody>
          <a:bodyPr/>
          <a:lstStyle/>
          <a:p>
            <a:pPr marL="230188" indent="-230188"/>
            <a:r>
              <a:rPr lang="en-US" sz="1800" b="0" dirty="0" smtClean="0">
                <a:solidFill>
                  <a:schemeClr val="tx1"/>
                </a:solidFill>
              </a:rPr>
              <a:t>Close and frequent collaboration with our nuclear physics colleagues regarding the machine, interaction region and detector requirements have taken place. This has led to agreed-upon and conservative baseline parameters. </a:t>
            </a:r>
          </a:p>
          <a:p>
            <a:pPr marL="230188" indent="-230188"/>
            <a:endParaRPr lang="en-US" sz="1800" b="0" dirty="0" smtClean="0">
              <a:solidFill>
                <a:schemeClr val="tx1"/>
              </a:solidFill>
            </a:endParaRPr>
          </a:p>
          <a:p>
            <a:pPr marL="230188" indent="-230188"/>
            <a:r>
              <a:rPr lang="en-US" sz="1800" b="0" dirty="0" smtClean="0">
                <a:solidFill>
                  <a:schemeClr val="tx1"/>
                </a:solidFill>
              </a:rPr>
              <a:t>Potential ring layouts for </a:t>
            </a:r>
            <a:r>
              <a:rPr lang="en-US" sz="1800" b="0" dirty="0" smtClean="0">
                <a:solidFill>
                  <a:schemeClr val="tx1"/>
                </a:solidFill>
              </a:rPr>
              <a:t>MEIC</a:t>
            </a:r>
            <a:r>
              <a:rPr lang="en-US" sz="1800" b="0" dirty="0" smtClean="0">
                <a:solidFill>
                  <a:schemeClr val="tx1"/>
                </a:solidFill>
              </a:rPr>
              <a:t>, including  integrated  interaction regions, have been made. Chromatic compensation for the baseline parameters has been achieved in the design. It remains to quantify the dynamic aperture of the designs. </a:t>
            </a:r>
          </a:p>
          <a:p>
            <a:pPr marL="230188" indent="-230188"/>
            <a:endParaRPr lang="en-US" sz="1800" b="0" dirty="0" smtClean="0">
              <a:solidFill>
                <a:schemeClr val="tx1"/>
              </a:solidFill>
            </a:endParaRPr>
          </a:p>
          <a:p>
            <a:pPr marL="230188" indent="-230188"/>
            <a:r>
              <a:rPr lang="en-US" sz="1800" b="0" dirty="0" smtClean="0">
                <a:solidFill>
                  <a:schemeClr val="tx1"/>
                </a:solidFill>
              </a:rPr>
              <a:t>Suitable electron and ion polarization schemes for MEIC have been worked out and integrated into the designs. </a:t>
            </a:r>
          </a:p>
          <a:p>
            <a:pPr marL="230188" indent="-230188"/>
            <a:endParaRPr lang="en-US" sz="1800" b="0" dirty="0" smtClean="0">
              <a:solidFill>
                <a:schemeClr val="tx1"/>
              </a:solidFill>
            </a:endParaRPr>
          </a:p>
          <a:p>
            <a:pPr marL="230188" indent="-230188"/>
            <a:r>
              <a:rPr lang="en-US" sz="1800" b="0" dirty="0" smtClean="0">
                <a:solidFill>
                  <a:schemeClr val="tx1"/>
                </a:solidFill>
              </a:rPr>
              <a:t>A draft design document has been assembled specifying in great detail an electron-ion collider with luminosity in the range 10</a:t>
            </a:r>
            <a:r>
              <a:rPr lang="en-US" sz="1800" b="0" baseline="30000" dirty="0" smtClean="0">
                <a:solidFill>
                  <a:schemeClr val="tx1"/>
                </a:solidFill>
              </a:rPr>
              <a:t>34</a:t>
            </a:r>
            <a:r>
              <a:rPr lang="en-US" sz="1800" b="0" dirty="0" smtClean="0">
                <a:solidFill>
                  <a:schemeClr val="tx1"/>
                </a:solidFill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</a:rPr>
              <a:t>cm</a:t>
            </a:r>
            <a:r>
              <a:rPr lang="en-US" sz="1800" b="0" baseline="30000" dirty="0" smtClean="0">
                <a:solidFill>
                  <a:schemeClr val="tx1"/>
                </a:solidFill>
              </a:rPr>
              <a:t>-2</a:t>
            </a:r>
            <a:r>
              <a:rPr lang="en-US" sz="1800" b="0" dirty="0" smtClean="0">
                <a:solidFill>
                  <a:schemeClr val="tx1"/>
                </a:solidFill>
              </a:rPr>
              <a:t>s</a:t>
            </a:r>
            <a:r>
              <a:rPr lang="en-US" sz="1800" b="0" baseline="30000" dirty="0" smtClean="0">
                <a:solidFill>
                  <a:schemeClr val="tx1"/>
                </a:solidFill>
              </a:rPr>
              <a:t>-1</a:t>
            </a:r>
            <a:r>
              <a:rPr lang="en-US" sz="1800" b="0" dirty="0" smtClean="0">
                <a:solidFill>
                  <a:schemeClr val="tx1"/>
                </a:solidFill>
              </a:rPr>
              <a:t> . </a:t>
            </a:r>
            <a:r>
              <a:rPr lang="en-US" sz="1800" b="0" dirty="0" smtClean="0">
                <a:solidFill>
                  <a:schemeClr val="tx1"/>
                </a:solidFill>
              </a:rPr>
              <a:t>Editing, completing,  and issuing the design </a:t>
            </a:r>
            <a:r>
              <a:rPr lang="en-US" sz="1800" b="0" dirty="0" smtClean="0">
                <a:solidFill>
                  <a:schemeClr val="tx1"/>
                </a:solidFill>
              </a:rPr>
              <a:t>report are </a:t>
            </a:r>
            <a:r>
              <a:rPr lang="en-US" sz="1800" b="0" dirty="0" smtClean="0">
                <a:solidFill>
                  <a:schemeClr val="tx1"/>
                </a:solidFill>
              </a:rPr>
              <a:t>our highest priority near-term goals. </a:t>
            </a:r>
            <a:endParaRPr lang="en-US" sz="18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6490"/>
          </a:xfrm>
        </p:spPr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" y="899160"/>
            <a:ext cx="8907780" cy="5097780"/>
          </a:xfrm>
        </p:spPr>
        <p:txBody>
          <a:bodyPr/>
          <a:lstStyle/>
          <a:p>
            <a:pPr marL="228600" indent="-228600">
              <a:buNone/>
            </a:pPr>
            <a:r>
              <a:rPr lang="en-US" dirty="0" smtClean="0">
                <a:solidFill>
                  <a:srgbClr val="0000FF"/>
                </a:solidFill>
              </a:rPr>
              <a:t>Many thanks to  </a:t>
            </a:r>
          </a:p>
          <a:p>
            <a:pPr marL="228600" indent="-228600"/>
            <a:endParaRPr lang="en-US" sz="1800" b="0" dirty="0" smtClean="0">
              <a:solidFill>
                <a:schemeClr val="tx1"/>
              </a:solidFill>
            </a:endParaRPr>
          </a:p>
          <a:p>
            <a:pPr marL="228600" indent="-228600"/>
            <a:r>
              <a:rPr lang="en-US" sz="1800" b="0" dirty="0" err="1" smtClean="0">
                <a:solidFill>
                  <a:schemeClr val="tx1"/>
                </a:solidFill>
              </a:rPr>
              <a:t>JLab</a:t>
            </a:r>
            <a:r>
              <a:rPr lang="en-US" sz="1800" b="0" dirty="0" smtClean="0">
                <a:solidFill>
                  <a:schemeClr val="tx1"/>
                </a:solidFill>
              </a:rPr>
              <a:t> management team, H. Montgomery, R. </a:t>
            </a:r>
            <a:r>
              <a:rPr lang="en-US" sz="1800" b="0" dirty="0" err="1" smtClean="0">
                <a:solidFill>
                  <a:schemeClr val="tx1"/>
                </a:solidFill>
              </a:rPr>
              <a:t>McKeown</a:t>
            </a:r>
            <a:r>
              <a:rPr lang="en-US" sz="1800" b="0" dirty="0" smtClean="0">
                <a:solidFill>
                  <a:schemeClr val="tx1"/>
                </a:solidFill>
              </a:rPr>
              <a:t>, L. </a:t>
            </a:r>
            <a:r>
              <a:rPr lang="en-US" sz="1800" b="0" dirty="0" err="1" smtClean="0">
                <a:solidFill>
                  <a:schemeClr val="tx1"/>
                </a:solidFill>
              </a:rPr>
              <a:t>Cardman</a:t>
            </a:r>
            <a:r>
              <a:rPr lang="en-US" sz="1800" b="0" dirty="0" smtClean="0">
                <a:solidFill>
                  <a:schemeClr val="tx1"/>
                </a:solidFill>
              </a:rPr>
              <a:t>, A. Hutton, F. </a:t>
            </a:r>
            <a:r>
              <a:rPr lang="en-US" sz="1800" b="0" dirty="0" err="1" smtClean="0">
                <a:solidFill>
                  <a:schemeClr val="tx1"/>
                </a:solidFill>
              </a:rPr>
              <a:t>Pilat</a:t>
            </a:r>
            <a:r>
              <a:rPr lang="en-US" sz="1800" b="0" dirty="0" smtClean="0">
                <a:solidFill>
                  <a:schemeClr val="tx1"/>
                </a:solidFill>
              </a:rPr>
              <a:t>, and A. Thomas,  for their support and guidance</a:t>
            </a:r>
          </a:p>
          <a:p>
            <a:pPr marL="228600" indent="-228600"/>
            <a:endParaRPr lang="en-US" sz="1000" b="0" dirty="0" smtClean="0">
              <a:solidFill>
                <a:schemeClr val="tx1"/>
              </a:solidFill>
            </a:endParaRPr>
          </a:p>
          <a:p>
            <a:pPr marL="228600" indent="-228600"/>
            <a:r>
              <a:rPr lang="en-US" sz="1800" b="0" dirty="0" smtClean="0">
                <a:solidFill>
                  <a:schemeClr val="tx1"/>
                </a:solidFill>
              </a:rPr>
              <a:t>A. Hutton and G. </a:t>
            </a:r>
            <a:r>
              <a:rPr lang="en-US" sz="1800" b="0" dirty="0" err="1" smtClean="0">
                <a:solidFill>
                  <a:schemeClr val="tx1"/>
                </a:solidFill>
              </a:rPr>
              <a:t>Krafft</a:t>
            </a:r>
            <a:r>
              <a:rPr lang="en-US" sz="1800" b="0" dirty="0" smtClean="0">
                <a:solidFill>
                  <a:schemeClr val="tx1"/>
                </a:solidFill>
              </a:rPr>
              <a:t> for directly involvement in the design effort</a:t>
            </a:r>
          </a:p>
          <a:p>
            <a:pPr marL="228600" indent="-228600"/>
            <a:endParaRPr lang="en-US" sz="1000" b="0" dirty="0" smtClean="0">
              <a:solidFill>
                <a:schemeClr val="tx1"/>
              </a:solidFill>
            </a:endParaRPr>
          </a:p>
          <a:p>
            <a:pPr marL="228600" indent="-228600"/>
            <a:r>
              <a:rPr lang="en-US" sz="1800" b="0" dirty="0" smtClean="0">
                <a:solidFill>
                  <a:schemeClr val="tx1"/>
                </a:solidFill>
              </a:rPr>
              <a:t>Many nuclear physicists in </a:t>
            </a:r>
            <a:r>
              <a:rPr lang="en-US" sz="1800" b="0" dirty="0" err="1" smtClean="0">
                <a:solidFill>
                  <a:schemeClr val="tx1"/>
                </a:solidFill>
              </a:rPr>
              <a:t>JLab</a:t>
            </a:r>
            <a:r>
              <a:rPr lang="en-US" sz="1800" b="0" dirty="0" smtClean="0">
                <a:solidFill>
                  <a:schemeClr val="tx1"/>
                </a:solidFill>
              </a:rPr>
              <a:t> and its user community, particularly, Rolf </a:t>
            </a:r>
            <a:r>
              <a:rPr lang="en-US" sz="1800" b="0" dirty="0" err="1" smtClean="0">
                <a:solidFill>
                  <a:schemeClr val="tx1"/>
                </a:solidFill>
              </a:rPr>
              <a:t>Ent</a:t>
            </a:r>
            <a:r>
              <a:rPr lang="en-US" sz="1800" b="0" dirty="0" smtClean="0">
                <a:solidFill>
                  <a:schemeClr val="tx1"/>
                </a:solidFill>
              </a:rPr>
              <a:t>, to work with the accelerator team over the past decade</a:t>
            </a:r>
          </a:p>
          <a:p>
            <a:pPr marL="228600" indent="-228600"/>
            <a:endParaRPr lang="en-US" sz="1000" b="0" dirty="0" smtClean="0">
              <a:solidFill>
                <a:schemeClr val="tx1"/>
              </a:solidFill>
            </a:endParaRPr>
          </a:p>
          <a:p>
            <a:pPr marL="228600" indent="-228600"/>
            <a:r>
              <a:rPr lang="en-US" sz="1800" b="0" dirty="0" smtClean="0">
                <a:solidFill>
                  <a:schemeClr val="tx1"/>
                </a:solidFill>
              </a:rPr>
              <a:t>Colleagues in the </a:t>
            </a:r>
            <a:r>
              <a:rPr lang="en-US" sz="1800" b="0" dirty="0" err="1" smtClean="0">
                <a:solidFill>
                  <a:schemeClr val="tx1"/>
                </a:solidFill>
              </a:rPr>
              <a:t>JLab</a:t>
            </a:r>
            <a:r>
              <a:rPr lang="en-US" sz="1800" b="0" dirty="0" smtClean="0">
                <a:solidFill>
                  <a:schemeClr val="tx1"/>
                </a:solidFill>
              </a:rPr>
              <a:t> SRF institute leaded by R. </a:t>
            </a:r>
            <a:r>
              <a:rPr lang="en-US" sz="1800" b="0" dirty="0" err="1" smtClean="0">
                <a:solidFill>
                  <a:schemeClr val="tx1"/>
                </a:solidFill>
              </a:rPr>
              <a:t>Rimmer</a:t>
            </a:r>
            <a:r>
              <a:rPr lang="en-US" sz="1800" b="0" dirty="0" smtClean="0">
                <a:solidFill>
                  <a:schemeClr val="tx1"/>
                </a:solidFill>
              </a:rPr>
              <a:t> and in the polarized source group leaded by M. </a:t>
            </a:r>
            <a:r>
              <a:rPr lang="en-US" sz="1800" b="0" dirty="0" err="1" smtClean="0">
                <a:solidFill>
                  <a:schemeClr val="tx1"/>
                </a:solidFill>
              </a:rPr>
              <a:t>Poelker</a:t>
            </a:r>
            <a:r>
              <a:rPr lang="en-US" sz="1800" b="0" dirty="0" smtClean="0">
                <a:solidFill>
                  <a:schemeClr val="tx1"/>
                </a:solidFill>
              </a:rPr>
              <a:t> </a:t>
            </a:r>
          </a:p>
          <a:p>
            <a:pPr marL="228600" indent="-228600"/>
            <a:endParaRPr lang="en-US" sz="1000" b="0" dirty="0" smtClean="0">
              <a:solidFill>
                <a:schemeClr val="tx1"/>
              </a:solidFill>
            </a:endParaRPr>
          </a:p>
          <a:p>
            <a:pPr marL="228600" indent="-228600"/>
            <a:r>
              <a:rPr lang="en-US" sz="1800" b="0" dirty="0" smtClean="0">
                <a:solidFill>
                  <a:schemeClr val="tx1"/>
                </a:solidFill>
              </a:rPr>
              <a:t>All our collaborators in BNL, ANL, SLAC, DESY, Old Dominion U, Northern Illinois Univ., Idaho State Univ., </a:t>
            </a:r>
            <a:r>
              <a:rPr lang="en-US" sz="1800" b="0" dirty="0" err="1" smtClean="0">
                <a:solidFill>
                  <a:schemeClr val="tx1"/>
                </a:solidFill>
              </a:rPr>
              <a:t>Muons</a:t>
            </a:r>
            <a:r>
              <a:rPr lang="en-US" sz="1800" b="0" dirty="0" smtClean="0">
                <a:solidFill>
                  <a:schemeClr val="tx1"/>
                </a:solidFill>
              </a:rPr>
              <a:t> Inc., and STL “</a:t>
            </a:r>
            <a:r>
              <a:rPr lang="en-US" sz="1800" b="0" dirty="0" err="1" smtClean="0">
                <a:solidFill>
                  <a:schemeClr val="tx1"/>
                </a:solidFill>
              </a:rPr>
              <a:t>Zaryad</a:t>
            </a:r>
            <a:r>
              <a:rPr lang="en-US" sz="1800" b="0" dirty="0" smtClean="0">
                <a:solidFill>
                  <a:schemeClr val="tx1"/>
                </a:solidFill>
              </a:rPr>
              <a:t>”,   </a:t>
            </a:r>
            <a:endParaRPr lang="en-US" sz="18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6490"/>
          </a:xfrm>
        </p:spPr>
        <p:txBody>
          <a:bodyPr/>
          <a:lstStyle/>
          <a:p>
            <a:r>
              <a:rPr lang="en-US" dirty="0" err="1" smtClean="0"/>
              <a:t>JLab</a:t>
            </a:r>
            <a:r>
              <a:rPr lang="en-US" dirty="0" smtClean="0"/>
              <a:t> EIC Study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" y="784860"/>
            <a:ext cx="8892540" cy="5326380"/>
          </a:xfrm>
        </p:spPr>
        <p:txBody>
          <a:bodyPr/>
          <a:lstStyle/>
          <a:p>
            <a:pPr marL="0" indent="0">
              <a:buNone/>
            </a:pPr>
            <a:r>
              <a:rPr lang="en-US" sz="1800" b="0" dirty="0" smtClean="0">
                <a:solidFill>
                  <a:schemeClr val="tx1"/>
                </a:solidFill>
              </a:rPr>
              <a:t>A. </a:t>
            </a:r>
            <a:r>
              <a:rPr lang="en-US" sz="1800" b="0" dirty="0" err="1" smtClean="0">
                <a:solidFill>
                  <a:schemeClr val="tx1"/>
                </a:solidFill>
              </a:rPr>
              <a:t>Accardi</a:t>
            </a:r>
            <a:r>
              <a:rPr lang="en-US" sz="1800" b="0" dirty="0" smtClean="0">
                <a:solidFill>
                  <a:schemeClr val="tx1"/>
                </a:solidFill>
              </a:rPr>
              <a:t>, S. Ahmed, A. </a:t>
            </a:r>
            <a:r>
              <a:rPr lang="en-US" sz="1800" b="0" dirty="0" err="1" smtClean="0">
                <a:solidFill>
                  <a:schemeClr val="tx1"/>
                </a:solidFill>
              </a:rPr>
              <a:t>Bogacz</a:t>
            </a:r>
            <a:r>
              <a:rPr lang="en-US" sz="1800" b="0" dirty="0" smtClean="0">
                <a:solidFill>
                  <a:schemeClr val="tx1"/>
                </a:solidFill>
              </a:rPr>
              <a:t>, P. </a:t>
            </a:r>
            <a:r>
              <a:rPr lang="en-US" sz="1800" b="0" dirty="0" err="1" smtClean="0">
                <a:solidFill>
                  <a:schemeClr val="tx1"/>
                </a:solidFill>
              </a:rPr>
              <a:t>Chevtsov</a:t>
            </a:r>
            <a:r>
              <a:rPr lang="en-US" sz="1800" b="0" dirty="0" smtClean="0">
                <a:solidFill>
                  <a:schemeClr val="tx1"/>
                </a:solidFill>
              </a:rPr>
              <a:t>, </a:t>
            </a:r>
            <a:r>
              <a:rPr lang="en-US" sz="1800" b="0" dirty="0" err="1" smtClean="0">
                <a:solidFill>
                  <a:schemeClr val="tx1"/>
                </a:solidFill>
              </a:rPr>
              <a:t>Ya</a:t>
            </a:r>
            <a:r>
              <a:rPr lang="en-US" sz="1800" b="0" dirty="0" smtClean="0">
                <a:solidFill>
                  <a:schemeClr val="tx1"/>
                </a:solidFill>
              </a:rPr>
              <a:t>. </a:t>
            </a:r>
            <a:r>
              <a:rPr lang="en-US" sz="1800" b="0" dirty="0" err="1" smtClean="0">
                <a:solidFill>
                  <a:schemeClr val="tx1"/>
                </a:solidFill>
              </a:rPr>
              <a:t>Derbenev</a:t>
            </a:r>
            <a:r>
              <a:rPr lang="en-US" sz="1800" b="0" dirty="0" smtClean="0">
                <a:solidFill>
                  <a:schemeClr val="tx1"/>
                </a:solidFill>
              </a:rPr>
              <a:t>, R. </a:t>
            </a:r>
            <a:r>
              <a:rPr lang="en-US" sz="1800" b="0" dirty="0" err="1" smtClean="0">
                <a:solidFill>
                  <a:schemeClr val="tx1"/>
                </a:solidFill>
              </a:rPr>
              <a:t>Ent</a:t>
            </a:r>
            <a:r>
              <a:rPr lang="en-US" sz="1800" b="0" dirty="0" smtClean="0">
                <a:solidFill>
                  <a:schemeClr val="tx1"/>
                </a:solidFill>
              </a:rPr>
              <a:t>, V. </a:t>
            </a:r>
            <a:r>
              <a:rPr lang="en-US" sz="1800" b="0" dirty="0" err="1" smtClean="0">
                <a:solidFill>
                  <a:schemeClr val="tx1"/>
                </a:solidFill>
              </a:rPr>
              <a:t>Guzey</a:t>
            </a:r>
            <a:r>
              <a:rPr lang="en-US" sz="1800" b="0" dirty="0" smtClean="0">
                <a:solidFill>
                  <a:schemeClr val="tx1"/>
                </a:solidFill>
              </a:rPr>
              <a:t>, T. Horn, A. Hutton, C. Hyde, G. </a:t>
            </a:r>
            <a:r>
              <a:rPr lang="en-US" sz="1800" b="0" dirty="0" err="1" smtClean="0">
                <a:solidFill>
                  <a:schemeClr val="tx1"/>
                </a:solidFill>
              </a:rPr>
              <a:t>Krafft</a:t>
            </a:r>
            <a:r>
              <a:rPr lang="en-US" sz="1800" b="0" dirty="0" smtClean="0">
                <a:solidFill>
                  <a:schemeClr val="tx1"/>
                </a:solidFill>
              </a:rPr>
              <a:t>, R. Li, F. </a:t>
            </a:r>
            <a:r>
              <a:rPr lang="en-US" sz="1800" b="0" dirty="0" err="1" smtClean="0">
                <a:solidFill>
                  <a:schemeClr val="tx1"/>
                </a:solidFill>
              </a:rPr>
              <a:t>Marhauser</a:t>
            </a:r>
            <a:r>
              <a:rPr lang="en-US" sz="1800" b="0" dirty="0" smtClean="0">
                <a:solidFill>
                  <a:schemeClr val="tx1"/>
                </a:solidFill>
              </a:rPr>
              <a:t>, R. </a:t>
            </a:r>
            <a:r>
              <a:rPr lang="en-US" sz="1800" b="0" dirty="0" err="1" smtClean="0">
                <a:solidFill>
                  <a:schemeClr val="tx1"/>
                </a:solidFill>
              </a:rPr>
              <a:t>McKeown</a:t>
            </a:r>
            <a:r>
              <a:rPr lang="en-US" sz="1800" b="0" dirty="0" smtClean="0">
                <a:solidFill>
                  <a:schemeClr val="tx1"/>
                </a:solidFill>
              </a:rPr>
              <a:t> ,V. </a:t>
            </a:r>
            <a:r>
              <a:rPr lang="en-US" sz="1800" b="0" dirty="0" err="1" smtClean="0">
                <a:solidFill>
                  <a:schemeClr val="tx1"/>
                </a:solidFill>
              </a:rPr>
              <a:t>Morozov</a:t>
            </a:r>
            <a:r>
              <a:rPr lang="en-US" sz="1800" b="0" dirty="0" smtClean="0">
                <a:solidFill>
                  <a:schemeClr val="tx1"/>
                </a:solidFill>
              </a:rPr>
              <a:t>, P. </a:t>
            </a:r>
            <a:r>
              <a:rPr lang="en-US" sz="1800" b="0" dirty="0" err="1" smtClean="0">
                <a:solidFill>
                  <a:schemeClr val="tx1"/>
                </a:solidFill>
              </a:rPr>
              <a:t>Nadel-Turonski</a:t>
            </a:r>
            <a:r>
              <a:rPr lang="en-US" sz="1800" b="0" dirty="0" smtClean="0">
                <a:solidFill>
                  <a:schemeClr val="tx1"/>
                </a:solidFill>
              </a:rPr>
              <a:t>, F. </a:t>
            </a:r>
            <a:r>
              <a:rPr lang="en-US" sz="1800" b="0" dirty="0" err="1" smtClean="0">
                <a:solidFill>
                  <a:schemeClr val="tx1"/>
                </a:solidFill>
              </a:rPr>
              <a:t>Pilat</a:t>
            </a:r>
            <a:r>
              <a:rPr lang="en-US" sz="1800" b="0" dirty="0" smtClean="0">
                <a:solidFill>
                  <a:schemeClr val="tx1"/>
                </a:solidFill>
              </a:rPr>
              <a:t>, A. </a:t>
            </a:r>
            <a:r>
              <a:rPr lang="en-US" sz="1800" b="0" dirty="0" err="1" smtClean="0">
                <a:solidFill>
                  <a:schemeClr val="tx1"/>
                </a:solidFill>
              </a:rPr>
              <a:t>Prokudin</a:t>
            </a:r>
            <a:r>
              <a:rPr lang="en-US" sz="1800" b="0" dirty="0" smtClean="0">
                <a:solidFill>
                  <a:schemeClr val="tx1"/>
                </a:solidFill>
              </a:rPr>
              <a:t>, R. </a:t>
            </a:r>
            <a:r>
              <a:rPr lang="en-US" sz="1800" b="0" dirty="0" err="1" smtClean="0">
                <a:solidFill>
                  <a:schemeClr val="tx1"/>
                </a:solidFill>
              </a:rPr>
              <a:t>Rimmer</a:t>
            </a:r>
            <a:r>
              <a:rPr lang="en-US" sz="1800" b="0" dirty="0" smtClean="0">
                <a:solidFill>
                  <a:schemeClr val="tx1"/>
                </a:solidFill>
              </a:rPr>
              <a:t>, T. </a:t>
            </a:r>
            <a:r>
              <a:rPr lang="en-US" sz="1800" b="0" dirty="0" err="1" smtClean="0">
                <a:solidFill>
                  <a:schemeClr val="tx1"/>
                </a:solidFill>
              </a:rPr>
              <a:t>Satogata</a:t>
            </a:r>
            <a:r>
              <a:rPr lang="en-US" sz="1800" b="0" dirty="0" smtClean="0">
                <a:solidFill>
                  <a:schemeClr val="tx1"/>
                </a:solidFill>
              </a:rPr>
              <a:t>, M. </a:t>
            </a:r>
            <a:r>
              <a:rPr lang="en-US" sz="1800" b="0" dirty="0" err="1" smtClean="0">
                <a:solidFill>
                  <a:schemeClr val="tx1"/>
                </a:solidFill>
              </a:rPr>
              <a:t>Spata</a:t>
            </a:r>
            <a:r>
              <a:rPr lang="en-US" sz="1800" b="0" dirty="0" smtClean="0">
                <a:solidFill>
                  <a:schemeClr val="tx1"/>
                </a:solidFill>
              </a:rPr>
              <a:t>, B. </a:t>
            </a:r>
            <a:r>
              <a:rPr lang="en-US" sz="1800" b="0" dirty="0" err="1" smtClean="0">
                <a:solidFill>
                  <a:schemeClr val="tx1"/>
                </a:solidFill>
              </a:rPr>
              <a:t>Terzić</a:t>
            </a:r>
            <a:r>
              <a:rPr lang="en-US" sz="1800" b="0" dirty="0" smtClean="0">
                <a:solidFill>
                  <a:schemeClr val="tx1"/>
                </a:solidFill>
              </a:rPr>
              <a:t>, H. Wang, C. Weiss,  B. </a:t>
            </a:r>
            <a:r>
              <a:rPr lang="en-US" sz="1800" b="0" dirty="0" err="1" smtClean="0">
                <a:solidFill>
                  <a:schemeClr val="tx1"/>
                </a:solidFill>
              </a:rPr>
              <a:t>Yunn</a:t>
            </a:r>
            <a:r>
              <a:rPr lang="en-US" sz="1800" b="0" dirty="0" smtClean="0">
                <a:solidFill>
                  <a:schemeClr val="tx1"/>
                </a:solidFill>
              </a:rPr>
              <a:t>, Y. Zhang  ---  Thomas Jefferson National Accelerator Facility</a:t>
            </a:r>
          </a:p>
          <a:p>
            <a:pPr>
              <a:buNone/>
            </a:pPr>
            <a:r>
              <a:rPr lang="en-US" sz="1000" b="0" dirty="0" smtClean="0">
                <a:solidFill>
                  <a:schemeClr val="tx1"/>
                </a:solidFill>
              </a:rPr>
              <a:t> </a:t>
            </a:r>
          </a:p>
          <a:p>
            <a:pPr>
              <a:buNone/>
            </a:pPr>
            <a:r>
              <a:rPr lang="en-US" sz="1800" b="0" dirty="0" smtClean="0">
                <a:solidFill>
                  <a:schemeClr val="tx1"/>
                </a:solidFill>
              </a:rPr>
              <a:t>J. </a:t>
            </a:r>
            <a:r>
              <a:rPr lang="en-US" sz="1800" b="0" dirty="0" err="1" smtClean="0">
                <a:solidFill>
                  <a:schemeClr val="tx1"/>
                </a:solidFill>
              </a:rPr>
              <a:t>Delayen</a:t>
            </a:r>
            <a:r>
              <a:rPr lang="en-US" sz="1800" b="0" dirty="0" smtClean="0">
                <a:solidFill>
                  <a:schemeClr val="tx1"/>
                </a:solidFill>
              </a:rPr>
              <a:t>, S. </a:t>
            </a:r>
            <a:r>
              <a:rPr lang="en-US" sz="1800" b="0" dirty="0" err="1" smtClean="0">
                <a:solidFill>
                  <a:schemeClr val="tx1"/>
                </a:solidFill>
              </a:rPr>
              <a:t>DeSilva</a:t>
            </a:r>
            <a:r>
              <a:rPr lang="en-US" sz="1800" b="0" dirty="0" smtClean="0">
                <a:solidFill>
                  <a:schemeClr val="tx1"/>
                </a:solidFill>
              </a:rPr>
              <a:t>, H. </a:t>
            </a:r>
            <a:r>
              <a:rPr lang="en-US" sz="1800" b="0" dirty="0" err="1" smtClean="0">
                <a:solidFill>
                  <a:schemeClr val="tx1"/>
                </a:solidFill>
              </a:rPr>
              <a:t>Sayed</a:t>
            </a:r>
            <a:r>
              <a:rPr lang="en-US" sz="1800" b="0" dirty="0" smtClean="0">
                <a:solidFill>
                  <a:schemeClr val="tx1"/>
                </a:solidFill>
              </a:rPr>
              <a:t>,    --  Old Dominion University</a:t>
            </a:r>
          </a:p>
          <a:p>
            <a:pPr>
              <a:buNone/>
            </a:pPr>
            <a:r>
              <a:rPr lang="en-US" sz="1000" b="0" dirty="0" smtClean="0">
                <a:solidFill>
                  <a:schemeClr val="tx1"/>
                </a:solidFill>
              </a:rPr>
              <a:t> </a:t>
            </a:r>
          </a:p>
          <a:p>
            <a:pPr>
              <a:buNone/>
            </a:pPr>
            <a:r>
              <a:rPr lang="en-US" sz="1800" b="0" dirty="0" smtClean="0">
                <a:solidFill>
                  <a:schemeClr val="tx1"/>
                </a:solidFill>
              </a:rPr>
              <a:t>M. Sullivan,   --  Stanford </a:t>
            </a:r>
            <a:r>
              <a:rPr lang="en-US" sz="1800" b="0" dirty="0" err="1" smtClean="0">
                <a:solidFill>
                  <a:schemeClr val="tx1"/>
                </a:solidFill>
              </a:rPr>
              <a:t>Linac</a:t>
            </a:r>
            <a:r>
              <a:rPr lang="en-US" sz="1800" b="0" dirty="0" smtClean="0">
                <a:solidFill>
                  <a:schemeClr val="tx1"/>
                </a:solidFill>
              </a:rPr>
              <a:t> Accelerator Laboratory</a:t>
            </a:r>
          </a:p>
          <a:p>
            <a:pPr>
              <a:buNone/>
            </a:pPr>
            <a:r>
              <a:rPr lang="en-US" sz="1000" b="0" dirty="0" smtClean="0">
                <a:solidFill>
                  <a:schemeClr val="tx1"/>
                </a:solidFill>
              </a:rPr>
              <a:t> </a:t>
            </a:r>
          </a:p>
          <a:p>
            <a:pPr>
              <a:buNone/>
            </a:pPr>
            <a:r>
              <a:rPr lang="en-US" sz="1800" b="0" dirty="0" smtClean="0">
                <a:solidFill>
                  <a:schemeClr val="tx1"/>
                </a:solidFill>
              </a:rPr>
              <a:t>S. </a:t>
            </a:r>
            <a:r>
              <a:rPr lang="en-US" sz="1800" b="0" dirty="0" err="1" smtClean="0">
                <a:solidFill>
                  <a:schemeClr val="tx1"/>
                </a:solidFill>
              </a:rPr>
              <a:t>Manikonda</a:t>
            </a:r>
            <a:r>
              <a:rPr lang="en-US" sz="1800" b="0" dirty="0" smtClean="0">
                <a:solidFill>
                  <a:schemeClr val="tx1"/>
                </a:solidFill>
              </a:rPr>
              <a:t>, P. </a:t>
            </a:r>
            <a:r>
              <a:rPr lang="en-US" sz="1800" b="0" dirty="0" err="1" smtClean="0">
                <a:solidFill>
                  <a:schemeClr val="tx1"/>
                </a:solidFill>
              </a:rPr>
              <a:t>Ostroumov</a:t>
            </a:r>
            <a:r>
              <a:rPr lang="en-US" sz="1800" b="0" dirty="0" smtClean="0">
                <a:solidFill>
                  <a:schemeClr val="tx1"/>
                </a:solidFill>
              </a:rPr>
              <a:t>,    -- Argonne National Laboratory</a:t>
            </a:r>
          </a:p>
          <a:p>
            <a:pPr>
              <a:buNone/>
            </a:pPr>
            <a:r>
              <a:rPr lang="en-US" sz="1000" b="0" dirty="0" smtClean="0">
                <a:solidFill>
                  <a:schemeClr val="tx1"/>
                </a:solidFill>
              </a:rPr>
              <a:t> </a:t>
            </a:r>
          </a:p>
          <a:p>
            <a:pPr>
              <a:buNone/>
            </a:pPr>
            <a:r>
              <a:rPr lang="en-US" sz="1800" b="0" dirty="0" smtClean="0">
                <a:solidFill>
                  <a:schemeClr val="tx1"/>
                </a:solidFill>
              </a:rPr>
              <a:t>S. </a:t>
            </a:r>
            <a:r>
              <a:rPr lang="en-US" sz="1800" b="0" dirty="0" err="1" smtClean="0">
                <a:solidFill>
                  <a:schemeClr val="tx1"/>
                </a:solidFill>
              </a:rPr>
              <a:t>Abeyratne</a:t>
            </a:r>
            <a:r>
              <a:rPr lang="en-US" sz="1800" b="0" dirty="0" smtClean="0">
                <a:solidFill>
                  <a:schemeClr val="tx1"/>
                </a:solidFill>
              </a:rPr>
              <a:t>, B. </a:t>
            </a:r>
            <a:r>
              <a:rPr lang="en-US" sz="1800" b="0" dirty="0" err="1" smtClean="0">
                <a:solidFill>
                  <a:schemeClr val="tx1"/>
                </a:solidFill>
              </a:rPr>
              <a:t>Erdelyi</a:t>
            </a:r>
            <a:r>
              <a:rPr lang="en-US" sz="1800" b="0" dirty="0" smtClean="0">
                <a:solidFill>
                  <a:schemeClr val="tx1"/>
                </a:solidFill>
              </a:rPr>
              <a:t>,   -- Northern </a:t>
            </a:r>
            <a:r>
              <a:rPr lang="en-US" sz="1800" b="0" dirty="0" err="1" smtClean="0">
                <a:solidFill>
                  <a:schemeClr val="tx1"/>
                </a:solidFill>
              </a:rPr>
              <a:t>Illinos</a:t>
            </a:r>
            <a:r>
              <a:rPr lang="en-US" sz="1800" b="0" dirty="0" smtClean="0">
                <a:solidFill>
                  <a:schemeClr val="tx1"/>
                </a:solidFill>
              </a:rPr>
              <a:t> University</a:t>
            </a:r>
          </a:p>
          <a:p>
            <a:pPr>
              <a:buNone/>
            </a:pPr>
            <a:r>
              <a:rPr lang="en-US" sz="1000" b="0" dirty="0" smtClean="0">
                <a:solidFill>
                  <a:schemeClr val="tx1"/>
                </a:solidFill>
              </a:rPr>
              <a:t> </a:t>
            </a:r>
          </a:p>
          <a:p>
            <a:pPr>
              <a:buNone/>
            </a:pPr>
            <a:r>
              <a:rPr lang="en-US" sz="1800" b="0" dirty="0" smtClean="0">
                <a:solidFill>
                  <a:schemeClr val="tx1"/>
                </a:solidFill>
              </a:rPr>
              <a:t>V. </a:t>
            </a:r>
            <a:r>
              <a:rPr lang="en-US" sz="1800" b="0" dirty="0" err="1" smtClean="0">
                <a:solidFill>
                  <a:schemeClr val="tx1"/>
                </a:solidFill>
              </a:rPr>
              <a:t>Dudnikov</a:t>
            </a:r>
            <a:r>
              <a:rPr lang="en-US" sz="1800" b="0" dirty="0" smtClean="0">
                <a:solidFill>
                  <a:schemeClr val="tx1"/>
                </a:solidFill>
              </a:rPr>
              <a:t>, R. Johnson,  -- </a:t>
            </a:r>
            <a:r>
              <a:rPr lang="en-US" sz="1800" b="0" dirty="0" err="1" smtClean="0">
                <a:solidFill>
                  <a:schemeClr val="tx1"/>
                </a:solidFill>
              </a:rPr>
              <a:t>Muons</a:t>
            </a:r>
            <a:r>
              <a:rPr lang="en-US" sz="1800" b="0" dirty="0" smtClean="0">
                <a:solidFill>
                  <a:schemeClr val="tx1"/>
                </a:solidFill>
              </a:rPr>
              <a:t>, Inc</a:t>
            </a:r>
          </a:p>
          <a:p>
            <a:pPr>
              <a:buNone/>
            </a:pPr>
            <a:r>
              <a:rPr lang="en-US" sz="1000" b="0" dirty="0" smtClean="0">
                <a:solidFill>
                  <a:schemeClr val="tx1"/>
                </a:solidFill>
              </a:rPr>
              <a:t> </a:t>
            </a:r>
          </a:p>
          <a:p>
            <a:pPr lvl="0">
              <a:buNone/>
            </a:pPr>
            <a:r>
              <a:rPr lang="en-US" sz="1800" b="0" dirty="0" err="1" smtClean="0">
                <a:solidFill>
                  <a:schemeClr val="tx1"/>
                </a:solidFill>
              </a:rPr>
              <a:t>Kondratenko</a:t>
            </a:r>
            <a:r>
              <a:rPr lang="en-US" sz="1800" b="0" dirty="0" smtClean="0">
                <a:solidFill>
                  <a:schemeClr val="tx1"/>
                </a:solidFill>
              </a:rPr>
              <a:t>,   -- STL “</a:t>
            </a:r>
            <a:r>
              <a:rPr lang="en-US" sz="1800" b="0" dirty="0" err="1" smtClean="0">
                <a:solidFill>
                  <a:schemeClr val="tx1"/>
                </a:solidFill>
              </a:rPr>
              <a:t>Zaryad</a:t>
            </a:r>
            <a:r>
              <a:rPr lang="en-US" sz="1800" b="0" dirty="0" smtClean="0">
                <a:solidFill>
                  <a:schemeClr val="tx1"/>
                </a:solidFill>
              </a:rPr>
              <a:t>”, Novosibirsk, Russian Federation</a:t>
            </a:r>
          </a:p>
          <a:p>
            <a:pPr>
              <a:buNone/>
            </a:pPr>
            <a:r>
              <a:rPr lang="en-US" sz="1000" b="0" dirty="0" smtClean="0">
                <a:solidFill>
                  <a:schemeClr val="tx1"/>
                </a:solidFill>
              </a:rPr>
              <a:t> </a:t>
            </a:r>
          </a:p>
          <a:p>
            <a:pPr>
              <a:buNone/>
            </a:pPr>
            <a:r>
              <a:rPr lang="en-US" sz="1800" b="0" dirty="0" smtClean="0">
                <a:solidFill>
                  <a:schemeClr val="tx1"/>
                </a:solidFill>
              </a:rPr>
              <a:t>Y. Kim    --  Idaho State University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0841" y="2166150"/>
            <a:ext cx="5273337" cy="3852205"/>
          </a:xfrm>
        </p:spPr>
        <p:txBody>
          <a:bodyPr/>
          <a:lstStyle/>
          <a:p>
            <a:pPr>
              <a:buNone/>
            </a:pPr>
            <a:r>
              <a:rPr lang="en-US" sz="5400" dirty="0" smtClean="0">
                <a:solidFill>
                  <a:srgbClr val="0000FF"/>
                </a:solidFill>
              </a:rPr>
              <a:t>Backup Slides</a:t>
            </a:r>
            <a:endParaRPr lang="en-US" sz="5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12559"/>
          </a:xfrm>
        </p:spPr>
        <p:txBody>
          <a:bodyPr/>
          <a:lstStyle/>
          <a:p>
            <a:r>
              <a:rPr lang="en-US" sz="3400" dirty="0" err="1" smtClean="0"/>
              <a:t>JLab</a:t>
            </a:r>
            <a:r>
              <a:rPr lang="en-US" sz="3400" dirty="0" smtClean="0"/>
              <a:t> Contributions to EIC Machine Design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737668"/>
            <a:ext cx="9051791" cy="4863993"/>
          </a:xfrm>
        </p:spPr>
        <p:txBody>
          <a:bodyPr/>
          <a:lstStyle/>
          <a:p>
            <a:pPr marL="230188" indent="-230188"/>
            <a:r>
              <a:rPr lang="en-US" sz="2000" b="0" dirty="0" smtClean="0">
                <a:solidFill>
                  <a:schemeClr val="tx1"/>
                </a:solidFill>
              </a:rPr>
              <a:t>The </a:t>
            </a:r>
            <a:r>
              <a:rPr lang="en-US" sz="2000" b="0" dirty="0" smtClean="0">
                <a:solidFill>
                  <a:schemeClr val="tx1"/>
                </a:solidFill>
              </a:rPr>
              <a:t>“</a:t>
            </a:r>
            <a:r>
              <a:rPr lang="en-US" sz="2000" i="1" dirty="0" smtClean="0">
                <a:solidFill>
                  <a:srgbClr val="0000FF"/>
                </a:solidFill>
              </a:rPr>
              <a:t>trade mark</a:t>
            </a:r>
            <a:r>
              <a:rPr lang="en-US" sz="2000" b="0" dirty="0" smtClean="0">
                <a:solidFill>
                  <a:schemeClr val="tx1"/>
                </a:solidFill>
              </a:rPr>
              <a:t>” of the </a:t>
            </a:r>
            <a:r>
              <a:rPr lang="en-US" sz="2000" b="0" dirty="0" err="1" smtClean="0">
                <a:solidFill>
                  <a:schemeClr val="tx1"/>
                </a:solidFill>
              </a:rPr>
              <a:t>JLab</a:t>
            </a:r>
            <a:r>
              <a:rPr lang="en-US" sz="2000" b="0" dirty="0" smtClean="0">
                <a:solidFill>
                  <a:schemeClr val="tx1"/>
                </a:solidFill>
              </a:rPr>
              <a:t> EIC design, driven by </a:t>
            </a:r>
            <a:r>
              <a:rPr lang="en-US" sz="2000" i="1" dirty="0" smtClean="0">
                <a:solidFill>
                  <a:srgbClr val="FF0000"/>
                </a:solidFill>
              </a:rPr>
              <a:t>demands of </a:t>
            </a:r>
            <a:r>
              <a:rPr lang="en-US" sz="2000" i="1" dirty="0" smtClean="0">
                <a:solidFill>
                  <a:srgbClr val="FF0000"/>
                </a:solidFill>
              </a:rPr>
              <a:t>science community </a:t>
            </a:r>
            <a:endParaRPr lang="en-US" sz="2000" i="1" dirty="0" smtClean="0">
              <a:solidFill>
                <a:srgbClr val="FF0000"/>
              </a:solidFill>
            </a:endParaRPr>
          </a:p>
          <a:p>
            <a:pPr marL="630238" lvl="1" indent="-230188"/>
            <a:r>
              <a:rPr lang="en-US" sz="1800" b="0" dirty="0" smtClean="0">
                <a:solidFill>
                  <a:schemeClr val="tx1"/>
                </a:solidFill>
              </a:rPr>
              <a:t>Very high luminosity, up to </a:t>
            </a:r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en-US" sz="1800" b="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35</a:t>
            </a:r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cm</a:t>
            </a:r>
            <a:r>
              <a:rPr lang="en-US" sz="1800" b="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-2</a:t>
            </a:r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1800" b="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-1</a:t>
            </a:r>
            <a:r>
              <a:rPr lang="en-US" sz="1800" b="0" dirty="0" smtClean="0">
                <a:solidFill>
                  <a:schemeClr val="tx1"/>
                </a:solidFill>
              </a:rPr>
              <a:t>, over a wide CM energy range</a:t>
            </a:r>
            <a:endParaRPr lang="en-US" sz="1800" b="0" baseline="30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30238" lvl="1" indent="-230188"/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Very high polarization (&gt;80%) for both electrons &amp; light ions (including </a:t>
            </a:r>
            <a:r>
              <a:rPr lang="en-US" sz="1800" b="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deuterons</a:t>
            </a:r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1800" b="0" dirty="0">
              <a:solidFill>
                <a:schemeClr val="tx1"/>
              </a:solidFill>
            </a:endParaRPr>
          </a:p>
          <a:p>
            <a:pPr marL="230188" indent="-230188">
              <a:buNone/>
            </a:pPr>
            <a:endParaRPr lang="en-US" sz="800" b="0" dirty="0" smtClean="0">
              <a:solidFill>
                <a:schemeClr val="tx1"/>
              </a:solidFill>
            </a:endParaRPr>
          </a:p>
          <a:p>
            <a:pPr marL="230188" indent="-230188"/>
            <a:r>
              <a:rPr lang="en-US" sz="2000" b="0" dirty="0" smtClean="0">
                <a:solidFill>
                  <a:schemeClr val="tx1"/>
                </a:solidFill>
              </a:rPr>
              <a:t>We vigorously push key collider performance with innovative ideas and concepts; some are </a:t>
            </a:r>
            <a:r>
              <a:rPr lang="en-US" sz="2000" i="1" dirty="0" smtClean="0">
                <a:solidFill>
                  <a:srgbClr val="0000FF"/>
                </a:solidFill>
              </a:rPr>
              <a:t>first time </a:t>
            </a:r>
            <a:r>
              <a:rPr lang="en-US" sz="2000" b="0" dirty="0" smtClean="0">
                <a:solidFill>
                  <a:schemeClr val="tx1"/>
                </a:solidFill>
              </a:rPr>
              <a:t>for colliding ion beams</a:t>
            </a:r>
          </a:p>
          <a:p>
            <a:pPr marL="630238" lvl="1" indent="-230188">
              <a:buNone/>
            </a:pPr>
            <a:r>
              <a:rPr lang="en-US" sz="1600" b="0" dirty="0" smtClean="0">
                <a:solidFill>
                  <a:schemeClr val="tx1"/>
                </a:solidFill>
              </a:rPr>
              <a:t>     *  </a:t>
            </a:r>
            <a:r>
              <a:rPr lang="en-US" sz="1800" b="0" dirty="0" smtClean="0">
                <a:solidFill>
                  <a:schemeClr val="tx1"/>
                </a:solidFill>
              </a:rPr>
              <a:t>New luminosity concept	</a:t>
            </a:r>
            <a:r>
              <a:rPr lang="en-US" sz="1800" b="0" dirty="0" smtClean="0">
                <a:solidFill>
                  <a:schemeClr val="tx1"/>
                </a:solidFill>
              </a:rPr>
              <a:t>         *  </a:t>
            </a:r>
            <a:r>
              <a:rPr lang="en-US" sz="1800" b="0" dirty="0" smtClean="0">
                <a:solidFill>
                  <a:schemeClr val="tx1"/>
                </a:solidFill>
              </a:rPr>
              <a:t>Crab crossing colliding (ion) beam</a:t>
            </a:r>
          </a:p>
          <a:p>
            <a:pPr marL="630238" lvl="1" indent="-230188">
              <a:buNone/>
            </a:pPr>
            <a:r>
              <a:rPr lang="en-US" sz="1800" b="0" dirty="0" smtClean="0">
                <a:solidFill>
                  <a:schemeClr val="tx1"/>
                </a:solidFill>
              </a:rPr>
              <a:t>    *  </a:t>
            </a:r>
            <a:r>
              <a:rPr lang="en-US" sz="1800" b="0" dirty="0" smtClean="0">
                <a:solidFill>
                  <a:schemeClr val="tx1"/>
                </a:solidFill>
              </a:rPr>
              <a:t>Figure-8 ring		</a:t>
            </a:r>
            <a:r>
              <a:rPr lang="en-US" sz="1800" b="0" dirty="0" smtClean="0">
                <a:solidFill>
                  <a:schemeClr val="tx1"/>
                </a:solidFill>
              </a:rPr>
              <a:t>         *  </a:t>
            </a:r>
            <a:r>
              <a:rPr lang="en-US" sz="1800" b="0" dirty="0" smtClean="0">
                <a:solidFill>
                  <a:schemeClr val="tx1"/>
                </a:solidFill>
              </a:rPr>
              <a:t>Universal Spin Rotator</a:t>
            </a:r>
          </a:p>
          <a:p>
            <a:pPr marL="630238" lvl="1" indent="-230188">
              <a:buNone/>
            </a:pPr>
            <a:r>
              <a:rPr lang="en-US" sz="1800" b="0" dirty="0" smtClean="0">
                <a:solidFill>
                  <a:schemeClr val="tx1"/>
                </a:solidFill>
              </a:rPr>
              <a:t>    *  </a:t>
            </a:r>
            <a:r>
              <a:rPr lang="en-US" sz="1800" b="0" dirty="0" smtClean="0">
                <a:solidFill>
                  <a:schemeClr val="tx1"/>
                </a:solidFill>
              </a:rPr>
              <a:t>Staged electron cooling	</a:t>
            </a:r>
            <a:r>
              <a:rPr lang="en-US" sz="1800" b="0" dirty="0" smtClean="0">
                <a:solidFill>
                  <a:schemeClr val="tx1"/>
                </a:solidFill>
              </a:rPr>
              <a:t>         *  </a:t>
            </a:r>
            <a:r>
              <a:rPr lang="en-US" sz="1800" b="0" dirty="0" smtClean="0">
                <a:solidFill>
                  <a:schemeClr val="tx1"/>
                </a:solidFill>
              </a:rPr>
              <a:t>ERL circulator cooler	</a:t>
            </a:r>
          </a:p>
          <a:p>
            <a:pPr marL="230188" indent="-230188">
              <a:buNone/>
            </a:pPr>
            <a:endParaRPr lang="en-US" sz="400" b="0" dirty="0" smtClean="0">
              <a:solidFill>
                <a:schemeClr val="tx1"/>
              </a:solidFill>
            </a:endParaRPr>
          </a:p>
          <a:p>
            <a:pPr marL="230188" indent="-230188">
              <a:buNone/>
            </a:pPr>
            <a:r>
              <a:rPr lang="en-US" sz="2000" b="0" dirty="0" smtClean="0">
                <a:solidFill>
                  <a:schemeClr val="tx1"/>
                </a:solidFill>
              </a:rPr>
              <a:t>	</a:t>
            </a:r>
            <a:r>
              <a:rPr lang="en-US" sz="1800" b="0" dirty="0" smtClean="0">
                <a:solidFill>
                  <a:schemeClr val="tx1"/>
                </a:solidFill>
              </a:rPr>
              <a:t>(We had also proposed but not in the present baseline anymore)</a:t>
            </a:r>
          </a:p>
          <a:p>
            <a:pPr marL="230188" indent="-230188">
              <a:buNone/>
            </a:pPr>
            <a:r>
              <a:rPr lang="en-US" sz="1800" b="0" dirty="0" smtClean="0">
                <a:solidFill>
                  <a:schemeClr val="tx1"/>
                </a:solidFill>
              </a:rPr>
              <a:t>	 </a:t>
            </a:r>
            <a:r>
              <a:rPr lang="en-US" sz="1800" b="0" dirty="0" smtClean="0">
                <a:solidFill>
                  <a:schemeClr val="tx1"/>
                </a:solidFill>
              </a:rPr>
              <a:t>      </a:t>
            </a:r>
            <a:r>
              <a:rPr lang="en-US" sz="1800" b="0" dirty="0" smtClean="0">
                <a:solidFill>
                  <a:schemeClr val="tx1"/>
                </a:solidFill>
              </a:rPr>
              <a:t>*  ERL-ring collider scheme	</a:t>
            </a:r>
            <a:r>
              <a:rPr lang="en-US" sz="1800" b="0" dirty="0" smtClean="0">
                <a:solidFill>
                  <a:schemeClr val="tx1"/>
                </a:solidFill>
              </a:rPr>
              <a:t>         *  </a:t>
            </a:r>
            <a:r>
              <a:rPr lang="en-US" sz="1800" b="0" dirty="0" smtClean="0">
                <a:solidFill>
                  <a:schemeClr val="tx1"/>
                </a:solidFill>
              </a:rPr>
              <a:t>Circulator collider ring for electron</a:t>
            </a:r>
          </a:p>
          <a:p>
            <a:pPr marL="230188" indent="-230188">
              <a:buNone/>
            </a:pPr>
            <a:endParaRPr lang="en-US" sz="800" b="0" dirty="0" smtClean="0">
              <a:solidFill>
                <a:schemeClr val="tx1"/>
              </a:solidFill>
            </a:endParaRPr>
          </a:p>
          <a:p>
            <a:pPr marL="230188" indent="-230188"/>
            <a:r>
              <a:rPr lang="en-US" sz="2000" b="0" dirty="0" smtClean="0">
                <a:solidFill>
                  <a:schemeClr val="tx1"/>
                </a:solidFill>
              </a:rPr>
              <a:t>Our </a:t>
            </a:r>
            <a:r>
              <a:rPr lang="en-US" sz="2000" b="0" dirty="0" smtClean="0">
                <a:solidFill>
                  <a:schemeClr val="tx1"/>
                </a:solidFill>
              </a:rPr>
              <a:t>work</a:t>
            </a:r>
            <a:r>
              <a:rPr lang="en-US" sz="2000" b="0" dirty="0" smtClean="0">
                <a:solidFill>
                  <a:schemeClr val="tx1"/>
                </a:solidFill>
              </a:rPr>
              <a:t> </a:t>
            </a:r>
            <a:r>
              <a:rPr lang="en-US" sz="2000" b="0" dirty="0" smtClean="0">
                <a:solidFill>
                  <a:schemeClr val="tx1"/>
                </a:solidFill>
              </a:rPr>
              <a:t>greatly influenced the direction of EIC </a:t>
            </a:r>
            <a:r>
              <a:rPr lang="en-US" sz="2000" b="0" dirty="0" smtClean="0">
                <a:solidFill>
                  <a:schemeClr val="tx1"/>
                </a:solidFill>
              </a:rPr>
              <a:t>machine design </a:t>
            </a:r>
            <a:r>
              <a:rPr lang="en-US" sz="2000" b="0" dirty="0" smtClean="0">
                <a:solidFill>
                  <a:schemeClr val="tx1"/>
                </a:solidFill>
              </a:rPr>
              <a:t>evolution  </a:t>
            </a:r>
          </a:p>
          <a:p>
            <a:pPr marL="230188" indent="-230188">
              <a:buNone/>
            </a:pPr>
            <a:r>
              <a:rPr lang="en-US" sz="2000" b="0" dirty="0" smtClean="0">
                <a:solidFill>
                  <a:schemeClr val="tx1"/>
                </a:solidFill>
              </a:rPr>
              <a:t>		</a:t>
            </a:r>
            <a:r>
              <a:rPr lang="en-US" sz="2000" i="1" dirty="0" smtClean="0">
                <a:solidFill>
                  <a:srgbClr val="FF0000"/>
                </a:solidFill>
              </a:rPr>
              <a:t>Go for high luminosity! </a:t>
            </a:r>
            <a:endParaRPr lang="en-US" sz="2000" b="0" dirty="0" smtClean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6600" y="5815204"/>
            <a:ext cx="7333861" cy="46166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err="1" smtClean="0">
                <a:solidFill>
                  <a:schemeClr val="bg1"/>
                </a:solidFill>
                <a:latin typeface="+mj-lt"/>
              </a:rPr>
              <a:t>Yaroslav</a:t>
            </a:r>
            <a:r>
              <a:rPr lang="en-US" b="1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  <a:latin typeface="+mj-lt"/>
              </a:rPr>
              <a:t>Derbenev</a:t>
            </a:r>
            <a:r>
              <a:rPr lang="en-US" b="1" i="1" dirty="0" smtClean="0">
                <a:solidFill>
                  <a:schemeClr val="bg1"/>
                </a:solidFill>
                <a:latin typeface="+mj-lt"/>
              </a:rPr>
              <a:t>, 2011 Wilson Prize recipient</a:t>
            </a:r>
            <a:endParaRPr lang="en-US" b="1" i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315"/>
          </a:xfrm>
        </p:spPr>
        <p:txBody>
          <a:bodyPr/>
          <a:lstStyle/>
          <a:p>
            <a:r>
              <a:rPr lang="en-US" dirty="0" smtClean="0"/>
              <a:t>EIC IAC Review Report </a:t>
            </a:r>
            <a:r>
              <a:rPr lang="en-US" sz="2800" dirty="0" smtClean="0"/>
              <a:t>(Nov. 2009)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770" y="802433"/>
            <a:ext cx="8785276" cy="5262471"/>
          </a:xfrm>
          <a:noFill/>
        </p:spPr>
        <p:txBody>
          <a:bodyPr/>
          <a:lstStyle/>
          <a:p>
            <a:pPr marL="0" indent="0">
              <a:buNone/>
            </a:pPr>
            <a:r>
              <a:rPr lang="en-US" sz="2000" b="0" dirty="0" smtClean="0">
                <a:solidFill>
                  <a:schemeClr val="tx1"/>
                </a:solidFill>
              </a:rPr>
              <a:t>“The </a:t>
            </a:r>
            <a:r>
              <a:rPr lang="en-US" sz="2000" b="0" dirty="0" err="1" smtClean="0">
                <a:solidFill>
                  <a:schemeClr val="tx1"/>
                </a:solidFill>
              </a:rPr>
              <a:t>JLab</a:t>
            </a:r>
            <a:r>
              <a:rPr lang="en-US" sz="2000" b="0" dirty="0" smtClean="0">
                <a:solidFill>
                  <a:schemeClr val="tx1"/>
                </a:solidFill>
              </a:rPr>
              <a:t> … concept is at </a:t>
            </a:r>
            <a:r>
              <a:rPr lang="en-US" sz="2000" i="1" dirty="0" smtClean="0">
                <a:solidFill>
                  <a:srgbClr val="0000FF"/>
                </a:solidFill>
              </a:rPr>
              <a:t>a less mature state</a:t>
            </a:r>
            <a:r>
              <a:rPr lang="en-US" sz="2000" b="0" dirty="0" smtClean="0">
                <a:solidFill>
                  <a:schemeClr val="tx1"/>
                </a:solidFill>
              </a:rPr>
              <a:t>. It is </a:t>
            </a:r>
            <a:r>
              <a:rPr lang="en-US" sz="2000" i="1" dirty="0" smtClean="0">
                <a:solidFill>
                  <a:srgbClr val="0000FF"/>
                </a:solidFill>
              </a:rPr>
              <a:t>difficult to assess the credibility</a:t>
            </a:r>
            <a:r>
              <a:rPr lang="en-US" sz="2000" b="0" dirty="0" smtClean="0">
                <a:solidFill>
                  <a:schemeClr val="tx1"/>
                </a:solidFill>
              </a:rPr>
              <a:t> of predicted performance, due to many unresolved but very challenging accelerator aspects. On the other hand, luminosity performance is predicted to be very high. No cost estimate has yet been performed.”</a:t>
            </a:r>
          </a:p>
          <a:p>
            <a:pPr marL="0" indent="0">
              <a:buNone/>
            </a:pPr>
            <a:endParaRPr lang="en-US" sz="1200" b="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b="0" dirty="0" smtClean="0">
                <a:solidFill>
                  <a:schemeClr val="tx1"/>
                </a:solidFill>
              </a:rPr>
              <a:t>“The </a:t>
            </a:r>
            <a:r>
              <a:rPr lang="en-US" sz="2000" b="0" dirty="0" err="1" smtClean="0">
                <a:solidFill>
                  <a:schemeClr val="tx1"/>
                </a:solidFill>
              </a:rPr>
              <a:t>JLab</a:t>
            </a:r>
            <a:r>
              <a:rPr lang="en-US" sz="2000" b="0" dirty="0" smtClean="0">
                <a:solidFill>
                  <a:schemeClr val="tx1"/>
                </a:solidFill>
              </a:rPr>
              <a:t> design is incomplete, and the portions that exist are at best </a:t>
            </a:r>
            <a:r>
              <a:rPr lang="en-US" sz="2000" b="0" dirty="0" err="1" smtClean="0">
                <a:solidFill>
                  <a:schemeClr val="tx1"/>
                </a:solidFill>
              </a:rPr>
              <a:t>preconceptual</a:t>
            </a:r>
            <a:r>
              <a:rPr lang="en-US" sz="2000" b="0" dirty="0" smtClean="0">
                <a:solidFill>
                  <a:schemeClr val="tx1"/>
                </a:solidFill>
              </a:rPr>
              <a:t>. This, of course, is </a:t>
            </a:r>
            <a:r>
              <a:rPr lang="en-US" sz="2000" i="1" dirty="0" smtClean="0">
                <a:solidFill>
                  <a:srgbClr val="0000FF"/>
                </a:solidFill>
              </a:rPr>
              <a:t>not a criticism but a statement reflecting the constraints and situations at the two labs</a:t>
            </a:r>
            <a:r>
              <a:rPr lang="en-US" sz="2000" b="0" dirty="0" smtClean="0">
                <a:solidFill>
                  <a:schemeClr val="tx1"/>
                </a:solidFill>
              </a:rPr>
              <a:t>.”</a:t>
            </a:r>
          </a:p>
          <a:p>
            <a:pPr marL="0" indent="0">
              <a:buNone/>
            </a:pPr>
            <a:endParaRPr lang="en-US" sz="1200" b="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b="0" dirty="0" smtClean="0">
                <a:solidFill>
                  <a:schemeClr val="tx1"/>
                </a:solidFill>
              </a:rPr>
              <a:t>“It should be noted that </a:t>
            </a:r>
            <a:r>
              <a:rPr lang="en-US" sz="2000" b="0" dirty="0" err="1" smtClean="0">
                <a:solidFill>
                  <a:schemeClr val="tx1"/>
                </a:solidFill>
              </a:rPr>
              <a:t>JLab</a:t>
            </a:r>
            <a:r>
              <a:rPr lang="en-US" sz="2000" b="0" dirty="0" smtClean="0">
                <a:solidFill>
                  <a:schemeClr val="tx1"/>
                </a:solidFill>
              </a:rPr>
              <a:t> satisfactorily answered the questions from the last committee meeting, addressing what the committee felt were a series of potential show stoppers. Most of which dealt with instabilities. The response is reassuring, and represents good work.”</a:t>
            </a:r>
            <a:r>
              <a:rPr lang="en-US" sz="2000" dirty="0" smtClean="0"/>
              <a:t> </a:t>
            </a:r>
          </a:p>
          <a:p>
            <a:pPr marL="0" indent="0">
              <a:buNone/>
            </a:pPr>
            <a:endParaRPr lang="en-US" sz="1200" b="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b="0" dirty="0" smtClean="0">
                <a:solidFill>
                  <a:schemeClr val="tx1"/>
                </a:solidFill>
              </a:rPr>
              <a:t>“</a:t>
            </a:r>
            <a:r>
              <a:rPr lang="en-US" sz="2000" i="1" dirty="0" smtClean="0">
                <a:solidFill>
                  <a:srgbClr val="0000FF"/>
                </a:solidFill>
              </a:rPr>
              <a:t>Thus the highest R&amp;D priority for JLAB should be the design</a:t>
            </a:r>
            <a:r>
              <a:rPr lang="en-US" sz="2000" b="0" dirty="0" smtClean="0">
                <a:solidFill>
                  <a:schemeClr val="tx1"/>
                </a:solidFill>
              </a:rPr>
              <a:t>, even if that activity is not strictly considered R&amp;D, and resources need to be made available to do the work. ” </a:t>
            </a:r>
          </a:p>
          <a:p>
            <a:pPr marL="0" indent="0">
              <a:buNone/>
            </a:pPr>
            <a:endParaRPr lang="en-US" sz="2000" b="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1437"/>
          </a:xfrm>
        </p:spPr>
        <p:txBody>
          <a:bodyPr/>
          <a:lstStyle/>
          <a:p>
            <a:r>
              <a:rPr lang="en-US" sz="3600" dirty="0" smtClean="0"/>
              <a:t>Draw a Short Term Design “Contract”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40379"/>
            <a:ext cx="8770620" cy="4905101"/>
          </a:xfrm>
        </p:spPr>
        <p:txBody>
          <a:bodyPr/>
          <a:lstStyle/>
          <a:p>
            <a:pPr marL="233363" indent="-233363"/>
            <a:r>
              <a:rPr lang="en-US" sz="1800" b="0" dirty="0" smtClean="0">
                <a:solidFill>
                  <a:schemeClr val="tx1"/>
                </a:solidFill>
                <a:latin typeface="+mj-lt"/>
              </a:rPr>
              <a:t>Two joint meetings by the physics &amp; accelerator teams</a:t>
            </a:r>
          </a:p>
          <a:p>
            <a:pPr marL="233363" indent="-233363"/>
            <a:endParaRPr lang="en-US" sz="600" b="0" dirty="0" smtClean="0">
              <a:solidFill>
                <a:schemeClr val="tx1"/>
              </a:solidFill>
              <a:latin typeface="+mj-lt"/>
            </a:endParaRPr>
          </a:p>
          <a:p>
            <a:pPr marL="233363" indent="-233363"/>
            <a:r>
              <a:rPr lang="en-US" sz="1800" b="0" dirty="0" smtClean="0">
                <a:solidFill>
                  <a:schemeClr val="tx1"/>
                </a:solidFill>
              </a:rPr>
              <a:t>Carefully reviewed the nuclear physics needs and accelerator technology constraints, seeking an optimized balance between them</a:t>
            </a:r>
          </a:p>
          <a:p>
            <a:pPr marL="233363" indent="-233363"/>
            <a:endParaRPr lang="en-US" sz="600" b="0" dirty="0" smtClean="0">
              <a:solidFill>
                <a:schemeClr val="tx1"/>
              </a:solidFill>
            </a:endParaRPr>
          </a:p>
          <a:p>
            <a:pPr marL="233363" indent="-233363"/>
            <a:r>
              <a:rPr lang="en-US" sz="1800" b="0" dirty="0" smtClean="0">
                <a:solidFill>
                  <a:schemeClr val="tx1"/>
                </a:solidFill>
              </a:rPr>
              <a:t>Discussions were moderated by </a:t>
            </a:r>
            <a:r>
              <a:rPr lang="en-US" sz="1800" b="0" dirty="0" err="1" smtClean="0">
                <a:solidFill>
                  <a:schemeClr val="tx1"/>
                </a:solidFill>
              </a:rPr>
              <a:t>JLab</a:t>
            </a:r>
            <a:r>
              <a:rPr lang="en-US" sz="1800" b="0" dirty="0" smtClean="0">
                <a:solidFill>
                  <a:schemeClr val="tx1"/>
                </a:solidFill>
              </a:rPr>
              <a:t> Associate Director Andrew Hutton and technically assisted by external IR expert M. Sullivan (SLAC) </a:t>
            </a:r>
          </a:p>
          <a:p>
            <a:pPr marL="233363" indent="-233363">
              <a:buNone/>
            </a:pPr>
            <a:r>
              <a:rPr lang="en-US" sz="2000" b="0" dirty="0" smtClean="0">
                <a:solidFill>
                  <a:schemeClr val="tx1"/>
                </a:solidFill>
              </a:rPr>
              <a:t>	</a:t>
            </a:r>
            <a:r>
              <a:rPr lang="en-US" sz="1800" b="0" dirty="0" smtClean="0">
                <a:solidFill>
                  <a:srgbClr val="0000FF"/>
                </a:solidFill>
              </a:rPr>
              <a:t>   (</a:t>
            </a:r>
            <a:r>
              <a:rPr lang="en-US" sz="1800" i="1" dirty="0" smtClean="0">
                <a:solidFill>
                  <a:srgbClr val="0000FF"/>
                </a:solidFill>
              </a:rPr>
              <a:t>believe me, we had many serious negotiations, and several hot debates!</a:t>
            </a:r>
            <a:r>
              <a:rPr lang="en-US" sz="1800" b="0" dirty="0" smtClean="0">
                <a:solidFill>
                  <a:srgbClr val="0000FF"/>
                </a:solidFill>
              </a:rPr>
              <a:t>)</a:t>
            </a:r>
            <a:r>
              <a:rPr lang="en-US" sz="1800" b="0" dirty="0" smtClean="0">
                <a:solidFill>
                  <a:schemeClr val="tx1"/>
                </a:solidFill>
              </a:rPr>
              <a:t>  </a:t>
            </a:r>
          </a:p>
          <a:p>
            <a:pPr marL="233363" indent="-233363">
              <a:buNone/>
            </a:pPr>
            <a:endParaRPr lang="en-US" sz="800" b="0" dirty="0" smtClean="0">
              <a:solidFill>
                <a:schemeClr val="tx1"/>
              </a:solidFill>
              <a:latin typeface="+mj-lt"/>
            </a:endParaRPr>
          </a:p>
          <a:p>
            <a:pPr marL="233363" indent="-233363"/>
            <a:r>
              <a:rPr lang="en-US" sz="1800" b="0" dirty="0" smtClean="0">
                <a:solidFill>
                  <a:schemeClr val="tx1"/>
                </a:solidFill>
                <a:latin typeface="+mj-lt"/>
              </a:rPr>
              <a:t>At the end, we had reached an agreement on a set of “</a:t>
            </a:r>
            <a:r>
              <a:rPr lang="en-US" sz="1800" i="1" dirty="0" smtClean="0">
                <a:solidFill>
                  <a:srgbClr val="0000FF"/>
                </a:solidFill>
                <a:latin typeface="+mj-lt"/>
              </a:rPr>
              <a:t>High Level Machine Requirements</a:t>
            </a:r>
            <a:r>
              <a:rPr lang="en-US" sz="1800" b="0" dirty="0" smtClean="0">
                <a:solidFill>
                  <a:schemeClr val="tx1"/>
                </a:solidFill>
                <a:latin typeface="+mj-lt"/>
              </a:rPr>
              <a:t>” as an </a:t>
            </a:r>
            <a:r>
              <a:rPr lang="en-US" sz="1800" i="1" dirty="0" smtClean="0">
                <a:solidFill>
                  <a:schemeClr val="tx1"/>
                </a:solidFill>
                <a:latin typeface="+mj-lt"/>
              </a:rPr>
              <a:t>immediate</a:t>
            </a:r>
            <a:r>
              <a:rPr lang="en-US" sz="1800" b="0" dirty="0" smtClean="0">
                <a:solidFill>
                  <a:schemeClr val="tx1"/>
                </a:solidFill>
                <a:latin typeface="+mj-lt"/>
              </a:rPr>
              <a:t> and </a:t>
            </a:r>
            <a:r>
              <a:rPr lang="en-US" sz="1800" i="1" dirty="0" smtClean="0">
                <a:solidFill>
                  <a:schemeClr val="tx1"/>
                </a:solidFill>
                <a:latin typeface="+mj-lt"/>
              </a:rPr>
              <a:t>short term </a:t>
            </a:r>
            <a:r>
              <a:rPr lang="en-US" sz="1800" b="0" dirty="0" smtClean="0">
                <a:solidFill>
                  <a:schemeClr val="tx1"/>
                </a:solidFill>
                <a:latin typeface="+mj-lt"/>
              </a:rPr>
              <a:t>design goal</a:t>
            </a:r>
          </a:p>
          <a:p>
            <a:pPr marL="233363" indent="-233363">
              <a:buNone/>
            </a:pPr>
            <a:endParaRPr lang="en-US" sz="800" b="0" dirty="0" smtClean="0">
              <a:solidFill>
                <a:schemeClr val="tx1"/>
              </a:solidFill>
              <a:latin typeface="+mj-lt"/>
            </a:endParaRPr>
          </a:p>
          <a:p>
            <a:pPr marL="233363" indent="-233363"/>
            <a:r>
              <a:rPr lang="en-US" sz="1800" b="0" dirty="0" smtClean="0">
                <a:solidFill>
                  <a:schemeClr val="tx1"/>
                </a:solidFill>
                <a:latin typeface="+mj-lt"/>
              </a:rPr>
              <a:t>Advantage of a “</a:t>
            </a:r>
            <a:r>
              <a:rPr lang="en-US" sz="1800" i="1" dirty="0" smtClean="0">
                <a:solidFill>
                  <a:schemeClr val="tx1"/>
                </a:solidFill>
                <a:latin typeface="+mj-lt"/>
              </a:rPr>
              <a:t>contract</a:t>
            </a:r>
            <a:r>
              <a:rPr lang="en-US" sz="1800" b="0" dirty="0" smtClean="0">
                <a:solidFill>
                  <a:schemeClr val="tx1"/>
                </a:solidFill>
                <a:latin typeface="+mj-lt"/>
              </a:rPr>
              <a:t>”: maintaining a relatively </a:t>
            </a:r>
            <a:r>
              <a:rPr lang="en-US" sz="1800" i="1" dirty="0" smtClean="0">
                <a:solidFill>
                  <a:srgbClr val="0000FF"/>
                </a:solidFill>
                <a:latin typeface="+mj-lt"/>
              </a:rPr>
              <a:t>stable design goal</a:t>
            </a:r>
            <a:r>
              <a:rPr lang="en-US" sz="1800" b="0" dirty="0" smtClean="0">
                <a:solidFill>
                  <a:schemeClr val="tx1"/>
                </a:solidFill>
                <a:latin typeface="+mj-lt"/>
              </a:rPr>
              <a:t> so the accelerator team can focus</a:t>
            </a:r>
          </a:p>
          <a:p>
            <a:pPr marL="233363" indent="-233363"/>
            <a:endParaRPr lang="en-US" sz="800" b="0" dirty="0" smtClean="0">
              <a:solidFill>
                <a:schemeClr val="tx1"/>
              </a:solidFill>
              <a:latin typeface="+mj-lt"/>
            </a:endParaRPr>
          </a:p>
          <a:p>
            <a:pPr marL="233363" indent="-233363"/>
            <a:r>
              <a:rPr lang="en-US" sz="1800" b="0" dirty="0" smtClean="0">
                <a:solidFill>
                  <a:schemeClr val="tx1"/>
                </a:solidFill>
                <a:latin typeface="+mj-lt"/>
              </a:rPr>
              <a:t>This “contract” will be “renewed” roughly every 12 months with possible major revision of design specifications due to development of:</a:t>
            </a:r>
          </a:p>
          <a:p>
            <a:pPr marL="633413" lvl="1" indent="-233363">
              <a:buNone/>
            </a:pPr>
            <a:r>
              <a:rPr lang="en-US" sz="1800" b="0" dirty="0" smtClean="0">
                <a:solidFill>
                  <a:schemeClr val="tx1"/>
                </a:solidFill>
                <a:latin typeface="+mj-lt"/>
              </a:rPr>
              <a:t>* Nuclear science program       * Accelerator R&amp;D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34065" y="522514"/>
            <a:ext cx="2509935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n-lt"/>
              </a:rPr>
              <a:t>(Feb.  11&amp;18, 2010)</a:t>
            </a:r>
            <a:endParaRPr lang="en-US" sz="20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C:\Users\yzhang\Desktop\retreat -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3310" y="1223583"/>
            <a:ext cx="5421090" cy="458651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dirty="0" smtClean="0"/>
              <a:t>Warm-up: Collider Review Retreat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828" y="1240971"/>
            <a:ext cx="3984172" cy="4926565"/>
          </a:xfrm>
        </p:spPr>
        <p:txBody>
          <a:bodyPr/>
          <a:lstStyle/>
          <a:p>
            <a:pPr marL="233363" indent="-233363">
              <a:buNone/>
            </a:pPr>
            <a:r>
              <a:rPr lang="en-US" dirty="0" smtClean="0">
                <a:solidFill>
                  <a:srgbClr val="0000FF"/>
                </a:solidFill>
              </a:rPr>
              <a:t>Purpose</a:t>
            </a:r>
          </a:p>
          <a:p>
            <a:pPr marL="344488" lvl="1" indent="-231775"/>
            <a:r>
              <a:rPr lang="en-US" sz="1800" b="0" dirty="0" smtClean="0">
                <a:solidFill>
                  <a:schemeClr val="tx1"/>
                </a:solidFill>
              </a:rPr>
              <a:t>Review designs, commissioning &amp; operations of colliders worldwide</a:t>
            </a:r>
          </a:p>
          <a:p>
            <a:pPr marL="344488" lvl="1" indent="-231775"/>
            <a:endParaRPr lang="en-US" sz="800" b="0" dirty="0" smtClean="0">
              <a:solidFill>
                <a:schemeClr val="tx1"/>
              </a:solidFill>
            </a:endParaRPr>
          </a:p>
          <a:p>
            <a:pPr marL="344488" lvl="1" indent="-231775"/>
            <a:r>
              <a:rPr lang="en-US" sz="1800" b="0" dirty="0" smtClean="0">
                <a:solidFill>
                  <a:schemeClr val="tx1"/>
                </a:solidFill>
              </a:rPr>
              <a:t>Learn from the experts &amp; previous experiences</a:t>
            </a:r>
          </a:p>
          <a:p>
            <a:pPr marL="344488" lvl="1" indent="-231775"/>
            <a:endParaRPr lang="en-US" sz="800" b="0" dirty="0" smtClean="0">
              <a:solidFill>
                <a:schemeClr val="tx1"/>
              </a:solidFill>
            </a:endParaRPr>
          </a:p>
          <a:p>
            <a:pPr marL="344488" lvl="1" indent="-231775"/>
            <a:r>
              <a:rPr lang="en-US" sz="1800" b="0" dirty="0" smtClean="0">
                <a:solidFill>
                  <a:schemeClr val="tx1"/>
                </a:solidFill>
              </a:rPr>
              <a:t>Find out what is the state-of-art</a:t>
            </a:r>
          </a:p>
          <a:p>
            <a:pPr marL="344488" lvl="1" indent="-231775"/>
            <a:endParaRPr lang="en-US" sz="800" b="0" dirty="0" smtClean="0">
              <a:solidFill>
                <a:schemeClr val="tx1"/>
              </a:solidFill>
            </a:endParaRPr>
          </a:p>
          <a:p>
            <a:pPr marL="344488" lvl="1" indent="-231775"/>
            <a:r>
              <a:rPr lang="en-US" sz="1800" b="0" dirty="0" smtClean="0">
                <a:solidFill>
                  <a:schemeClr val="tx1"/>
                </a:solidFill>
              </a:rPr>
              <a:t>Check what can be readily adopted in the MEIC design</a:t>
            </a:r>
          </a:p>
          <a:p>
            <a:pPr marL="344488" lvl="1" indent="-231775"/>
            <a:endParaRPr lang="en-US" sz="800" b="0" dirty="0" smtClean="0">
              <a:solidFill>
                <a:schemeClr val="tx1"/>
              </a:solidFill>
            </a:endParaRPr>
          </a:p>
          <a:p>
            <a:pPr marL="344488" lvl="1" indent="-231775"/>
            <a:r>
              <a:rPr lang="en-US" sz="1800" b="0" dirty="0" smtClean="0">
                <a:solidFill>
                  <a:schemeClr val="tx1"/>
                </a:solidFill>
              </a:rPr>
              <a:t>Be aware design pitfalls</a:t>
            </a:r>
          </a:p>
          <a:p>
            <a:pPr marL="344488" lvl="1" indent="-231775"/>
            <a:endParaRPr lang="en-US" sz="800" b="0" dirty="0" smtClean="0">
              <a:solidFill>
                <a:schemeClr val="tx1"/>
              </a:solidFill>
            </a:endParaRPr>
          </a:p>
          <a:p>
            <a:pPr marL="344488" lvl="1" indent="-231775"/>
            <a:r>
              <a:rPr lang="en-US" sz="1800" b="0" dirty="0" smtClean="0">
                <a:solidFill>
                  <a:schemeClr val="tx1"/>
                </a:solidFill>
              </a:rPr>
              <a:t>Create reference repository</a:t>
            </a:r>
          </a:p>
          <a:p>
            <a:pPr marL="457200" lvl="1" indent="-223838"/>
            <a:endParaRPr lang="en-US" sz="2000" b="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0008" y="681136"/>
            <a:ext cx="231399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n-lt"/>
              </a:rPr>
              <a:t>(Feb. 24, 2010)</a:t>
            </a:r>
            <a:endParaRPr lang="en-US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17520" y="5996940"/>
            <a:ext cx="5692139" cy="2769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+mn-lt"/>
              </a:rPr>
              <a:t>http://casa.jlab.org/meic/workshops/collider_retreat/collider_retreat.shtml</a:t>
            </a:r>
            <a:endParaRPr lang="en-US" sz="12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315"/>
          </a:xfrm>
        </p:spPr>
        <p:txBody>
          <a:bodyPr/>
          <a:lstStyle/>
          <a:p>
            <a:r>
              <a:rPr lang="en-US" dirty="0" smtClean="0"/>
              <a:t>MEIC Design Week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973" y="634481"/>
            <a:ext cx="8546836" cy="2808516"/>
          </a:xfrm>
        </p:spPr>
        <p:txBody>
          <a:bodyPr/>
          <a:lstStyle/>
          <a:p>
            <a:pPr marL="233363" indent="-233363"/>
            <a:r>
              <a:rPr lang="en-US" sz="2000" dirty="0" smtClean="0">
                <a:solidFill>
                  <a:srgbClr val="0000FF"/>
                </a:solidFill>
              </a:rPr>
              <a:t>Purpose and deliverables</a:t>
            </a:r>
          </a:p>
          <a:p>
            <a:pPr marL="633413" lvl="1" indent="-233363"/>
            <a:r>
              <a:rPr lang="en-US" sz="1600" b="0" dirty="0" smtClean="0">
                <a:solidFill>
                  <a:schemeClr val="tx1"/>
                </a:solidFill>
              </a:rPr>
              <a:t>Evaluate high level design options &amp; choices</a:t>
            </a:r>
          </a:p>
          <a:p>
            <a:pPr marL="633413" lvl="1" indent="-233363"/>
            <a:r>
              <a:rPr lang="en-US" sz="1600" b="0" dirty="0" smtClean="0">
                <a:solidFill>
                  <a:schemeClr val="tx1"/>
                </a:solidFill>
              </a:rPr>
              <a:t>Specify design guideline (requirement, layout) for major components</a:t>
            </a:r>
          </a:p>
          <a:p>
            <a:pPr marL="633413" lvl="1" indent="-233363"/>
            <a:r>
              <a:rPr lang="en-US" sz="1600" b="0" dirty="0" smtClean="0">
                <a:solidFill>
                  <a:schemeClr val="tx1"/>
                </a:solidFill>
              </a:rPr>
              <a:t>Identify key issues which need future special attention</a:t>
            </a:r>
          </a:p>
          <a:p>
            <a:pPr marL="633413" lvl="1" indent="-233363"/>
            <a:r>
              <a:rPr lang="en-US" sz="1600" b="0" dirty="0" smtClean="0">
                <a:solidFill>
                  <a:schemeClr val="tx1"/>
                </a:solidFill>
              </a:rPr>
              <a:t>Task assignments</a:t>
            </a:r>
          </a:p>
          <a:p>
            <a:pPr marL="233363" indent="-233363"/>
            <a:r>
              <a:rPr lang="en-US" sz="2000" dirty="0" smtClean="0">
                <a:solidFill>
                  <a:srgbClr val="0000FF"/>
                </a:solidFill>
              </a:rPr>
              <a:t>Program	</a:t>
            </a:r>
            <a:r>
              <a:rPr lang="en-US" sz="1600" b="0" dirty="0" smtClean="0">
                <a:solidFill>
                  <a:schemeClr val="tx1"/>
                </a:solidFill>
              </a:rPr>
              <a:t>(3 hours each session)</a:t>
            </a:r>
          </a:p>
          <a:p>
            <a:pPr marL="633413" lvl="1" indent="-233363">
              <a:buNone/>
            </a:pPr>
            <a:r>
              <a:rPr lang="en-US" sz="1600" b="0" dirty="0" smtClean="0">
                <a:solidFill>
                  <a:schemeClr val="tx1"/>
                </a:solidFill>
              </a:rPr>
              <a:t>*   Day 1:   Ion collider ring	     *   Day 4:   Electron cooler</a:t>
            </a:r>
          </a:p>
          <a:p>
            <a:pPr marL="633413" lvl="1" indent="-233363">
              <a:buNone/>
            </a:pPr>
            <a:r>
              <a:rPr lang="en-US" sz="1600" b="0" dirty="0" smtClean="0">
                <a:solidFill>
                  <a:schemeClr val="tx1"/>
                </a:solidFill>
              </a:rPr>
              <a:t>*   Day 2:   Electron collider ring	     *   Day 5:   All other remaining issues</a:t>
            </a:r>
          </a:p>
          <a:p>
            <a:pPr marL="633413" lvl="1" indent="-233363">
              <a:buNone/>
            </a:pPr>
            <a:r>
              <a:rPr lang="en-US" sz="1600" b="0" dirty="0" smtClean="0">
                <a:solidFill>
                  <a:schemeClr val="tx1"/>
                </a:solidFill>
              </a:rPr>
              <a:t>*   Day 3:   Interaction region	     *   Video</a:t>
            </a:r>
            <a:r>
              <a:rPr lang="en-US" sz="1600" dirty="0" smtClean="0"/>
              <a:t>-</a:t>
            </a:r>
            <a:r>
              <a:rPr lang="en-US" sz="1600" b="0" dirty="0" smtClean="0">
                <a:solidFill>
                  <a:schemeClr val="tx1"/>
                </a:solidFill>
              </a:rPr>
              <a:t>conf (w/ANL):  Low energy ion complex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26631" y="3672961"/>
          <a:ext cx="6074242" cy="2746323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495889"/>
                <a:gridCol w="2578353"/>
              </a:tblGrid>
              <a:tr h="30514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reviewed Issues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Discussion Leaders</a:t>
                      </a:r>
                      <a:endParaRPr lang="en-US" sz="1400" dirty="0"/>
                    </a:p>
                  </a:txBody>
                  <a:tcPr/>
                </a:tc>
              </a:tr>
              <a:tr h="3051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Orientation of detector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Nadel-Turonski</a:t>
                      </a:r>
                      <a:r>
                        <a:rPr lang="en-US" sz="1400" dirty="0" smtClean="0"/>
                        <a:t>, </a:t>
                      </a:r>
                      <a:r>
                        <a:rPr lang="en-US" sz="1400" dirty="0" err="1" smtClean="0"/>
                        <a:t>Derbenev</a:t>
                      </a:r>
                      <a:endParaRPr lang="en-US" sz="1400" dirty="0" smtClean="0"/>
                    </a:p>
                  </a:txBody>
                  <a:tcPr/>
                </a:tc>
              </a:tr>
              <a:tr h="3051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Round-to-flat ion beam</a:t>
                      </a:r>
                      <a:r>
                        <a:rPr lang="en-US" sz="1400" baseline="0" dirty="0" smtClean="0"/>
                        <a:t> transform</a:t>
                      </a:r>
                      <a:r>
                        <a:rPr lang="en-US" sz="1400" dirty="0" smtClean="0"/>
                        <a:t>	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Derbenev</a:t>
                      </a:r>
                      <a:r>
                        <a:rPr lang="en-US" sz="1400" dirty="0" smtClean="0"/>
                        <a:t>, </a:t>
                      </a:r>
                      <a:r>
                        <a:rPr lang="en-US" sz="1400" dirty="0" err="1" smtClean="0"/>
                        <a:t>Yunn</a:t>
                      </a:r>
                      <a:endParaRPr lang="en-US" sz="1400" dirty="0" smtClean="0">
                        <a:solidFill>
                          <a:srgbClr val="FF3300"/>
                        </a:solidFill>
                      </a:endParaRPr>
                    </a:p>
                  </a:txBody>
                  <a:tcPr/>
                </a:tc>
              </a:tr>
              <a:tr h="30514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Design polarization rotator 	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Chetsov</a:t>
                      </a:r>
                      <a:endParaRPr lang="en-US" sz="1400" dirty="0"/>
                    </a:p>
                  </a:txBody>
                  <a:tcPr/>
                </a:tc>
              </a:tr>
              <a:tr h="3051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Define beam stay-clear	</a:t>
                      </a:r>
                      <a:endParaRPr lang="en-US" sz="1400" dirty="0" smtClean="0">
                        <a:solidFill>
                          <a:srgbClr val="FF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Terzic</a:t>
                      </a:r>
                      <a:r>
                        <a:rPr lang="en-US" sz="1400" dirty="0" smtClean="0"/>
                        <a:t>, </a:t>
                      </a:r>
                      <a:r>
                        <a:rPr lang="en-US" sz="1400" dirty="0" err="1" smtClean="0"/>
                        <a:t>Derbenev</a:t>
                      </a:r>
                      <a:endParaRPr lang="en-US" sz="1400" dirty="0" smtClean="0">
                        <a:solidFill>
                          <a:srgbClr val="FF3300"/>
                        </a:solidFill>
                      </a:endParaRPr>
                    </a:p>
                  </a:txBody>
                  <a:tcPr/>
                </a:tc>
              </a:tr>
              <a:tr h="3051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Arc layout (horizontal or stacked)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Morozov</a:t>
                      </a:r>
                      <a:endParaRPr lang="en-US" sz="1400" dirty="0" smtClean="0"/>
                    </a:p>
                  </a:txBody>
                  <a:tcPr/>
                </a:tc>
              </a:tr>
              <a:tr h="3051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Define strategy for beam synchronization  </a:t>
                      </a:r>
                      <a:endParaRPr lang="en-US" sz="1400" dirty="0" smtClean="0">
                        <a:solidFill>
                          <a:srgbClr val="FF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Derbenev</a:t>
                      </a:r>
                      <a:r>
                        <a:rPr lang="en-US" sz="1400" dirty="0" smtClean="0"/>
                        <a:t>, Hutton</a:t>
                      </a:r>
                      <a:endParaRPr lang="en-US" sz="1400" dirty="0" smtClean="0">
                        <a:solidFill>
                          <a:srgbClr val="FF3300"/>
                        </a:solidFill>
                      </a:endParaRPr>
                    </a:p>
                  </a:txBody>
                  <a:tcPr/>
                </a:tc>
              </a:tr>
              <a:tr h="3051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Applicability of </a:t>
                      </a:r>
                      <a:r>
                        <a:rPr lang="en-US" sz="1400" dirty="0" err="1" smtClean="0"/>
                        <a:t>nano</a:t>
                      </a:r>
                      <a:r>
                        <a:rPr lang="en-US" sz="1400" dirty="0" smtClean="0"/>
                        <a:t> beam/crab waist</a:t>
                      </a:r>
                      <a:endParaRPr lang="en-US" sz="1400" dirty="0" smtClean="0">
                        <a:solidFill>
                          <a:srgbClr val="FF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Li</a:t>
                      </a:r>
                      <a:endParaRPr lang="en-US" sz="1400" dirty="0" smtClean="0">
                        <a:solidFill>
                          <a:srgbClr val="FF3300"/>
                        </a:solidFill>
                      </a:endParaRPr>
                    </a:p>
                  </a:txBody>
                  <a:tcPr/>
                </a:tc>
              </a:tr>
              <a:tr h="3051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Vertical/horizontal beam </a:t>
                      </a:r>
                      <a:r>
                        <a:rPr lang="en-US" sz="1400" dirty="0" err="1" smtClean="0"/>
                        <a:t>emittance</a:t>
                      </a:r>
                      <a:endParaRPr lang="en-US" sz="1400" dirty="0" smtClean="0">
                        <a:solidFill>
                          <a:srgbClr val="FF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Derbenev</a:t>
                      </a:r>
                      <a:r>
                        <a:rPr lang="en-US" sz="1400" dirty="0" smtClean="0"/>
                        <a:t>, Zhang</a:t>
                      </a:r>
                      <a:endParaRPr lang="en-US" sz="1400" dirty="0" smtClean="0">
                        <a:solidFill>
                          <a:srgbClr val="FF33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326155" y="522515"/>
            <a:ext cx="268721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n-lt"/>
              </a:rPr>
              <a:t>(March 4-8, 2010)</a:t>
            </a:r>
            <a:endParaRPr lang="en-US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12559"/>
          </a:xfrm>
        </p:spPr>
        <p:txBody>
          <a:bodyPr/>
          <a:lstStyle/>
          <a:p>
            <a:r>
              <a:rPr lang="en-US" sz="3800" dirty="0" smtClean="0"/>
              <a:t>MEIC Internal Machine Design Review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661540"/>
            <a:ext cx="8907780" cy="3064640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Reviewers:   </a:t>
            </a:r>
            <a:r>
              <a:rPr lang="en-US" sz="1800" b="0" dirty="0" smtClean="0">
                <a:solidFill>
                  <a:schemeClr val="tx1"/>
                </a:solidFill>
              </a:rPr>
              <a:t>Alex Chao (SLAC),Georg </a:t>
            </a:r>
            <a:r>
              <a:rPr lang="en-US" sz="1800" b="0" dirty="0" err="1" smtClean="0">
                <a:solidFill>
                  <a:schemeClr val="tx1"/>
                </a:solidFill>
              </a:rPr>
              <a:t>Hoffstaetter</a:t>
            </a:r>
            <a:r>
              <a:rPr lang="en-US" sz="1800" b="0" dirty="0" smtClean="0">
                <a:solidFill>
                  <a:schemeClr val="tx1"/>
                </a:solidFill>
              </a:rPr>
              <a:t> (Cornell)</a:t>
            </a:r>
            <a:endParaRPr lang="en-US" sz="1800" dirty="0" smtClean="0"/>
          </a:p>
          <a:p>
            <a:pPr>
              <a:buNone/>
            </a:pPr>
            <a:r>
              <a:rPr lang="en-US" sz="2000" dirty="0" smtClean="0"/>
              <a:t>Charge:    </a:t>
            </a:r>
            <a:r>
              <a:rPr lang="en-US" sz="2000" b="0" i="1" dirty="0" smtClean="0"/>
              <a:t>Evaluate the present status of the MEIC design</a:t>
            </a:r>
          </a:p>
          <a:p>
            <a:pPr marL="168275" indent="0">
              <a:buNone/>
            </a:pPr>
            <a:r>
              <a:rPr lang="en-US" sz="1400" b="0" dirty="0" smtClean="0">
                <a:solidFill>
                  <a:schemeClr val="tx1"/>
                </a:solidFill>
              </a:rPr>
              <a:t>#  Is the basis for the design credible? 	                   #  Are there things that are missing? </a:t>
            </a:r>
          </a:p>
          <a:p>
            <a:pPr marL="168275" indent="0">
              <a:buNone/>
            </a:pPr>
            <a:r>
              <a:rPr lang="en-US" sz="1400" b="0" dirty="0" smtClean="0">
                <a:solidFill>
                  <a:schemeClr val="tx1"/>
                </a:solidFill>
              </a:rPr>
              <a:t>#  Are there concepts which need more work?                 #  Are the proposed R&amp;D plans </a:t>
            </a:r>
          </a:p>
          <a:p>
            <a:pPr marL="168275" indent="0">
              <a:buNone/>
            </a:pPr>
            <a:r>
              <a:rPr lang="en-US" sz="1400" b="0" dirty="0" smtClean="0">
                <a:solidFill>
                  <a:schemeClr val="tx1"/>
                </a:solidFill>
              </a:rPr>
              <a:t>#  Are there any concepts we could incorporate                       *  Reasonable</a:t>
            </a:r>
          </a:p>
          <a:p>
            <a:pPr marL="457200" lvl="1" indent="-223838">
              <a:buNone/>
              <a:tabLst>
                <a:tab pos="233363" algn="l"/>
              </a:tabLst>
            </a:pPr>
            <a:r>
              <a:rPr lang="en-US" sz="1400" b="0" dirty="0" smtClean="0">
                <a:solidFill>
                  <a:schemeClr val="tx1"/>
                </a:solidFill>
              </a:rPr>
              <a:t>		 *  Before the next EIC AC meeting		         *  Properly prioritized</a:t>
            </a:r>
          </a:p>
          <a:p>
            <a:pPr marL="457200" lvl="1" indent="-223838">
              <a:buNone/>
              <a:tabLst>
                <a:tab pos="233363" algn="l"/>
              </a:tabLst>
            </a:pPr>
            <a:r>
              <a:rPr lang="en-US" sz="1400" b="0" dirty="0" smtClean="0">
                <a:solidFill>
                  <a:schemeClr val="tx1"/>
                </a:solidFill>
              </a:rPr>
              <a:t>		 *  After the next EIC AC meeting	           	 #   Any other suggestion?</a:t>
            </a:r>
          </a:p>
          <a:p>
            <a:pPr marL="0" lvl="1" indent="0">
              <a:buNone/>
              <a:tabLst>
                <a:tab pos="233363" algn="l"/>
              </a:tabLst>
            </a:pPr>
            <a:r>
              <a:rPr lang="en-US" sz="2000" dirty="0" smtClean="0">
                <a:solidFill>
                  <a:srgbClr val="0000FF"/>
                </a:solidFill>
              </a:rPr>
              <a:t>Outcome:  </a:t>
            </a:r>
            <a:r>
              <a:rPr lang="en-US" sz="2000" dirty="0" smtClean="0"/>
              <a:t>  </a:t>
            </a:r>
          </a:p>
          <a:p>
            <a:pPr marL="457200" lvl="1" indent="-223838">
              <a:tabLst>
                <a:tab pos="233363" algn="l"/>
              </a:tabLst>
            </a:pPr>
            <a:r>
              <a:rPr lang="en-US" sz="1600" b="0" dirty="0" smtClean="0">
                <a:solidFill>
                  <a:schemeClr val="tx1"/>
                </a:solidFill>
              </a:rPr>
              <a:t>Baseline design is good, no major problem/show stopper</a:t>
            </a:r>
          </a:p>
          <a:p>
            <a:pPr marL="457200" lvl="1" indent="-223838">
              <a:tabLst>
                <a:tab pos="233363" algn="l"/>
              </a:tabLst>
            </a:pPr>
            <a:r>
              <a:rPr lang="en-US" sz="1600" b="0" dirty="0" smtClean="0">
                <a:solidFill>
                  <a:schemeClr val="tx1"/>
                </a:solidFill>
              </a:rPr>
              <a:t>List of short, medium and long term R&amp;D issues </a:t>
            </a:r>
          </a:p>
        </p:txBody>
      </p:sp>
      <p:pic>
        <p:nvPicPr>
          <p:cNvPr id="24578" name="Picture 2" descr="C:\Users\yzhang\Desktop\New folder\review 12 - 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1" y="3758436"/>
            <a:ext cx="4247106" cy="2931924"/>
          </a:xfrm>
          <a:prstGeom prst="rect">
            <a:avLst/>
          </a:prstGeom>
          <a:noFill/>
        </p:spPr>
      </p:pic>
      <p:pic>
        <p:nvPicPr>
          <p:cNvPr id="24579" name="Picture 3" descr="C:\Users\yzhang\Desktop\New folder\review 12 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3848" y="3779521"/>
            <a:ext cx="4424412" cy="294131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494106" y="587830"/>
            <a:ext cx="2649894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n-lt"/>
              </a:rPr>
              <a:t>(Sept. 15 &amp; 16, 2010)</a:t>
            </a:r>
            <a:endParaRPr lang="en-US" sz="2000" b="1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64580" y="2912656"/>
            <a:ext cx="2979420" cy="4616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+mn-lt"/>
              </a:rPr>
              <a:t>http://casa.jlab.org/meic/workshops/review_2010/MEIC_review_2010.shtml</a:t>
            </a:r>
            <a:endParaRPr lang="en-US" sz="12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03682"/>
          </a:xfrm>
        </p:spPr>
        <p:txBody>
          <a:bodyPr/>
          <a:lstStyle/>
          <a:p>
            <a:r>
              <a:rPr lang="en-US" sz="3300" dirty="0" smtClean="0"/>
              <a:t>RF &amp; Beam Synchronization Mini Workshop </a:t>
            </a:r>
            <a:endParaRPr lang="en-US" sz="33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65112" y="4242321"/>
          <a:ext cx="7240554" cy="2133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76108"/>
                <a:gridCol w="4446193"/>
                <a:gridCol w="1418253"/>
              </a:tblGrid>
              <a:tr h="29508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8:30 -- 8:40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Introduction and Charge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Y. Zhang</a:t>
                      </a:r>
                      <a:endParaRPr lang="en-US" sz="1400" dirty="0"/>
                    </a:p>
                  </a:txBody>
                  <a:tcPr/>
                </a:tc>
              </a:tr>
              <a:tr h="29508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8:40 – 9:00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Beam Dynamics/Accelerator Design Considerations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Ya</a:t>
                      </a:r>
                      <a:r>
                        <a:rPr lang="en-US" sz="1400" dirty="0" smtClean="0"/>
                        <a:t>.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Derbenev</a:t>
                      </a:r>
                      <a:endParaRPr lang="en-US" sz="1400" dirty="0"/>
                    </a:p>
                  </a:txBody>
                  <a:tcPr/>
                </a:tc>
              </a:tr>
              <a:tr h="29508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9:00 – 9:20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Beam Synchronization Considerations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A. Hutton</a:t>
                      </a:r>
                      <a:endParaRPr lang="en-US" sz="1400" dirty="0"/>
                    </a:p>
                  </a:txBody>
                  <a:tcPr/>
                </a:tc>
              </a:tr>
              <a:tr h="29508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9:20</a:t>
                      </a:r>
                      <a:r>
                        <a:rPr lang="en-US" sz="1400" baseline="0" dirty="0" smtClean="0"/>
                        <a:t> – 9:40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Ion beam Formation/Booster Design Considerations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T. </a:t>
                      </a:r>
                      <a:r>
                        <a:rPr lang="en-US" sz="1400" dirty="0" err="1" smtClean="0"/>
                        <a:t>Satogata</a:t>
                      </a:r>
                      <a:endParaRPr lang="en-US" sz="1400" dirty="0"/>
                    </a:p>
                  </a:txBody>
                  <a:tcPr/>
                </a:tc>
              </a:tr>
              <a:tr h="29508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9:40 – 10:00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RF System Considerations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R. </a:t>
                      </a:r>
                      <a:r>
                        <a:rPr lang="en-US" sz="1400" dirty="0" err="1" smtClean="0"/>
                        <a:t>Rimmer</a:t>
                      </a:r>
                      <a:endParaRPr lang="en-US" sz="1400" dirty="0"/>
                    </a:p>
                  </a:txBody>
                  <a:tcPr/>
                </a:tc>
              </a:tr>
              <a:tr h="29508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10:20</a:t>
                      </a:r>
                      <a:r>
                        <a:rPr lang="en-US" sz="1400" baseline="0" dirty="0" smtClean="0"/>
                        <a:t> – 11:50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Discussions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29508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11:50</a:t>
                      </a:r>
                      <a:r>
                        <a:rPr lang="en-US" sz="1400" baseline="0" dirty="0" smtClean="0"/>
                        <a:t> – 12:00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Closing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Y. Zhang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320" y="625150"/>
            <a:ext cx="910668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+mn-lt"/>
              </a:rPr>
              <a:t>Purpose    </a:t>
            </a:r>
          </a:p>
          <a:p>
            <a:r>
              <a:rPr lang="en-US" sz="2000" b="1" dirty="0" smtClean="0">
                <a:solidFill>
                  <a:srgbClr val="0000FF"/>
                </a:solidFill>
                <a:latin typeface="+mn-lt"/>
              </a:rPr>
              <a:t>   </a:t>
            </a:r>
            <a:r>
              <a:rPr lang="en-US" sz="1600" dirty="0" smtClean="0">
                <a:latin typeface="+mn-lt"/>
              </a:rPr>
              <a:t>Evaluating two </a:t>
            </a:r>
            <a:r>
              <a:rPr lang="en-US" sz="1600" b="1" i="1" dirty="0" smtClean="0">
                <a:solidFill>
                  <a:srgbClr val="0000FF"/>
                </a:solidFill>
                <a:latin typeface="+mn-lt"/>
              </a:rPr>
              <a:t>critical design issues  </a:t>
            </a:r>
            <a:r>
              <a:rPr lang="en-US" sz="1600" dirty="0" smtClean="0">
                <a:latin typeface="+mn-lt"/>
              </a:rPr>
              <a:t>&amp; deciding accelerating RF frequency</a:t>
            </a:r>
          </a:p>
          <a:p>
            <a:pPr lvl="1" indent="233363">
              <a:buFont typeface="Arial" pitchFamily="34" charset="0"/>
              <a:buChar char="•"/>
            </a:pPr>
            <a:r>
              <a:rPr lang="en-US" sz="1600" dirty="0" smtClean="0">
                <a:latin typeface="+mn-lt"/>
              </a:rPr>
              <a:t>RF system (frequency and RF/SRF technology)</a:t>
            </a:r>
          </a:p>
          <a:p>
            <a:pPr lvl="1" indent="233363">
              <a:buFont typeface="Arial" pitchFamily="34" charset="0"/>
              <a:buChar char="•"/>
            </a:pPr>
            <a:r>
              <a:rPr lang="en-US" sz="1600" dirty="0" smtClean="0">
                <a:latin typeface="+mn-lt"/>
              </a:rPr>
              <a:t>Synchronization of colliding beams over two IPs  (ions not fully relativistic yet).</a:t>
            </a:r>
          </a:p>
          <a:p>
            <a:endParaRPr lang="en-US" sz="800" b="1" dirty="0" smtClean="0">
              <a:solidFill>
                <a:srgbClr val="0000FF"/>
              </a:solidFill>
              <a:latin typeface="+mn-lt"/>
            </a:endParaRPr>
          </a:p>
          <a:p>
            <a:r>
              <a:rPr lang="en-US" sz="2000" b="1" dirty="0" smtClean="0">
                <a:solidFill>
                  <a:srgbClr val="0000FF"/>
                </a:solidFill>
                <a:latin typeface="+mn-lt"/>
              </a:rPr>
              <a:t>Conclusions</a:t>
            </a:r>
          </a:p>
          <a:p>
            <a:pPr marL="690563" indent="-233363">
              <a:buFont typeface="Arial" pitchFamily="34" charset="0"/>
              <a:buChar char="•"/>
              <a:tabLst>
                <a:tab pos="690563" algn="l"/>
              </a:tabLst>
            </a:pPr>
            <a:r>
              <a:rPr lang="en-US" sz="1600" dirty="0" smtClean="0">
                <a:latin typeface="+mn-lt"/>
              </a:rPr>
              <a:t>Luminosity, beam dynamics, synchronization, crab crossing, etc. all </a:t>
            </a:r>
            <a:r>
              <a:rPr lang="en-US" sz="1600" i="1" dirty="0" smtClean="0">
                <a:latin typeface="+mn-lt"/>
              </a:rPr>
              <a:t>preferring  </a:t>
            </a:r>
            <a:r>
              <a:rPr lang="en-US" sz="1600" dirty="0" smtClean="0">
                <a:latin typeface="+mn-lt"/>
              </a:rPr>
              <a:t>higher bunch repetition rate (1.5 GHz or higher)</a:t>
            </a:r>
          </a:p>
          <a:p>
            <a:pPr marL="690563" indent="-233363">
              <a:buFont typeface="Arial" pitchFamily="34" charset="0"/>
              <a:buChar char="•"/>
              <a:tabLst>
                <a:tab pos="690563" algn="l"/>
              </a:tabLst>
            </a:pPr>
            <a:r>
              <a:rPr lang="en-US" sz="1600" dirty="0" smtClean="0">
                <a:latin typeface="+mn-lt"/>
              </a:rPr>
              <a:t>High RF power (for compensating 6 MW SR loss) for a high average current electron beam </a:t>
            </a:r>
            <a:r>
              <a:rPr lang="en-US" sz="1600" i="1" dirty="0" smtClean="0">
                <a:latin typeface="+mn-lt"/>
              </a:rPr>
              <a:t>preferring</a:t>
            </a:r>
            <a:r>
              <a:rPr lang="en-US" sz="1600" dirty="0" smtClean="0">
                <a:latin typeface="+mn-lt"/>
              </a:rPr>
              <a:t> a lower RF frequency (less than 1 GHz)  </a:t>
            </a:r>
          </a:p>
          <a:p>
            <a:pPr marL="690563" indent="-233363">
              <a:buFont typeface="Arial" pitchFamily="34" charset="0"/>
              <a:buChar char="•"/>
              <a:tabLst>
                <a:tab pos="690563" algn="l"/>
              </a:tabLst>
            </a:pPr>
            <a:r>
              <a:rPr lang="en-US" sz="1600" dirty="0" smtClean="0">
                <a:latin typeface="+mn-lt"/>
              </a:rPr>
              <a:t>The optimized RF frequency for acceleration cavities will be </a:t>
            </a:r>
            <a:r>
              <a:rPr lang="en-US" sz="1600" b="1" dirty="0" smtClean="0">
                <a:solidFill>
                  <a:srgbClr val="0000FF"/>
                </a:solidFill>
                <a:latin typeface="+mn-lt"/>
              </a:rPr>
              <a:t>750 MHz </a:t>
            </a:r>
          </a:p>
          <a:p>
            <a:pPr marL="690563" indent="-233363">
              <a:tabLst>
                <a:tab pos="690563" algn="l"/>
              </a:tabLst>
            </a:pPr>
            <a:r>
              <a:rPr lang="en-US" sz="1600" dirty="0" smtClean="0">
                <a:latin typeface="+mn-lt"/>
              </a:rPr>
              <a:t>		          (may restore to 1.5 GHz in the future after more R&amp;D)</a:t>
            </a:r>
          </a:p>
          <a:p>
            <a:pPr marL="690563" indent="-233363">
              <a:buFont typeface="Arial" pitchFamily="34" charset="0"/>
              <a:buChar char="•"/>
              <a:tabLst>
                <a:tab pos="690563" algn="l"/>
              </a:tabLst>
            </a:pPr>
            <a:r>
              <a:rPr lang="en-US" sz="1600" dirty="0" smtClean="0">
                <a:latin typeface="+mn-lt"/>
              </a:rPr>
              <a:t>Bunching and crabbing are still 1.5 GHz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88630" y="559838"/>
            <a:ext cx="2024742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n-lt"/>
              </a:rPr>
              <a:t>(Oct. 29, 2010)</a:t>
            </a:r>
            <a:endParaRPr lang="en-US" sz="20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94804"/>
          </a:xfrm>
        </p:spPr>
        <p:txBody>
          <a:bodyPr/>
          <a:lstStyle/>
          <a:p>
            <a:r>
              <a:rPr lang="en-US" dirty="0" smtClean="0"/>
              <a:t>Ion Complex Design Mini-Workshop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62" y="653138"/>
            <a:ext cx="4851918" cy="5645022"/>
          </a:xfrm>
        </p:spPr>
        <p:txBody>
          <a:bodyPr/>
          <a:lstStyle/>
          <a:p>
            <a:pPr marL="233363" indent="-233363"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Workshop Charge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168275" indent="-168275"/>
            <a:r>
              <a:rPr lang="en-US" sz="1600" b="0" dirty="0" smtClean="0">
                <a:solidFill>
                  <a:schemeClr val="tx1"/>
                </a:solidFill>
              </a:rPr>
              <a:t>Review the status of ion complex design</a:t>
            </a:r>
          </a:p>
          <a:p>
            <a:pPr marL="168275" indent="-168275"/>
            <a:r>
              <a:rPr lang="en-US" sz="1600" b="0" dirty="0" smtClean="0">
                <a:solidFill>
                  <a:schemeClr val="tx1"/>
                </a:solidFill>
              </a:rPr>
              <a:t>Identify missing parts of the design </a:t>
            </a:r>
          </a:p>
          <a:p>
            <a:pPr marL="168275" indent="-168275"/>
            <a:r>
              <a:rPr lang="en-US" sz="1600" b="0" dirty="0" smtClean="0">
                <a:solidFill>
                  <a:schemeClr val="tx1"/>
                </a:solidFill>
              </a:rPr>
              <a:t>Identify design inconsistency </a:t>
            </a:r>
          </a:p>
          <a:p>
            <a:pPr marL="168275" indent="-168275"/>
            <a:endParaRPr lang="en-US" sz="600" b="0" dirty="0" smtClean="0">
              <a:solidFill>
                <a:schemeClr val="tx1"/>
              </a:solidFill>
            </a:endParaRPr>
          </a:p>
          <a:p>
            <a:pPr marL="233363" indent="-233363"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Additional Charge</a:t>
            </a:r>
          </a:p>
          <a:p>
            <a:pPr marL="168275" indent="-168275"/>
            <a:r>
              <a:rPr lang="en-US" sz="1600" b="0" dirty="0" smtClean="0">
                <a:solidFill>
                  <a:schemeClr val="tx1"/>
                </a:solidFill>
              </a:rPr>
              <a:t>Identify key R&amp;D required for this stage of conceptual design </a:t>
            </a:r>
          </a:p>
          <a:p>
            <a:pPr marL="168275" indent="-168275"/>
            <a:r>
              <a:rPr lang="en-US" sz="1600" b="0" dirty="0" smtClean="0">
                <a:solidFill>
                  <a:schemeClr val="tx1"/>
                </a:solidFill>
              </a:rPr>
              <a:t>Make a plan for future design work &amp; R&amp;D studies </a:t>
            </a:r>
          </a:p>
          <a:p>
            <a:pPr marL="168275" indent="-168275"/>
            <a:r>
              <a:rPr lang="en-US" sz="1600" b="0" dirty="0" smtClean="0">
                <a:solidFill>
                  <a:schemeClr val="tx1"/>
                </a:solidFill>
              </a:rPr>
              <a:t>Reach out and establish new collaborations </a:t>
            </a:r>
          </a:p>
          <a:p>
            <a:pPr marL="233363" indent="-233363"/>
            <a:endParaRPr lang="en-US" sz="600" b="0" dirty="0" smtClean="0">
              <a:solidFill>
                <a:schemeClr val="tx1"/>
              </a:solidFill>
            </a:endParaRPr>
          </a:p>
          <a:p>
            <a:pPr marL="233363" indent="-233363"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Participants   </a:t>
            </a:r>
            <a:r>
              <a:rPr lang="en-US" sz="1600" b="0" dirty="0" smtClean="0">
                <a:solidFill>
                  <a:schemeClr val="tx1"/>
                </a:solidFill>
              </a:rPr>
              <a:t>(in addition to CASA members)</a:t>
            </a:r>
          </a:p>
          <a:p>
            <a:pPr marL="168275" indent="-168275"/>
            <a:r>
              <a:rPr lang="en-US" sz="1600" b="0" dirty="0" smtClean="0">
                <a:solidFill>
                  <a:schemeClr val="tx1"/>
                </a:solidFill>
              </a:rPr>
              <a:t>Collaborators:  </a:t>
            </a:r>
            <a:r>
              <a:rPr lang="en-US" sz="1600" b="0" dirty="0" err="1" smtClean="0">
                <a:solidFill>
                  <a:schemeClr val="tx1"/>
                </a:solidFill>
              </a:rPr>
              <a:t>Vadim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Dudnikov</a:t>
            </a:r>
            <a:r>
              <a:rPr lang="en-US" sz="1600" b="0" dirty="0" smtClean="0">
                <a:solidFill>
                  <a:schemeClr val="tx1"/>
                </a:solidFill>
              </a:rPr>
              <a:t>  (</a:t>
            </a:r>
            <a:r>
              <a:rPr lang="en-US" sz="1600" b="0" dirty="0" err="1" smtClean="0">
                <a:solidFill>
                  <a:schemeClr val="tx1"/>
                </a:solidFill>
              </a:rPr>
              <a:t>Muons</a:t>
            </a:r>
            <a:r>
              <a:rPr lang="en-US" sz="1600" b="0" dirty="0" smtClean="0">
                <a:solidFill>
                  <a:schemeClr val="tx1"/>
                </a:solidFill>
              </a:rPr>
              <a:t>. Inc.)</a:t>
            </a:r>
          </a:p>
          <a:p>
            <a:pPr marL="168275" indent="-168275">
              <a:buNone/>
            </a:pPr>
            <a:r>
              <a:rPr lang="en-US" sz="1600" b="0" dirty="0" smtClean="0">
                <a:solidFill>
                  <a:schemeClr val="tx1"/>
                </a:solidFill>
              </a:rPr>
              <a:t>		           Peter </a:t>
            </a:r>
            <a:r>
              <a:rPr lang="en-US" sz="1600" b="0" dirty="0" err="1" smtClean="0">
                <a:solidFill>
                  <a:schemeClr val="tx1"/>
                </a:solidFill>
              </a:rPr>
              <a:t>Ostroumov</a:t>
            </a:r>
            <a:r>
              <a:rPr lang="en-US" sz="1600" b="0" dirty="0" smtClean="0">
                <a:solidFill>
                  <a:schemeClr val="tx1"/>
                </a:solidFill>
              </a:rPr>
              <a:t> (ANL)</a:t>
            </a:r>
          </a:p>
          <a:p>
            <a:pPr marL="168275" indent="-168275">
              <a:buNone/>
            </a:pPr>
            <a:r>
              <a:rPr lang="en-US" sz="1600" b="0" dirty="0" smtClean="0">
                <a:solidFill>
                  <a:schemeClr val="tx1"/>
                </a:solidFill>
              </a:rPr>
              <a:t>		           </a:t>
            </a:r>
            <a:r>
              <a:rPr lang="en-US" sz="1600" b="0" dirty="0" err="1" smtClean="0">
                <a:solidFill>
                  <a:schemeClr val="tx1"/>
                </a:solidFill>
              </a:rPr>
              <a:t>Bela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Erdelyi</a:t>
            </a:r>
            <a:r>
              <a:rPr lang="en-US" sz="1600" b="0" dirty="0" smtClean="0">
                <a:solidFill>
                  <a:schemeClr val="tx1"/>
                </a:solidFill>
              </a:rPr>
              <a:t> (</a:t>
            </a:r>
            <a:r>
              <a:rPr lang="en-US" sz="1600" b="0" dirty="0" err="1" smtClean="0">
                <a:solidFill>
                  <a:schemeClr val="tx1"/>
                </a:solidFill>
              </a:rPr>
              <a:t>Nothern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Illinonis</a:t>
            </a:r>
            <a:r>
              <a:rPr lang="en-US" sz="1600" b="0" dirty="0" smtClean="0">
                <a:solidFill>
                  <a:schemeClr val="tx1"/>
                </a:solidFill>
              </a:rPr>
              <a:t> U.)</a:t>
            </a:r>
          </a:p>
          <a:p>
            <a:pPr marL="168275" indent="-168275"/>
            <a:r>
              <a:rPr lang="en-US" sz="1600" b="0" dirty="0" smtClean="0">
                <a:solidFill>
                  <a:schemeClr val="tx1"/>
                </a:solidFill>
              </a:rPr>
              <a:t>Observers:       </a:t>
            </a:r>
            <a:r>
              <a:rPr lang="en-US" sz="1600" b="0" dirty="0" err="1" smtClean="0">
                <a:solidFill>
                  <a:schemeClr val="tx1"/>
                </a:solidFill>
              </a:rPr>
              <a:t>Valeri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Lebedev</a:t>
            </a:r>
            <a:r>
              <a:rPr lang="en-US" sz="1600" b="0" dirty="0" smtClean="0">
                <a:solidFill>
                  <a:schemeClr val="tx1"/>
                </a:solidFill>
              </a:rPr>
              <a:t> (FNAL)</a:t>
            </a:r>
          </a:p>
          <a:p>
            <a:pPr marL="168275" indent="-168275">
              <a:buNone/>
            </a:pPr>
            <a:r>
              <a:rPr lang="en-US" sz="1600" b="0" dirty="0" smtClean="0">
                <a:solidFill>
                  <a:schemeClr val="tx1"/>
                </a:solidFill>
              </a:rPr>
              <a:t>		           </a:t>
            </a:r>
            <a:r>
              <a:rPr lang="en-US" sz="1600" b="0" dirty="0" err="1" smtClean="0">
                <a:solidFill>
                  <a:schemeClr val="tx1"/>
                </a:solidFill>
              </a:rPr>
              <a:t>Viatcheslav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Danilov</a:t>
            </a:r>
            <a:r>
              <a:rPr lang="en-US" sz="1600" b="0" dirty="0" smtClean="0">
                <a:solidFill>
                  <a:schemeClr val="tx1"/>
                </a:solidFill>
              </a:rPr>
              <a:t> (Oak Ridge)</a:t>
            </a:r>
          </a:p>
          <a:p>
            <a:pPr marL="168275" indent="-168275">
              <a:buNone/>
            </a:pPr>
            <a:r>
              <a:rPr lang="en-US" sz="1600" dirty="0" smtClean="0"/>
              <a:t>		</a:t>
            </a:r>
            <a:r>
              <a:rPr lang="en-US" sz="1600" b="0" dirty="0" smtClean="0">
                <a:solidFill>
                  <a:schemeClr val="tx1"/>
                </a:solidFill>
              </a:rPr>
              <a:t>           Charles </a:t>
            </a:r>
            <a:r>
              <a:rPr lang="en-US" sz="1600" b="0" dirty="0" err="1" smtClean="0">
                <a:solidFill>
                  <a:schemeClr val="tx1"/>
                </a:solidFill>
              </a:rPr>
              <a:t>Ankenbrandt</a:t>
            </a:r>
            <a:r>
              <a:rPr lang="en-US" sz="1600" b="0" dirty="0" smtClean="0">
                <a:solidFill>
                  <a:schemeClr val="tx1"/>
                </a:solidFill>
              </a:rPr>
              <a:t> (</a:t>
            </a:r>
            <a:r>
              <a:rPr lang="en-US" sz="1600" b="0" dirty="0" err="1" smtClean="0">
                <a:solidFill>
                  <a:schemeClr val="tx1"/>
                </a:solidFill>
              </a:rPr>
              <a:t>Muons</a:t>
            </a:r>
            <a:r>
              <a:rPr lang="en-US" sz="1600" b="0" dirty="0" smtClean="0">
                <a:solidFill>
                  <a:schemeClr val="tx1"/>
                </a:solidFill>
              </a:rPr>
              <a:t>, Inc)</a:t>
            </a:r>
          </a:p>
          <a:p>
            <a:pPr marL="168275" indent="-168275">
              <a:buNone/>
            </a:pPr>
            <a:r>
              <a:rPr lang="en-US" sz="1600" b="0" dirty="0" smtClean="0">
                <a:solidFill>
                  <a:schemeClr val="tx1"/>
                </a:solidFill>
              </a:rPr>
              <a:t>		           Galina </a:t>
            </a:r>
            <a:r>
              <a:rPr lang="en-US" sz="1600" b="0" dirty="0" err="1" smtClean="0">
                <a:solidFill>
                  <a:schemeClr val="tx1"/>
                </a:solidFill>
              </a:rPr>
              <a:t>Dudinkova</a:t>
            </a:r>
            <a:r>
              <a:rPr lang="en-US" sz="1600" b="0" dirty="0" smtClean="0">
                <a:solidFill>
                  <a:schemeClr val="tx1"/>
                </a:solidFill>
              </a:rPr>
              <a:t> (U. of Maryland)</a:t>
            </a:r>
          </a:p>
          <a:p>
            <a:pPr marL="168275" indent="-168275">
              <a:buNone/>
            </a:pPr>
            <a:r>
              <a:rPr lang="en-US" sz="1600" b="0" dirty="0" smtClean="0">
                <a:solidFill>
                  <a:schemeClr val="tx1"/>
                </a:solidFill>
              </a:rPr>
              <a:t>		           </a:t>
            </a:r>
            <a:r>
              <a:rPr lang="en-US" sz="1600" b="0" dirty="0" err="1" smtClean="0">
                <a:solidFill>
                  <a:schemeClr val="tx1"/>
                </a:solidFill>
              </a:rPr>
              <a:t>Rol</a:t>
            </a:r>
            <a:r>
              <a:rPr lang="en-US" sz="1600" b="0" dirty="0" smtClean="0">
                <a:solidFill>
                  <a:schemeClr val="tx1"/>
                </a:solidFill>
              </a:rPr>
              <a:t> Johnson (</a:t>
            </a:r>
            <a:r>
              <a:rPr lang="en-US" sz="1600" b="0" dirty="0" err="1" smtClean="0">
                <a:solidFill>
                  <a:schemeClr val="tx1"/>
                </a:solidFill>
              </a:rPr>
              <a:t>Muons</a:t>
            </a:r>
            <a:r>
              <a:rPr lang="en-US" sz="1600" b="0" dirty="0" smtClean="0">
                <a:solidFill>
                  <a:schemeClr val="tx1"/>
                </a:solidFill>
              </a:rPr>
              <a:t>, Inc.)</a:t>
            </a:r>
          </a:p>
        </p:txBody>
      </p:sp>
      <p:pic>
        <p:nvPicPr>
          <p:cNvPr id="25601" name="Picture 1" descr="C:\Users\yzhang\Desktop\Ion_workshop -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8548" y="1147280"/>
            <a:ext cx="4375452" cy="3564678"/>
          </a:xfrm>
          <a:prstGeom prst="rect">
            <a:avLst/>
          </a:prstGeom>
          <a:noFill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833257" y="4693299"/>
            <a:ext cx="4292081" cy="643824"/>
          </a:xfrm>
          <a:prstGeom prst="rect">
            <a:avLst/>
          </a:prstGeom>
          <a:ln w="38100">
            <a:solidFill>
              <a:srgbClr val="FF7C80"/>
            </a:solidFill>
          </a:ln>
        </p:spPr>
        <p:txBody>
          <a:bodyPr/>
          <a:lstStyle/>
          <a:p>
            <a:pPr marL="168275" marR="0" lvl="0" indent="-1682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1600" kern="0" dirty="0" smtClean="0">
                <a:latin typeface="+mn-lt"/>
              </a:rPr>
              <a:t>A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day and half mini workshop</a:t>
            </a:r>
          </a:p>
          <a:p>
            <a:pPr marL="168275" marR="0" lvl="0" indent="-1682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 talks, </a:t>
            </a:r>
            <a:r>
              <a:rPr lang="en-US" sz="1600" kern="0" dirty="0" smtClean="0">
                <a:latin typeface="+mn-lt"/>
              </a:rPr>
              <a:t>one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90-min round-table discussion</a:t>
            </a:r>
          </a:p>
          <a:p>
            <a:pPr marL="168275" marR="0" lvl="0" indent="-1682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6604" y="5579706"/>
            <a:ext cx="4357396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n-lt"/>
              </a:rPr>
              <a:t>Outcome was reasonably positive</a:t>
            </a:r>
            <a:endParaRPr lang="en-US" sz="2000" b="1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6866" y="606483"/>
            <a:ext cx="296713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n-lt"/>
              </a:rPr>
              <a:t>(Jan. 27 &amp;28, </a:t>
            </a:r>
            <a:r>
              <a:rPr lang="en-US" b="1" dirty="0" smtClean="0">
                <a:latin typeface="+mn-lt"/>
              </a:rPr>
              <a:t>2011)</a:t>
            </a:r>
            <a:endParaRPr lang="en-US" b="1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69720" y="6294120"/>
            <a:ext cx="422148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+mn-lt"/>
              </a:rPr>
              <a:t>http://casa.jlab.org/meic/workshops/ion_complex_design_2011/ion_complex_design_workshop_2011.shtml</a:t>
            </a:r>
            <a:endParaRPr lang="en-US" sz="12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Arial" charset="0"/>
                <a:cs typeface="Arial" charset="0"/>
              </a:rPr>
              <a:t>Ion Complex Design Mini-Workshop </a:t>
            </a:r>
            <a:r>
              <a:rPr lang="en-US" sz="2400" dirty="0" smtClean="0">
                <a:latin typeface="Arial" charset="0"/>
                <a:cs typeface="Arial" charset="0"/>
              </a:rPr>
              <a:t>(cont.)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45346"/>
            <a:ext cx="9144000" cy="5467740"/>
          </a:xfrm>
        </p:spPr>
        <p:txBody>
          <a:bodyPr/>
          <a:lstStyle/>
          <a:p>
            <a:pPr marL="231775" indent="-231775" eaLnBrk="1" hangingPunct="1">
              <a:lnSpc>
                <a:spcPct val="90000"/>
              </a:lnSpc>
            </a:pPr>
            <a:r>
              <a:rPr lang="en-US" sz="2000" b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Very big progress in ion complex design, but not done yet</a:t>
            </a:r>
          </a:p>
          <a:p>
            <a:pPr marL="231775" indent="-231775" eaLnBrk="1" hangingPunct="1">
              <a:lnSpc>
                <a:spcPct val="90000"/>
              </a:lnSpc>
            </a:pPr>
            <a:endParaRPr lang="en-US" sz="800" b="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231775" indent="-231775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It seems no fundamental problem or show-stopper, no need of redesign</a:t>
            </a:r>
          </a:p>
          <a:p>
            <a:pPr marL="231775" indent="-231775" eaLnBrk="1" hangingPunct="1">
              <a:lnSpc>
                <a:spcPct val="90000"/>
              </a:lnSpc>
            </a:pPr>
            <a:endParaRPr lang="en-US" sz="800" b="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231775" indent="-231775" eaLnBrk="1" hangingPunct="1">
              <a:lnSpc>
                <a:spcPct val="90000"/>
              </a:lnSpc>
            </a:pPr>
            <a:r>
              <a:rPr lang="en-US" sz="2000" b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However lots of small problems  </a:t>
            </a:r>
          </a:p>
          <a:p>
            <a:pPr marL="231775" indent="-231775" eaLnBrk="1" hangingPunct="1">
              <a:lnSpc>
                <a:spcPct val="90000"/>
              </a:lnSpc>
            </a:pPr>
            <a:endParaRPr lang="en-US" sz="800" b="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231775" indent="-231775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Consistency between components is still a very serious issue</a:t>
            </a:r>
            <a:r>
              <a:rPr lang="en-US" sz="2000" b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, needs to be addressed immediately, at highest priority</a:t>
            </a:r>
          </a:p>
          <a:p>
            <a:pPr marL="231775" indent="-231775" eaLnBrk="1" hangingPunct="1">
              <a:lnSpc>
                <a:spcPct val="90000"/>
              </a:lnSpc>
            </a:pPr>
            <a:endParaRPr lang="en-US" sz="800" b="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231775" indent="-231775" eaLnBrk="1" hangingPunct="1">
              <a:lnSpc>
                <a:spcPct val="90000"/>
              </a:lnSpc>
            </a:pPr>
            <a:r>
              <a:rPr lang="en-US" sz="2000" b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Major issues for short term work</a:t>
            </a:r>
          </a:p>
          <a:p>
            <a:pPr marL="631825" lvl="1" indent="-231775" eaLnBrk="1" hangingPunct="1">
              <a:lnSpc>
                <a:spcPct val="90000"/>
              </a:lnSpc>
            </a:pPr>
            <a:r>
              <a:rPr lang="en-US" sz="1600" b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Design of the large booster</a:t>
            </a:r>
          </a:p>
          <a:p>
            <a:pPr marL="631825" lvl="1" indent="-231775" eaLnBrk="1" hangingPunct="1">
              <a:lnSpc>
                <a:spcPct val="90000"/>
              </a:lnSpc>
            </a:pPr>
            <a:r>
              <a:rPr lang="en-US" sz="1600" b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Determine where to re-bunch the beam </a:t>
            </a:r>
          </a:p>
          <a:p>
            <a:pPr marL="631825" lvl="1" indent="-231775" eaLnBrk="1" hangingPunct="1">
              <a:lnSpc>
                <a:spcPct val="90000"/>
              </a:lnSpc>
              <a:buFontTx/>
              <a:buNone/>
            </a:pPr>
            <a:r>
              <a:rPr lang="en-US" sz="1600" b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	(completing/solidifying ion beam formation scenario)</a:t>
            </a:r>
          </a:p>
          <a:p>
            <a:pPr marL="631825" lvl="1" indent="-231775" eaLnBrk="1" hangingPunct="1">
              <a:lnSpc>
                <a:spcPct val="90000"/>
              </a:lnSpc>
            </a:pPr>
            <a:r>
              <a:rPr lang="en-US" sz="1600" b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Create a set of parameter tables following the ion beam, one for each component</a:t>
            </a:r>
          </a:p>
          <a:p>
            <a:pPr marL="631825" lvl="1" indent="-231775" eaLnBrk="1" hangingPunct="1">
              <a:lnSpc>
                <a:spcPct val="90000"/>
              </a:lnSpc>
            </a:pPr>
            <a:endParaRPr lang="en-US" sz="800" b="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231775" indent="-231775" eaLnBrk="1" hangingPunct="1">
              <a:lnSpc>
                <a:spcPct val="90000"/>
              </a:lnSpc>
            </a:pPr>
            <a:r>
              <a:rPr lang="en-US" sz="2000" b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Major issues for intermediate or long term work</a:t>
            </a:r>
          </a:p>
          <a:p>
            <a:pPr marL="631825" lvl="1" indent="-231775" eaLnBrk="1" hangingPunct="1">
              <a:lnSpc>
                <a:spcPct val="90000"/>
              </a:lnSpc>
            </a:pPr>
            <a:r>
              <a:rPr lang="en-US" sz="1600" b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Investigating Optics Stochastic Cooling</a:t>
            </a:r>
          </a:p>
          <a:p>
            <a:pPr marL="631825" lvl="1" indent="-231775" eaLnBrk="1" hangingPunct="1">
              <a:lnSpc>
                <a:spcPct val="90000"/>
              </a:lnSpc>
            </a:pPr>
            <a:r>
              <a:rPr lang="en-US" sz="1600" b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ERL circulator-ring based electron cooler design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dirty="0" err="1" smtClean="0">
                <a:latin typeface="+mn-lt"/>
              </a:rPr>
              <a:t>EIC@JLab</a:t>
            </a:r>
            <a:r>
              <a:rPr lang="en-US" dirty="0" smtClean="0">
                <a:latin typeface="+mn-lt"/>
              </a:rPr>
              <a:t>: Going to High Energy</a:t>
            </a:r>
          </a:p>
        </p:txBody>
      </p:sp>
      <p:graphicFrame>
        <p:nvGraphicFramePr>
          <p:cNvPr id="14532" name="Group 196"/>
          <p:cNvGraphicFramePr>
            <a:graphicFrameLocks noGrp="1"/>
          </p:cNvGraphicFramePr>
          <p:nvPr/>
        </p:nvGraphicFramePr>
        <p:xfrm>
          <a:off x="578485" y="5159827"/>
          <a:ext cx="5509896" cy="1219200"/>
        </p:xfrm>
        <a:graphic>
          <a:graphicData uri="http://schemas.openxmlformats.org/drawingml/2006/table">
            <a:tbl>
              <a:tblPr/>
              <a:tblGrid>
                <a:gridCol w="823595"/>
                <a:gridCol w="855493"/>
                <a:gridCol w="876484"/>
                <a:gridCol w="1268724"/>
                <a:gridCol w="561863"/>
                <a:gridCol w="643425"/>
                <a:gridCol w="480312"/>
              </a:tblGrid>
              <a:tr h="27595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</a:rPr>
                        <a:t>Stage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481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</a:rPr>
                        <a:t>Max. Energy (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</a:rPr>
                        <a:t>GeV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</a:rPr>
                        <a:t>/c)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481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</a:rPr>
                        <a:t>Ring Size (m)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481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</a:rPr>
                        <a:t>Ring Type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481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</a:rPr>
                        <a:t>IP #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4817"/>
                    </a:solidFill>
                  </a:tcPr>
                </a:tc>
              </a:tr>
              <a:tr h="27595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p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p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</a:tr>
              <a:tr h="27595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Medium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96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11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1000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Cold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Warm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</a:tr>
              <a:tr h="27595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High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250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20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2500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Cold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Warm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</a:tr>
            </a:tbl>
          </a:graphicData>
        </a:graphic>
      </p:graphicFrame>
      <p:sp>
        <p:nvSpPr>
          <p:cNvPr id="14409" name="Rectangular Callout 106"/>
          <p:cNvSpPr>
            <a:spLocks noChangeArrowheads="1"/>
          </p:cNvSpPr>
          <p:nvPr/>
        </p:nvSpPr>
        <p:spPr bwMode="auto">
          <a:xfrm>
            <a:off x="498723" y="876607"/>
            <a:ext cx="2351157" cy="540713"/>
          </a:xfrm>
          <a:prstGeom prst="wedgeRectCallout">
            <a:avLst>
              <a:gd name="adj1" fmla="val -594"/>
              <a:gd name="adj2" fmla="val 158057"/>
            </a:avLst>
          </a:prstGeom>
          <a:solidFill>
            <a:srgbClr val="FF99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sz="1400" b="1" dirty="0">
                <a:latin typeface="Candara" pitchFamily="34" charset="0"/>
                <a:cs typeface="Arial" charset="0"/>
              </a:rPr>
              <a:t>Serves as a large booster to the full energy collider ring</a:t>
            </a:r>
          </a:p>
        </p:txBody>
      </p:sp>
      <p:pic>
        <p:nvPicPr>
          <p:cNvPr id="14512" name="Picture 176" descr="ELIC_r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584" y="799377"/>
            <a:ext cx="5273816" cy="3977938"/>
          </a:xfrm>
          <a:prstGeom prst="rect">
            <a:avLst/>
          </a:prstGeom>
          <a:noFill/>
        </p:spPr>
      </p:pic>
      <p:pic>
        <p:nvPicPr>
          <p:cNvPr id="14525" name="Picture 189" descr="ELIC_tunne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961054"/>
            <a:ext cx="2743200" cy="2513337"/>
          </a:xfrm>
          <a:prstGeom prst="rect">
            <a:avLst/>
          </a:prstGeom>
          <a:noFill/>
        </p:spPr>
      </p:pic>
      <p:pic>
        <p:nvPicPr>
          <p:cNvPr id="14526" name="Picture 190" descr="ELIC_ar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38124" y="4165177"/>
            <a:ext cx="2590800" cy="2573337"/>
          </a:xfrm>
          <a:prstGeom prst="rect">
            <a:avLst/>
          </a:prstGeom>
          <a:noFill/>
        </p:spPr>
      </p:pic>
      <p:sp>
        <p:nvSpPr>
          <p:cNvPr id="14527" name="Text Box 191"/>
          <p:cNvSpPr txBox="1">
            <a:spLocks noChangeArrowheads="1"/>
          </p:cNvSpPr>
          <p:nvPr/>
        </p:nvSpPr>
        <p:spPr bwMode="auto">
          <a:xfrm>
            <a:off x="6466114" y="3816219"/>
            <a:ext cx="24863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+mn-lt"/>
              </a:rPr>
              <a:t>Large ring arc tunnel</a:t>
            </a:r>
            <a:endParaRPr lang="en-US" sz="1800" dirty="0">
              <a:latin typeface="+mn-lt"/>
            </a:endParaRPr>
          </a:p>
        </p:txBody>
      </p:sp>
      <p:sp>
        <p:nvSpPr>
          <p:cNvPr id="14528" name="Text Box 192"/>
          <p:cNvSpPr txBox="1">
            <a:spLocks noChangeArrowheads="1"/>
          </p:cNvSpPr>
          <p:nvPr/>
        </p:nvSpPr>
        <p:spPr bwMode="auto">
          <a:xfrm>
            <a:off x="6856445" y="651458"/>
            <a:ext cx="18133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+mn-lt"/>
              </a:rPr>
              <a:t>Straight </a:t>
            </a:r>
            <a:r>
              <a:rPr lang="en-US" sz="1800" b="1" dirty="0" smtClean="0">
                <a:solidFill>
                  <a:srgbClr val="FF0000"/>
                </a:solidFill>
                <a:latin typeface="+mn-lt"/>
              </a:rPr>
              <a:t>tunnel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MEIC/ELIC in </a:t>
            </a:r>
            <a:r>
              <a:rPr lang="en-US" dirty="0" err="1" smtClean="0"/>
              <a:t>JLab</a:t>
            </a:r>
            <a:r>
              <a:rPr lang="en-US" dirty="0" smtClean="0"/>
              <a:t> Site Map</a:t>
            </a:r>
            <a:endParaRPr lang="en-US" dirty="0"/>
          </a:p>
        </p:txBody>
      </p:sp>
      <p:pic>
        <p:nvPicPr>
          <p:cNvPr id="581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535523" y="-407529"/>
            <a:ext cx="5662290" cy="7799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315"/>
          </a:xfrm>
        </p:spPr>
        <p:txBody>
          <a:bodyPr/>
          <a:lstStyle/>
          <a:p>
            <a:r>
              <a:rPr lang="en-US" dirty="0" smtClean="0"/>
              <a:t>EIC IAC Recommendations </a:t>
            </a:r>
            <a:r>
              <a:rPr lang="en-US" sz="2800" dirty="0" smtClean="0"/>
              <a:t>(Nov. 2009)</a:t>
            </a:r>
            <a:endParaRPr lang="en-US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3935" y="721203"/>
            <a:ext cx="8649477" cy="5561044"/>
          </a:xfrm>
          <a:prstGeom prst="rect">
            <a:avLst/>
          </a:prstGeo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latin typeface="+mj-lt"/>
              </a:rPr>
              <a:t>Highest priority: </a:t>
            </a:r>
          </a:p>
          <a:p>
            <a:pPr marL="569913" indent="-225425">
              <a:buFont typeface="Arial" pitchFamily="34" charset="0"/>
              <a:buChar char="•"/>
            </a:pPr>
            <a:r>
              <a:rPr lang="en-US" sz="3200" b="1" i="1" dirty="0" smtClean="0">
                <a:solidFill>
                  <a:srgbClr val="FF0000"/>
                </a:solidFill>
                <a:latin typeface="Arial Rounded MT Bold" pitchFamily="34" charset="0"/>
              </a:rPr>
              <a:t>Design of </a:t>
            </a:r>
            <a:r>
              <a:rPr lang="en-US" sz="3200" b="1" i="1" dirty="0" err="1" smtClean="0">
                <a:solidFill>
                  <a:srgbClr val="FF0000"/>
                </a:solidFill>
                <a:latin typeface="Arial Rounded MT Bold" pitchFamily="34" charset="0"/>
              </a:rPr>
              <a:t>JLab</a:t>
            </a:r>
            <a:r>
              <a:rPr lang="en-US" sz="3200" b="1" i="1" dirty="0" smtClean="0">
                <a:solidFill>
                  <a:srgbClr val="FF0000"/>
                </a:solidFill>
                <a:latin typeface="Arial Rounded MT Bold" pitchFamily="34" charset="0"/>
              </a:rPr>
              <a:t> EIC </a:t>
            </a:r>
          </a:p>
          <a:p>
            <a:pPr marL="569913" indent="-225425">
              <a:buFont typeface="Arial" pitchFamily="34" charset="0"/>
              <a:buChar char="•"/>
            </a:pPr>
            <a:r>
              <a:rPr lang="en-US" sz="1800" dirty="0" smtClean="0">
                <a:latin typeface="+mj-lt"/>
              </a:rPr>
              <a:t>High current (e.g. 50 </a:t>
            </a:r>
            <a:r>
              <a:rPr lang="en-US" sz="1800" dirty="0" err="1" smtClean="0">
                <a:latin typeface="+mj-lt"/>
              </a:rPr>
              <a:t>mA</a:t>
            </a:r>
            <a:r>
              <a:rPr lang="en-US" sz="1800" dirty="0" smtClean="0">
                <a:latin typeface="+mj-lt"/>
              </a:rPr>
              <a:t>) polarized electron gun </a:t>
            </a:r>
          </a:p>
          <a:p>
            <a:pPr marL="569913" indent="-225425">
              <a:buFont typeface="Arial" pitchFamily="34" charset="0"/>
              <a:buChar char="•"/>
            </a:pPr>
            <a:r>
              <a:rPr lang="en-US" sz="1800" dirty="0" smtClean="0">
                <a:latin typeface="+mj-lt"/>
              </a:rPr>
              <a:t>Demonstration of high energy – high current recirculation ERL </a:t>
            </a:r>
          </a:p>
          <a:p>
            <a:pPr marL="569913" indent="-225425">
              <a:buFont typeface="Arial" pitchFamily="34" charset="0"/>
              <a:buChar char="•"/>
            </a:pPr>
            <a:r>
              <a:rPr lang="en-US" sz="1800" dirty="0" smtClean="0">
                <a:latin typeface="+mj-lt"/>
              </a:rPr>
              <a:t>Beam-beam simulations for EIC </a:t>
            </a:r>
          </a:p>
          <a:p>
            <a:pPr marL="569913" indent="-225425">
              <a:buFont typeface="Arial" pitchFamily="34" charset="0"/>
              <a:buChar char="•"/>
            </a:pPr>
            <a:r>
              <a:rPr lang="en-US" sz="1800" dirty="0" smtClean="0">
                <a:latin typeface="+mj-lt"/>
              </a:rPr>
              <a:t>Polarized </a:t>
            </a:r>
            <a:r>
              <a:rPr lang="en-US" sz="1800" baseline="30000" dirty="0" smtClean="0">
                <a:latin typeface="+mj-lt"/>
              </a:rPr>
              <a:t>3</a:t>
            </a:r>
            <a:r>
              <a:rPr lang="en-US" sz="1800" dirty="0" smtClean="0">
                <a:latin typeface="+mj-lt"/>
              </a:rPr>
              <a:t>He production and acceleration </a:t>
            </a:r>
          </a:p>
          <a:p>
            <a:pPr marL="569913" indent="-225425">
              <a:buFont typeface="Arial" pitchFamily="34" charset="0"/>
              <a:buChar char="•"/>
            </a:pPr>
            <a:r>
              <a:rPr lang="en-US" sz="1800" dirty="0" smtClean="0">
                <a:latin typeface="+mj-lt"/>
              </a:rPr>
              <a:t>Coherent electron cooling </a:t>
            </a:r>
          </a:p>
          <a:p>
            <a:endParaRPr lang="en-US" sz="1200" dirty="0" smtClean="0">
              <a:latin typeface="+mj-lt"/>
            </a:endParaRPr>
          </a:p>
          <a:p>
            <a:r>
              <a:rPr lang="en-US" b="1" dirty="0" smtClean="0">
                <a:solidFill>
                  <a:srgbClr val="0000FF"/>
                </a:solidFill>
                <a:latin typeface="+mj-lt"/>
              </a:rPr>
              <a:t>High priority, but could wait until decision made: </a:t>
            </a:r>
          </a:p>
          <a:p>
            <a:pPr marL="569913" indent="-225425">
              <a:buFont typeface="Arial" pitchFamily="34" charset="0"/>
              <a:buChar char="•"/>
            </a:pPr>
            <a:r>
              <a:rPr lang="en-US" sz="1800" dirty="0" smtClean="0">
                <a:latin typeface="+mj-lt"/>
              </a:rPr>
              <a:t>Compact loop magnets </a:t>
            </a:r>
          </a:p>
          <a:p>
            <a:pPr marL="569913" indent="-225425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Electron cooling for </a:t>
            </a:r>
            <a:r>
              <a:rPr lang="en-US" sz="1800" dirty="0" err="1" smtClean="0">
                <a:solidFill>
                  <a:srgbClr val="FF0000"/>
                </a:solidFill>
                <a:latin typeface="+mj-lt"/>
              </a:rPr>
              <a:t>JLab</a:t>
            </a:r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 concepts </a:t>
            </a:r>
          </a:p>
          <a:p>
            <a:pPr marL="569913" indent="-225425">
              <a:buFont typeface="Arial" pitchFamily="34" charset="0"/>
              <a:buChar char="•"/>
            </a:pPr>
            <a:r>
              <a:rPr lang="en-US" sz="1800" dirty="0" smtClean="0">
                <a:latin typeface="+mj-lt"/>
              </a:rPr>
              <a:t>Traveling focus scheme (it is not clear what the loss in performance would be if it doesn’t work; it is not a show stopper if it doesn’t) </a:t>
            </a:r>
          </a:p>
          <a:p>
            <a:pPr marL="569913" indent="-225425">
              <a:buFont typeface="Arial" pitchFamily="34" charset="0"/>
              <a:buChar char="•"/>
            </a:pPr>
            <a:r>
              <a:rPr lang="en-US" sz="1800" dirty="0" smtClean="0">
                <a:latin typeface="+mj-lt"/>
              </a:rPr>
              <a:t>Development of </a:t>
            </a:r>
            <a:r>
              <a:rPr lang="en-US" sz="1800" dirty="0" err="1" smtClean="0">
                <a:latin typeface="+mj-lt"/>
              </a:rPr>
              <a:t>eRHIC</a:t>
            </a:r>
            <a:r>
              <a:rPr lang="en-US" sz="1800" dirty="0" smtClean="0">
                <a:latin typeface="+mj-lt"/>
              </a:rPr>
              <a:t>-type SRF cavities </a:t>
            </a:r>
          </a:p>
          <a:p>
            <a:endParaRPr lang="en-US" sz="1200" dirty="0" smtClean="0">
              <a:latin typeface="+mj-lt"/>
            </a:endParaRPr>
          </a:p>
          <a:p>
            <a:r>
              <a:rPr lang="en-US" b="1" dirty="0" smtClean="0">
                <a:solidFill>
                  <a:srgbClr val="0000FF"/>
                </a:solidFill>
                <a:latin typeface="+mj-lt"/>
              </a:rPr>
              <a:t>Medium Priority: </a:t>
            </a:r>
          </a:p>
          <a:p>
            <a:pPr marL="569913" indent="-225425">
              <a:buFont typeface="Arial" pitchFamily="34" charset="0"/>
              <a:buChar char="•"/>
            </a:pPr>
            <a:r>
              <a:rPr lang="en-US" sz="1800" dirty="0" smtClean="0">
                <a:latin typeface="+mj-lt"/>
              </a:rPr>
              <a:t>Crab cavities </a:t>
            </a:r>
          </a:p>
          <a:p>
            <a:pPr marL="569913" indent="-225425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ERL technology development at JLAB </a:t>
            </a:r>
          </a:p>
        </p:txBody>
      </p:sp>
      <p:sp>
        <p:nvSpPr>
          <p:cNvPr id="5" name="Right Arrow 4"/>
          <p:cNvSpPr/>
          <p:nvPr/>
        </p:nvSpPr>
        <p:spPr bwMode="auto">
          <a:xfrm flipH="1">
            <a:off x="5308515" y="1219072"/>
            <a:ext cx="861060" cy="327660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7829"/>
          </a:xfrm>
        </p:spPr>
        <p:txBody>
          <a:bodyPr/>
          <a:lstStyle/>
          <a:p>
            <a:r>
              <a:rPr lang="en-US" dirty="0" smtClean="0"/>
              <a:t>Reaching Down to Low Energy</a:t>
            </a:r>
            <a:endParaRPr lang="en-US" dirty="0"/>
          </a:p>
        </p:txBody>
      </p:sp>
      <p:grpSp>
        <p:nvGrpSpPr>
          <p:cNvPr id="4" name="Group 24"/>
          <p:cNvGrpSpPr/>
          <p:nvPr/>
        </p:nvGrpSpPr>
        <p:grpSpPr>
          <a:xfrm>
            <a:off x="959498" y="1066797"/>
            <a:ext cx="5211911" cy="3215496"/>
            <a:chOff x="381000" y="1161658"/>
            <a:chExt cx="5211911" cy="3215496"/>
          </a:xfrm>
        </p:grpSpPr>
        <p:pic>
          <p:nvPicPr>
            <p:cNvPr id="13312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000" y="1676401"/>
              <a:ext cx="5211911" cy="2362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oup 19"/>
            <p:cNvGrpSpPr/>
            <p:nvPr/>
          </p:nvGrpSpPr>
          <p:grpSpPr>
            <a:xfrm rot="2584536">
              <a:off x="3525859" y="1675843"/>
              <a:ext cx="568284" cy="1313136"/>
              <a:chOff x="6096000" y="1676400"/>
              <a:chExt cx="762000" cy="1524000"/>
            </a:xfrm>
          </p:grpSpPr>
          <p:sp>
            <p:nvSpPr>
              <p:cNvPr id="12" name="Arc 11"/>
              <p:cNvSpPr/>
              <p:nvPr/>
            </p:nvSpPr>
            <p:spPr bwMode="auto">
              <a:xfrm>
                <a:off x="6096000" y="1676400"/>
                <a:ext cx="762000" cy="762000"/>
              </a:xfrm>
              <a:prstGeom prst="arc">
                <a:avLst/>
              </a:prstGeom>
              <a:noFill/>
              <a:ln w="762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13" name="Arc 12"/>
              <p:cNvSpPr/>
              <p:nvPr/>
            </p:nvSpPr>
            <p:spPr bwMode="auto">
              <a:xfrm rot="16200000">
                <a:off x="6096000" y="1676400"/>
                <a:ext cx="762000" cy="762000"/>
              </a:xfrm>
              <a:prstGeom prst="arc">
                <a:avLst/>
              </a:prstGeom>
              <a:noFill/>
              <a:ln w="762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cxnSp>
            <p:nvCxnSpPr>
              <p:cNvPr id="15" name="Straight Connector 14"/>
              <p:cNvCxnSpPr>
                <a:stCxn id="13" idx="0"/>
              </p:cNvCxnSpPr>
              <p:nvPr/>
            </p:nvCxnSpPr>
            <p:spPr bwMode="auto">
              <a:xfrm rot="5400000">
                <a:off x="5715000" y="2438400"/>
                <a:ext cx="762000" cy="0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" name="Straight Connector 16"/>
              <p:cNvCxnSpPr/>
              <p:nvPr/>
            </p:nvCxnSpPr>
            <p:spPr bwMode="auto">
              <a:xfrm rot="5400000">
                <a:off x="6477000" y="2438400"/>
                <a:ext cx="762000" cy="0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8" name="Arc 17"/>
              <p:cNvSpPr/>
              <p:nvPr/>
            </p:nvSpPr>
            <p:spPr bwMode="auto">
              <a:xfrm flipV="1">
                <a:off x="6096000" y="2438400"/>
                <a:ext cx="762000" cy="762000"/>
              </a:xfrm>
              <a:prstGeom prst="arc">
                <a:avLst/>
              </a:prstGeom>
              <a:noFill/>
              <a:ln w="762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19" name="Arc 18"/>
              <p:cNvSpPr/>
              <p:nvPr/>
            </p:nvSpPr>
            <p:spPr bwMode="auto">
              <a:xfrm rot="5400000" flipV="1">
                <a:off x="6096000" y="2438400"/>
                <a:ext cx="762000" cy="762000"/>
              </a:xfrm>
              <a:prstGeom prst="arc">
                <a:avLst/>
              </a:prstGeom>
              <a:noFill/>
              <a:ln w="762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3962400" y="2369403"/>
              <a:ext cx="12828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B050"/>
                  </a:solidFill>
                  <a:latin typeface="+mj-lt"/>
                </a:rPr>
                <a:t>Compact low energy ion ring</a:t>
              </a:r>
              <a:endParaRPr lang="en-US" sz="1600" b="1" dirty="0">
                <a:solidFill>
                  <a:srgbClr val="00B050"/>
                </a:solidFill>
                <a:latin typeface="+mj-lt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89383" y="1161658"/>
              <a:ext cx="16499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latin typeface="+mj-lt"/>
                </a:rPr>
                <a:t>electron ring</a:t>
              </a:r>
            </a:p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latin typeface="+mj-lt"/>
                </a:rPr>
                <a:t>(1 km )</a:t>
              </a:r>
              <a:endParaRPr lang="en-US" sz="16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981200" y="4038600"/>
              <a:ext cx="1981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B0F0"/>
                  </a:solidFill>
                  <a:latin typeface="+mj-lt"/>
                </a:rPr>
                <a:t>Medium energy IP</a:t>
              </a:r>
              <a:endParaRPr lang="en-US" sz="1600" b="1" dirty="0">
                <a:solidFill>
                  <a:srgbClr val="00B0F0"/>
                </a:solidFill>
                <a:latin typeface="+mj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90800" y="1371600"/>
              <a:ext cx="1600200" cy="338554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9900"/>
                  </a:solidFill>
                  <a:latin typeface="+mj-lt"/>
                </a:rPr>
                <a:t>low energy IP</a:t>
              </a:r>
              <a:endParaRPr lang="en-US" sz="1600" b="1" dirty="0">
                <a:solidFill>
                  <a:srgbClr val="FF9900"/>
                </a:solidFill>
                <a:latin typeface="+mj-lt"/>
              </a:endParaRPr>
            </a:p>
          </p:txBody>
        </p:sp>
      </p:grpSp>
      <p:sp>
        <p:nvSpPr>
          <p:cNvPr id="26" name="Rectangular Callout 25"/>
          <p:cNvSpPr/>
          <p:nvPr/>
        </p:nvSpPr>
        <p:spPr bwMode="auto">
          <a:xfrm>
            <a:off x="5687007" y="1315615"/>
            <a:ext cx="2981131" cy="581765"/>
          </a:xfrm>
          <a:prstGeom prst="wedgeRectCallout">
            <a:avLst>
              <a:gd name="adj1" fmla="val -88175"/>
              <a:gd name="adj2" fmla="val 71150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 compact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(~200 m) ring dedicated to low energy ion  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0550" y="4413380"/>
            <a:ext cx="836955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Space charge effect is the leading limiting factor of ion beam current and luminosity</a:t>
            </a:r>
          </a:p>
          <a:p>
            <a:pPr marL="230188" indent="-230188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A small ring with one IP, two snakes, injection/ejection and RF</a:t>
            </a:r>
          </a:p>
          <a:p>
            <a:pPr marL="230188" indent="-230188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Ion energy range from 12 </a:t>
            </a:r>
            <a:r>
              <a:rPr lang="en-US" sz="2000" dirty="0" err="1" smtClean="0">
                <a:latin typeface="+mn-lt"/>
              </a:rPr>
              <a:t>GeV</a:t>
            </a:r>
            <a:r>
              <a:rPr lang="en-US" sz="2000" dirty="0" smtClean="0">
                <a:latin typeface="+mn-lt"/>
              </a:rPr>
              <a:t> to 20 </a:t>
            </a:r>
            <a:r>
              <a:rPr lang="en-US" sz="2000" dirty="0" err="1" smtClean="0">
                <a:latin typeface="+mn-lt"/>
              </a:rPr>
              <a:t>GeV</a:t>
            </a:r>
            <a:r>
              <a:rPr lang="en-US" sz="2000" dirty="0" smtClean="0">
                <a:latin typeface="+mn-lt"/>
              </a:rPr>
              <a:t> </a:t>
            </a:r>
          </a:p>
          <a:p>
            <a:pPr marL="230188" indent="-230188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Increasing ion current (and luminosity) by a factor of  5</a:t>
            </a:r>
            <a:endParaRPr lang="en-US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MEIC/ELIC Luminosity Plot</a:t>
            </a:r>
            <a:endParaRPr lang="en-US" dirty="0"/>
          </a:p>
        </p:txBody>
      </p:sp>
      <p:pic>
        <p:nvPicPr>
          <p:cNvPr id="12290" name="Picture 2" descr="C:\Users\yzhang\Desktop\CMlumi_ep_Aug2010_JLABonl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661059"/>
            <a:ext cx="5812829" cy="3519053"/>
          </a:xfrm>
          <a:prstGeom prst="rect">
            <a:avLst/>
          </a:prstGeom>
          <a:noFill/>
        </p:spPr>
      </p:pic>
      <p:pic>
        <p:nvPicPr>
          <p:cNvPr id="441346" name="Picture 2" descr="file:///C:/DOCUME~1/YZHANG~1.JLA/LOCALS~1/Temp/MEIC_e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8874" y="3281081"/>
            <a:ext cx="6091102" cy="381896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 bwMode="auto">
          <a:xfrm>
            <a:off x="1367785" y="5809129"/>
            <a:ext cx="1098790" cy="28431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atin typeface="+mn-lt"/>
              </a:rPr>
              <a:t>A. </a:t>
            </a:r>
            <a:r>
              <a:rPr lang="en-US" sz="1400" b="1" dirty="0" err="1" smtClean="0">
                <a:latin typeface="+mn-lt"/>
              </a:rPr>
              <a:t>Accardi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Achieving High Luminosity at MEIC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274" y="737119"/>
            <a:ext cx="8658808" cy="5510044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rgbClr val="0000FF"/>
                </a:solidFill>
                <a:latin typeface="Arial" charset="0"/>
              </a:rPr>
              <a:t>Luminosity Concepts </a:t>
            </a:r>
            <a:r>
              <a:rPr lang="en-US" i="1" dirty="0" smtClean="0">
                <a:solidFill>
                  <a:srgbClr val="0000FF"/>
                </a:solidFill>
                <a:latin typeface="Arial" charset="0"/>
              </a:rPr>
              <a:t>(based on proven technologies)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sz="1800" b="0" dirty="0" smtClean="0">
                <a:solidFill>
                  <a:schemeClr val="tx1"/>
                </a:solidFill>
                <a:latin typeface="Arial" charset="0"/>
              </a:rPr>
              <a:t>High bunch collision frequency   (0.75 GHz, possibly up to 1.5 GHz)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sz="1800" b="0" dirty="0" smtClean="0">
                <a:solidFill>
                  <a:schemeClr val="tx1"/>
                </a:solidFill>
                <a:latin typeface="Arial" charset="0"/>
              </a:rPr>
              <a:t>Small bunch charge,  4 </a:t>
            </a:r>
            <a:r>
              <a:rPr lang="en-US" sz="1800" b="0" dirty="0" err="1" smtClean="0">
                <a:solidFill>
                  <a:schemeClr val="tx1"/>
                </a:solidFill>
                <a:latin typeface="Arial" charset="0"/>
              </a:rPr>
              <a:t>nC</a:t>
            </a:r>
            <a:r>
              <a:rPr lang="en-US" sz="1800" b="0" dirty="0" smtClean="0">
                <a:solidFill>
                  <a:schemeClr val="tx1"/>
                </a:solidFill>
                <a:latin typeface="Arial" charset="0"/>
              </a:rPr>
              <a:t> for electron and </a:t>
            </a:r>
            <a:r>
              <a:rPr lang="en-US" sz="1800" i="1" dirty="0" smtClean="0">
                <a:solidFill>
                  <a:srgbClr val="0000FF"/>
                </a:solidFill>
                <a:latin typeface="Arial" charset="0"/>
              </a:rPr>
              <a:t>0.67 </a:t>
            </a:r>
            <a:r>
              <a:rPr lang="en-US" sz="1800" i="1" dirty="0" err="1" smtClean="0">
                <a:solidFill>
                  <a:srgbClr val="0000FF"/>
                </a:solidFill>
                <a:latin typeface="Arial" charset="0"/>
              </a:rPr>
              <a:t>nC</a:t>
            </a:r>
            <a:r>
              <a:rPr lang="en-US" sz="1800" i="1" dirty="0" smtClean="0">
                <a:solidFill>
                  <a:srgbClr val="0000FF"/>
                </a:solidFill>
                <a:latin typeface="Arial" charset="0"/>
              </a:rPr>
              <a:t> for proton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sz="1800" b="0" dirty="0" smtClean="0">
                <a:solidFill>
                  <a:schemeClr val="tx1"/>
                </a:solidFill>
                <a:latin typeface="Arial" charset="0"/>
              </a:rPr>
              <a:t>Short ion bunches  (</a:t>
            </a:r>
            <a:r>
              <a:rPr lang="el-GR" sz="1800" b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σ</a:t>
            </a:r>
            <a:r>
              <a:rPr lang="en-US" sz="1800" b="0" baseline="-25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z</a:t>
            </a:r>
            <a:r>
              <a:rPr lang="en-US" sz="1800" b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~ 2 cm) </a:t>
            </a:r>
            <a:endParaRPr lang="en-US" sz="1800" b="0" i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sz="1800" b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Strong final focusing (</a:t>
            </a:r>
            <a:r>
              <a:rPr lang="el-GR" sz="1800" b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β</a:t>
            </a:r>
            <a:r>
              <a:rPr lang="en-US" sz="1800" b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*</a:t>
            </a:r>
            <a:r>
              <a:rPr lang="en-US" sz="1800" b="0" baseline="-25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y</a:t>
            </a:r>
            <a:r>
              <a:rPr lang="en-US" sz="1800" b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~ 5 mm)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endParaRPr lang="en-US" sz="800" b="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225425" lvl="1" indent="-225425" eaLnBrk="1" hangingPunct="1">
              <a:lnSpc>
                <a:spcPct val="90000"/>
              </a:lnSpc>
              <a:buNone/>
            </a:pPr>
            <a:r>
              <a:rPr lang="en-US" sz="20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Keys to implement these concepts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sz="1800" b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Electron cooling for making short ion bunches with small </a:t>
            </a:r>
            <a:r>
              <a:rPr lang="en-US" sz="1800" b="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emittance</a:t>
            </a:r>
            <a:endParaRPr lang="en-US" sz="1800" b="0" i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1800" b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Crab crossing of the colliding beams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sz="1800" b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SRF cavities for bunching and crabbing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endParaRPr lang="en-US" sz="800" b="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0" lvl="1" indent="0" eaLnBrk="1" hangingPunct="1">
              <a:lnSpc>
                <a:spcPct val="90000"/>
              </a:lnSpc>
              <a:buNone/>
            </a:pPr>
            <a:r>
              <a:rPr lang="en-US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Additional ideas/concepts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sz="1800" b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Parameters limited by the beam-beam effect</a:t>
            </a:r>
          </a:p>
          <a:p>
            <a:pPr lvl="1">
              <a:lnSpc>
                <a:spcPct val="90000"/>
              </a:lnSpc>
            </a:pPr>
            <a:r>
              <a:rPr lang="en-US" sz="1800" b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Hour-glass correction for very low ion energy (bunches longer than </a:t>
            </a:r>
            <a:r>
              <a:rPr lang="el-GR" sz="1800" b="0" i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β</a:t>
            </a:r>
            <a:r>
              <a:rPr lang="en-US" sz="1800" b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*)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sz="1800" b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Large synchrotron tunes to suppress </a:t>
            </a:r>
            <a:r>
              <a:rPr lang="en-GB" sz="1800" b="0" dirty="0" smtClean="0">
                <a:solidFill>
                  <a:schemeClr val="tx1"/>
                </a:solidFill>
                <a:latin typeface="Arial" charset="0"/>
              </a:rPr>
              <a:t>synchrotron-</a:t>
            </a:r>
            <a:r>
              <a:rPr lang="en-GB" sz="1800" b="0" dirty="0" err="1" smtClean="0">
                <a:solidFill>
                  <a:schemeClr val="tx1"/>
                </a:solidFill>
                <a:latin typeface="Arial" charset="0"/>
              </a:rPr>
              <a:t>betatron</a:t>
            </a:r>
            <a:r>
              <a:rPr lang="en-GB" sz="1800" b="0" dirty="0" smtClean="0">
                <a:solidFill>
                  <a:schemeClr val="tx1"/>
                </a:solidFill>
                <a:latin typeface="Arial" charset="0"/>
              </a:rPr>
              <a:t> resonances</a:t>
            </a:r>
            <a:r>
              <a:rPr lang="en-US" sz="1800" b="0" dirty="0" smtClean="0">
                <a:solidFill>
                  <a:schemeClr val="tx1"/>
                </a:solidFill>
                <a:latin typeface="Arial" charset="0"/>
              </a:rPr>
              <a:t> </a:t>
            </a:r>
            <a:endParaRPr lang="en-US" sz="1800" b="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GB" sz="1800" b="0" dirty="0" smtClean="0">
                <a:solidFill>
                  <a:schemeClr val="tx1"/>
                </a:solidFill>
                <a:latin typeface="Arial" charset="0"/>
              </a:rPr>
              <a:t>Equal (fractional) </a:t>
            </a:r>
            <a:r>
              <a:rPr lang="en-GB" sz="1800" b="0" dirty="0" err="1" smtClean="0">
                <a:solidFill>
                  <a:schemeClr val="tx1"/>
                </a:solidFill>
                <a:latin typeface="Arial" charset="0"/>
              </a:rPr>
              <a:t>betatron</a:t>
            </a:r>
            <a:r>
              <a:rPr lang="en-GB" sz="1800" b="0" dirty="0" smtClean="0">
                <a:solidFill>
                  <a:schemeClr val="tx1"/>
                </a:solidFill>
                <a:latin typeface="Arial" charset="0"/>
              </a:rPr>
              <a:t> phase advance between IP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GB" sz="1800" b="0" dirty="0" smtClean="0">
                <a:solidFill>
                  <a:schemeClr val="tx1"/>
                </a:solidFill>
                <a:latin typeface="Arial" charset="0"/>
              </a:rPr>
              <a:t>Advanced achromatic IP region focusing</a:t>
            </a:r>
            <a:r>
              <a:rPr lang="en-US" sz="1800" b="0" dirty="0" smtClean="0">
                <a:solidFill>
                  <a:schemeClr val="tx1"/>
                </a:solidFill>
              </a:rPr>
              <a:t> </a:t>
            </a:r>
            <a:endParaRPr lang="el-GR" sz="1800" b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008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Design Choices and Features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0" y="800036"/>
            <a:ext cx="9144000" cy="5377927"/>
          </a:xfrm>
        </p:spPr>
        <p:txBody>
          <a:bodyPr/>
          <a:lstStyle/>
          <a:p>
            <a:pPr eaLnBrk="1" hangingPunct="1">
              <a:buNone/>
            </a:pPr>
            <a:r>
              <a:rPr lang="en-US" dirty="0" smtClean="0">
                <a:solidFill>
                  <a:srgbClr val="0000FF"/>
                </a:solidFill>
              </a:rPr>
              <a:t>Figure-8 optimum for polarized ion beams</a:t>
            </a:r>
            <a:endParaRPr lang="en-US" b="0" dirty="0" smtClean="0">
              <a:solidFill>
                <a:srgbClr val="0000FF"/>
              </a:solidFill>
            </a:endParaRPr>
          </a:p>
          <a:p>
            <a:pPr marL="457200" lvl="1" indent="-228600" eaLnBrk="1" hangingPunct="1"/>
            <a:r>
              <a:rPr lang="en-US" sz="1800" b="0" dirty="0" smtClean="0">
                <a:solidFill>
                  <a:schemeClr val="tx1"/>
                </a:solidFill>
              </a:rPr>
              <a:t>Simple solution to preserve ion polarization by avoiding spin resonances during acceleration</a:t>
            </a:r>
          </a:p>
          <a:p>
            <a:pPr marL="457200" lvl="1" indent="-228600" eaLnBrk="1" hangingPunct="1"/>
            <a:r>
              <a:rPr lang="en-US" sz="1800" b="0" dirty="0" smtClean="0">
                <a:solidFill>
                  <a:schemeClr val="tx1"/>
                </a:solidFill>
              </a:rPr>
              <a:t>Energy independence of spin tune</a:t>
            </a:r>
          </a:p>
          <a:p>
            <a:pPr marL="457200" lvl="1" indent="-228600" eaLnBrk="1" hangingPunct="1"/>
            <a:r>
              <a:rPr lang="en-US" sz="1800" b="0" dirty="0" smtClean="0">
                <a:solidFill>
                  <a:schemeClr val="tx1"/>
                </a:solidFill>
              </a:rPr>
              <a:t>A figure-8 ring is the only practical way to for accelerating, storing and colliding polarized deuterons (g-2 is small for deuterons) . </a:t>
            </a:r>
          </a:p>
          <a:p>
            <a:pPr marL="457200" lvl="1" indent="-228600" eaLnBrk="1" hangingPunct="1"/>
            <a:endParaRPr lang="en-US" sz="1600" b="0" dirty="0" smtClean="0">
              <a:solidFill>
                <a:schemeClr val="tx1"/>
              </a:solidFill>
            </a:endParaRPr>
          </a:p>
          <a:p>
            <a:pPr marL="0" lvl="1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MEIC Design </a:t>
            </a:r>
            <a:r>
              <a:rPr lang="en-US" dirty="0" smtClean="0">
                <a:solidFill>
                  <a:srgbClr val="0000FF"/>
                </a:solidFill>
              </a:rPr>
              <a:t>Features</a:t>
            </a:r>
            <a:endParaRPr lang="en-US" b="0" dirty="0" smtClean="0">
              <a:solidFill>
                <a:srgbClr val="0000FF"/>
              </a:solidFill>
            </a:endParaRPr>
          </a:p>
          <a:p>
            <a:pPr marL="457200" indent="-228600">
              <a:lnSpc>
                <a:spcPct val="125000"/>
              </a:lnSpc>
              <a:buClr>
                <a:schemeClr val="tx1"/>
              </a:buClr>
            </a:pPr>
            <a:r>
              <a:rPr lang="en-US" sz="1800" b="0" dirty="0" smtClean="0">
                <a:solidFill>
                  <a:schemeClr val="tx1"/>
                </a:solidFill>
                <a:latin typeface="Arial" charset="0"/>
              </a:rPr>
              <a:t>Up to three IPs (detectors) for high science productivity</a:t>
            </a:r>
          </a:p>
          <a:p>
            <a:pPr marL="457200" indent="-228600">
              <a:lnSpc>
                <a:spcPct val="125000"/>
              </a:lnSpc>
              <a:buClr>
                <a:schemeClr val="tx1"/>
              </a:buClr>
            </a:pPr>
            <a:r>
              <a:rPr lang="en-US" sz="1800" b="0" dirty="0" smtClean="0">
                <a:solidFill>
                  <a:schemeClr val="tx1"/>
                </a:solidFill>
                <a:latin typeface="Arial" charset="0"/>
              </a:rPr>
              <a:t>“</a:t>
            </a:r>
            <a:r>
              <a:rPr lang="en-US" sz="1800" b="0" i="1" dirty="0" smtClean="0">
                <a:solidFill>
                  <a:schemeClr val="tx1"/>
                </a:solidFill>
                <a:latin typeface="Arial" charset="0"/>
              </a:rPr>
              <a:t>Figure-8</a:t>
            </a:r>
            <a:r>
              <a:rPr lang="en-US" sz="1800" b="0" dirty="0" smtClean="0">
                <a:solidFill>
                  <a:schemeClr val="tx1"/>
                </a:solidFill>
                <a:latin typeface="Arial" charset="0"/>
              </a:rPr>
              <a:t>” ion and lepton storage rings </a:t>
            </a:r>
          </a:p>
          <a:p>
            <a:pPr marL="457200" indent="-228600">
              <a:lnSpc>
                <a:spcPct val="125000"/>
              </a:lnSpc>
              <a:buClr>
                <a:schemeClr val="tx1"/>
              </a:buClr>
            </a:pPr>
            <a:r>
              <a:rPr lang="en-US" sz="1800" b="0" dirty="0" smtClean="0">
                <a:solidFill>
                  <a:schemeClr val="tx1"/>
                </a:solidFill>
                <a:latin typeface="Arial" charset="0"/>
              </a:rPr>
              <a:t>12 </a:t>
            </a:r>
            <a:r>
              <a:rPr lang="en-US" sz="1800" b="0" dirty="0" err="1" smtClean="0">
                <a:solidFill>
                  <a:schemeClr val="tx1"/>
                </a:solidFill>
                <a:latin typeface="Arial" charset="0"/>
              </a:rPr>
              <a:t>GeV</a:t>
            </a:r>
            <a:r>
              <a:rPr lang="en-US" sz="1800" b="0" dirty="0" smtClean="0">
                <a:solidFill>
                  <a:schemeClr val="tx1"/>
                </a:solidFill>
                <a:latin typeface="Arial" charset="0"/>
              </a:rPr>
              <a:t> CEBAF serves as a full energy injector to the electron ring</a:t>
            </a:r>
            <a:endParaRPr lang="en-US" sz="1800" b="0" dirty="0" smtClean="0">
              <a:solidFill>
                <a:schemeClr val="tx1"/>
              </a:solidFill>
              <a:latin typeface="Arial" charset="0"/>
              <a:ea typeface="MS PGothic" pitchFamily="34" charset="-128"/>
            </a:endParaRPr>
          </a:p>
          <a:p>
            <a:pPr marL="457200" indent="-228600">
              <a:lnSpc>
                <a:spcPct val="125000"/>
              </a:lnSpc>
              <a:buClr>
                <a:schemeClr val="tx1"/>
              </a:buClr>
            </a:pPr>
            <a:r>
              <a:rPr lang="en-US" altLang="ja-JP" sz="1800" b="0" i="1" dirty="0" smtClean="0">
                <a:solidFill>
                  <a:schemeClr val="tx1"/>
                </a:solidFill>
                <a:latin typeface="Arial" charset="0"/>
                <a:ea typeface="MS PGothic" pitchFamily="34" charset="-128"/>
              </a:rPr>
              <a:t>Simultaneous</a:t>
            </a:r>
            <a:r>
              <a:rPr lang="en-US" altLang="ja-JP" sz="1800" b="0" dirty="0" smtClean="0">
                <a:solidFill>
                  <a:schemeClr val="tx1"/>
                </a:solidFill>
                <a:latin typeface="Arial" charset="0"/>
                <a:ea typeface="MS PGothic" pitchFamily="34" charset="-128"/>
              </a:rPr>
              <a:t> operation of the collider &amp; the CEBAF fixed target program is possible</a:t>
            </a:r>
          </a:p>
          <a:p>
            <a:pPr marL="457200" indent="-228600">
              <a:lnSpc>
                <a:spcPct val="125000"/>
              </a:lnSpc>
              <a:buClr>
                <a:schemeClr val="tx1"/>
              </a:buClr>
            </a:pPr>
            <a:r>
              <a:rPr lang="en-US" sz="1800" b="0" dirty="0" smtClean="0">
                <a:solidFill>
                  <a:schemeClr val="tx1"/>
                </a:solidFill>
                <a:latin typeface="Arial" charset="0"/>
              </a:rPr>
              <a:t>Experiments with a polarized positron beam are possible with addition of a positron source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176"/>
            <a:ext cx="9144000" cy="598506"/>
          </a:xfrm>
        </p:spPr>
        <p:txBody>
          <a:bodyPr/>
          <a:lstStyle/>
          <a:p>
            <a:r>
              <a:rPr lang="en-US" dirty="0" smtClean="0"/>
              <a:t>Ion Sources Prototype &amp;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2720" y="2114940"/>
            <a:ext cx="2432179" cy="437760"/>
          </a:xfrm>
          <a:solidFill>
            <a:srgbClr val="FFC000"/>
          </a:solidFill>
        </p:spPr>
        <p:txBody>
          <a:bodyPr/>
          <a:lstStyle/>
          <a:p>
            <a:pPr marL="228600" indent="-228600" algn="ctr">
              <a:buNone/>
            </a:pPr>
            <a:r>
              <a:rPr lang="en-US" sz="1200" dirty="0" smtClean="0">
                <a:solidFill>
                  <a:schemeClr val="tx1"/>
                </a:solidFill>
              </a:rPr>
              <a:t>Electron-Cyclotron Resonance Ion Source (ECR)</a:t>
            </a:r>
          </a:p>
        </p:txBody>
      </p:sp>
      <p:pic>
        <p:nvPicPr>
          <p:cNvPr id="5" name="Picture 15" descr="ABPIS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" y="687702"/>
            <a:ext cx="1691640" cy="154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ECR 28 GH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1780" y="701508"/>
            <a:ext cx="2148840" cy="1455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8241" name="Object 2"/>
          <p:cNvGraphicFramePr>
            <a:graphicFrameLocks noChangeAspect="1"/>
          </p:cNvGraphicFramePr>
          <p:nvPr/>
        </p:nvGraphicFramePr>
        <p:xfrm>
          <a:off x="2819400" y="1074391"/>
          <a:ext cx="3429000" cy="928687"/>
        </p:xfrm>
        <a:graphic>
          <a:graphicData uri="http://schemas.openxmlformats.org/presentationml/2006/ole">
            <p:oleObj spid="_x0000_s436226" name="Picture" r:id="rId5" imgW="5485680" imgH="3854520" progId="Word.Picture.8">
              <p:embed/>
            </p:oleObj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0" y="2178540"/>
            <a:ext cx="2400300" cy="397020"/>
          </a:xfrm>
          <a:prstGeom prst="rect">
            <a:avLst/>
          </a:prstGeom>
          <a:solidFill>
            <a:srgbClr val="FFC000"/>
          </a:solidFill>
        </p:spPr>
        <p:txBody>
          <a:bodyPr/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Universal Atomic Beam Polarized Ion Sources (ABPIS)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950495" y="2131580"/>
            <a:ext cx="2779745" cy="459220"/>
          </a:xfrm>
          <a:prstGeom prst="rect">
            <a:avLst/>
          </a:prstGeom>
          <a:solidFill>
            <a:srgbClr val="FFC000"/>
          </a:solidFill>
        </p:spPr>
        <p:txBody>
          <a:bodyPr/>
          <a:lstStyle/>
          <a:p>
            <a:pPr marL="228600" marR="0" lvl="0" indent="-2286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Electron-Cyclotron Resonance Ion Source (ECR)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737361" y="624060"/>
            <a:ext cx="922019" cy="435120"/>
          </a:xfrm>
          <a:prstGeom prst="rect">
            <a:avLst/>
          </a:prstGeom>
          <a:solidFill>
            <a:srgbClr val="00FFFF"/>
          </a:solidFill>
        </p:spPr>
        <p:txBody>
          <a:bodyPr/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Polarized light Ions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516881" y="578340"/>
            <a:ext cx="1234439" cy="419880"/>
          </a:xfrm>
          <a:prstGeom prst="rect">
            <a:avLst/>
          </a:prstGeom>
          <a:solidFill>
            <a:srgbClr val="00FFFF"/>
          </a:solidFill>
        </p:spPr>
        <p:txBody>
          <a:bodyPr/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Non-Polarized Ions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7642860" y="6065520"/>
            <a:ext cx="1386840" cy="3048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V.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Dudnikov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13" name="Content Placeholder 3"/>
          <p:cNvGraphicFramePr>
            <a:graphicFrameLocks/>
          </p:cNvGraphicFramePr>
          <p:nvPr/>
        </p:nvGraphicFramePr>
        <p:xfrm>
          <a:off x="207610" y="2675717"/>
          <a:ext cx="8745890" cy="2824940"/>
        </p:xfrm>
        <a:graphic>
          <a:graphicData uri="http://schemas.openxmlformats.org/drawingml/2006/table">
            <a:tbl>
              <a:tblPr/>
              <a:tblGrid>
                <a:gridCol w="600110"/>
                <a:gridCol w="899160"/>
                <a:gridCol w="1089660"/>
                <a:gridCol w="845460"/>
                <a:gridCol w="1120500"/>
                <a:gridCol w="1097280"/>
                <a:gridCol w="1149143"/>
                <a:gridCol w="1434037"/>
                <a:gridCol w="510540"/>
              </a:tblGrid>
              <a:tr h="3468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FFFFFF"/>
                          </a:solidFill>
                          <a:latin typeface="+mn-lt"/>
                          <a:ea typeface="MS Mincho"/>
                          <a:cs typeface="Times New Roman"/>
                        </a:rPr>
                        <a:t>Ions</a:t>
                      </a:r>
                      <a:endParaRPr lang="en-US" sz="1200" dirty="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9962" marR="89962" marT="44981" marB="4498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FFFFFF"/>
                          </a:solidFill>
                          <a:latin typeface="+mn-lt"/>
                          <a:ea typeface="MS Mincho"/>
                          <a:cs typeface="Times New Roman"/>
                        </a:rPr>
                        <a:t>Source Type</a:t>
                      </a:r>
                      <a:endParaRPr lang="en-US" sz="1200" dirty="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9962" marR="89962" marT="44981" marB="4498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rgbClr val="FFFFFF"/>
                          </a:solidFill>
                          <a:latin typeface="+mn-lt"/>
                          <a:ea typeface="MS Mincho"/>
                          <a:cs typeface="Times New Roman"/>
                        </a:rPr>
                        <a:t>Pulse Width (µs)</a:t>
                      </a:r>
                      <a:endParaRPr lang="en-US" sz="120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9962" marR="89962" marT="44981" marB="4498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rgbClr val="FFFFFF"/>
                          </a:solidFill>
                          <a:latin typeface="+mn-lt"/>
                          <a:ea typeface="MS Mincho"/>
                          <a:cs typeface="Times New Roman"/>
                        </a:rPr>
                        <a:t>Rep. Rate (Hz)</a:t>
                      </a:r>
                      <a:endParaRPr lang="en-US" sz="120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9962" marR="89962" marT="44981" marB="4498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rgbClr val="FFFFFF"/>
                          </a:solidFill>
                          <a:latin typeface="+mn-lt"/>
                          <a:ea typeface="MS Mincho"/>
                          <a:cs typeface="Times New Roman"/>
                        </a:rPr>
                        <a:t>Pulsed current (mA)</a:t>
                      </a:r>
                      <a:endParaRPr lang="en-US" sz="120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9962" marR="89962" marT="44981" marB="4498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FFFFFF"/>
                          </a:solidFill>
                          <a:latin typeface="+mn-lt"/>
                          <a:ea typeface="MS Mincho"/>
                          <a:cs typeface="Times New Roman"/>
                        </a:rPr>
                        <a:t>Ions/pulse (</a:t>
                      </a:r>
                      <a:r>
                        <a:rPr lang="en-US" sz="1200" b="1" kern="1200" dirty="0" smtClean="0">
                          <a:solidFill>
                            <a:srgbClr val="FFFFFF"/>
                          </a:solidFill>
                          <a:latin typeface="+mn-lt"/>
                          <a:ea typeface="MS Mincho"/>
                          <a:cs typeface="Times New Roman"/>
                        </a:rPr>
                        <a:t>10</a:t>
                      </a:r>
                      <a:r>
                        <a:rPr lang="en-US" sz="1200" b="1" kern="1200" baseline="30000" dirty="0" smtClean="0">
                          <a:solidFill>
                            <a:srgbClr val="FFFFFF"/>
                          </a:solidFill>
                          <a:latin typeface="+mn-lt"/>
                          <a:ea typeface="MS Mincho"/>
                          <a:cs typeface="Times New Roman"/>
                        </a:rPr>
                        <a:t>10</a:t>
                      </a:r>
                      <a:r>
                        <a:rPr lang="en-US" sz="1200" b="1" kern="1200" dirty="0" smtClean="0">
                          <a:solidFill>
                            <a:srgbClr val="FFFFFF"/>
                          </a:solidFill>
                          <a:latin typeface="+mn-lt"/>
                          <a:ea typeface="MS Mincho"/>
                          <a:cs typeface="Times New Roman"/>
                        </a:rPr>
                        <a:t>)</a:t>
                      </a:r>
                      <a:endParaRPr lang="en-US" sz="1200" dirty="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9962" marR="89962" marT="44981" marB="4498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FFFFFF"/>
                          </a:solidFill>
                          <a:latin typeface="+mn-lt"/>
                          <a:ea typeface="MS Mincho"/>
                          <a:cs typeface="Times New Roman"/>
                        </a:rPr>
                        <a:t>Polarization (</a:t>
                      </a:r>
                      <a:r>
                        <a:rPr lang="en-US" sz="1200" b="1" kern="1200" dirty="0" err="1">
                          <a:solidFill>
                            <a:srgbClr val="FFFFFF"/>
                          </a:solidFill>
                          <a:latin typeface="+mn-lt"/>
                          <a:ea typeface="MS Mincho"/>
                          <a:cs typeface="Times New Roman"/>
                        </a:rPr>
                        <a:t>P</a:t>
                      </a:r>
                      <a:r>
                        <a:rPr lang="en-US" sz="1200" b="1" kern="1200" baseline="-25000" dirty="0" err="1">
                          <a:solidFill>
                            <a:srgbClr val="FFFFFF"/>
                          </a:solidFill>
                          <a:latin typeface="+mn-lt"/>
                          <a:ea typeface="MS Mincho"/>
                          <a:cs typeface="Times New Roman"/>
                        </a:rPr>
                        <a:t>z</a:t>
                      </a:r>
                      <a:r>
                        <a:rPr lang="en-US" sz="1200" b="1" kern="1200" dirty="0">
                          <a:solidFill>
                            <a:srgbClr val="FFFFFF"/>
                          </a:solidFill>
                          <a:latin typeface="+mn-lt"/>
                          <a:ea typeface="MS Mincho"/>
                          <a:cs typeface="Times New Roman"/>
                        </a:rPr>
                        <a:t>)</a:t>
                      </a:r>
                      <a:endParaRPr lang="en-US" sz="1200" dirty="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9962" marR="89962" marT="44981" marB="4498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err="1">
                          <a:solidFill>
                            <a:srgbClr val="FFFFFF"/>
                          </a:solidFill>
                          <a:latin typeface="+mn-lt"/>
                          <a:ea typeface="MS Mincho"/>
                          <a:cs typeface="Times New Roman"/>
                        </a:rPr>
                        <a:t>Emittance</a:t>
                      </a:r>
                      <a:r>
                        <a:rPr lang="en-US" sz="1200" b="1" kern="1200" dirty="0">
                          <a:solidFill>
                            <a:srgbClr val="FFFFFF"/>
                          </a:solidFill>
                          <a:latin typeface="+mn-lt"/>
                          <a:ea typeface="MS Mincho"/>
                          <a:cs typeface="Times New Roman"/>
                        </a:rPr>
                        <a:t>  (90%) (</a:t>
                      </a:r>
                      <a:r>
                        <a:rPr lang="en-US" sz="1200" b="1" kern="1200" dirty="0" err="1">
                          <a:solidFill>
                            <a:srgbClr val="FFFFFF"/>
                          </a:solidFill>
                          <a:latin typeface="+mn-lt"/>
                          <a:ea typeface="MS Mincho"/>
                          <a:cs typeface="Times New Roman"/>
                        </a:rPr>
                        <a:t>π·mm·mrad</a:t>
                      </a:r>
                      <a:r>
                        <a:rPr lang="en-US" sz="1200" b="1" kern="1200" dirty="0">
                          <a:solidFill>
                            <a:srgbClr val="FFFFFF"/>
                          </a:solidFill>
                          <a:latin typeface="+mn-lt"/>
                          <a:ea typeface="MS Mincho"/>
                          <a:cs typeface="Times New Roman"/>
                        </a:rPr>
                        <a:t>)</a:t>
                      </a:r>
                      <a:endParaRPr lang="en-US" sz="1200" dirty="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9962" marR="89962" marT="44981" marB="4498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rgbClr val="FFFFFF"/>
                          </a:solidFill>
                          <a:latin typeface="+mn-lt"/>
                          <a:ea typeface="MS Mincho"/>
                          <a:cs typeface="Times New Roman"/>
                        </a:rPr>
                        <a:t>Note</a:t>
                      </a:r>
                      <a:endParaRPr lang="en-US" sz="120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9962" marR="89962" marT="44981" marB="4498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183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H</a:t>
                      </a:r>
                      <a:r>
                        <a:rPr lang="en-US" sz="1200" kern="1200" baseline="3000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-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/D</a:t>
                      </a:r>
                      <a:r>
                        <a:rPr lang="en-US" sz="1200" kern="1200" baseline="3000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-</a:t>
                      </a:r>
                      <a:endParaRPr lang="en-US" sz="120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9962" marR="89962" marT="44981" marB="4498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ABPIS</a:t>
                      </a:r>
                      <a:endParaRPr lang="en-US" sz="120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9962" marR="89962" marT="44981" marB="4498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500</a:t>
                      </a:r>
                      <a:endParaRPr lang="en-US" sz="1200" dirty="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9962" marR="89962" marT="44981" marB="4498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5</a:t>
                      </a:r>
                      <a:endParaRPr lang="en-US" sz="120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9962" marR="89962" marT="44981" marB="4498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4 </a:t>
                      </a:r>
                      <a:r>
                        <a:rPr lang="en-US" sz="1200" kern="1200">
                          <a:solidFill>
                            <a:srgbClr val="FF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(10)</a:t>
                      </a:r>
                      <a:endParaRPr lang="en-US" sz="120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9962" marR="89962" marT="44981" marB="4498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1000</a:t>
                      </a:r>
                      <a:endParaRPr lang="en-US" sz="1200" dirty="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9962" marR="89962" marT="44981" marB="4498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&gt;90% </a:t>
                      </a:r>
                      <a:r>
                        <a:rPr lang="en-US" sz="1200" kern="1200">
                          <a:solidFill>
                            <a:srgbClr val="FF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(95)</a:t>
                      </a:r>
                      <a:endParaRPr lang="en-US" sz="120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9962" marR="89962" marT="44981" marB="4498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1.0 / 1.8 </a:t>
                      </a:r>
                      <a:r>
                        <a:rPr lang="en-US" sz="1200" kern="1200">
                          <a:solidFill>
                            <a:srgbClr val="FF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(1.2)</a:t>
                      </a:r>
                      <a:endParaRPr lang="en-US" sz="120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9962" marR="89962" marT="44981" marB="4498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>
                        <a:solidFill>
                          <a:srgbClr val="000000"/>
                        </a:solidFill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9962" marR="89962" marT="44981" marB="4498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423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H</a:t>
                      </a:r>
                      <a:r>
                        <a:rPr lang="en-US" sz="1200" kern="1200" baseline="3000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-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/D</a:t>
                      </a:r>
                      <a:r>
                        <a:rPr lang="en-US" sz="1200" kern="1200" baseline="3000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-</a:t>
                      </a:r>
                      <a:endParaRPr lang="en-US" sz="120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9962" marR="89962" marT="44981" marB="4498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ABPIS</a:t>
                      </a:r>
                      <a:endParaRPr lang="en-US" sz="120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9962" marR="89962" marT="44981" marB="4498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500</a:t>
                      </a:r>
                      <a:endParaRPr lang="en-US" sz="1200" dirty="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9962" marR="89962" marT="44981" marB="4498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5</a:t>
                      </a:r>
                      <a:endParaRPr lang="en-US" sz="120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9962" marR="89962" marT="44981" marB="4498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150 / 60</a:t>
                      </a:r>
                      <a:endParaRPr lang="en-US" sz="120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9962" marR="89962" marT="44981" marB="4498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40000/15000</a:t>
                      </a:r>
                      <a:endParaRPr lang="en-US" sz="1200" dirty="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9962" marR="89962" marT="44981" marB="4498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0</a:t>
                      </a:r>
                      <a:endParaRPr lang="en-US" sz="120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9962" marR="89962" marT="44981" marB="4498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1.8</a:t>
                      </a:r>
                      <a:endParaRPr lang="en-US" sz="120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9962" marR="89962" marT="44981" marB="4498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>
                        <a:solidFill>
                          <a:srgbClr val="000000"/>
                        </a:solidFill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9962" marR="89962" marT="44981" marB="4498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183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baseline="30000" dirty="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3</a:t>
                      </a:r>
                      <a:r>
                        <a:rPr lang="en-US" sz="1200" kern="1200" dirty="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He</a:t>
                      </a:r>
                      <a:r>
                        <a:rPr lang="en-US" sz="1200" kern="1200" baseline="30000" dirty="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++</a:t>
                      </a:r>
                      <a:endParaRPr lang="en-US" sz="1200" dirty="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9962" marR="89962" marT="44981" marB="4498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ABPIS-RX</a:t>
                      </a:r>
                      <a:endParaRPr lang="en-US" sz="120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9962" marR="89962" marT="44981" marB="4498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500</a:t>
                      </a:r>
                      <a:endParaRPr lang="en-US" sz="120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9962" marR="89962" marT="44981" marB="4498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5</a:t>
                      </a:r>
                      <a:endParaRPr lang="en-US" sz="120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9962" marR="89962" marT="44981" marB="4498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1</a:t>
                      </a:r>
                      <a:endParaRPr lang="en-US" sz="1200" dirty="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9962" marR="89962" marT="44981" marB="4498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200</a:t>
                      </a:r>
                      <a:endParaRPr lang="en-US" sz="1200" dirty="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9962" marR="89962" marT="44981" marB="4498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70%</a:t>
                      </a:r>
                      <a:endParaRPr lang="en-US" sz="120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9962" marR="89962" marT="44981" marB="4498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1</a:t>
                      </a:r>
                      <a:endParaRPr lang="en-US" sz="120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9962" marR="89962" marT="44981" marB="4498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>
                        <a:solidFill>
                          <a:srgbClr val="000000"/>
                        </a:solidFill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9962" marR="89962" marT="44981" marB="4498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183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baseline="3000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3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He</a:t>
                      </a:r>
                      <a:r>
                        <a:rPr lang="en-US" sz="1200" kern="1200" baseline="3000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++</a:t>
                      </a:r>
                      <a:endParaRPr lang="en-US" sz="120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9962" marR="89962" marT="44981" marB="4498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EBIS</a:t>
                      </a:r>
                      <a:endParaRPr lang="en-US" sz="120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9962" marR="89962" marT="44981" marB="4498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10 to 40</a:t>
                      </a:r>
                      <a:endParaRPr lang="en-US" sz="120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9962" marR="89962" marT="44981" marB="4498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5</a:t>
                      </a:r>
                      <a:endParaRPr lang="en-US" sz="1200" dirty="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9962" marR="89962" marT="44981" marB="4498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1</a:t>
                      </a:r>
                      <a:endParaRPr lang="en-US" sz="1200" dirty="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9962" marR="89962" marT="44981" marB="4498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5 </a:t>
                      </a:r>
                      <a:r>
                        <a:rPr lang="en-US" sz="1200" kern="1200" dirty="0" smtClean="0">
                          <a:solidFill>
                            <a:srgbClr val="0000FF"/>
                          </a:solidFill>
                          <a:latin typeface="+mn-lt"/>
                          <a:ea typeface="MS Mincho"/>
                          <a:cs typeface="Times New Roman"/>
                        </a:rPr>
                        <a:t>(1</a:t>
                      </a:r>
                      <a:r>
                        <a:rPr lang="en-US" sz="1200" kern="1200" dirty="0">
                          <a:solidFill>
                            <a:srgbClr val="0000FF"/>
                          </a:solidFill>
                          <a:latin typeface="+mn-lt"/>
                          <a:ea typeface="MS Mincho"/>
                          <a:cs typeface="Times New Roman"/>
                        </a:rPr>
                        <a:t>)</a:t>
                      </a:r>
                      <a:endParaRPr lang="en-US" sz="1200" dirty="0">
                        <a:solidFill>
                          <a:srgbClr val="0000FF"/>
                        </a:solidFill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9962" marR="89962" marT="44981" marB="4498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70%</a:t>
                      </a:r>
                      <a:endParaRPr lang="en-US" sz="1200" dirty="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9962" marR="89962" marT="44981" marB="4498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1</a:t>
                      </a:r>
                      <a:endParaRPr lang="en-US" sz="120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9962" marR="89962" marT="44981" marB="4498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BNL</a:t>
                      </a:r>
                      <a:endParaRPr lang="en-US" sz="120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9962" marR="89962" marT="44981" marB="4498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183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baseline="3000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6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Li</a:t>
                      </a:r>
                      <a:r>
                        <a:rPr lang="en-US" sz="1200" kern="1200" baseline="3000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+++</a:t>
                      </a:r>
                      <a:endParaRPr lang="en-US" sz="120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9962" marR="89962" marT="44981" marB="4498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ABPIS</a:t>
                      </a:r>
                      <a:endParaRPr lang="en-US" sz="120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9962" marR="89962" marT="44981" marB="4498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500</a:t>
                      </a:r>
                      <a:endParaRPr lang="en-US" sz="120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9962" marR="89962" marT="44981" marB="4498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5</a:t>
                      </a:r>
                      <a:endParaRPr lang="en-US" sz="120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9962" marR="89962" marT="44981" marB="4498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0.1</a:t>
                      </a:r>
                      <a:endParaRPr lang="en-US" sz="1200" dirty="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9962" marR="89962" marT="44981" marB="4498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20</a:t>
                      </a:r>
                      <a:endParaRPr lang="en-US" sz="1200" dirty="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9962" marR="89962" marT="44981" marB="4498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70%</a:t>
                      </a:r>
                      <a:endParaRPr lang="en-US" sz="120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9962" marR="89962" marT="44981" marB="4498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1</a:t>
                      </a:r>
                      <a:endParaRPr lang="en-US" sz="120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9962" marR="89962" marT="44981" marB="4498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>
                        <a:solidFill>
                          <a:srgbClr val="000000"/>
                        </a:solidFill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9962" marR="89962" marT="44981" marB="4498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183797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Pb</a:t>
                      </a:r>
                      <a:r>
                        <a:rPr lang="en-US" sz="1200" kern="1200" baseline="3000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30+</a:t>
                      </a:r>
                      <a:endParaRPr lang="en-US" sz="120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9962" marR="89962" marT="44981" marB="4498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EBIS</a:t>
                      </a:r>
                      <a:endParaRPr lang="en-US" sz="120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9962" marR="89962" marT="44981" marB="4498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10 </a:t>
                      </a:r>
                      <a:endParaRPr lang="en-US" sz="120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9962" marR="89962" marT="44981" marB="4498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5</a:t>
                      </a:r>
                      <a:endParaRPr lang="en-US" sz="120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9962" marR="89962" marT="44981" marB="4498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1.3 (1.6)</a:t>
                      </a:r>
                      <a:endParaRPr lang="en-US" sz="120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9962" marR="89962" marT="44981" marB="4498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0.3 </a:t>
                      </a:r>
                      <a:r>
                        <a:rPr lang="en-US" sz="1200" kern="1200" dirty="0">
                          <a:solidFill>
                            <a:srgbClr val="0000FF"/>
                          </a:solidFill>
                          <a:latin typeface="+mn-lt"/>
                          <a:ea typeface="MS Mincho"/>
                          <a:cs typeface="Times New Roman"/>
                        </a:rPr>
                        <a:t>(</a:t>
                      </a:r>
                      <a:r>
                        <a:rPr lang="en-US" sz="1200" kern="1200" dirty="0" smtClean="0">
                          <a:solidFill>
                            <a:srgbClr val="0000FF"/>
                          </a:solidFill>
                          <a:latin typeface="+mn-lt"/>
                          <a:ea typeface="MS Mincho"/>
                          <a:cs typeface="Times New Roman"/>
                        </a:rPr>
                        <a:t>0.5</a:t>
                      </a:r>
                      <a:r>
                        <a:rPr lang="en-US" sz="1200" kern="1200" dirty="0">
                          <a:solidFill>
                            <a:srgbClr val="0000FF"/>
                          </a:solidFill>
                          <a:latin typeface="+mn-lt"/>
                          <a:ea typeface="MS Mincho"/>
                          <a:cs typeface="Times New Roman"/>
                        </a:rPr>
                        <a:t>)</a:t>
                      </a:r>
                      <a:endParaRPr lang="en-US" sz="1200" dirty="0">
                        <a:solidFill>
                          <a:srgbClr val="0000FF"/>
                        </a:solidFill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9962" marR="89962" marT="44981" marB="4498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0</a:t>
                      </a:r>
                      <a:endParaRPr lang="en-US" sz="120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9962" marR="89962" marT="44981" marB="4498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1</a:t>
                      </a:r>
                      <a:endParaRPr lang="en-US" sz="120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9962" marR="89962" marT="44981" marB="4498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BNL</a:t>
                      </a:r>
                      <a:endParaRPr lang="en-US" sz="120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9962" marR="89962" marT="44981" marB="4498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183797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Au</a:t>
                      </a:r>
                      <a:r>
                        <a:rPr lang="en-US" sz="1200" kern="1200" baseline="3000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32+</a:t>
                      </a:r>
                      <a:endParaRPr lang="en-US" sz="120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9962" marR="89962" marT="44981" marB="4498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EBIS</a:t>
                      </a:r>
                      <a:endParaRPr lang="en-US" sz="120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9962" marR="89962" marT="44981" marB="4498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10 to 40</a:t>
                      </a:r>
                      <a:endParaRPr lang="en-US" sz="120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9962" marR="89962" marT="44981" marB="4498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5</a:t>
                      </a:r>
                      <a:endParaRPr lang="en-US" sz="120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9962" marR="89962" marT="44981" marB="4498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1.4 </a:t>
                      </a:r>
                      <a:r>
                        <a:rPr lang="en-US" sz="1200" kern="1200" dirty="0">
                          <a:solidFill>
                            <a:srgbClr val="0000FF"/>
                          </a:solidFill>
                          <a:latin typeface="+mn-lt"/>
                          <a:ea typeface="MS Mincho"/>
                          <a:cs typeface="Times New Roman"/>
                        </a:rPr>
                        <a:t>(1.7)</a:t>
                      </a:r>
                      <a:endParaRPr lang="en-US" sz="1200" dirty="0">
                        <a:solidFill>
                          <a:srgbClr val="0000FF"/>
                        </a:solidFill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9962" marR="89962" marT="44981" marB="4498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0.27 </a:t>
                      </a:r>
                      <a:r>
                        <a:rPr lang="en-US" sz="1200" kern="1200" dirty="0">
                          <a:solidFill>
                            <a:srgbClr val="0000FF"/>
                          </a:solidFill>
                          <a:latin typeface="+mn-lt"/>
                          <a:ea typeface="MS Mincho"/>
                          <a:cs typeface="Times New Roman"/>
                        </a:rPr>
                        <a:t>(</a:t>
                      </a:r>
                      <a:r>
                        <a:rPr lang="en-US" sz="1200" kern="1200" dirty="0" smtClean="0">
                          <a:solidFill>
                            <a:srgbClr val="0000FF"/>
                          </a:solidFill>
                          <a:latin typeface="+mn-lt"/>
                          <a:ea typeface="MS Mincho"/>
                          <a:cs typeface="Times New Roman"/>
                        </a:rPr>
                        <a:t>0.34</a:t>
                      </a:r>
                      <a:r>
                        <a:rPr lang="en-US" sz="1200" kern="1200" dirty="0">
                          <a:solidFill>
                            <a:srgbClr val="0000FF"/>
                          </a:solidFill>
                          <a:latin typeface="+mn-lt"/>
                          <a:ea typeface="MS Mincho"/>
                          <a:cs typeface="Times New Roman"/>
                        </a:rPr>
                        <a:t>)</a:t>
                      </a:r>
                      <a:endParaRPr lang="en-US" sz="1200" dirty="0">
                        <a:solidFill>
                          <a:srgbClr val="0000FF"/>
                        </a:solidFill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9962" marR="89962" marT="44981" marB="4498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0</a:t>
                      </a:r>
                      <a:endParaRPr lang="en-US" sz="1200" dirty="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9962" marR="89962" marT="44981" marB="4498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1</a:t>
                      </a:r>
                      <a:endParaRPr lang="en-US" sz="1200" dirty="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9962" marR="89962" marT="44981" marB="4498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BNL</a:t>
                      </a:r>
                      <a:endParaRPr lang="en-US" sz="120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9962" marR="89962" marT="44981" marB="4498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Pb</a:t>
                      </a:r>
                      <a:r>
                        <a:rPr lang="en-US" sz="1200" kern="1200" baseline="3000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30+</a:t>
                      </a:r>
                      <a:endParaRPr lang="en-US" sz="120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9962" marR="89962" marT="44981" marB="4498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ECR</a:t>
                      </a:r>
                      <a:endParaRPr lang="en-US" sz="120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9962" marR="89962" marT="44981" marB="4498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500 </a:t>
                      </a:r>
                      <a:endParaRPr lang="en-US" sz="1200" dirty="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9962" marR="89962" marT="44981" marB="4498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5</a:t>
                      </a:r>
                      <a:endParaRPr lang="en-US" sz="120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9962" marR="89962" marT="44981" marB="4498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0.5 </a:t>
                      </a:r>
                      <a:endParaRPr lang="en-US" sz="1200" dirty="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9962" marR="89962" marT="44981" marB="4498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0.5 </a:t>
                      </a:r>
                      <a:r>
                        <a:rPr lang="en-US" sz="1200" kern="1200" dirty="0" smtClean="0">
                          <a:solidFill>
                            <a:srgbClr val="0000FF"/>
                          </a:solidFill>
                          <a:latin typeface="+mn-lt"/>
                          <a:ea typeface="MS Mincho"/>
                          <a:cs typeface="Times New Roman"/>
                        </a:rPr>
                        <a:t>(1</a:t>
                      </a:r>
                      <a:r>
                        <a:rPr lang="en-US" sz="1200" kern="1200" dirty="0">
                          <a:solidFill>
                            <a:srgbClr val="0000FF"/>
                          </a:solidFill>
                          <a:latin typeface="+mn-lt"/>
                          <a:ea typeface="MS Mincho"/>
                          <a:cs typeface="Times New Roman"/>
                        </a:rPr>
                        <a:t>)</a:t>
                      </a:r>
                      <a:endParaRPr lang="en-US" sz="1200" dirty="0">
                        <a:solidFill>
                          <a:srgbClr val="0000FF"/>
                        </a:solidFill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9962" marR="89962" marT="44981" marB="4498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0</a:t>
                      </a:r>
                      <a:endParaRPr lang="en-US" sz="1200" dirty="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9962" marR="89962" marT="44981" marB="4498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n-lt"/>
                          <a:ea typeface="MS Mincho"/>
                          <a:cs typeface="Times New Roman"/>
                        </a:rPr>
                        <a:t>1</a:t>
                      </a:r>
                      <a:endParaRPr lang="en-US" sz="1200" dirty="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9962" marR="89962" marT="44981" marB="449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89962" marR="89962" marT="44981" marB="449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Au</a:t>
                      </a:r>
                      <a:r>
                        <a:rPr lang="en-US" sz="1200" kern="1200" baseline="3000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32+</a:t>
                      </a:r>
                      <a:endParaRPr lang="en-US" sz="120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9962" marR="89962" marT="44981" marB="4498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ECR</a:t>
                      </a:r>
                      <a:endParaRPr lang="en-US" sz="120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9962" marR="89962" marT="44981" marB="4498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500</a:t>
                      </a:r>
                      <a:endParaRPr lang="en-US" sz="1200" dirty="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9962" marR="89962" marT="44981" marB="4498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5</a:t>
                      </a:r>
                      <a:endParaRPr lang="en-US" sz="120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9962" marR="89962" marT="44981" marB="4498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10.5 </a:t>
                      </a:r>
                      <a:endParaRPr lang="en-US" sz="120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9962" marR="89962" marT="44981" marB="4498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0.4 </a:t>
                      </a:r>
                      <a:r>
                        <a:rPr lang="en-US" sz="1200" kern="1200" dirty="0">
                          <a:solidFill>
                            <a:srgbClr val="00B0F0"/>
                          </a:solidFill>
                          <a:latin typeface="+mn-lt"/>
                          <a:ea typeface="MS Mincho"/>
                          <a:cs typeface="Times New Roman"/>
                        </a:rPr>
                        <a:t>(</a:t>
                      </a:r>
                      <a:r>
                        <a:rPr lang="en-US" sz="1200" kern="1200" dirty="0" smtClean="0">
                          <a:solidFill>
                            <a:srgbClr val="0000FF"/>
                          </a:solidFill>
                          <a:latin typeface="+mn-lt"/>
                          <a:ea typeface="MS Mincho"/>
                          <a:cs typeface="Times New Roman"/>
                        </a:rPr>
                        <a:t>0.6</a:t>
                      </a:r>
                      <a:r>
                        <a:rPr lang="en-US" sz="1200" kern="1200" dirty="0">
                          <a:solidFill>
                            <a:srgbClr val="0000FF"/>
                          </a:solidFill>
                          <a:latin typeface="+mn-lt"/>
                          <a:ea typeface="MS Mincho"/>
                          <a:cs typeface="Times New Roman"/>
                        </a:rPr>
                        <a:t>)</a:t>
                      </a:r>
                      <a:endParaRPr lang="en-US" sz="1200" dirty="0">
                        <a:solidFill>
                          <a:srgbClr val="0000FF"/>
                        </a:solidFill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9962" marR="89962" marT="44981" marB="4498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0</a:t>
                      </a:r>
                      <a:r>
                        <a:rPr lang="en-US" sz="1200" dirty="0" smtClean="0">
                          <a:latin typeface="+mn-lt"/>
                          <a:ea typeface="MS Mincho"/>
                          <a:cs typeface="Times New Roman"/>
                        </a:rPr>
                        <a:t> </a:t>
                      </a:r>
                      <a:endParaRPr lang="en-US" sz="1200" dirty="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9962" marR="89962" marT="44981" marB="4498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n-lt"/>
                          <a:ea typeface="MS Mincho"/>
                          <a:cs typeface="Times New Roman"/>
                        </a:rPr>
                        <a:t>1</a:t>
                      </a:r>
                      <a:endParaRPr lang="en-US" sz="1200" dirty="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89962" marR="89962" marT="44981" marB="449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89962" marR="89962" marT="44981" marB="449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72136" y="5535118"/>
            <a:ext cx="83984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buFont typeface="Arial" pitchFamily="34" charset="0"/>
              <a:buChar char="•"/>
            </a:pPr>
            <a:r>
              <a:rPr lang="en-US" sz="1200" dirty="0" smtClean="0">
                <a:latin typeface="+mn-lt"/>
              </a:rPr>
              <a:t>Numbers in </a:t>
            </a:r>
            <a:r>
              <a:rPr lang="en-US" sz="1200" b="1" dirty="0" smtClean="0">
                <a:solidFill>
                  <a:srgbClr val="FF0000"/>
                </a:solidFill>
                <a:latin typeface="+mn-lt"/>
              </a:rPr>
              <a:t>red</a:t>
            </a:r>
            <a:r>
              <a:rPr lang="en-US" sz="1200" dirty="0" smtClean="0">
                <a:latin typeface="+mn-lt"/>
              </a:rPr>
              <a:t> are “realistic extrapolation for future”; numbers in </a:t>
            </a:r>
            <a:r>
              <a:rPr lang="en-US" sz="1200" b="1" dirty="0" smtClean="0">
                <a:solidFill>
                  <a:srgbClr val="0000FF"/>
                </a:solidFill>
                <a:latin typeface="+mn-lt"/>
              </a:rPr>
              <a:t>blue</a:t>
            </a:r>
            <a:r>
              <a:rPr lang="en-US" sz="1200" dirty="0" smtClean="0">
                <a:latin typeface="+mn-lt"/>
              </a:rPr>
              <a:t> are “performance requirements of BNL EBIS</a:t>
            </a:r>
            <a:endParaRPr lang="en-US" sz="1200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5037" y="5832298"/>
            <a:ext cx="6630643" cy="646331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pPr marL="233363" indent="-233363">
              <a:buFont typeface="Arial" pitchFamily="34" charset="0"/>
              <a:buChar char="•"/>
            </a:pPr>
            <a:r>
              <a:rPr lang="en-US" sz="1800" dirty="0" smtClean="0">
                <a:latin typeface="+mn-lt"/>
              </a:rPr>
              <a:t>MEIC ion sources rely on existing and matured technologies</a:t>
            </a:r>
          </a:p>
          <a:p>
            <a:pPr marL="233363" indent="-233363">
              <a:buFont typeface="Arial" pitchFamily="34" charset="0"/>
              <a:buChar char="•"/>
            </a:pPr>
            <a:r>
              <a:rPr lang="en-US" sz="1800" dirty="0" smtClean="0">
                <a:latin typeface="+mn-lt"/>
              </a:rPr>
              <a:t>Design parameters are within the state-of-art</a:t>
            </a:r>
            <a:endParaRPr lang="en-US" sz="1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dirty="0" smtClean="0"/>
              <a:t>Ion </a:t>
            </a:r>
            <a:r>
              <a:rPr lang="en-US" dirty="0" err="1" smtClean="0"/>
              <a:t>Linac</a:t>
            </a:r>
            <a:endParaRPr lang="en-US" dirty="0"/>
          </a:p>
        </p:txBody>
      </p:sp>
      <p:grpSp>
        <p:nvGrpSpPr>
          <p:cNvPr id="73" name="Group 72"/>
          <p:cNvGrpSpPr/>
          <p:nvPr/>
        </p:nvGrpSpPr>
        <p:grpSpPr>
          <a:xfrm>
            <a:off x="913131" y="792163"/>
            <a:ext cx="7600632" cy="1813878"/>
            <a:chOff x="943611" y="944563"/>
            <a:chExt cx="7600632" cy="1813878"/>
          </a:xfrm>
        </p:grpSpPr>
        <p:sp>
          <p:nvSpPr>
            <p:cNvPr id="272385" name="Line 1"/>
            <p:cNvSpPr>
              <a:spLocks noChangeShapeType="1"/>
            </p:cNvSpPr>
            <p:nvPr/>
          </p:nvSpPr>
          <p:spPr bwMode="auto">
            <a:xfrm>
              <a:off x="2879725" y="2108201"/>
              <a:ext cx="635" cy="650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72386" name="Line 2"/>
            <p:cNvSpPr>
              <a:spLocks noChangeShapeType="1"/>
            </p:cNvSpPr>
            <p:nvPr/>
          </p:nvSpPr>
          <p:spPr bwMode="auto">
            <a:xfrm flipH="1">
              <a:off x="1767205" y="2599055"/>
              <a:ext cx="101758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72387" name="Line 3"/>
            <p:cNvSpPr>
              <a:spLocks noChangeShapeType="1"/>
            </p:cNvSpPr>
            <p:nvPr/>
          </p:nvSpPr>
          <p:spPr bwMode="auto">
            <a:xfrm>
              <a:off x="2987993" y="2596198"/>
              <a:ext cx="1398587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72388" name="Text Box 4"/>
            <p:cNvSpPr txBox="1">
              <a:spLocks noChangeArrowheads="1"/>
            </p:cNvSpPr>
            <p:nvPr/>
          </p:nvSpPr>
          <p:spPr bwMode="auto">
            <a:xfrm>
              <a:off x="1316990" y="2261553"/>
              <a:ext cx="1462260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Normal conducting</a:t>
              </a:r>
            </a:p>
          </p:txBody>
        </p:sp>
        <p:sp>
          <p:nvSpPr>
            <p:cNvPr id="272389" name="Text Box 5"/>
            <p:cNvSpPr txBox="1">
              <a:spLocks noChangeArrowheads="1"/>
            </p:cNvSpPr>
            <p:nvPr/>
          </p:nvSpPr>
          <p:spPr bwMode="auto">
            <a:xfrm>
              <a:off x="2962910" y="2289175"/>
              <a:ext cx="1334020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Superconducting</a:t>
              </a:r>
            </a:p>
          </p:txBody>
        </p:sp>
        <p:sp>
          <p:nvSpPr>
            <p:cNvPr id="272390" name="AutoShape 6"/>
            <p:cNvSpPr>
              <a:spLocks noChangeAspect="1" noChangeArrowheads="1"/>
            </p:cNvSpPr>
            <p:nvPr/>
          </p:nvSpPr>
          <p:spPr bwMode="auto">
            <a:xfrm>
              <a:off x="1186180" y="944563"/>
              <a:ext cx="7358063" cy="1341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72392" name="Line 8"/>
            <p:cNvSpPr>
              <a:spLocks noChangeShapeType="1"/>
            </p:cNvSpPr>
            <p:nvPr/>
          </p:nvSpPr>
          <p:spPr bwMode="auto">
            <a:xfrm>
              <a:off x="1347788" y="1590675"/>
              <a:ext cx="830262" cy="7938"/>
            </a:xfrm>
            <a:prstGeom prst="line">
              <a:avLst/>
            </a:prstGeom>
            <a:noFill/>
            <a:ln w="44450">
              <a:solidFill>
                <a:srgbClr val="FF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72393" name="Line 9"/>
            <p:cNvSpPr>
              <a:spLocks noChangeShapeType="1"/>
            </p:cNvSpPr>
            <p:nvPr/>
          </p:nvSpPr>
          <p:spPr bwMode="auto">
            <a:xfrm flipV="1">
              <a:off x="3897313" y="1608138"/>
              <a:ext cx="157162" cy="1587"/>
            </a:xfrm>
            <a:prstGeom prst="line">
              <a:avLst/>
            </a:prstGeom>
            <a:noFill/>
            <a:ln w="44450">
              <a:solidFill>
                <a:srgbClr val="FF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72394" name="Line 10"/>
            <p:cNvSpPr>
              <a:spLocks noChangeShapeType="1"/>
            </p:cNvSpPr>
            <p:nvPr/>
          </p:nvSpPr>
          <p:spPr bwMode="auto">
            <a:xfrm flipV="1">
              <a:off x="4318000" y="1608138"/>
              <a:ext cx="169863" cy="1587"/>
            </a:xfrm>
            <a:prstGeom prst="line">
              <a:avLst/>
            </a:prstGeom>
            <a:noFill/>
            <a:ln w="44450">
              <a:solidFill>
                <a:srgbClr val="FF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72395" name="Line 11"/>
            <p:cNvSpPr>
              <a:spLocks noChangeShapeType="1"/>
            </p:cNvSpPr>
            <p:nvPr/>
          </p:nvSpPr>
          <p:spPr bwMode="auto">
            <a:xfrm flipV="1">
              <a:off x="4041775" y="1536700"/>
              <a:ext cx="92075" cy="71438"/>
            </a:xfrm>
            <a:prstGeom prst="line">
              <a:avLst/>
            </a:prstGeom>
            <a:noFill/>
            <a:ln w="44450">
              <a:solidFill>
                <a:srgbClr val="FF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72396" name="Line 12"/>
            <p:cNvSpPr>
              <a:spLocks noChangeShapeType="1"/>
            </p:cNvSpPr>
            <p:nvPr/>
          </p:nvSpPr>
          <p:spPr bwMode="auto">
            <a:xfrm>
              <a:off x="4119563" y="1536700"/>
              <a:ext cx="146050" cy="0"/>
            </a:xfrm>
            <a:prstGeom prst="line">
              <a:avLst/>
            </a:prstGeom>
            <a:noFill/>
            <a:ln w="44450">
              <a:solidFill>
                <a:srgbClr val="FF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72397" name="Line 13"/>
            <p:cNvSpPr>
              <a:spLocks noChangeShapeType="1"/>
            </p:cNvSpPr>
            <p:nvPr/>
          </p:nvSpPr>
          <p:spPr bwMode="auto">
            <a:xfrm>
              <a:off x="4252913" y="1536700"/>
              <a:ext cx="90487" cy="71438"/>
            </a:xfrm>
            <a:prstGeom prst="line">
              <a:avLst/>
            </a:prstGeom>
            <a:noFill/>
            <a:ln w="44450">
              <a:solidFill>
                <a:srgbClr val="FF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72398" name="Line 14"/>
            <p:cNvSpPr>
              <a:spLocks noChangeShapeType="1"/>
            </p:cNvSpPr>
            <p:nvPr/>
          </p:nvSpPr>
          <p:spPr bwMode="auto">
            <a:xfrm>
              <a:off x="3989388" y="1536700"/>
              <a:ext cx="1587" cy="165100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grpSp>
          <p:nvGrpSpPr>
            <p:cNvPr id="272399" name="Group 15"/>
            <p:cNvGrpSpPr>
              <a:grpSpLocks/>
            </p:cNvGrpSpPr>
            <p:nvPr/>
          </p:nvGrpSpPr>
          <p:grpSpPr bwMode="auto">
            <a:xfrm>
              <a:off x="2166938" y="1536700"/>
              <a:ext cx="155575" cy="134938"/>
              <a:chOff x="1149" y="1359"/>
              <a:chExt cx="98" cy="85"/>
            </a:xfrm>
          </p:grpSpPr>
          <p:sp>
            <p:nvSpPr>
              <p:cNvPr id="272400" name="Rectangle 16"/>
              <p:cNvSpPr>
                <a:spLocks noChangeArrowheads="1"/>
              </p:cNvSpPr>
              <p:nvPr/>
            </p:nvSpPr>
            <p:spPr bwMode="auto">
              <a:xfrm>
                <a:off x="1149" y="1359"/>
                <a:ext cx="98" cy="85"/>
              </a:xfrm>
              <a:prstGeom prst="rect">
                <a:avLst/>
              </a:prstGeom>
              <a:solidFill>
                <a:srgbClr val="FF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272401" name="Rectangle 17"/>
              <p:cNvSpPr>
                <a:spLocks noChangeArrowheads="1"/>
              </p:cNvSpPr>
              <p:nvPr/>
            </p:nvSpPr>
            <p:spPr bwMode="auto">
              <a:xfrm>
                <a:off x="1149" y="1359"/>
                <a:ext cx="98" cy="85"/>
              </a:xfrm>
              <a:prstGeom prst="rect">
                <a:avLst/>
              </a:prstGeom>
              <a:noFill/>
              <a:ln w="11113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</p:grpSp>
        <p:grpSp>
          <p:nvGrpSpPr>
            <p:cNvPr id="272402" name="Group 18"/>
            <p:cNvGrpSpPr>
              <a:grpSpLocks/>
            </p:cNvGrpSpPr>
            <p:nvPr/>
          </p:nvGrpSpPr>
          <p:grpSpPr bwMode="auto">
            <a:xfrm>
              <a:off x="2322513" y="1557338"/>
              <a:ext cx="144462" cy="93662"/>
              <a:chOff x="1247" y="1372"/>
              <a:chExt cx="91" cy="59"/>
            </a:xfrm>
          </p:grpSpPr>
          <p:sp>
            <p:nvSpPr>
              <p:cNvPr id="272403" name="Rectangle 19"/>
              <p:cNvSpPr>
                <a:spLocks noChangeArrowheads="1"/>
              </p:cNvSpPr>
              <p:nvPr/>
            </p:nvSpPr>
            <p:spPr bwMode="auto">
              <a:xfrm>
                <a:off x="1247" y="1372"/>
                <a:ext cx="91" cy="59"/>
              </a:xfrm>
              <a:prstGeom prst="rect">
                <a:avLst/>
              </a:prstGeom>
              <a:solidFill>
                <a:srgbClr val="99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272404" name="Rectangle 20"/>
              <p:cNvSpPr>
                <a:spLocks noChangeArrowheads="1"/>
              </p:cNvSpPr>
              <p:nvPr/>
            </p:nvSpPr>
            <p:spPr bwMode="auto">
              <a:xfrm>
                <a:off x="1247" y="1372"/>
                <a:ext cx="91" cy="59"/>
              </a:xfrm>
              <a:prstGeom prst="rect">
                <a:avLst/>
              </a:prstGeom>
              <a:noFill/>
              <a:ln w="11113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</p:grpSp>
        <p:grpSp>
          <p:nvGrpSpPr>
            <p:cNvPr id="272405" name="Group 21"/>
            <p:cNvGrpSpPr>
              <a:grpSpLocks/>
            </p:cNvGrpSpPr>
            <p:nvPr/>
          </p:nvGrpSpPr>
          <p:grpSpPr bwMode="auto">
            <a:xfrm>
              <a:off x="2466975" y="1493838"/>
              <a:ext cx="384175" cy="217487"/>
              <a:chOff x="1338" y="1332"/>
              <a:chExt cx="242" cy="137"/>
            </a:xfrm>
          </p:grpSpPr>
          <p:sp>
            <p:nvSpPr>
              <p:cNvPr id="272406" name="Freeform 22"/>
              <p:cNvSpPr>
                <a:spLocks/>
              </p:cNvSpPr>
              <p:nvPr/>
            </p:nvSpPr>
            <p:spPr bwMode="auto">
              <a:xfrm>
                <a:off x="1338" y="1332"/>
                <a:ext cx="242" cy="137"/>
              </a:xfrm>
              <a:custGeom>
                <a:avLst/>
                <a:gdLst/>
                <a:ahLst/>
                <a:cxnLst>
                  <a:cxn ang="0">
                    <a:pos x="285" y="0"/>
                  </a:cxn>
                  <a:cxn ang="0">
                    <a:pos x="0" y="285"/>
                  </a:cxn>
                  <a:cxn ang="0">
                    <a:pos x="0" y="1424"/>
                  </a:cxn>
                  <a:cxn ang="0">
                    <a:pos x="285" y="1709"/>
                  </a:cxn>
                  <a:cxn ang="0">
                    <a:pos x="2737" y="1709"/>
                  </a:cxn>
                  <a:cxn ang="0">
                    <a:pos x="3022" y="1424"/>
                  </a:cxn>
                  <a:cxn ang="0">
                    <a:pos x="3022" y="285"/>
                  </a:cxn>
                  <a:cxn ang="0">
                    <a:pos x="2737" y="0"/>
                  </a:cxn>
                  <a:cxn ang="0">
                    <a:pos x="285" y="0"/>
                  </a:cxn>
                </a:cxnLst>
                <a:rect l="0" t="0" r="r" b="b"/>
                <a:pathLst>
                  <a:path w="3022" h="1709">
                    <a:moveTo>
                      <a:pt x="285" y="0"/>
                    </a:moveTo>
                    <a:cubicBezTo>
                      <a:pt x="128" y="0"/>
                      <a:pt x="0" y="127"/>
                      <a:pt x="0" y="285"/>
                    </a:cubicBezTo>
                    <a:lnTo>
                      <a:pt x="0" y="1424"/>
                    </a:lnTo>
                    <a:cubicBezTo>
                      <a:pt x="0" y="1581"/>
                      <a:pt x="128" y="1709"/>
                      <a:pt x="285" y="1709"/>
                    </a:cubicBezTo>
                    <a:lnTo>
                      <a:pt x="2737" y="1709"/>
                    </a:lnTo>
                    <a:cubicBezTo>
                      <a:pt x="2895" y="1709"/>
                      <a:pt x="3022" y="1581"/>
                      <a:pt x="3022" y="1424"/>
                    </a:cubicBezTo>
                    <a:lnTo>
                      <a:pt x="3022" y="285"/>
                    </a:lnTo>
                    <a:cubicBezTo>
                      <a:pt x="3022" y="127"/>
                      <a:pt x="2895" y="0"/>
                      <a:pt x="2737" y="0"/>
                    </a:cubicBezTo>
                    <a:lnTo>
                      <a:pt x="285" y="0"/>
                    </a:lnTo>
                    <a:close/>
                  </a:path>
                </a:pathLst>
              </a:custGeom>
              <a:solidFill>
                <a:srgbClr val="FFCC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272407" name="Freeform 23"/>
              <p:cNvSpPr>
                <a:spLocks/>
              </p:cNvSpPr>
              <p:nvPr/>
            </p:nvSpPr>
            <p:spPr bwMode="auto">
              <a:xfrm>
                <a:off x="1338" y="1332"/>
                <a:ext cx="242" cy="137"/>
              </a:xfrm>
              <a:custGeom>
                <a:avLst/>
                <a:gdLst/>
                <a:ahLst/>
                <a:cxnLst>
                  <a:cxn ang="0">
                    <a:pos x="285" y="0"/>
                  </a:cxn>
                  <a:cxn ang="0">
                    <a:pos x="0" y="285"/>
                  </a:cxn>
                  <a:cxn ang="0">
                    <a:pos x="0" y="1424"/>
                  </a:cxn>
                  <a:cxn ang="0">
                    <a:pos x="285" y="1709"/>
                  </a:cxn>
                  <a:cxn ang="0">
                    <a:pos x="2737" y="1709"/>
                  </a:cxn>
                  <a:cxn ang="0">
                    <a:pos x="3022" y="1424"/>
                  </a:cxn>
                  <a:cxn ang="0">
                    <a:pos x="3022" y="285"/>
                  </a:cxn>
                  <a:cxn ang="0">
                    <a:pos x="2737" y="0"/>
                  </a:cxn>
                  <a:cxn ang="0">
                    <a:pos x="285" y="0"/>
                  </a:cxn>
                </a:cxnLst>
                <a:rect l="0" t="0" r="r" b="b"/>
                <a:pathLst>
                  <a:path w="3022" h="1709">
                    <a:moveTo>
                      <a:pt x="285" y="0"/>
                    </a:moveTo>
                    <a:cubicBezTo>
                      <a:pt x="128" y="0"/>
                      <a:pt x="0" y="127"/>
                      <a:pt x="0" y="285"/>
                    </a:cubicBezTo>
                    <a:lnTo>
                      <a:pt x="0" y="1424"/>
                    </a:lnTo>
                    <a:cubicBezTo>
                      <a:pt x="0" y="1581"/>
                      <a:pt x="128" y="1709"/>
                      <a:pt x="285" y="1709"/>
                    </a:cubicBezTo>
                    <a:lnTo>
                      <a:pt x="2737" y="1709"/>
                    </a:lnTo>
                    <a:cubicBezTo>
                      <a:pt x="2895" y="1709"/>
                      <a:pt x="3022" y="1581"/>
                      <a:pt x="3022" y="1424"/>
                    </a:cubicBezTo>
                    <a:lnTo>
                      <a:pt x="3022" y="285"/>
                    </a:lnTo>
                    <a:cubicBezTo>
                      <a:pt x="3022" y="127"/>
                      <a:pt x="2895" y="0"/>
                      <a:pt x="2737" y="0"/>
                    </a:cubicBezTo>
                    <a:lnTo>
                      <a:pt x="285" y="0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</p:grpSp>
        <p:grpSp>
          <p:nvGrpSpPr>
            <p:cNvPr id="272408" name="Group 24"/>
            <p:cNvGrpSpPr>
              <a:grpSpLocks/>
            </p:cNvGrpSpPr>
            <p:nvPr/>
          </p:nvGrpSpPr>
          <p:grpSpPr bwMode="auto">
            <a:xfrm>
              <a:off x="2871788" y="1493838"/>
              <a:ext cx="1057275" cy="217487"/>
              <a:chOff x="1593" y="1332"/>
              <a:chExt cx="666" cy="137"/>
            </a:xfrm>
          </p:grpSpPr>
          <p:sp>
            <p:nvSpPr>
              <p:cNvPr id="272409" name="Freeform 25"/>
              <p:cNvSpPr>
                <a:spLocks/>
              </p:cNvSpPr>
              <p:nvPr/>
            </p:nvSpPr>
            <p:spPr bwMode="auto">
              <a:xfrm>
                <a:off x="1593" y="1332"/>
                <a:ext cx="666" cy="137"/>
              </a:xfrm>
              <a:custGeom>
                <a:avLst/>
                <a:gdLst/>
                <a:ahLst/>
                <a:cxnLst>
                  <a:cxn ang="0">
                    <a:pos x="285" y="0"/>
                  </a:cxn>
                  <a:cxn ang="0">
                    <a:pos x="0" y="285"/>
                  </a:cxn>
                  <a:cxn ang="0">
                    <a:pos x="0" y="1424"/>
                  </a:cxn>
                  <a:cxn ang="0">
                    <a:pos x="285" y="1709"/>
                  </a:cxn>
                  <a:cxn ang="0">
                    <a:pos x="8046" y="1709"/>
                  </a:cxn>
                  <a:cxn ang="0">
                    <a:pos x="8330" y="1424"/>
                  </a:cxn>
                  <a:cxn ang="0">
                    <a:pos x="8330" y="285"/>
                  </a:cxn>
                  <a:cxn ang="0">
                    <a:pos x="8046" y="0"/>
                  </a:cxn>
                  <a:cxn ang="0">
                    <a:pos x="285" y="0"/>
                  </a:cxn>
                </a:cxnLst>
                <a:rect l="0" t="0" r="r" b="b"/>
                <a:pathLst>
                  <a:path w="8330" h="1709">
                    <a:moveTo>
                      <a:pt x="285" y="0"/>
                    </a:moveTo>
                    <a:cubicBezTo>
                      <a:pt x="128" y="0"/>
                      <a:pt x="0" y="127"/>
                      <a:pt x="0" y="285"/>
                    </a:cubicBezTo>
                    <a:lnTo>
                      <a:pt x="0" y="1424"/>
                    </a:lnTo>
                    <a:cubicBezTo>
                      <a:pt x="0" y="1581"/>
                      <a:pt x="128" y="1709"/>
                      <a:pt x="285" y="1709"/>
                    </a:cubicBezTo>
                    <a:lnTo>
                      <a:pt x="8046" y="1709"/>
                    </a:lnTo>
                    <a:cubicBezTo>
                      <a:pt x="8203" y="1709"/>
                      <a:pt x="8330" y="1581"/>
                      <a:pt x="8330" y="1424"/>
                    </a:cubicBezTo>
                    <a:lnTo>
                      <a:pt x="8330" y="285"/>
                    </a:lnTo>
                    <a:cubicBezTo>
                      <a:pt x="8330" y="127"/>
                      <a:pt x="8203" y="0"/>
                      <a:pt x="8046" y="0"/>
                    </a:cubicBezTo>
                    <a:lnTo>
                      <a:pt x="285" y="0"/>
                    </a:lnTo>
                    <a:close/>
                  </a:path>
                </a:pathLst>
              </a:custGeom>
              <a:solidFill>
                <a:srgbClr val="00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272410" name="Freeform 26"/>
              <p:cNvSpPr>
                <a:spLocks/>
              </p:cNvSpPr>
              <p:nvPr/>
            </p:nvSpPr>
            <p:spPr bwMode="auto">
              <a:xfrm>
                <a:off x="1593" y="1332"/>
                <a:ext cx="666" cy="137"/>
              </a:xfrm>
              <a:custGeom>
                <a:avLst/>
                <a:gdLst/>
                <a:ahLst/>
                <a:cxnLst>
                  <a:cxn ang="0">
                    <a:pos x="285" y="0"/>
                  </a:cxn>
                  <a:cxn ang="0">
                    <a:pos x="0" y="285"/>
                  </a:cxn>
                  <a:cxn ang="0">
                    <a:pos x="0" y="1424"/>
                  </a:cxn>
                  <a:cxn ang="0">
                    <a:pos x="285" y="1709"/>
                  </a:cxn>
                  <a:cxn ang="0">
                    <a:pos x="8046" y="1709"/>
                  </a:cxn>
                  <a:cxn ang="0">
                    <a:pos x="8330" y="1424"/>
                  </a:cxn>
                  <a:cxn ang="0">
                    <a:pos x="8330" y="285"/>
                  </a:cxn>
                  <a:cxn ang="0">
                    <a:pos x="8046" y="0"/>
                  </a:cxn>
                  <a:cxn ang="0">
                    <a:pos x="285" y="0"/>
                  </a:cxn>
                </a:cxnLst>
                <a:rect l="0" t="0" r="r" b="b"/>
                <a:pathLst>
                  <a:path w="8330" h="1709">
                    <a:moveTo>
                      <a:pt x="285" y="0"/>
                    </a:moveTo>
                    <a:cubicBezTo>
                      <a:pt x="128" y="0"/>
                      <a:pt x="0" y="127"/>
                      <a:pt x="0" y="285"/>
                    </a:cubicBezTo>
                    <a:lnTo>
                      <a:pt x="0" y="1424"/>
                    </a:lnTo>
                    <a:cubicBezTo>
                      <a:pt x="0" y="1581"/>
                      <a:pt x="128" y="1709"/>
                      <a:pt x="285" y="1709"/>
                    </a:cubicBezTo>
                    <a:lnTo>
                      <a:pt x="8046" y="1709"/>
                    </a:lnTo>
                    <a:cubicBezTo>
                      <a:pt x="8203" y="1709"/>
                      <a:pt x="8330" y="1581"/>
                      <a:pt x="8330" y="1424"/>
                    </a:cubicBezTo>
                    <a:lnTo>
                      <a:pt x="8330" y="285"/>
                    </a:lnTo>
                    <a:cubicBezTo>
                      <a:pt x="8330" y="127"/>
                      <a:pt x="8203" y="0"/>
                      <a:pt x="8046" y="0"/>
                    </a:cubicBezTo>
                    <a:lnTo>
                      <a:pt x="285" y="0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</p:grpSp>
        <p:grpSp>
          <p:nvGrpSpPr>
            <p:cNvPr id="272411" name="Group 27"/>
            <p:cNvGrpSpPr>
              <a:grpSpLocks/>
            </p:cNvGrpSpPr>
            <p:nvPr/>
          </p:nvGrpSpPr>
          <p:grpSpPr bwMode="auto">
            <a:xfrm>
              <a:off x="1887538" y="1765300"/>
              <a:ext cx="2922587" cy="344488"/>
              <a:chOff x="973" y="1503"/>
              <a:chExt cx="1841" cy="217"/>
            </a:xfrm>
          </p:grpSpPr>
          <p:sp>
            <p:nvSpPr>
              <p:cNvPr id="272412" name="Rectangle 28"/>
              <p:cNvSpPr>
                <a:spLocks noChangeArrowheads="1"/>
              </p:cNvSpPr>
              <p:nvPr/>
            </p:nvSpPr>
            <p:spPr bwMode="auto">
              <a:xfrm>
                <a:off x="973" y="1503"/>
                <a:ext cx="1841" cy="21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272413" name="Rectangle 29"/>
              <p:cNvSpPr>
                <a:spLocks noChangeArrowheads="1"/>
              </p:cNvSpPr>
              <p:nvPr/>
            </p:nvSpPr>
            <p:spPr bwMode="auto">
              <a:xfrm>
                <a:off x="973" y="1503"/>
                <a:ext cx="1841" cy="217"/>
              </a:xfrm>
              <a:prstGeom prst="rect">
                <a:avLst/>
              </a:prstGeom>
              <a:noFill/>
              <a:ln w="11113" cap="rnd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</p:grpSp>
        <p:sp>
          <p:nvSpPr>
            <p:cNvPr id="272414" name="Rectangle 30"/>
            <p:cNvSpPr>
              <a:spLocks noChangeArrowheads="1"/>
            </p:cNvSpPr>
            <p:nvPr/>
          </p:nvSpPr>
          <p:spPr bwMode="auto">
            <a:xfrm>
              <a:off x="2177098" y="1760220"/>
              <a:ext cx="42800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MEBT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2415" name="Rectangle 31"/>
            <p:cNvSpPr>
              <a:spLocks noChangeArrowheads="1"/>
            </p:cNvSpPr>
            <p:nvPr/>
          </p:nvSpPr>
          <p:spPr bwMode="auto">
            <a:xfrm>
              <a:off x="4308475" y="1828800"/>
              <a:ext cx="4328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</a:t>
              </a: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272416" name="Group 32"/>
            <p:cNvGrpSpPr>
              <a:grpSpLocks/>
            </p:cNvGrpSpPr>
            <p:nvPr/>
          </p:nvGrpSpPr>
          <p:grpSpPr bwMode="auto">
            <a:xfrm>
              <a:off x="1731963" y="1936750"/>
              <a:ext cx="176212" cy="249238"/>
              <a:chOff x="881" y="1516"/>
              <a:chExt cx="111" cy="157"/>
            </a:xfrm>
          </p:grpSpPr>
          <p:sp>
            <p:nvSpPr>
              <p:cNvPr id="272417" name="Rectangle 33"/>
              <p:cNvSpPr>
                <a:spLocks noChangeArrowheads="1"/>
              </p:cNvSpPr>
              <p:nvPr/>
            </p:nvSpPr>
            <p:spPr bwMode="auto">
              <a:xfrm>
                <a:off x="881" y="1516"/>
                <a:ext cx="111" cy="157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272418" name="Rectangle 34"/>
              <p:cNvSpPr>
                <a:spLocks noChangeArrowheads="1"/>
              </p:cNvSpPr>
              <p:nvPr/>
            </p:nvSpPr>
            <p:spPr bwMode="auto">
              <a:xfrm>
                <a:off x="881" y="1516"/>
                <a:ext cx="111" cy="157"/>
              </a:xfrm>
              <a:prstGeom prst="rect">
                <a:avLst/>
              </a:prstGeom>
              <a:noFill/>
              <a:ln w="11113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</p:grpSp>
        <p:grpSp>
          <p:nvGrpSpPr>
            <p:cNvPr id="272419" name="Group 35"/>
            <p:cNvGrpSpPr>
              <a:grpSpLocks/>
            </p:cNvGrpSpPr>
            <p:nvPr/>
          </p:nvGrpSpPr>
          <p:grpSpPr bwMode="auto">
            <a:xfrm>
              <a:off x="6137275" y="1504950"/>
              <a:ext cx="2176463" cy="217488"/>
              <a:chOff x="3650" y="1339"/>
              <a:chExt cx="1371" cy="137"/>
            </a:xfrm>
          </p:grpSpPr>
          <p:sp>
            <p:nvSpPr>
              <p:cNvPr id="272420" name="Freeform 36"/>
              <p:cNvSpPr>
                <a:spLocks/>
              </p:cNvSpPr>
              <p:nvPr/>
            </p:nvSpPr>
            <p:spPr bwMode="auto">
              <a:xfrm>
                <a:off x="3650" y="1339"/>
                <a:ext cx="1371" cy="137"/>
              </a:xfrm>
              <a:custGeom>
                <a:avLst/>
                <a:gdLst/>
                <a:ahLst/>
                <a:cxnLst>
                  <a:cxn ang="0">
                    <a:pos x="142" y="0"/>
                  </a:cxn>
                  <a:cxn ang="0">
                    <a:pos x="0" y="143"/>
                  </a:cxn>
                  <a:cxn ang="0">
                    <a:pos x="0" y="713"/>
                  </a:cxn>
                  <a:cxn ang="0">
                    <a:pos x="142" y="855"/>
                  </a:cxn>
                  <a:cxn ang="0">
                    <a:pos x="8432" y="855"/>
                  </a:cxn>
                  <a:cxn ang="0">
                    <a:pos x="8575" y="713"/>
                  </a:cxn>
                  <a:cxn ang="0">
                    <a:pos x="8575" y="143"/>
                  </a:cxn>
                  <a:cxn ang="0">
                    <a:pos x="8432" y="0"/>
                  </a:cxn>
                  <a:cxn ang="0">
                    <a:pos x="142" y="0"/>
                  </a:cxn>
                </a:cxnLst>
                <a:rect l="0" t="0" r="r" b="b"/>
                <a:pathLst>
                  <a:path w="8575" h="855">
                    <a:moveTo>
                      <a:pt x="142" y="0"/>
                    </a:moveTo>
                    <a:cubicBezTo>
                      <a:pt x="64" y="0"/>
                      <a:pt x="0" y="64"/>
                      <a:pt x="0" y="143"/>
                    </a:cubicBezTo>
                    <a:lnTo>
                      <a:pt x="0" y="713"/>
                    </a:lnTo>
                    <a:cubicBezTo>
                      <a:pt x="0" y="791"/>
                      <a:pt x="64" y="855"/>
                      <a:pt x="142" y="855"/>
                    </a:cubicBezTo>
                    <a:lnTo>
                      <a:pt x="8432" y="855"/>
                    </a:lnTo>
                    <a:cubicBezTo>
                      <a:pt x="8511" y="855"/>
                      <a:pt x="8575" y="791"/>
                      <a:pt x="8575" y="713"/>
                    </a:cubicBezTo>
                    <a:lnTo>
                      <a:pt x="8575" y="143"/>
                    </a:lnTo>
                    <a:cubicBezTo>
                      <a:pt x="8575" y="64"/>
                      <a:pt x="8511" y="0"/>
                      <a:pt x="8432" y="0"/>
                    </a:cubicBez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00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272421" name="Freeform 37"/>
              <p:cNvSpPr>
                <a:spLocks/>
              </p:cNvSpPr>
              <p:nvPr/>
            </p:nvSpPr>
            <p:spPr bwMode="auto">
              <a:xfrm>
                <a:off x="3650" y="1339"/>
                <a:ext cx="1371" cy="137"/>
              </a:xfrm>
              <a:custGeom>
                <a:avLst/>
                <a:gdLst/>
                <a:ahLst/>
                <a:cxnLst>
                  <a:cxn ang="0">
                    <a:pos x="142" y="0"/>
                  </a:cxn>
                  <a:cxn ang="0">
                    <a:pos x="0" y="143"/>
                  </a:cxn>
                  <a:cxn ang="0">
                    <a:pos x="0" y="713"/>
                  </a:cxn>
                  <a:cxn ang="0">
                    <a:pos x="142" y="855"/>
                  </a:cxn>
                  <a:cxn ang="0">
                    <a:pos x="8432" y="855"/>
                  </a:cxn>
                  <a:cxn ang="0">
                    <a:pos x="8575" y="713"/>
                  </a:cxn>
                  <a:cxn ang="0">
                    <a:pos x="8575" y="143"/>
                  </a:cxn>
                  <a:cxn ang="0">
                    <a:pos x="8432" y="0"/>
                  </a:cxn>
                  <a:cxn ang="0">
                    <a:pos x="142" y="0"/>
                  </a:cxn>
                </a:cxnLst>
                <a:rect l="0" t="0" r="r" b="b"/>
                <a:pathLst>
                  <a:path w="8575" h="855">
                    <a:moveTo>
                      <a:pt x="142" y="0"/>
                    </a:moveTo>
                    <a:cubicBezTo>
                      <a:pt x="64" y="0"/>
                      <a:pt x="0" y="64"/>
                      <a:pt x="0" y="143"/>
                    </a:cubicBezTo>
                    <a:lnTo>
                      <a:pt x="0" y="713"/>
                    </a:lnTo>
                    <a:cubicBezTo>
                      <a:pt x="0" y="791"/>
                      <a:pt x="64" y="855"/>
                      <a:pt x="142" y="855"/>
                    </a:cubicBezTo>
                    <a:lnTo>
                      <a:pt x="8432" y="855"/>
                    </a:lnTo>
                    <a:cubicBezTo>
                      <a:pt x="8511" y="855"/>
                      <a:pt x="8575" y="791"/>
                      <a:pt x="8575" y="713"/>
                    </a:cubicBezTo>
                    <a:lnTo>
                      <a:pt x="8575" y="143"/>
                    </a:lnTo>
                    <a:cubicBezTo>
                      <a:pt x="8575" y="64"/>
                      <a:pt x="8511" y="0"/>
                      <a:pt x="8432" y="0"/>
                    </a:cubicBezTo>
                    <a:lnTo>
                      <a:pt x="142" y="0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</p:grpSp>
        <p:sp>
          <p:nvSpPr>
            <p:cNvPr id="272425" name="Rectangle 41"/>
            <p:cNvSpPr>
              <a:spLocks noChangeArrowheads="1"/>
            </p:cNvSpPr>
            <p:nvPr/>
          </p:nvSpPr>
          <p:spPr bwMode="auto">
            <a:xfrm>
              <a:off x="3236913" y="1271588"/>
              <a:ext cx="376706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QWR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2426" name="Rectangle 42"/>
            <p:cNvSpPr>
              <a:spLocks noChangeArrowheads="1"/>
            </p:cNvSpPr>
            <p:nvPr/>
          </p:nvSpPr>
          <p:spPr bwMode="auto">
            <a:xfrm>
              <a:off x="3859213" y="1195388"/>
              <a:ext cx="302968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      </a:t>
              </a: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2427" name="Rectangle 43"/>
            <p:cNvSpPr>
              <a:spLocks noChangeArrowheads="1"/>
            </p:cNvSpPr>
            <p:nvPr/>
          </p:nvSpPr>
          <p:spPr bwMode="auto">
            <a:xfrm>
              <a:off x="4176713" y="1195388"/>
              <a:ext cx="4328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</a:t>
              </a: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2428" name="Rectangle 44"/>
            <p:cNvSpPr>
              <a:spLocks noChangeArrowheads="1"/>
            </p:cNvSpPr>
            <p:nvPr/>
          </p:nvSpPr>
          <p:spPr bwMode="auto">
            <a:xfrm>
              <a:off x="4221163" y="1195388"/>
              <a:ext cx="302968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      </a:t>
              </a: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2429" name="Rectangle 45"/>
            <p:cNvSpPr>
              <a:spLocks noChangeArrowheads="1"/>
            </p:cNvSpPr>
            <p:nvPr/>
          </p:nvSpPr>
          <p:spPr bwMode="auto">
            <a:xfrm>
              <a:off x="4598035" y="1249680"/>
              <a:ext cx="376706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QWR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2431" name="Rectangle 47"/>
            <p:cNvSpPr>
              <a:spLocks noChangeArrowheads="1"/>
            </p:cNvSpPr>
            <p:nvPr/>
          </p:nvSpPr>
          <p:spPr bwMode="auto">
            <a:xfrm>
              <a:off x="5325428" y="1272540"/>
              <a:ext cx="442912" cy="191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HWR             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2432" name="Rectangle 48"/>
            <p:cNvSpPr>
              <a:spLocks noChangeArrowheads="1"/>
            </p:cNvSpPr>
            <p:nvPr/>
          </p:nvSpPr>
          <p:spPr bwMode="auto">
            <a:xfrm>
              <a:off x="6364288" y="1195388"/>
              <a:ext cx="562655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            </a:t>
              </a: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2433" name="Rectangle 49"/>
            <p:cNvSpPr>
              <a:spLocks noChangeArrowheads="1"/>
            </p:cNvSpPr>
            <p:nvPr/>
          </p:nvSpPr>
          <p:spPr bwMode="auto">
            <a:xfrm>
              <a:off x="7005003" y="1271588"/>
              <a:ext cx="323807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DSR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2434" name="Rectangle 50"/>
            <p:cNvSpPr>
              <a:spLocks noChangeArrowheads="1"/>
            </p:cNvSpPr>
            <p:nvPr/>
          </p:nvSpPr>
          <p:spPr bwMode="auto">
            <a:xfrm>
              <a:off x="7296150" y="1195388"/>
              <a:ext cx="4328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</a:t>
              </a: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272435" name="Group 51"/>
            <p:cNvGrpSpPr>
              <a:grpSpLocks/>
            </p:cNvGrpSpPr>
            <p:nvPr/>
          </p:nvGrpSpPr>
          <p:grpSpPr bwMode="auto">
            <a:xfrm>
              <a:off x="5059363" y="1504950"/>
              <a:ext cx="1057275" cy="217488"/>
              <a:chOff x="2971" y="1339"/>
              <a:chExt cx="666" cy="137"/>
            </a:xfrm>
          </p:grpSpPr>
          <p:sp>
            <p:nvSpPr>
              <p:cNvPr id="272436" name="Freeform 52"/>
              <p:cNvSpPr>
                <a:spLocks/>
              </p:cNvSpPr>
              <p:nvPr/>
            </p:nvSpPr>
            <p:spPr bwMode="auto">
              <a:xfrm>
                <a:off x="2971" y="1339"/>
                <a:ext cx="666" cy="137"/>
              </a:xfrm>
              <a:custGeom>
                <a:avLst/>
                <a:gdLst/>
                <a:ahLst/>
                <a:cxnLst>
                  <a:cxn ang="0">
                    <a:pos x="143" y="0"/>
                  </a:cxn>
                  <a:cxn ang="0">
                    <a:pos x="0" y="143"/>
                  </a:cxn>
                  <a:cxn ang="0">
                    <a:pos x="0" y="713"/>
                  </a:cxn>
                  <a:cxn ang="0">
                    <a:pos x="143" y="855"/>
                  </a:cxn>
                  <a:cxn ang="0">
                    <a:pos x="4023" y="855"/>
                  </a:cxn>
                  <a:cxn ang="0">
                    <a:pos x="4165" y="713"/>
                  </a:cxn>
                  <a:cxn ang="0">
                    <a:pos x="4165" y="143"/>
                  </a:cxn>
                  <a:cxn ang="0">
                    <a:pos x="4023" y="0"/>
                  </a:cxn>
                  <a:cxn ang="0">
                    <a:pos x="143" y="0"/>
                  </a:cxn>
                </a:cxnLst>
                <a:rect l="0" t="0" r="r" b="b"/>
                <a:pathLst>
                  <a:path w="4165" h="855">
                    <a:moveTo>
                      <a:pt x="143" y="0"/>
                    </a:moveTo>
                    <a:cubicBezTo>
                      <a:pt x="64" y="0"/>
                      <a:pt x="0" y="64"/>
                      <a:pt x="0" y="143"/>
                    </a:cubicBezTo>
                    <a:lnTo>
                      <a:pt x="0" y="713"/>
                    </a:lnTo>
                    <a:cubicBezTo>
                      <a:pt x="0" y="791"/>
                      <a:pt x="64" y="855"/>
                      <a:pt x="143" y="855"/>
                    </a:cubicBezTo>
                    <a:lnTo>
                      <a:pt x="4023" y="855"/>
                    </a:lnTo>
                    <a:cubicBezTo>
                      <a:pt x="4101" y="855"/>
                      <a:pt x="4165" y="791"/>
                      <a:pt x="4165" y="713"/>
                    </a:cubicBezTo>
                    <a:lnTo>
                      <a:pt x="4165" y="143"/>
                    </a:lnTo>
                    <a:cubicBezTo>
                      <a:pt x="4165" y="64"/>
                      <a:pt x="4101" y="0"/>
                      <a:pt x="4023" y="0"/>
                    </a:cubicBez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00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272437" name="Freeform 53"/>
              <p:cNvSpPr>
                <a:spLocks/>
              </p:cNvSpPr>
              <p:nvPr/>
            </p:nvSpPr>
            <p:spPr bwMode="auto">
              <a:xfrm>
                <a:off x="2971" y="1339"/>
                <a:ext cx="666" cy="137"/>
              </a:xfrm>
              <a:custGeom>
                <a:avLst/>
                <a:gdLst/>
                <a:ahLst/>
                <a:cxnLst>
                  <a:cxn ang="0">
                    <a:pos x="143" y="0"/>
                  </a:cxn>
                  <a:cxn ang="0">
                    <a:pos x="0" y="143"/>
                  </a:cxn>
                  <a:cxn ang="0">
                    <a:pos x="0" y="713"/>
                  </a:cxn>
                  <a:cxn ang="0">
                    <a:pos x="143" y="855"/>
                  </a:cxn>
                  <a:cxn ang="0">
                    <a:pos x="4023" y="855"/>
                  </a:cxn>
                  <a:cxn ang="0">
                    <a:pos x="4165" y="713"/>
                  </a:cxn>
                  <a:cxn ang="0">
                    <a:pos x="4165" y="143"/>
                  </a:cxn>
                  <a:cxn ang="0">
                    <a:pos x="4023" y="0"/>
                  </a:cxn>
                  <a:cxn ang="0">
                    <a:pos x="143" y="0"/>
                  </a:cxn>
                </a:cxnLst>
                <a:rect l="0" t="0" r="r" b="b"/>
                <a:pathLst>
                  <a:path w="4165" h="855">
                    <a:moveTo>
                      <a:pt x="143" y="0"/>
                    </a:moveTo>
                    <a:cubicBezTo>
                      <a:pt x="64" y="0"/>
                      <a:pt x="0" y="64"/>
                      <a:pt x="0" y="143"/>
                    </a:cubicBezTo>
                    <a:lnTo>
                      <a:pt x="0" y="713"/>
                    </a:lnTo>
                    <a:cubicBezTo>
                      <a:pt x="0" y="791"/>
                      <a:pt x="64" y="855"/>
                      <a:pt x="143" y="855"/>
                    </a:cubicBezTo>
                    <a:lnTo>
                      <a:pt x="4023" y="855"/>
                    </a:lnTo>
                    <a:cubicBezTo>
                      <a:pt x="4101" y="855"/>
                      <a:pt x="4165" y="791"/>
                      <a:pt x="4165" y="713"/>
                    </a:cubicBezTo>
                    <a:lnTo>
                      <a:pt x="4165" y="143"/>
                    </a:lnTo>
                    <a:cubicBezTo>
                      <a:pt x="4165" y="64"/>
                      <a:pt x="4101" y="0"/>
                      <a:pt x="4023" y="0"/>
                    </a:cubicBezTo>
                    <a:lnTo>
                      <a:pt x="143" y="0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</p:grpSp>
        <p:grpSp>
          <p:nvGrpSpPr>
            <p:cNvPr id="272438" name="Group 54"/>
            <p:cNvGrpSpPr>
              <a:grpSpLocks/>
            </p:cNvGrpSpPr>
            <p:nvPr/>
          </p:nvGrpSpPr>
          <p:grpSpPr bwMode="auto">
            <a:xfrm>
              <a:off x="4489450" y="1504950"/>
              <a:ext cx="549275" cy="217488"/>
              <a:chOff x="2612" y="1339"/>
              <a:chExt cx="346" cy="137"/>
            </a:xfrm>
          </p:grpSpPr>
          <p:sp>
            <p:nvSpPr>
              <p:cNvPr id="272439" name="Freeform 55"/>
              <p:cNvSpPr>
                <a:spLocks/>
              </p:cNvSpPr>
              <p:nvPr/>
            </p:nvSpPr>
            <p:spPr bwMode="auto">
              <a:xfrm>
                <a:off x="2612" y="1339"/>
                <a:ext cx="346" cy="137"/>
              </a:xfrm>
              <a:custGeom>
                <a:avLst/>
                <a:gdLst/>
                <a:ahLst/>
                <a:cxnLst>
                  <a:cxn ang="0">
                    <a:pos x="285" y="0"/>
                  </a:cxn>
                  <a:cxn ang="0">
                    <a:pos x="0" y="285"/>
                  </a:cxn>
                  <a:cxn ang="0">
                    <a:pos x="0" y="1425"/>
                  </a:cxn>
                  <a:cxn ang="0">
                    <a:pos x="285" y="1710"/>
                  </a:cxn>
                  <a:cxn ang="0">
                    <a:pos x="4044" y="1710"/>
                  </a:cxn>
                  <a:cxn ang="0">
                    <a:pos x="4329" y="1425"/>
                  </a:cxn>
                  <a:cxn ang="0">
                    <a:pos x="4329" y="285"/>
                  </a:cxn>
                  <a:cxn ang="0">
                    <a:pos x="4044" y="0"/>
                  </a:cxn>
                  <a:cxn ang="0">
                    <a:pos x="285" y="0"/>
                  </a:cxn>
                </a:cxnLst>
                <a:rect l="0" t="0" r="r" b="b"/>
                <a:pathLst>
                  <a:path w="4329" h="1710">
                    <a:moveTo>
                      <a:pt x="285" y="0"/>
                    </a:moveTo>
                    <a:cubicBezTo>
                      <a:pt x="128" y="0"/>
                      <a:pt x="0" y="128"/>
                      <a:pt x="0" y="285"/>
                    </a:cubicBezTo>
                    <a:lnTo>
                      <a:pt x="0" y="1425"/>
                    </a:lnTo>
                    <a:cubicBezTo>
                      <a:pt x="0" y="1582"/>
                      <a:pt x="128" y="1710"/>
                      <a:pt x="285" y="1710"/>
                    </a:cubicBezTo>
                    <a:lnTo>
                      <a:pt x="4044" y="1710"/>
                    </a:lnTo>
                    <a:cubicBezTo>
                      <a:pt x="4201" y="1710"/>
                      <a:pt x="4329" y="1582"/>
                      <a:pt x="4329" y="1425"/>
                    </a:cubicBezTo>
                    <a:lnTo>
                      <a:pt x="4329" y="285"/>
                    </a:lnTo>
                    <a:cubicBezTo>
                      <a:pt x="4329" y="128"/>
                      <a:pt x="4201" y="0"/>
                      <a:pt x="4044" y="0"/>
                    </a:cubicBezTo>
                    <a:lnTo>
                      <a:pt x="285" y="0"/>
                    </a:lnTo>
                    <a:close/>
                  </a:path>
                </a:pathLst>
              </a:custGeom>
              <a:solidFill>
                <a:srgbClr val="00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272440" name="Freeform 56"/>
              <p:cNvSpPr>
                <a:spLocks/>
              </p:cNvSpPr>
              <p:nvPr/>
            </p:nvSpPr>
            <p:spPr bwMode="auto">
              <a:xfrm>
                <a:off x="2612" y="1339"/>
                <a:ext cx="346" cy="137"/>
              </a:xfrm>
              <a:custGeom>
                <a:avLst/>
                <a:gdLst/>
                <a:ahLst/>
                <a:cxnLst>
                  <a:cxn ang="0">
                    <a:pos x="285" y="0"/>
                  </a:cxn>
                  <a:cxn ang="0">
                    <a:pos x="0" y="285"/>
                  </a:cxn>
                  <a:cxn ang="0">
                    <a:pos x="0" y="1425"/>
                  </a:cxn>
                  <a:cxn ang="0">
                    <a:pos x="285" y="1710"/>
                  </a:cxn>
                  <a:cxn ang="0">
                    <a:pos x="4044" y="1710"/>
                  </a:cxn>
                  <a:cxn ang="0">
                    <a:pos x="4329" y="1425"/>
                  </a:cxn>
                  <a:cxn ang="0">
                    <a:pos x="4329" y="285"/>
                  </a:cxn>
                  <a:cxn ang="0">
                    <a:pos x="4044" y="0"/>
                  </a:cxn>
                  <a:cxn ang="0">
                    <a:pos x="285" y="0"/>
                  </a:cxn>
                </a:cxnLst>
                <a:rect l="0" t="0" r="r" b="b"/>
                <a:pathLst>
                  <a:path w="4329" h="1710">
                    <a:moveTo>
                      <a:pt x="285" y="0"/>
                    </a:moveTo>
                    <a:cubicBezTo>
                      <a:pt x="128" y="0"/>
                      <a:pt x="0" y="128"/>
                      <a:pt x="0" y="285"/>
                    </a:cubicBezTo>
                    <a:lnTo>
                      <a:pt x="0" y="1425"/>
                    </a:lnTo>
                    <a:cubicBezTo>
                      <a:pt x="0" y="1582"/>
                      <a:pt x="128" y="1710"/>
                      <a:pt x="285" y="1710"/>
                    </a:cubicBezTo>
                    <a:lnTo>
                      <a:pt x="4044" y="1710"/>
                    </a:lnTo>
                    <a:cubicBezTo>
                      <a:pt x="4201" y="1710"/>
                      <a:pt x="4329" y="1582"/>
                      <a:pt x="4329" y="1425"/>
                    </a:cubicBezTo>
                    <a:lnTo>
                      <a:pt x="4329" y="285"/>
                    </a:lnTo>
                    <a:cubicBezTo>
                      <a:pt x="4329" y="128"/>
                      <a:pt x="4201" y="0"/>
                      <a:pt x="4044" y="0"/>
                    </a:cubicBezTo>
                    <a:lnTo>
                      <a:pt x="285" y="0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</p:grpSp>
        <p:grpSp>
          <p:nvGrpSpPr>
            <p:cNvPr id="272441" name="Group 57"/>
            <p:cNvGrpSpPr>
              <a:grpSpLocks/>
            </p:cNvGrpSpPr>
            <p:nvPr/>
          </p:nvGrpSpPr>
          <p:grpSpPr bwMode="auto">
            <a:xfrm>
              <a:off x="1736725" y="1011238"/>
              <a:ext cx="176213" cy="249237"/>
              <a:chOff x="881" y="1516"/>
              <a:chExt cx="111" cy="157"/>
            </a:xfrm>
          </p:grpSpPr>
          <p:sp>
            <p:nvSpPr>
              <p:cNvPr id="272442" name="Rectangle 58"/>
              <p:cNvSpPr>
                <a:spLocks noChangeArrowheads="1"/>
              </p:cNvSpPr>
              <p:nvPr/>
            </p:nvSpPr>
            <p:spPr bwMode="auto">
              <a:xfrm>
                <a:off x="881" y="1516"/>
                <a:ext cx="111" cy="157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272443" name="Rectangle 59"/>
              <p:cNvSpPr>
                <a:spLocks noChangeArrowheads="1"/>
              </p:cNvSpPr>
              <p:nvPr/>
            </p:nvSpPr>
            <p:spPr bwMode="auto">
              <a:xfrm>
                <a:off x="881" y="1516"/>
                <a:ext cx="111" cy="157"/>
              </a:xfrm>
              <a:prstGeom prst="rect">
                <a:avLst/>
              </a:prstGeom>
              <a:noFill/>
              <a:ln w="11113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</p:grpSp>
        <p:sp>
          <p:nvSpPr>
            <p:cNvPr id="272444" name="Line 60"/>
            <p:cNvSpPr>
              <a:spLocks noChangeShapeType="1"/>
            </p:cNvSpPr>
            <p:nvPr/>
          </p:nvSpPr>
          <p:spPr bwMode="auto">
            <a:xfrm flipV="1">
              <a:off x="1820863" y="1244600"/>
              <a:ext cx="1587" cy="744538"/>
            </a:xfrm>
            <a:prstGeom prst="line">
              <a:avLst/>
            </a:prstGeom>
            <a:noFill/>
            <a:ln w="44450">
              <a:solidFill>
                <a:srgbClr val="FF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72446" name="Rectangle 62"/>
            <p:cNvSpPr>
              <a:spLocks noChangeArrowheads="1"/>
            </p:cNvSpPr>
            <p:nvPr/>
          </p:nvSpPr>
          <p:spPr bwMode="auto">
            <a:xfrm rot="16200000">
              <a:off x="1390651" y="1460500"/>
              <a:ext cx="176212" cy="249237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72448" name="Oval 64"/>
            <p:cNvSpPr>
              <a:spLocks noChangeArrowheads="1"/>
            </p:cNvSpPr>
            <p:nvPr/>
          </p:nvSpPr>
          <p:spPr bwMode="auto">
            <a:xfrm>
              <a:off x="1717675" y="1485900"/>
              <a:ext cx="198438" cy="206375"/>
            </a:xfrm>
            <a:prstGeom prst="ellipse">
              <a:avLst/>
            </a:prstGeom>
            <a:solidFill>
              <a:srgbClr val="008000"/>
            </a:solidFill>
            <a:ln w="9525" algn="ctr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72449" name="Text Box 65"/>
            <p:cNvSpPr txBox="1">
              <a:spLocks noChangeArrowheads="1"/>
            </p:cNvSpPr>
            <p:nvPr/>
          </p:nvSpPr>
          <p:spPr bwMode="auto">
            <a:xfrm>
              <a:off x="943611" y="1059180"/>
              <a:ext cx="793749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Ion Sources</a:t>
              </a:r>
            </a:p>
          </p:txBody>
        </p:sp>
        <p:sp>
          <p:nvSpPr>
            <p:cNvPr id="70" name="Rectangle 41"/>
            <p:cNvSpPr>
              <a:spLocks noChangeArrowheads="1"/>
            </p:cNvSpPr>
            <p:nvPr/>
          </p:nvSpPr>
          <p:spPr bwMode="auto">
            <a:xfrm>
              <a:off x="2589213" y="1271588"/>
              <a:ext cx="153888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IH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1" name="Rectangle 41"/>
            <p:cNvSpPr>
              <a:spLocks noChangeArrowheads="1"/>
            </p:cNvSpPr>
            <p:nvPr/>
          </p:nvSpPr>
          <p:spPr bwMode="auto">
            <a:xfrm>
              <a:off x="2093913" y="1309688"/>
              <a:ext cx="325410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RFQ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2" name="Rectangle 30"/>
            <p:cNvSpPr>
              <a:spLocks noChangeArrowheads="1"/>
            </p:cNvSpPr>
            <p:nvPr/>
          </p:nvSpPr>
          <p:spPr bwMode="auto">
            <a:xfrm>
              <a:off x="3754438" y="1760220"/>
              <a:ext cx="537006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Stripper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200" name="TextBox 199"/>
          <p:cNvSpPr txBox="1"/>
          <p:nvPr/>
        </p:nvSpPr>
        <p:spPr>
          <a:xfrm>
            <a:off x="38100" y="647701"/>
            <a:ext cx="115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+mj-lt"/>
              </a:rPr>
              <a:t>Layout</a:t>
            </a:r>
            <a:endParaRPr lang="en-US" sz="2000" b="1" dirty="0">
              <a:solidFill>
                <a:srgbClr val="0000FF"/>
              </a:solidFill>
              <a:latin typeface="+mj-lt"/>
            </a:endParaRPr>
          </a:p>
        </p:txBody>
      </p:sp>
      <p:graphicFrame>
        <p:nvGraphicFramePr>
          <p:cNvPr id="295" name="Table 294"/>
          <p:cNvGraphicFramePr>
            <a:graphicFrameLocks noGrp="1"/>
          </p:cNvGraphicFramePr>
          <p:nvPr/>
        </p:nvGraphicFramePr>
        <p:xfrm>
          <a:off x="5326380" y="2247900"/>
          <a:ext cx="3680460" cy="2743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71700"/>
                <a:gridCol w="640080"/>
                <a:gridCol w="868680"/>
              </a:tblGrid>
              <a:tr h="19018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Parameters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Unit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Value</a:t>
                      </a:r>
                      <a:endParaRPr lang="en-US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Species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 to lead</a:t>
                      </a:r>
                      <a:endParaRPr lang="en-US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Reference Design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30000" dirty="0" smtClean="0"/>
                        <a:t>208</a:t>
                      </a:r>
                      <a:r>
                        <a:rPr lang="en-US" sz="1200" dirty="0" smtClean="0"/>
                        <a:t>Pb</a:t>
                      </a:r>
                      <a:endParaRPr lang="en-US" sz="1200" dirty="0"/>
                    </a:p>
                  </a:txBody>
                  <a:tcPr/>
                </a:tc>
              </a:tr>
              <a:tr h="19018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Kinetic energy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MeV</a:t>
                      </a:r>
                      <a:r>
                        <a:rPr lang="en-US" sz="1200" dirty="0" smtClean="0"/>
                        <a:t>/u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100</a:t>
                      </a:r>
                      <a:endParaRPr lang="en-US" sz="1200" dirty="0"/>
                    </a:p>
                  </a:txBody>
                  <a:tcPr/>
                </a:tc>
              </a:tr>
              <a:tr h="19018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Max. averaged pulse current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mA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 2</a:t>
                      </a:r>
                      <a:endParaRPr lang="en-US" sz="1200" dirty="0"/>
                    </a:p>
                  </a:txBody>
                  <a:tcPr/>
                </a:tc>
              </a:tr>
              <a:tr h="19018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Pulse repetition rate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Hz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</a:tr>
              <a:tr h="19018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Pulse length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0.25</a:t>
                      </a:r>
                      <a:endParaRPr lang="en-US" sz="1200" dirty="0"/>
                    </a:p>
                  </a:txBody>
                  <a:tcPr/>
                </a:tc>
              </a:tr>
              <a:tr h="19018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Max. beam</a:t>
                      </a:r>
                      <a:r>
                        <a:rPr lang="en-US" sz="1200" baseline="0" dirty="0" smtClean="0"/>
                        <a:t> pulsed power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kW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680</a:t>
                      </a:r>
                      <a:endParaRPr lang="en-US" sz="1200" dirty="0"/>
                    </a:p>
                  </a:txBody>
                  <a:tcPr/>
                </a:tc>
              </a:tr>
              <a:tr h="19018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Fundament frequency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MHz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115</a:t>
                      </a:r>
                      <a:endParaRPr lang="en-US" sz="1200" dirty="0"/>
                    </a:p>
                  </a:txBody>
                  <a:tcPr/>
                </a:tc>
              </a:tr>
              <a:tr h="19018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Total</a:t>
                      </a:r>
                      <a:r>
                        <a:rPr lang="en-US" sz="1200" baseline="0" dirty="0" smtClean="0"/>
                        <a:t> length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150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6" name="TextBox 295"/>
          <p:cNvSpPr txBox="1"/>
          <p:nvPr/>
        </p:nvSpPr>
        <p:spPr>
          <a:xfrm>
            <a:off x="0" y="2895600"/>
            <a:ext cx="53111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Font typeface="Arial" pitchFamily="34" charset="0"/>
              <a:buChar char="•"/>
            </a:pPr>
            <a:r>
              <a:rPr lang="en-US" sz="1600" dirty="0" smtClean="0">
                <a:latin typeface="+mn-lt"/>
              </a:rPr>
              <a:t>Originally developed at ANL as a heavy-ion driver accelerator for </a:t>
            </a:r>
            <a:r>
              <a:rPr lang="en-US" sz="1600" b="1" i="1" dirty="0" smtClean="0">
                <a:latin typeface="+mn-lt"/>
              </a:rPr>
              <a:t>Rare Isotope Beam Facility</a:t>
            </a:r>
            <a:endParaRPr lang="en-US" sz="1600" dirty="0" smtClean="0">
              <a:latin typeface="+mn-lt"/>
            </a:endParaRPr>
          </a:p>
          <a:p>
            <a:pPr marL="174625" indent="-174625">
              <a:buFont typeface="Arial" pitchFamily="34" charset="0"/>
              <a:buChar char="•"/>
            </a:pPr>
            <a:endParaRPr lang="en-US" sz="800" dirty="0" smtClean="0">
              <a:latin typeface="+mn-lt"/>
            </a:endParaRPr>
          </a:p>
          <a:p>
            <a:pPr marL="174625" indent="-174625">
              <a:buFont typeface="Arial" pitchFamily="34" charset="0"/>
              <a:buChar char="•"/>
            </a:pPr>
            <a:r>
              <a:rPr lang="en-US" sz="1600" dirty="0" smtClean="0">
                <a:latin typeface="+mn-lt"/>
              </a:rPr>
              <a:t>All technical sub-systems are either </a:t>
            </a:r>
            <a:r>
              <a:rPr lang="en-US" sz="1600" b="1" i="1" dirty="0" smtClean="0">
                <a:solidFill>
                  <a:srgbClr val="0000FF"/>
                </a:solidFill>
                <a:latin typeface="+mn-lt"/>
              </a:rPr>
              <a:t>commercially</a:t>
            </a: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1600" b="1" i="1" dirty="0" smtClean="0">
                <a:solidFill>
                  <a:srgbClr val="0000FF"/>
                </a:solidFill>
                <a:latin typeface="+mn-lt"/>
              </a:rPr>
              <a:t>available</a:t>
            </a:r>
            <a:r>
              <a:rPr lang="en-US" sz="1600" dirty="0" smtClean="0">
                <a:latin typeface="+mn-lt"/>
              </a:rPr>
              <a:t> or based on </a:t>
            </a:r>
            <a:r>
              <a:rPr lang="en-US" sz="1600" b="1" i="1" dirty="0" smtClean="0">
                <a:solidFill>
                  <a:srgbClr val="0000FF"/>
                </a:solidFill>
                <a:latin typeface="+mn-lt"/>
              </a:rPr>
              <a:t>well-developed technologies</a:t>
            </a:r>
          </a:p>
          <a:p>
            <a:pPr marL="174625" indent="-174625">
              <a:buFont typeface="Arial" pitchFamily="34" charset="0"/>
              <a:buChar char="•"/>
            </a:pPr>
            <a:endParaRPr lang="en-US" sz="800" dirty="0" smtClean="0">
              <a:latin typeface="+mn-lt"/>
            </a:endParaRPr>
          </a:p>
          <a:p>
            <a:pPr marL="174625" indent="-174625">
              <a:buFont typeface="Arial" pitchFamily="34" charset="0"/>
              <a:buChar char="•"/>
            </a:pPr>
            <a:r>
              <a:rPr lang="en-US" sz="1600" dirty="0" smtClean="0">
                <a:latin typeface="+mn-lt"/>
              </a:rPr>
              <a:t>Adopted for MEIC ion </a:t>
            </a:r>
            <a:r>
              <a:rPr lang="en-US" sz="1600" dirty="0" err="1" smtClean="0">
                <a:latin typeface="+mn-lt"/>
              </a:rPr>
              <a:t>linac</a:t>
            </a:r>
            <a:r>
              <a:rPr lang="en-US" sz="1600" dirty="0" smtClean="0">
                <a:latin typeface="+mn-lt"/>
              </a:rPr>
              <a:t> for </a:t>
            </a:r>
          </a:p>
          <a:p>
            <a:pPr lvl="1" indent="-228600">
              <a:buFont typeface="Arial" pitchFamily="34" charset="0"/>
              <a:buChar char="•"/>
            </a:pPr>
            <a:r>
              <a:rPr lang="en-US" sz="1600" dirty="0" smtClean="0">
                <a:latin typeface="+mn-lt"/>
              </a:rPr>
              <a:t>Satisfying MEIC ion </a:t>
            </a:r>
            <a:r>
              <a:rPr lang="en-US" sz="1600" dirty="0" err="1" smtClean="0">
                <a:latin typeface="+mn-lt"/>
              </a:rPr>
              <a:t>linac</a:t>
            </a:r>
            <a:r>
              <a:rPr lang="en-US" sz="1600" dirty="0" smtClean="0">
                <a:latin typeface="+mn-lt"/>
              </a:rPr>
              <a:t> requirement</a:t>
            </a:r>
          </a:p>
          <a:p>
            <a:pPr lvl="1" indent="-228600">
              <a:buFont typeface="Arial" pitchFamily="34" charset="0"/>
              <a:buChar char="•"/>
            </a:pPr>
            <a:r>
              <a:rPr lang="en-US" sz="1600" dirty="0" smtClean="0">
                <a:latin typeface="+mn-lt"/>
              </a:rPr>
              <a:t>Covering similar energy range and variety of ion species</a:t>
            </a:r>
          </a:p>
          <a:p>
            <a:pPr lvl="1" indent="-228600">
              <a:buFont typeface="Arial" pitchFamily="34" charset="0"/>
              <a:buChar char="•"/>
            </a:pPr>
            <a:r>
              <a:rPr lang="en-US" sz="1600" dirty="0" smtClean="0">
                <a:latin typeface="+mn-lt"/>
              </a:rPr>
              <a:t>Excellent and matured design </a:t>
            </a:r>
          </a:p>
          <a:p>
            <a:pPr lvl="1" indent="-228600">
              <a:buFont typeface="Arial" pitchFamily="34" charset="0"/>
              <a:buChar char="•"/>
            </a:pPr>
            <a:r>
              <a:rPr lang="en-US" sz="1600" dirty="0" smtClean="0">
                <a:latin typeface="+mn-lt"/>
              </a:rPr>
              <a:t>Great saving on time and cost</a:t>
            </a:r>
          </a:p>
          <a:p>
            <a:pPr lvl="1" indent="-228600">
              <a:buFont typeface="Arial" pitchFamily="34" charset="0"/>
              <a:buChar char="•"/>
            </a:pPr>
            <a:r>
              <a:rPr lang="en-US" sz="1600" dirty="0" smtClean="0">
                <a:latin typeface="+mn-lt"/>
              </a:rPr>
              <a:t>Only minor adjustments required</a:t>
            </a:r>
          </a:p>
        </p:txBody>
      </p:sp>
      <p:pic>
        <p:nvPicPr>
          <p:cNvPr id="272641" name="Picture 2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9080" y="5134144"/>
            <a:ext cx="5074920" cy="1297136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69" name="Rectangle 68"/>
          <p:cNvSpPr/>
          <p:nvPr/>
        </p:nvSpPr>
        <p:spPr bwMode="auto">
          <a:xfrm>
            <a:off x="1767840" y="6248400"/>
            <a:ext cx="1386840" cy="3048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atin typeface="+mn-lt"/>
              </a:rPr>
              <a:t>P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.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Ostroumov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0080"/>
          </a:xfrm>
        </p:spPr>
        <p:txBody>
          <a:bodyPr/>
          <a:lstStyle/>
          <a:p>
            <a:r>
              <a:rPr lang="en-US" dirty="0" smtClean="0"/>
              <a:t>Components of the Ion </a:t>
            </a:r>
            <a:r>
              <a:rPr lang="en-US" dirty="0" err="1" smtClean="0"/>
              <a:t>Linac</a:t>
            </a:r>
            <a:endParaRPr lang="en-US" dirty="0"/>
          </a:p>
        </p:txBody>
      </p:sp>
      <p:graphicFrame>
        <p:nvGraphicFramePr>
          <p:cNvPr id="272451" name="Group 67"/>
          <p:cNvGraphicFramePr>
            <a:graphicFrameLocks noGrp="1"/>
          </p:cNvGraphicFramePr>
          <p:nvPr/>
        </p:nvGraphicFramePr>
        <p:xfrm>
          <a:off x="2255520" y="1000760"/>
          <a:ext cx="1691640" cy="1706880"/>
        </p:xfrm>
        <a:graphic>
          <a:graphicData uri="http://schemas.openxmlformats.org/drawingml/2006/table">
            <a:tbl>
              <a:tblPr/>
              <a:tblGrid>
                <a:gridCol w="952500"/>
                <a:gridCol w="73914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Frequency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115 MHz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Total length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3.6 m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8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Voltage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85 kV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Average radius 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 mm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# segments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Input energy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25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keV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Output energy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500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keV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/u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2391" name="Rectangle 7"/>
          <p:cNvSpPr>
            <a:spLocks noChangeArrowheads="1"/>
          </p:cNvSpPr>
          <p:nvPr/>
        </p:nvSpPr>
        <p:spPr bwMode="auto">
          <a:xfrm>
            <a:off x="4498975" y="3597275"/>
            <a:ext cx="444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72450" name="Picture 66" descr="fnal_162_okt_w_01"/>
          <p:cNvPicPr>
            <a:picLocks noChangeAspect="1" noChangeArrowheads="1"/>
          </p:cNvPicPr>
          <p:nvPr/>
        </p:nvPicPr>
        <p:blipFill>
          <a:blip r:embed="rId2" cstate="print"/>
          <a:srcRect l="23706" t="14859" r="14224" b="14859"/>
          <a:stretch>
            <a:fillRect/>
          </a:stretch>
        </p:blipFill>
        <p:spPr bwMode="auto">
          <a:xfrm>
            <a:off x="0" y="1089344"/>
            <a:ext cx="2204098" cy="15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2481" name="Text Box 97"/>
          <p:cNvSpPr txBox="1">
            <a:spLocks noChangeArrowheads="1"/>
          </p:cNvSpPr>
          <p:nvPr/>
        </p:nvSpPr>
        <p:spPr bwMode="auto">
          <a:xfrm>
            <a:off x="0" y="754381"/>
            <a:ext cx="23393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rPr>
              <a:t>A Segment of the RFQ</a:t>
            </a:r>
          </a:p>
        </p:txBody>
      </p:sp>
      <p:graphicFrame>
        <p:nvGraphicFramePr>
          <p:cNvPr id="183" name="Table 182"/>
          <p:cNvGraphicFramePr>
            <a:graphicFrameLocks noGrp="1"/>
          </p:cNvGraphicFramePr>
          <p:nvPr/>
        </p:nvGraphicFramePr>
        <p:xfrm>
          <a:off x="5440680" y="2052321"/>
          <a:ext cx="1714500" cy="1371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2146"/>
                <a:gridCol w="647497"/>
                <a:gridCol w="674857"/>
              </a:tblGrid>
              <a:tr h="381847">
                <a:tc>
                  <a:txBody>
                    <a:bodyPr/>
                    <a:lstStyle/>
                    <a:p>
                      <a:endParaRPr lang="en-US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Length (mm)</a:t>
                      </a:r>
                      <a:endParaRPr lang="en-US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Gradient (T/m)</a:t>
                      </a:r>
                      <a:endParaRPr lang="en-US" sz="1000" b="0" dirty="0"/>
                    </a:p>
                  </a:txBody>
                  <a:tcPr/>
                </a:tc>
              </a:tr>
              <a:tr h="242993">
                <a:tc>
                  <a:txBody>
                    <a:bodyPr/>
                    <a:lstStyle/>
                    <a:p>
                      <a:r>
                        <a:rPr lang="en-US" sz="1000" b="0" dirty="0" smtClean="0"/>
                        <a:t>Q1</a:t>
                      </a:r>
                      <a:endParaRPr lang="en-US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20</a:t>
                      </a:r>
                      <a:endParaRPr lang="en-US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23</a:t>
                      </a:r>
                      <a:endParaRPr lang="en-US" sz="1000" b="0" dirty="0"/>
                    </a:p>
                  </a:txBody>
                  <a:tcPr/>
                </a:tc>
              </a:tr>
              <a:tr h="242993">
                <a:tc>
                  <a:txBody>
                    <a:bodyPr/>
                    <a:lstStyle/>
                    <a:p>
                      <a:r>
                        <a:rPr lang="en-US" sz="1000" b="0" dirty="0" smtClean="0"/>
                        <a:t>Q2</a:t>
                      </a:r>
                      <a:endParaRPr lang="en-US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50</a:t>
                      </a:r>
                      <a:endParaRPr lang="en-US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-22</a:t>
                      </a:r>
                      <a:endParaRPr lang="en-US" sz="1000" b="0" dirty="0"/>
                    </a:p>
                  </a:txBody>
                  <a:tcPr/>
                </a:tc>
              </a:tr>
              <a:tr h="242993">
                <a:tc>
                  <a:txBody>
                    <a:bodyPr/>
                    <a:lstStyle/>
                    <a:p>
                      <a:r>
                        <a:rPr lang="en-US" sz="1000" b="0" dirty="0" smtClean="0"/>
                        <a:t>Q3</a:t>
                      </a:r>
                      <a:endParaRPr lang="en-US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50</a:t>
                      </a:r>
                      <a:endParaRPr lang="en-US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32.75</a:t>
                      </a:r>
                      <a:endParaRPr lang="en-US" sz="1000" b="0" dirty="0"/>
                    </a:p>
                  </a:txBody>
                  <a:tcPr/>
                </a:tc>
              </a:tr>
              <a:tr h="242993">
                <a:tc>
                  <a:txBody>
                    <a:bodyPr/>
                    <a:lstStyle/>
                    <a:p>
                      <a:r>
                        <a:rPr lang="en-US" sz="1000" b="0" dirty="0" smtClean="0"/>
                        <a:t>Q4</a:t>
                      </a:r>
                      <a:endParaRPr lang="en-US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50</a:t>
                      </a:r>
                      <a:endParaRPr lang="en-US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-16.5</a:t>
                      </a:r>
                      <a:endParaRPr lang="en-US" sz="1000" b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72539" name="Picture 1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961" y="4093997"/>
            <a:ext cx="2788919" cy="221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3" name="Group 92"/>
          <p:cNvGrpSpPr/>
          <p:nvPr/>
        </p:nvGrpSpPr>
        <p:grpSpPr>
          <a:xfrm>
            <a:off x="4754880" y="672465"/>
            <a:ext cx="4282440" cy="1903095"/>
            <a:chOff x="4861560" y="763905"/>
            <a:chExt cx="4282440" cy="1903095"/>
          </a:xfrm>
        </p:grpSpPr>
        <p:sp>
          <p:nvSpPr>
            <p:cNvPr id="272495" name="Text Box 111"/>
            <p:cNvSpPr txBox="1">
              <a:spLocks noChangeArrowheads="1"/>
            </p:cNvSpPr>
            <p:nvPr/>
          </p:nvSpPr>
          <p:spPr bwMode="auto">
            <a:xfrm>
              <a:off x="5852160" y="1193800"/>
              <a:ext cx="38985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</a:rPr>
                <a:t>Q1</a:t>
              </a:r>
            </a:p>
          </p:txBody>
        </p:sp>
        <p:sp>
          <p:nvSpPr>
            <p:cNvPr id="272496" name="Text Box 112"/>
            <p:cNvSpPr txBox="1">
              <a:spLocks noChangeArrowheads="1"/>
            </p:cNvSpPr>
            <p:nvPr/>
          </p:nvSpPr>
          <p:spPr bwMode="auto">
            <a:xfrm>
              <a:off x="6499860" y="1203960"/>
              <a:ext cx="38985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</a:rPr>
                <a:t>Q3</a:t>
              </a:r>
            </a:p>
          </p:txBody>
        </p:sp>
        <p:sp>
          <p:nvSpPr>
            <p:cNvPr id="272497" name="Text Box 113"/>
            <p:cNvSpPr txBox="1">
              <a:spLocks noChangeArrowheads="1"/>
            </p:cNvSpPr>
            <p:nvPr/>
          </p:nvSpPr>
          <p:spPr bwMode="auto">
            <a:xfrm>
              <a:off x="6233160" y="1211580"/>
              <a:ext cx="38985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</a:rPr>
                <a:t>Q2</a:t>
              </a:r>
            </a:p>
          </p:txBody>
        </p:sp>
        <p:sp>
          <p:nvSpPr>
            <p:cNvPr id="272498" name="Text Box 114"/>
            <p:cNvSpPr txBox="1">
              <a:spLocks noChangeArrowheads="1"/>
            </p:cNvSpPr>
            <p:nvPr/>
          </p:nvSpPr>
          <p:spPr bwMode="auto">
            <a:xfrm>
              <a:off x="6758940" y="1196340"/>
              <a:ext cx="38985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</a:rPr>
                <a:t>Q4</a:t>
              </a:r>
            </a:p>
          </p:txBody>
        </p:sp>
        <p:sp>
          <p:nvSpPr>
            <p:cNvPr id="272499" name="Text Box 115"/>
            <p:cNvSpPr txBox="1">
              <a:spLocks noChangeArrowheads="1"/>
            </p:cNvSpPr>
            <p:nvPr/>
          </p:nvSpPr>
          <p:spPr bwMode="auto">
            <a:xfrm>
              <a:off x="7231380" y="1181100"/>
              <a:ext cx="80823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err="1" smtClean="0">
                  <a:ln>
                    <a:noFill/>
                  </a:ln>
                  <a:effectLst/>
                  <a:latin typeface="Arial" pitchFamily="34" charset="0"/>
                </a:rPr>
                <a:t>Buncher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grpSp>
          <p:nvGrpSpPr>
            <p:cNvPr id="409602" name="Group 2"/>
            <p:cNvGrpSpPr>
              <a:grpSpLocks/>
            </p:cNvGrpSpPr>
            <p:nvPr/>
          </p:nvGrpSpPr>
          <p:grpSpPr bwMode="auto">
            <a:xfrm>
              <a:off x="4861560" y="763905"/>
              <a:ext cx="4282440" cy="1903095"/>
              <a:chOff x="144" y="816"/>
              <a:chExt cx="3893" cy="1920"/>
            </a:xfrm>
          </p:grpSpPr>
          <p:pic>
            <p:nvPicPr>
              <p:cNvPr id="409603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368" y="816"/>
                <a:ext cx="616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09604" name="Picture 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383" y="1490"/>
                <a:ext cx="610" cy="5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09605" name="Picture 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398" y="2112"/>
                <a:ext cx="639" cy="5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09606" name="Picture 6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95" y="1488"/>
                <a:ext cx="2441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09607" name="Picture 7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72" y="816"/>
                <a:ext cx="599" cy="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09608" name="Picture 8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74" y="1488"/>
                <a:ext cx="593" cy="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09609" name="Picture 9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44" y="2160"/>
                <a:ext cx="633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sp>
        <p:nvSpPr>
          <p:cNvPr id="409610" name="Rectangle 10"/>
          <p:cNvSpPr>
            <a:spLocks noChangeArrowheads="1"/>
          </p:cNvSpPr>
          <p:nvPr/>
        </p:nvSpPr>
        <p:spPr bwMode="auto">
          <a:xfrm>
            <a:off x="5532120" y="701358"/>
            <a:ext cx="278892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rebuchet MS" pitchFamily="34" charset="0"/>
              </a:rPr>
              <a:t>Example of a short MEBT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95" name="Table 94"/>
          <p:cNvGraphicFramePr>
            <a:graphicFrameLocks noGrp="1"/>
          </p:cNvGraphicFramePr>
          <p:nvPr/>
        </p:nvGraphicFramePr>
        <p:xfrm>
          <a:off x="7185660" y="2151673"/>
          <a:ext cx="1821180" cy="975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1500"/>
                <a:gridCol w="472440"/>
                <a:gridCol w="777240"/>
              </a:tblGrid>
              <a:tr h="237636">
                <a:tc>
                  <a:txBody>
                    <a:bodyPr/>
                    <a:lstStyle/>
                    <a:p>
                      <a:r>
                        <a:rPr lang="en-US" sz="1000" b="0" dirty="0" smtClean="0"/>
                        <a:t>Cavity</a:t>
                      </a:r>
                      <a:endParaRPr lang="en-US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Unit</a:t>
                      </a:r>
                      <a:endParaRPr lang="en-US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1/4</a:t>
                      </a:r>
                      <a:r>
                        <a:rPr lang="en-US" sz="1000" b="0" baseline="0" dirty="0" smtClean="0"/>
                        <a:t> Wave</a:t>
                      </a:r>
                      <a:endParaRPr lang="en-US" sz="1000" b="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0" b="0" dirty="0" smtClean="0"/>
                        <a:t>Volt.</a:t>
                      </a:r>
                      <a:endParaRPr lang="en-US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MV</a:t>
                      </a:r>
                      <a:endParaRPr lang="en-US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0.8</a:t>
                      </a:r>
                      <a:endParaRPr lang="en-US" sz="1000" b="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0" b="0" dirty="0" smtClean="0"/>
                        <a:t>Freq.</a:t>
                      </a:r>
                      <a:endParaRPr lang="en-US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MHz</a:t>
                      </a:r>
                      <a:endParaRPr lang="en-US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117.3</a:t>
                      </a:r>
                      <a:endParaRPr lang="en-US" sz="1000" b="0" dirty="0"/>
                    </a:p>
                  </a:txBody>
                  <a:tcPr/>
                </a:tc>
              </a:tr>
              <a:tr h="237636">
                <a:tc>
                  <a:txBody>
                    <a:bodyPr/>
                    <a:lstStyle/>
                    <a:p>
                      <a:r>
                        <a:rPr lang="en-US" sz="1000" b="0" dirty="0" smtClean="0"/>
                        <a:t>Length</a:t>
                      </a:r>
                      <a:endParaRPr lang="en-US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mm</a:t>
                      </a:r>
                      <a:endParaRPr lang="en-US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340</a:t>
                      </a:r>
                      <a:endParaRPr lang="en-US" sz="10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09611" name="Text Box 11"/>
          <p:cNvSpPr txBox="1">
            <a:spLocks noChangeArrowheads="1"/>
          </p:cNvSpPr>
          <p:nvPr/>
        </p:nvSpPr>
        <p:spPr bwMode="auto">
          <a:xfrm>
            <a:off x="5494020" y="3360420"/>
            <a:ext cx="17449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rPr>
              <a:t>Quad Parameters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9612" name="Text Box 12"/>
          <p:cNvSpPr txBox="1">
            <a:spLocks noChangeArrowheads="1"/>
          </p:cNvSpPr>
          <p:nvPr/>
        </p:nvSpPr>
        <p:spPr bwMode="auto">
          <a:xfrm>
            <a:off x="7205649" y="3162300"/>
            <a:ext cx="19383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rPr>
              <a:t>Buncher</a:t>
            </a: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rPr>
              <a:t>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rPr>
              <a:t>Parameters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409618" name="Group 18"/>
          <p:cNvGrpSpPr>
            <a:grpSpLocks noChangeAspect="1"/>
          </p:cNvGrpSpPr>
          <p:nvPr/>
        </p:nvGrpSpPr>
        <p:grpSpPr bwMode="auto">
          <a:xfrm>
            <a:off x="5074920" y="5551170"/>
            <a:ext cx="3947160" cy="1122898"/>
            <a:chOff x="144" y="2592"/>
            <a:chExt cx="5568" cy="1584"/>
          </a:xfrm>
        </p:grpSpPr>
        <p:sp>
          <p:nvSpPr>
            <p:cNvPr id="409619" name="Rectangle 19"/>
            <p:cNvSpPr>
              <a:spLocks noChangeArrowheads="1"/>
            </p:cNvSpPr>
            <p:nvPr/>
          </p:nvSpPr>
          <p:spPr bwMode="auto">
            <a:xfrm>
              <a:off x="144" y="2592"/>
              <a:ext cx="5568" cy="158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09620" name="Picture 20" descr="mindy_dtl_tank3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92" y="2640"/>
              <a:ext cx="2016" cy="1512"/>
            </a:xfrm>
            <a:prstGeom prst="rect">
              <a:avLst/>
            </a:prstGeom>
            <a:noFill/>
          </p:spPr>
        </p:pic>
        <p:pic>
          <p:nvPicPr>
            <p:cNvPr id="409621" name="Picture 21" descr="mindy_dtl_buncher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454" y="2640"/>
              <a:ext cx="1193" cy="1488"/>
            </a:xfrm>
            <a:prstGeom prst="rect">
              <a:avLst/>
            </a:prstGeom>
            <a:noFill/>
          </p:spPr>
        </p:pic>
        <p:pic>
          <p:nvPicPr>
            <p:cNvPr id="409622" name="Picture 22" descr="mindy_dtl_quad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304" y="2640"/>
              <a:ext cx="2064" cy="1500"/>
            </a:xfrm>
            <a:prstGeom prst="rect">
              <a:avLst/>
            </a:prstGeom>
            <a:noFill/>
          </p:spPr>
        </p:pic>
      </p:grpSp>
      <p:pic>
        <p:nvPicPr>
          <p:cNvPr id="409623" name="Picture 2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137161" y="3899934"/>
            <a:ext cx="3802381" cy="2270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409625" name="Rectangle 25"/>
          <p:cNvSpPr>
            <a:spLocks noChangeArrowheads="1"/>
          </p:cNvSpPr>
          <p:nvPr/>
        </p:nvSpPr>
        <p:spPr bwMode="auto">
          <a:xfrm>
            <a:off x="4724400" y="4587240"/>
            <a:ext cx="1409700" cy="777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rebuchet MS" pitchFamily="34" charset="0"/>
              </a:rPr>
              <a:t>Normal Conducting IH cavities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409626" name="Rectangle 26"/>
          <p:cNvSpPr>
            <a:spLocks noChangeArrowheads="1"/>
          </p:cNvSpPr>
          <p:nvPr/>
        </p:nvSpPr>
        <p:spPr bwMode="auto">
          <a:xfrm>
            <a:off x="281940" y="3558540"/>
            <a:ext cx="3672840" cy="327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rebuchet MS" pitchFamily="34" charset="0"/>
              </a:rPr>
              <a:t>Normal Conducting IH structure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12559"/>
          </a:xfrm>
        </p:spPr>
        <p:txBody>
          <a:bodyPr/>
          <a:lstStyle/>
          <a:p>
            <a:r>
              <a:rPr lang="en-US" dirty="0" smtClean="0"/>
              <a:t>SRF Components of the Ion </a:t>
            </a:r>
            <a:r>
              <a:rPr lang="en-US" dirty="0" err="1" smtClean="0"/>
              <a:t>Linac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" y="723900"/>
            <a:ext cx="3314700" cy="1104900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Superconducting cavities</a:t>
            </a:r>
          </a:p>
          <a:p>
            <a:pPr marL="457200" lvl="1" indent="-228600"/>
            <a:r>
              <a:rPr lang="en-US" sz="1600" b="0" dirty="0" smtClean="0">
                <a:solidFill>
                  <a:schemeClr val="tx1"/>
                </a:solidFill>
              </a:rPr>
              <a:t>119 cavities</a:t>
            </a:r>
          </a:p>
          <a:p>
            <a:pPr marL="457200" lvl="1" indent="-228600"/>
            <a:r>
              <a:rPr lang="en-US" sz="1600" b="0" dirty="0" smtClean="0">
                <a:solidFill>
                  <a:schemeClr val="tx1"/>
                </a:solidFill>
              </a:rPr>
              <a:t>21 cryostats</a:t>
            </a:r>
          </a:p>
          <a:p>
            <a:pPr>
              <a:buNone/>
            </a:pPr>
            <a:endParaRPr lang="en-US" sz="2000" dirty="0" smtClean="0"/>
          </a:p>
          <a:p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22860" y="1784985"/>
            <a:ext cx="3131819" cy="4417695"/>
            <a:chOff x="-15240" y="1830705"/>
            <a:chExt cx="3131819" cy="4417695"/>
          </a:xfrm>
        </p:grpSpPr>
        <p:pic>
          <p:nvPicPr>
            <p:cNvPr id="14131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3660" y="4602936"/>
              <a:ext cx="2065701" cy="13757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1316" name="Picture 4" descr="quarter_wav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3521" y="1830705"/>
              <a:ext cx="1081624" cy="2063099"/>
            </a:xfrm>
            <a:prstGeom prst="rect">
              <a:avLst/>
            </a:prstGeom>
            <a:noFill/>
          </p:spPr>
        </p:pic>
        <p:pic>
          <p:nvPicPr>
            <p:cNvPr id="141317" name="Picture 5" descr="half_wav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47623" y="1948972"/>
              <a:ext cx="890116" cy="1679722"/>
            </a:xfrm>
            <a:prstGeom prst="rect">
              <a:avLst/>
            </a:prstGeom>
            <a:noFill/>
          </p:spPr>
        </p:pic>
        <p:sp>
          <p:nvSpPr>
            <p:cNvPr id="141318" name="Text Box 6"/>
            <p:cNvSpPr txBox="1">
              <a:spLocks noChangeArrowheads="1"/>
            </p:cNvSpPr>
            <p:nvPr/>
          </p:nvSpPr>
          <p:spPr bwMode="auto">
            <a:xfrm>
              <a:off x="327661" y="5998514"/>
              <a:ext cx="2476500" cy="24988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</a:rPr>
                <a:t>Double Spoke</a:t>
              </a:r>
              <a:r>
                <a:rPr kumimoji="0" lang="en-US" sz="1400" b="1" i="0" u="none" strike="noStrike" cap="none" normalizeH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</a:rPr>
                <a:t> Resonator (DSR)</a:t>
              </a: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</a:rPr>
                <a:t> 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1630680" y="3627120"/>
              <a:ext cx="1485899" cy="5791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</a:rPr>
                <a:t>Half-Wave Resonator (HWR)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-15240" y="3810000"/>
              <a:ext cx="1699260" cy="5334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</a:rPr>
                <a:t>Quarter Wave Resonator (QWR)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14131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78580" y="687706"/>
            <a:ext cx="5254625" cy="22717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4132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97980" y="4163278"/>
            <a:ext cx="2446020" cy="1658297"/>
          </a:xfrm>
          <a:prstGeom prst="rect">
            <a:avLst/>
          </a:prstGeom>
          <a:noFill/>
        </p:spPr>
      </p:pic>
      <p:sp>
        <p:nvSpPr>
          <p:cNvPr id="141321" name="Rectangle 9"/>
          <p:cNvSpPr>
            <a:spLocks noChangeArrowheads="1"/>
          </p:cNvSpPr>
          <p:nvPr/>
        </p:nvSpPr>
        <p:spPr bwMode="auto">
          <a:xfrm>
            <a:off x="6692427" y="3805798"/>
            <a:ext cx="2413473" cy="286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rebuchet MS" pitchFamily="34" charset="0"/>
              </a:rPr>
              <a:t>Stripping energy (lead)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pic>
        <p:nvPicPr>
          <p:cNvPr id="141322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65513" y="3246756"/>
            <a:ext cx="2828847" cy="174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23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42031" y="4862023"/>
            <a:ext cx="2241549" cy="157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324" name="Rectangle 12"/>
          <p:cNvSpPr>
            <a:spLocks noChangeArrowheads="1"/>
          </p:cNvSpPr>
          <p:nvPr/>
        </p:nvSpPr>
        <p:spPr bwMode="auto">
          <a:xfrm>
            <a:off x="3451860" y="2948940"/>
            <a:ext cx="296418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rebuchet MS" pitchFamily="34" charset="0"/>
              </a:rPr>
              <a:t>Voltage gain per SRF cavity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5234940" y="4076700"/>
            <a:ext cx="883920" cy="29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rebuchet MS" pitchFamily="34" charset="0"/>
              </a:rPr>
              <a:t>proton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4815840" y="5775960"/>
            <a:ext cx="883920" cy="29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rebuchet MS" pitchFamily="34" charset="0"/>
              </a:rPr>
              <a:t>lead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12559"/>
          </a:xfrm>
        </p:spPr>
        <p:txBody>
          <a:bodyPr/>
          <a:lstStyle/>
          <a:p>
            <a:r>
              <a:rPr lang="en-US" dirty="0" smtClean="0"/>
              <a:t>Large Ion Booster </a:t>
            </a:r>
            <a:r>
              <a:rPr lang="en-US" sz="2400" dirty="0" smtClean="0"/>
              <a:t>(Low Energy Collider Ring)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731520"/>
            <a:ext cx="8488680" cy="5196840"/>
          </a:xfrm>
        </p:spPr>
        <p:txBody>
          <a:bodyPr/>
          <a:lstStyle/>
          <a:p>
            <a:pPr marL="228600" indent="-228600"/>
            <a:r>
              <a:rPr lang="en-US" sz="2000" dirty="0" smtClean="0">
                <a:solidFill>
                  <a:srgbClr val="0000FF"/>
                </a:solidFill>
              </a:rPr>
              <a:t>Design consideration</a:t>
            </a:r>
          </a:p>
          <a:p>
            <a:pPr marL="571500" lvl="1" indent="-228600"/>
            <a:r>
              <a:rPr lang="en-US" sz="1600" b="0" dirty="0" smtClean="0">
                <a:solidFill>
                  <a:schemeClr val="tx1"/>
                </a:solidFill>
              </a:rPr>
              <a:t>Accepting and stacking ion beam from pre-booster in </a:t>
            </a:r>
            <a:r>
              <a:rPr lang="en-US" sz="1600" dirty="0" smtClean="0">
                <a:solidFill>
                  <a:srgbClr val="FF0000"/>
                </a:solidFill>
              </a:rPr>
              <a:t>4 or 5 injections </a:t>
            </a:r>
          </a:p>
          <a:p>
            <a:pPr marL="571500" lvl="1" indent="-228600"/>
            <a:r>
              <a:rPr lang="en-US" sz="1600" b="0" dirty="0" smtClean="0">
                <a:solidFill>
                  <a:schemeClr val="tx1"/>
                </a:solidFill>
              </a:rPr>
              <a:t>Accelerating protons to 20 </a:t>
            </a:r>
            <a:r>
              <a:rPr lang="en-US" sz="1600" b="0" dirty="0" err="1" smtClean="0">
                <a:solidFill>
                  <a:schemeClr val="tx1"/>
                </a:solidFill>
              </a:rPr>
              <a:t>GeV</a:t>
            </a:r>
            <a:r>
              <a:rPr lang="en-US" sz="1600" b="0" dirty="0" smtClean="0">
                <a:solidFill>
                  <a:schemeClr val="tx1"/>
                </a:solidFill>
              </a:rPr>
              <a:t>  and ions to </a:t>
            </a:r>
            <a:r>
              <a:rPr lang="en-US" sz="1600" dirty="0" smtClean="0">
                <a:solidFill>
                  <a:srgbClr val="FF0000"/>
                </a:solidFill>
              </a:rPr>
              <a:t>above 13.1 </a:t>
            </a:r>
            <a:r>
              <a:rPr lang="en-US" sz="1600" dirty="0" err="1" smtClean="0">
                <a:solidFill>
                  <a:srgbClr val="FF0000"/>
                </a:solidFill>
              </a:rPr>
              <a:t>GeV</a:t>
            </a:r>
            <a:r>
              <a:rPr lang="en-US" sz="1600" dirty="0" smtClean="0">
                <a:solidFill>
                  <a:srgbClr val="FF0000"/>
                </a:solidFill>
              </a:rPr>
              <a:t>/u</a:t>
            </a:r>
          </a:p>
          <a:p>
            <a:pPr marL="571500" lvl="1" indent="-228600"/>
            <a:r>
              <a:rPr lang="en-US" sz="1600" b="0" dirty="0" smtClean="0">
                <a:solidFill>
                  <a:schemeClr val="tx1"/>
                </a:solidFill>
              </a:rPr>
              <a:t>Must be a Figure-8 ring</a:t>
            </a:r>
          </a:p>
          <a:p>
            <a:pPr marL="571500" lvl="1" indent="-228600"/>
            <a:r>
              <a:rPr lang="en-US" sz="1600" b="0" dirty="0" smtClean="0">
                <a:solidFill>
                  <a:schemeClr val="tx1"/>
                </a:solidFill>
              </a:rPr>
              <a:t>Same footprint as the electron and medium energy ion collider</a:t>
            </a:r>
          </a:p>
          <a:p>
            <a:pPr marL="228600" indent="-228600">
              <a:buNone/>
            </a:pPr>
            <a:endParaRPr lang="en-US" sz="800" dirty="0" smtClean="0"/>
          </a:p>
          <a:p>
            <a:pPr marL="228600" indent="-228600"/>
            <a:r>
              <a:rPr lang="en-US" sz="2000" dirty="0" smtClean="0">
                <a:solidFill>
                  <a:srgbClr val="0000FF"/>
                </a:solidFill>
              </a:rPr>
              <a:t>Avoiding crossing of transition energy in large booster and in collider ring</a:t>
            </a:r>
          </a:p>
          <a:p>
            <a:pPr marL="571500" indent="-228600"/>
            <a:r>
              <a:rPr lang="en-US" sz="1600" b="0" dirty="0" smtClean="0">
                <a:solidFill>
                  <a:schemeClr val="tx1"/>
                </a:solidFill>
              </a:rPr>
              <a:t>The transition energy of medium energy ion collider ring is 13.1 </a:t>
            </a:r>
            <a:r>
              <a:rPr lang="en-US" sz="1600" b="0" dirty="0" err="1" smtClean="0">
                <a:solidFill>
                  <a:schemeClr val="tx1"/>
                </a:solidFill>
              </a:rPr>
              <a:t>GeV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</a:p>
          <a:p>
            <a:pPr marL="571500" indent="-228600"/>
            <a:r>
              <a:rPr lang="en-US" sz="1600" b="0" dirty="0" smtClean="0">
                <a:solidFill>
                  <a:schemeClr val="tx1"/>
                </a:solidFill>
              </a:rPr>
              <a:t>Must inject into the ion collider ring at above the transition energy</a:t>
            </a:r>
            <a:endParaRPr lang="en-US" sz="1600" b="0" dirty="0" smtClean="0"/>
          </a:p>
          <a:p>
            <a:pPr marL="228600" indent="-228600"/>
            <a:endParaRPr lang="en-US" sz="800" dirty="0" smtClean="0"/>
          </a:p>
          <a:p>
            <a:pPr marL="228600" indent="-228600"/>
            <a:r>
              <a:rPr lang="en-US" sz="2000" dirty="0" smtClean="0">
                <a:solidFill>
                  <a:srgbClr val="0000FF"/>
                </a:solidFill>
              </a:rPr>
              <a:t>As a low energy collider ring</a:t>
            </a:r>
          </a:p>
          <a:p>
            <a:pPr marL="628650" lvl="1" indent="-228600"/>
            <a:r>
              <a:rPr lang="en-US" sz="1600" b="0" dirty="0" smtClean="0">
                <a:solidFill>
                  <a:schemeClr val="tx1"/>
                </a:solidFill>
              </a:rPr>
              <a:t>Accommodate collisions of ions with energy from 12 to 20 </a:t>
            </a:r>
            <a:r>
              <a:rPr lang="en-US" sz="1600" b="0" dirty="0" err="1" smtClean="0">
                <a:solidFill>
                  <a:schemeClr val="tx1"/>
                </a:solidFill>
              </a:rPr>
              <a:t>GeV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628650" lvl="1" indent="-228600"/>
            <a:r>
              <a:rPr lang="en-US" sz="1600" b="0" dirty="0" smtClean="0">
                <a:solidFill>
                  <a:schemeClr val="tx1"/>
                </a:solidFill>
              </a:rPr>
              <a:t>Storage of a low energy ion beam</a:t>
            </a:r>
          </a:p>
          <a:p>
            <a:pPr marL="628650" lvl="1" indent="-228600"/>
            <a:r>
              <a:rPr lang="en-US" sz="1600" b="0" dirty="0" smtClean="0">
                <a:solidFill>
                  <a:schemeClr val="tx1"/>
                </a:solidFill>
              </a:rPr>
              <a:t>Electron cooling is also required for the low energy colliding beam</a:t>
            </a:r>
          </a:p>
          <a:p>
            <a:pPr marL="228600" indent="-228600"/>
            <a:endParaRPr lang="en-US" sz="2000" dirty="0"/>
          </a:p>
        </p:txBody>
      </p:sp>
      <p:sp>
        <p:nvSpPr>
          <p:cNvPr id="5" name="Rectangle 4"/>
          <p:cNvSpPr/>
          <p:nvPr/>
        </p:nvSpPr>
        <p:spPr bwMode="auto">
          <a:xfrm>
            <a:off x="1921009" y="5524821"/>
            <a:ext cx="3219610" cy="453358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Work in progress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0" y="106680"/>
            <a:ext cx="9144000" cy="1059180"/>
          </a:xfrm>
        </p:spPr>
        <p:txBody>
          <a:bodyPr/>
          <a:lstStyle/>
          <a:p>
            <a:pPr eaLnBrk="1" hangingPunct="1"/>
            <a:r>
              <a:rPr lang="en-US" b="1" dirty="0" smtClean="0"/>
              <a:t>Stacking of Polarized Proton beam with an ABPIS Source</a:t>
            </a:r>
          </a:p>
        </p:txBody>
      </p:sp>
      <p:graphicFrame>
        <p:nvGraphicFramePr>
          <p:cNvPr id="15528" name="Group 168"/>
          <p:cNvGraphicFramePr>
            <a:graphicFrameLocks noGrp="1"/>
          </p:cNvGraphicFramePr>
          <p:nvPr>
            <p:ph idx="1"/>
          </p:nvPr>
        </p:nvGraphicFramePr>
        <p:xfrm>
          <a:off x="76200" y="1249680"/>
          <a:ext cx="8915400" cy="5120640"/>
        </p:xfrm>
        <a:graphic>
          <a:graphicData uri="http://schemas.openxmlformats.org/drawingml/2006/table">
            <a:tbl>
              <a:tblPr/>
              <a:tblGrid>
                <a:gridCol w="1498600"/>
                <a:gridCol w="711200"/>
                <a:gridCol w="788988"/>
                <a:gridCol w="887412"/>
                <a:gridCol w="1219200"/>
                <a:gridCol w="1219200"/>
                <a:gridCol w="1371600"/>
                <a:gridCol w="1219200"/>
              </a:tblGrid>
              <a:tr h="1879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Source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Linac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Pre-booster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Large booster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Collider 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ABPIS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exit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At Injection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After boost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After boost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After boost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Charge status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H</a:t>
                      </a:r>
                      <a:r>
                        <a:rPr kumimoji="0" lang="en-US" sz="13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H</a:t>
                      </a:r>
                      <a:r>
                        <a:rPr kumimoji="0" lang="en-US" sz="13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H</a:t>
                      </a:r>
                      <a:r>
                        <a:rPr kumimoji="0" lang="en-US" sz="13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H</a:t>
                      </a:r>
                      <a:r>
                        <a:rPr kumimoji="0" lang="en-US" sz="13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H</a:t>
                      </a:r>
                      <a:r>
                        <a:rPr kumimoji="0" lang="en-US" sz="13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H</a:t>
                      </a:r>
                      <a:r>
                        <a:rPr kumimoji="0" lang="en-US" sz="13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Kinetic energy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MeV/u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~0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13.2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285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1.3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22.3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64.9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β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0.64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0.97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Velocity boost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1.51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1.03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Pulse current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Pulse length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0.22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Charge per pulse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μ</a:t>
                      </a: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0.44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ions per pulse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  <a:r>
                        <a:rPr kumimoji="0" lang="en-US" sz="13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2.75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Number of pulses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efficiency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Total stored 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  <a:r>
                        <a:rPr kumimoji="0" lang="en-US" sz="13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2.52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2.52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2.52x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2.52x5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Stored current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0.33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Reason of current change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Change of velocity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Change of velocity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1437"/>
          </a:xfrm>
        </p:spPr>
        <p:txBody>
          <a:bodyPr/>
          <a:lstStyle/>
          <a:p>
            <a:r>
              <a:rPr lang="en-US" sz="3600" dirty="0" smtClean="0"/>
              <a:t>Our Response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45244"/>
            <a:ext cx="9144000" cy="4979254"/>
          </a:xfrm>
        </p:spPr>
        <p:txBody>
          <a:bodyPr/>
          <a:lstStyle/>
          <a:p>
            <a:pPr marL="0" lvl="1" indent="0">
              <a:buNone/>
            </a:pPr>
            <a:r>
              <a:rPr lang="en-US" i="1" dirty="0" smtClean="0">
                <a:solidFill>
                  <a:srgbClr val="0000FF"/>
                </a:solidFill>
                <a:latin typeface="Franklin Gothic Heavy" pitchFamily="34" charset="0"/>
              </a:rPr>
              <a:t>  “Hold  </a:t>
            </a:r>
            <a:r>
              <a:rPr lang="en-US" i="1" dirty="0" smtClean="0">
                <a:solidFill>
                  <a:srgbClr val="0000FF"/>
                </a:solidFill>
                <a:latin typeface="Franklin Gothic Heavy" pitchFamily="34" charset="0"/>
              </a:rPr>
              <a:t>off research for now</a:t>
            </a:r>
            <a:r>
              <a:rPr lang="en-US" b="0" dirty="0" smtClean="0">
                <a:solidFill>
                  <a:srgbClr val="0000FF"/>
                </a:solidFill>
                <a:latin typeface="Franklin Gothic Heavy" pitchFamily="34" charset="0"/>
              </a:rPr>
              <a:t>, </a:t>
            </a:r>
            <a:r>
              <a:rPr lang="en-US" i="1" dirty="0" smtClean="0">
                <a:solidFill>
                  <a:srgbClr val="0000FF"/>
                </a:solidFill>
                <a:latin typeface="Franklin Gothic Heavy" pitchFamily="34" charset="0"/>
              </a:rPr>
              <a:t>all works go to machine design</a:t>
            </a:r>
            <a:r>
              <a:rPr lang="en-US" i="1" dirty="0" smtClean="0">
                <a:solidFill>
                  <a:srgbClr val="0000FF"/>
                </a:solidFill>
                <a:latin typeface="Franklin Gothic Heavy" pitchFamily="34" charset="0"/>
              </a:rPr>
              <a:t>!”</a:t>
            </a:r>
            <a:endParaRPr lang="en-US" i="1" dirty="0" smtClean="0">
              <a:solidFill>
                <a:srgbClr val="0000FF"/>
              </a:solidFill>
              <a:latin typeface="Franklin Gothic Heavy" pitchFamily="34" charset="0"/>
            </a:endParaRPr>
          </a:p>
          <a:p>
            <a:pPr lvl="1"/>
            <a:endParaRPr lang="en-US" sz="600" b="0" dirty="0" smtClean="0">
              <a:solidFill>
                <a:schemeClr val="tx1"/>
              </a:solidFill>
            </a:endParaRPr>
          </a:p>
          <a:p>
            <a:pPr marL="233363" indent="-233363"/>
            <a:r>
              <a:rPr lang="en-US" sz="2000" dirty="0" smtClean="0">
                <a:solidFill>
                  <a:schemeClr val="tx1"/>
                </a:solidFill>
              </a:rPr>
              <a:t>Charges to the </a:t>
            </a:r>
            <a:r>
              <a:rPr lang="en-US" sz="2000" dirty="0" err="1" smtClean="0">
                <a:solidFill>
                  <a:schemeClr val="tx1"/>
                </a:solidFill>
              </a:rPr>
              <a:t>JLab</a:t>
            </a:r>
            <a:r>
              <a:rPr lang="en-US" sz="2000" dirty="0" smtClean="0">
                <a:solidFill>
                  <a:schemeClr val="tx1"/>
                </a:solidFill>
              </a:rPr>
              <a:t> accelerator design team</a:t>
            </a:r>
          </a:p>
          <a:p>
            <a:pPr marL="569913" lvl="1" indent="-225425"/>
            <a:r>
              <a:rPr lang="en-US" sz="1800" b="0" dirty="0" smtClean="0">
                <a:solidFill>
                  <a:schemeClr val="tx1"/>
                </a:solidFill>
              </a:rPr>
              <a:t>Produce a matured design in a short period of time (6 to 12 months)</a:t>
            </a:r>
          </a:p>
          <a:p>
            <a:pPr marL="569913" lvl="1" indent="-225425"/>
            <a:r>
              <a:rPr lang="en-US" sz="1800" b="0" dirty="0" smtClean="0">
                <a:solidFill>
                  <a:schemeClr val="tx1"/>
                </a:solidFill>
              </a:rPr>
              <a:t>Provide sufficient details (at a level of the </a:t>
            </a:r>
            <a:r>
              <a:rPr lang="en-US" sz="1800" b="0" dirty="0" err="1" smtClean="0">
                <a:solidFill>
                  <a:schemeClr val="tx1"/>
                </a:solidFill>
              </a:rPr>
              <a:t>eRHIC</a:t>
            </a:r>
            <a:r>
              <a:rPr lang="en-US" sz="1800" b="0" dirty="0" smtClean="0">
                <a:solidFill>
                  <a:schemeClr val="tx1"/>
                </a:solidFill>
              </a:rPr>
              <a:t> ring-ring design report)</a:t>
            </a:r>
          </a:p>
          <a:p>
            <a:pPr marL="569913" lvl="1" indent="-225425"/>
            <a:r>
              <a:rPr lang="en-US" sz="1800" b="0" dirty="0" smtClean="0">
                <a:solidFill>
                  <a:schemeClr val="tx1"/>
                </a:solidFill>
              </a:rPr>
              <a:t>Make the design as solid as we can</a:t>
            </a:r>
          </a:p>
          <a:p>
            <a:pPr marL="233363" indent="-233363"/>
            <a:endParaRPr lang="en-US" sz="1000" dirty="0" smtClean="0">
              <a:solidFill>
                <a:schemeClr val="tx1"/>
              </a:solidFill>
            </a:endParaRPr>
          </a:p>
          <a:p>
            <a:pPr marL="233363" indent="-233363"/>
            <a:r>
              <a:rPr lang="en-US" sz="2000" dirty="0" smtClean="0">
                <a:solidFill>
                  <a:schemeClr val="tx1"/>
                </a:solidFill>
              </a:rPr>
              <a:t>The </a:t>
            </a:r>
            <a:r>
              <a:rPr lang="en-US" sz="2000" dirty="0" err="1" smtClean="0">
                <a:solidFill>
                  <a:schemeClr val="tx1"/>
                </a:solidFill>
              </a:rPr>
              <a:t>JLab</a:t>
            </a:r>
            <a:r>
              <a:rPr lang="en-US" sz="2000" dirty="0" smtClean="0">
                <a:solidFill>
                  <a:schemeClr val="tx1"/>
                </a:solidFill>
              </a:rPr>
              <a:t> accelerator team, guided by lab management, has decided</a:t>
            </a:r>
            <a:endParaRPr lang="en-US" i="1" dirty="0" smtClean="0">
              <a:solidFill>
                <a:srgbClr val="0000FF"/>
              </a:solidFill>
              <a:latin typeface="Franklin Gothic Heavy" pitchFamily="34" charset="0"/>
            </a:endParaRPr>
          </a:p>
          <a:p>
            <a:pPr marL="569913" lvl="1" indent="-225425"/>
            <a:r>
              <a:rPr lang="en-US" sz="1800" b="0" dirty="0" smtClean="0">
                <a:solidFill>
                  <a:schemeClr val="tx1"/>
                </a:solidFill>
              </a:rPr>
              <a:t>Take </a:t>
            </a:r>
            <a:r>
              <a:rPr lang="en-US" sz="1800" b="0" dirty="0" smtClean="0">
                <a:solidFill>
                  <a:schemeClr val="tx1"/>
                </a:solidFill>
              </a:rPr>
              <a:t>a conservative position: </a:t>
            </a:r>
            <a:r>
              <a:rPr lang="en-US" sz="1800" i="1" dirty="0" smtClean="0">
                <a:solidFill>
                  <a:schemeClr val="tx1"/>
                </a:solidFill>
              </a:rPr>
              <a:t>try </a:t>
            </a:r>
            <a:r>
              <a:rPr lang="en-US" sz="1800" i="1" dirty="0" smtClean="0">
                <a:solidFill>
                  <a:schemeClr val="tx1"/>
                </a:solidFill>
              </a:rPr>
              <a:t>to stay within state-of-art as much as we can</a:t>
            </a:r>
          </a:p>
          <a:p>
            <a:pPr marL="569913" lvl="1" indent="-225425">
              <a:buNone/>
            </a:pPr>
            <a:r>
              <a:rPr lang="en-US" sz="1800" b="0" dirty="0" smtClean="0">
                <a:solidFill>
                  <a:schemeClr val="tx1"/>
                </a:solidFill>
              </a:rPr>
              <a:t>	</a:t>
            </a:r>
            <a:r>
              <a:rPr lang="en-US" sz="1800" b="0" dirty="0" smtClean="0">
                <a:solidFill>
                  <a:schemeClr val="tx1"/>
                </a:solidFill>
              </a:rPr>
              <a:t>      </a:t>
            </a:r>
            <a:r>
              <a:rPr lang="en-US" sz="1800" dirty="0" smtClean="0">
                <a:solidFill>
                  <a:schemeClr val="tx1"/>
                </a:solidFill>
              </a:rPr>
              <a:t>(</a:t>
            </a:r>
            <a:r>
              <a:rPr lang="en-US" sz="1800" i="1" dirty="0" smtClean="0">
                <a:solidFill>
                  <a:schemeClr val="tx1"/>
                </a:solidFill>
              </a:rPr>
              <a:t>more </a:t>
            </a:r>
            <a:r>
              <a:rPr lang="en-US" sz="1800" i="1" dirty="0" smtClean="0">
                <a:solidFill>
                  <a:schemeClr val="tx1"/>
                </a:solidFill>
              </a:rPr>
              <a:t>reachable goal</a:t>
            </a:r>
            <a:r>
              <a:rPr lang="en-US" sz="1800" dirty="0" smtClean="0">
                <a:solidFill>
                  <a:schemeClr val="tx1"/>
                </a:solidFill>
              </a:rPr>
              <a:t>, </a:t>
            </a:r>
            <a:r>
              <a:rPr lang="en-US" sz="1800" i="1" dirty="0" smtClean="0">
                <a:solidFill>
                  <a:schemeClr val="tx1"/>
                </a:solidFill>
              </a:rPr>
              <a:t>more credible design</a:t>
            </a:r>
            <a:r>
              <a:rPr lang="en-US" sz="1800" dirty="0" smtClean="0">
                <a:solidFill>
                  <a:schemeClr val="tx1"/>
                </a:solidFill>
              </a:rPr>
              <a:t>,  </a:t>
            </a:r>
            <a:r>
              <a:rPr lang="en-US" sz="1800" i="1" dirty="0" smtClean="0">
                <a:solidFill>
                  <a:schemeClr val="tx1"/>
                </a:solidFill>
              </a:rPr>
              <a:t>much less R&amp;D burden</a:t>
            </a:r>
            <a:r>
              <a:rPr lang="en-US" sz="1800" dirty="0" smtClean="0">
                <a:solidFill>
                  <a:schemeClr val="tx1"/>
                </a:solidFill>
              </a:rPr>
              <a:t>)</a:t>
            </a:r>
          </a:p>
          <a:p>
            <a:pPr marL="569913" lvl="1" indent="-225425"/>
            <a:r>
              <a:rPr lang="en-US" sz="1800" b="0" dirty="0" smtClean="0">
                <a:solidFill>
                  <a:schemeClr val="tx1"/>
                </a:solidFill>
              </a:rPr>
              <a:t>Reach out for seeking external help through collaboration</a:t>
            </a:r>
          </a:p>
          <a:p>
            <a:endParaRPr lang="en-US" sz="1000" b="0" dirty="0" smtClean="0">
              <a:solidFill>
                <a:schemeClr val="tx1"/>
              </a:solidFill>
            </a:endParaRPr>
          </a:p>
          <a:p>
            <a:pPr marL="233363" indent="-233363"/>
            <a:r>
              <a:rPr lang="en-US" sz="2000" dirty="0" smtClean="0">
                <a:solidFill>
                  <a:schemeClr val="tx1"/>
                </a:solidFill>
              </a:rPr>
              <a:t>Present project status</a:t>
            </a:r>
          </a:p>
          <a:p>
            <a:pPr marL="690563" lvl="1" indent="-233363"/>
            <a:r>
              <a:rPr lang="en-US" sz="1800" b="0" dirty="0" smtClean="0">
                <a:solidFill>
                  <a:schemeClr val="tx1"/>
                </a:solidFill>
              </a:rPr>
              <a:t>Reaching short term design goal				</a:t>
            </a:r>
            <a:r>
              <a:rPr lang="en-US" sz="1800" i="1" dirty="0" smtClean="0">
                <a:solidFill>
                  <a:srgbClr val="FF0000"/>
                </a:solidFill>
              </a:rPr>
              <a:t>YES</a:t>
            </a:r>
            <a:r>
              <a:rPr lang="en-US" sz="1800" i="1" dirty="0" smtClean="0">
                <a:solidFill>
                  <a:srgbClr val="FF0000"/>
                </a:solidFill>
              </a:rPr>
              <a:t>!</a:t>
            </a:r>
          </a:p>
          <a:p>
            <a:pPr marL="690563" lvl="1" indent="-233363"/>
            <a:r>
              <a:rPr lang="en-US" sz="1800" b="0" dirty="0" smtClean="0">
                <a:solidFill>
                  <a:schemeClr val="tx1"/>
                </a:solidFill>
              </a:rPr>
              <a:t>Conceptual design of major components			</a:t>
            </a:r>
            <a:r>
              <a:rPr lang="en-US" sz="1800" i="1" dirty="0" smtClean="0">
                <a:solidFill>
                  <a:srgbClr val="FF0000"/>
                </a:solidFill>
              </a:rPr>
              <a:t>YES</a:t>
            </a:r>
            <a:r>
              <a:rPr lang="en-US" sz="1800" i="1" dirty="0" smtClean="0">
                <a:solidFill>
                  <a:srgbClr val="FF0000"/>
                </a:solidFill>
              </a:rPr>
              <a:t>!</a:t>
            </a:r>
          </a:p>
          <a:p>
            <a:pPr marL="690563" lvl="1" indent="-233363"/>
            <a:r>
              <a:rPr lang="en-US" sz="1800" b="0" dirty="0" smtClean="0">
                <a:solidFill>
                  <a:schemeClr val="tx1"/>
                </a:solidFill>
              </a:rPr>
              <a:t>Improving robustness of design and reducing required R&amp;D	</a:t>
            </a:r>
            <a:r>
              <a:rPr lang="en-US" sz="1800" i="1" dirty="0" smtClean="0">
                <a:solidFill>
                  <a:srgbClr val="FF0000"/>
                </a:solidFill>
              </a:rPr>
              <a:t>YES</a:t>
            </a:r>
            <a:r>
              <a:rPr lang="en-US" sz="1800" i="1" dirty="0" smtClean="0">
                <a:solidFill>
                  <a:srgbClr val="FF0000"/>
                </a:solidFill>
              </a:rPr>
              <a:t>!</a:t>
            </a:r>
            <a:endParaRPr lang="en-US" sz="18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0" y="121920"/>
            <a:ext cx="9144000" cy="944880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Stacking of Fully Stripped Lead Ions with an EBIS Source</a:t>
            </a:r>
          </a:p>
        </p:txBody>
      </p:sp>
      <p:graphicFrame>
        <p:nvGraphicFramePr>
          <p:cNvPr id="17595" name="Group 187"/>
          <p:cNvGraphicFramePr>
            <a:graphicFrameLocks noGrp="1"/>
          </p:cNvGraphicFramePr>
          <p:nvPr>
            <p:ph idx="1"/>
          </p:nvPr>
        </p:nvGraphicFramePr>
        <p:xfrm>
          <a:off x="76200" y="1084263"/>
          <a:ext cx="8991600" cy="5394960"/>
        </p:xfrm>
        <a:graphic>
          <a:graphicData uri="http://schemas.openxmlformats.org/drawingml/2006/table">
            <a:tbl>
              <a:tblPr/>
              <a:tblGrid>
                <a:gridCol w="1447800"/>
                <a:gridCol w="685800"/>
                <a:gridCol w="838200"/>
                <a:gridCol w="838200"/>
                <a:gridCol w="914400"/>
                <a:gridCol w="914400"/>
                <a:gridCol w="1295400"/>
                <a:gridCol w="914400"/>
                <a:gridCol w="1143000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Source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Linac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Pre-booster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Larger booster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Collider 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EBIS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After stripper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At Injection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After boost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Stripping before injection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After boost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After boost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Charge status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208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Pb</a:t>
                      </a:r>
                      <a:r>
                        <a:rPr kumimoji="0" lang="en-US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30+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208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Pb</a:t>
                      </a:r>
                      <a:r>
                        <a:rPr kumimoji="0" lang="en-US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67+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208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Pb</a:t>
                      </a:r>
                      <a:r>
                        <a:rPr kumimoji="0" lang="en-US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67+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208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Pb</a:t>
                      </a:r>
                      <a:r>
                        <a:rPr kumimoji="0" lang="en-US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67+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208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Pb</a:t>
                      </a:r>
                      <a:r>
                        <a:rPr kumimoji="0" lang="en-US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82+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208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Pb</a:t>
                      </a:r>
                      <a:r>
                        <a:rPr kumimoji="0" lang="en-US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82+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208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Pb</a:t>
                      </a:r>
                      <a:r>
                        <a:rPr kumimoji="0" lang="en-US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82+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Kinetic Energy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MeV/u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~0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13.2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670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670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7885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23653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1.11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1.71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1.71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β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0.43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0.81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0.81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0.99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Velocity boost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1.88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Pulse current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 to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0.28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Pulse length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0.01 to 0.04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0.04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Charge per pulse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μ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0.056 (@1.4mA)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0.011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ions per pulse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  <a:r>
                        <a:rPr kumimoji="0" lang="en-US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1.17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0.104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Number of pulses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efficiency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0.7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0.75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Total stored 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  <a:r>
                        <a:rPr kumimoji="0" lang="en-US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4.5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4.5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3.375x5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3.375x5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3.375x5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Stored current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0.26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0.447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0.54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0.54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Reason of current change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stripping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Multi-pulse injection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Change of velocity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stripping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Change of velocity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0" y="121920"/>
            <a:ext cx="9144000" cy="960120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Stacking of Fully Stripped Lead Ions with an ECR Source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" y="1066800"/>
          <a:ext cx="8991600" cy="52654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47800"/>
                <a:gridCol w="685800"/>
                <a:gridCol w="838200"/>
                <a:gridCol w="914400"/>
                <a:gridCol w="914400"/>
                <a:gridCol w="914400"/>
                <a:gridCol w="1371600"/>
                <a:gridCol w="792480"/>
                <a:gridCol w="1112520"/>
              </a:tblGrid>
              <a:tr h="327660"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Source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Linac</a:t>
                      </a:r>
                      <a:endParaRPr lang="en-US" sz="12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Pre-booster</a:t>
                      </a:r>
                      <a:endParaRPr lang="en-US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Large</a:t>
                      </a:r>
                      <a:r>
                        <a:rPr lang="en-US" sz="1200" baseline="0" dirty="0" smtClean="0"/>
                        <a:t>r booster</a:t>
                      </a:r>
                      <a:endParaRPr lang="en-US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Collider ring</a:t>
                      </a:r>
                      <a:endParaRPr lang="en-US" sz="1200" b="1" dirty="0"/>
                    </a:p>
                  </a:txBody>
                  <a:tcPr/>
                </a:tc>
              </a:tr>
              <a:tr h="182879"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ECR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After stripper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At Injection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After boost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Stripping before injection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After Boost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After</a:t>
                      </a:r>
                      <a:r>
                        <a:rPr lang="en-US" sz="1200" baseline="0" dirty="0" smtClean="0"/>
                        <a:t> b</a:t>
                      </a:r>
                      <a:r>
                        <a:rPr lang="en-US" sz="1200" dirty="0" smtClean="0"/>
                        <a:t>oost</a:t>
                      </a:r>
                      <a:endParaRPr lang="en-US" sz="1200" b="1" dirty="0"/>
                    </a:p>
                  </a:txBody>
                  <a:tcPr/>
                </a:tc>
              </a:tr>
              <a:tr h="22344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Charge status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30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67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67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67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82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82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82</a:t>
                      </a:r>
                      <a:endParaRPr lang="en-US" sz="1200" b="1" dirty="0"/>
                    </a:p>
                  </a:txBody>
                  <a:tcPr/>
                </a:tc>
              </a:tr>
              <a:tr h="223441"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30000" dirty="0" smtClean="0"/>
                        <a:t>208</a:t>
                      </a:r>
                      <a:r>
                        <a:rPr lang="en-US" sz="1200" dirty="0" smtClean="0"/>
                        <a:t>Pb</a:t>
                      </a:r>
                      <a:r>
                        <a:rPr lang="en-US" sz="1200" baseline="30000" dirty="0" smtClean="0"/>
                        <a:t>30+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30000" dirty="0" smtClean="0"/>
                        <a:t>208</a:t>
                      </a:r>
                      <a:r>
                        <a:rPr lang="en-US" sz="1200" dirty="0" smtClean="0"/>
                        <a:t>Pb</a:t>
                      </a:r>
                      <a:r>
                        <a:rPr lang="en-US" sz="1200" baseline="30000" dirty="0" smtClean="0"/>
                        <a:t>67+</a:t>
                      </a:r>
                      <a:endParaRPr lang="en-US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30000" dirty="0" smtClean="0"/>
                        <a:t>208</a:t>
                      </a:r>
                      <a:r>
                        <a:rPr lang="en-US" sz="1200" dirty="0" smtClean="0"/>
                        <a:t>Pb</a:t>
                      </a:r>
                      <a:r>
                        <a:rPr lang="en-US" sz="1200" baseline="30000" dirty="0" smtClean="0"/>
                        <a:t>67+</a:t>
                      </a:r>
                      <a:endParaRPr lang="en-US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30000" dirty="0" smtClean="0"/>
                        <a:t>208</a:t>
                      </a:r>
                      <a:r>
                        <a:rPr lang="en-US" sz="1200" dirty="0" smtClean="0"/>
                        <a:t>Pb</a:t>
                      </a:r>
                      <a:r>
                        <a:rPr lang="en-US" sz="1200" baseline="30000" dirty="0" smtClean="0"/>
                        <a:t>67+</a:t>
                      </a:r>
                      <a:endParaRPr lang="en-US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30000" dirty="0" smtClean="0"/>
                        <a:t>208</a:t>
                      </a:r>
                      <a:r>
                        <a:rPr lang="en-US" sz="1200" dirty="0" smtClean="0"/>
                        <a:t>Pb</a:t>
                      </a:r>
                      <a:r>
                        <a:rPr lang="en-US" sz="1200" baseline="30000" dirty="0" smtClean="0"/>
                        <a:t>82+</a:t>
                      </a:r>
                      <a:endParaRPr lang="en-US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30000" dirty="0" smtClean="0"/>
                        <a:t>208</a:t>
                      </a:r>
                      <a:r>
                        <a:rPr lang="en-US" sz="1200" dirty="0" smtClean="0"/>
                        <a:t>Pb</a:t>
                      </a:r>
                      <a:r>
                        <a:rPr lang="en-US" sz="1200" baseline="30000" dirty="0" smtClean="0"/>
                        <a:t>82+</a:t>
                      </a:r>
                      <a:endParaRPr lang="en-US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30000" dirty="0" smtClean="0"/>
                        <a:t>208</a:t>
                      </a:r>
                      <a:r>
                        <a:rPr lang="en-US" sz="1200" dirty="0" smtClean="0"/>
                        <a:t>Pb</a:t>
                      </a:r>
                      <a:r>
                        <a:rPr lang="en-US" sz="1200" baseline="30000" dirty="0" smtClean="0"/>
                        <a:t>82+</a:t>
                      </a:r>
                      <a:endParaRPr lang="en-US" sz="1200" b="1" dirty="0" smtClean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Kinetic </a:t>
                      </a:r>
                      <a:r>
                        <a:rPr lang="en-US" sz="1200" dirty="0" err="1" smtClean="0"/>
                        <a:t>pnergy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MeV</a:t>
                      </a:r>
                      <a:r>
                        <a:rPr lang="en-US" sz="1200" dirty="0" smtClean="0"/>
                        <a:t>/u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~0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13.2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100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670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670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7885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23653</a:t>
                      </a:r>
                      <a:endParaRPr lang="en-US" sz="1200" b="1" dirty="0"/>
                    </a:p>
                  </a:txBody>
                  <a:tcPr/>
                </a:tc>
              </a:tr>
              <a:tr h="22344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γ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1.11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1.71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1.71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9.4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26.2</a:t>
                      </a:r>
                      <a:endParaRPr lang="en-US" sz="1200" b="1" dirty="0"/>
                    </a:p>
                  </a:txBody>
                  <a:tcPr/>
                </a:tc>
              </a:tr>
              <a:tr h="152399"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β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0.43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0.81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0.81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0.99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b="1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Velocity boost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1.88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1.22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b="1" dirty="0"/>
                    </a:p>
                  </a:txBody>
                  <a:tcPr/>
                </a:tc>
              </a:tr>
              <a:tr h="13715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Pulse current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mA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.5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Pulse length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ms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0.25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0.25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</a:tr>
              <a:tr h="22344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Charge per pulse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μ</a:t>
                      </a:r>
                      <a:r>
                        <a:rPr lang="en-US" sz="1200" dirty="0" smtClean="0"/>
                        <a:t>C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0.125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0.025</a:t>
                      </a:r>
                      <a:endParaRPr lang="en-US" sz="1200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</a:tr>
              <a:tr h="22344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ions</a:t>
                      </a:r>
                      <a:r>
                        <a:rPr lang="en-US" sz="1200" baseline="0" dirty="0" smtClean="0"/>
                        <a:t> per pulse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</a:t>
                      </a:r>
                      <a:r>
                        <a:rPr lang="en-US" sz="1200" baseline="30000" dirty="0" smtClean="0"/>
                        <a:t>10</a:t>
                      </a:r>
                      <a:endParaRPr lang="en-US" sz="1200" b="1" baseline="300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1.664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0.332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Number of pulses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28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</a:tr>
              <a:tr h="22344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efficiency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0.2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0.7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0.75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</a:tr>
              <a:tr h="22344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Total stored ions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10</a:t>
                      </a:r>
                      <a:r>
                        <a:rPr lang="en-US" sz="1200" baseline="30000" dirty="0" smtClean="0"/>
                        <a:t>10</a:t>
                      </a:r>
                      <a:endParaRPr lang="en-US" sz="1200" b="1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4.5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4.5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3.375x5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3.375x5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3.375x5</a:t>
                      </a:r>
                      <a:endParaRPr lang="en-US" sz="1200" b="1" dirty="0"/>
                    </a:p>
                  </a:txBody>
                  <a:tcPr/>
                </a:tc>
              </a:tr>
              <a:tr h="22344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Stored current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0.26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0.5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0.447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0.54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0.54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240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Reason of current</a:t>
                      </a:r>
                      <a:r>
                        <a:rPr lang="en-US" sz="1200" baseline="0" dirty="0" smtClean="0"/>
                        <a:t> change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stripping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Multi-pulse injection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Change of velocity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stripping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Change of velocity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12559"/>
          </a:xfrm>
        </p:spPr>
        <p:txBody>
          <a:bodyPr/>
          <a:lstStyle/>
          <a:p>
            <a:r>
              <a:rPr lang="en-US" dirty="0" smtClean="0"/>
              <a:t>Formation of Ion Beams in MEIC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45458"/>
            <a:ext cx="5209776" cy="5755341"/>
          </a:xfrm>
        </p:spPr>
        <p:txBody>
          <a:bodyPr/>
          <a:lstStyle/>
          <a:p>
            <a:pPr marL="228600" indent="-228600"/>
            <a:r>
              <a:rPr lang="en-US" sz="2000" dirty="0" smtClean="0">
                <a:solidFill>
                  <a:srgbClr val="0000FF"/>
                </a:solidFill>
              </a:rPr>
              <a:t>Sources</a:t>
            </a:r>
          </a:p>
          <a:p>
            <a:pPr marL="460375" indent="-230188"/>
            <a:r>
              <a:rPr lang="en-US" sz="1400" b="0" dirty="0" smtClean="0">
                <a:solidFill>
                  <a:schemeClr val="tx1"/>
                </a:solidFill>
              </a:rPr>
              <a:t>APBIS for H</a:t>
            </a:r>
            <a:r>
              <a:rPr lang="en-US" sz="1400" b="0" baseline="30000" dirty="0" smtClean="0">
                <a:solidFill>
                  <a:schemeClr val="tx1"/>
                </a:solidFill>
              </a:rPr>
              <a:t>-</a:t>
            </a:r>
            <a:r>
              <a:rPr lang="en-US" sz="1400" b="0" dirty="0" smtClean="0">
                <a:solidFill>
                  <a:schemeClr val="tx1"/>
                </a:solidFill>
              </a:rPr>
              <a:t>/D</a:t>
            </a:r>
            <a:r>
              <a:rPr lang="en-US" sz="1400" b="0" baseline="30000" dirty="0" smtClean="0">
                <a:solidFill>
                  <a:schemeClr val="tx1"/>
                </a:solidFill>
              </a:rPr>
              <a:t>-</a:t>
            </a:r>
            <a:r>
              <a:rPr lang="en-US" sz="1400" b="0" dirty="0" smtClean="0">
                <a:solidFill>
                  <a:schemeClr val="tx1"/>
                </a:solidFill>
              </a:rPr>
              <a:t> and polarized light ions</a:t>
            </a:r>
          </a:p>
          <a:p>
            <a:pPr marL="460375" indent="-230188"/>
            <a:r>
              <a:rPr lang="en-US" sz="1400" b="0" dirty="0" smtClean="0">
                <a:solidFill>
                  <a:schemeClr val="tx1"/>
                </a:solidFill>
              </a:rPr>
              <a:t>ECR/EBIS for heavy ions</a:t>
            </a:r>
          </a:p>
          <a:p>
            <a:pPr marL="228600" indent="-228600"/>
            <a:r>
              <a:rPr lang="en-US" sz="2000" dirty="0" smtClean="0">
                <a:solidFill>
                  <a:srgbClr val="0000FF"/>
                </a:solidFill>
              </a:rPr>
              <a:t>Accelerating </a:t>
            </a:r>
            <a:r>
              <a:rPr lang="en-US" sz="1600" b="0" dirty="0" smtClean="0">
                <a:solidFill>
                  <a:schemeClr val="tx1"/>
                </a:solidFill>
              </a:rPr>
              <a:t>(proton as an example)</a:t>
            </a:r>
          </a:p>
          <a:p>
            <a:pPr marL="460375" indent="-230188"/>
            <a:r>
              <a:rPr lang="en-US" sz="1400" b="0" dirty="0" err="1" smtClean="0">
                <a:solidFill>
                  <a:schemeClr val="tx1"/>
                </a:solidFill>
              </a:rPr>
              <a:t>Linac</a:t>
            </a:r>
            <a:r>
              <a:rPr lang="en-US" sz="1400" b="0" dirty="0" smtClean="0">
                <a:solidFill>
                  <a:schemeClr val="tx1"/>
                </a:solidFill>
              </a:rPr>
              <a:t> to 200 </a:t>
            </a:r>
            <a:r>
              <a:rPr lang="en-US" sz="1400" b="0" dirty="0" err="1" smtClean="0">
                <a:solidFill>
                  <a:schemeClr val="tx1"/>
                </a:solidFill>
              </a:rPr>
              <a:t>MeV</a:t>
            </a:r>
            <a:endParaRPr lang="en-US" sz="1400" b="0" dirty="0" smtClean="0">
              <a:solidFill>
                <a:schemeClr val="tx1"/>
              </a:solidFill>
            </a:endParaRPr>
          </a:p>
          <a:p>
            <a:pPr marL="460375" indent="-230188"/>
            <a:r>
              <a:rPr lang="en-US" sz="1400" b="0" dirty="0" smtClean="0">
                <a:solidFill>
                  <a:schemeClr val="tx1"/>
                </a:solidFill>
              </a:rPr>
              <a:t>Pre-booster to 3 </a:t>
            </a:r>
            <a:r>
              <a:rPr lang="en-US" sz="1400" b="0" dirty="0" err="1" smtClean="0">
                <a:solidFill>
                  <a:schemeClr val="tx1"/>
                </a:solidFill>
              </a:rPr>
              <a:t>GeV</a:t>
            </a:r>
            <a:endParaRPr lang="en-US" sz="1400" b="0" dirty="0" smtClean="0">
              <a:solidFill>
                <a:schemeClr val="tx1"/>
              </a:solidFill>
            </a:endParaRPr>
          </a:p>
          <a:p>
            <a:pPr marL="460375" indent="-230188"/>
            <a:r>
              <a:rPr lang="en-US" sz="1400" b="0" dirty="0" smtClean="0">
                <a:solidFill>
                  <a:schemeClr val="tx1"/>
                </a:solidFill>
              </a:rPr>
              <a:t>Large booster to 20 </a:t>
            </a:r>
            <a:r>
              <a:rPr lang="en-US" sz="1400" b="0" dirty="0" err="1" smtClean="0">
                <a:solidFill>
                  <a:schemeClr val="tx1"/>
                </a:solidFill>
              </a:rPr>
              <a:t>GeV</a:t>
            </a:r>
            <a:endParaRPr lang="en-US" sz="1400" b="0" dirty="0" smtClean="0">
              <a:solidFill>
                <a:schemeClr val="tx1"/>
              </a:solidFill>
            </a:endParaRPr>
          </a:p>
          <a:p>
            <a:pPr marL="460375" indent="-230188"/>
            <a:r>
              <a:rPr lang="en-US" sz="1400" b="0" dirty="0" smtClean="0">
                <a:solidFill>
                  <a:schemeClr val="tx1"/>
                </a:solidFill>
              </a:rPr>
              <a:t>Ion collider ring to 97 </a:t>
            </a:r>
            <a:r>
              <a:rPr lang="en-US" sz="1400" b="0" dirty="0" err="1" smtClean="0">
                <a:solidFill>
                  <a:schemeClr val="tx1"/>
                </a:solidFill>
              </a:rPr>
              <a:t>GeV</a:t>
            </a:r>
            <a:r>
              <a:rPr lang="en-US" sz="1400" b="0" dirty="0" smtClean="0">
                <a:solidFill>
                  <a:schemeClr val="tx1"/>
                </a:solidFill>
              </a:rPr>
              <a:t> </a:t>
            </a:r>
            <a:endParaRPr lang="en-US" sz="1400" dirty="0" smtClean="0">
              <a:solidFill>
                <a:srgbClr val="0000FF"/>
              </a:solidFill>
            </a:endParaRPr>
          </a:p>
          <a:p>
            <a:pPr marL="228600" indent="-228600"/>
            <a:r>
              <a:rPr lang="en-US" sz="2000" dirty="0" smtClean="0">
                <a:solidFill>
                  <a:srgbClr val="0000FF"/>
                </a:solidFill>
              </a:rPr>
              <a:t>Accumulation</a:t>
            </a:r>
          </a:p>
          <a:p>
            <a:pPr marL="460375" lvl="1" indent="-230188"/>
            <a:r>
              <a:rPr lang="en-US" sz="1400" b="0" dirty="0" smtClean="0">
                <a:solidFill>
                  <a:schemeClr val="tx1"/>
                </a:solidFill>
              </a:rPr>
              <a:t>Stacking at the pre-booster to full beam current</a:t>
            </a:r>
          </a:p>
          <a:p>
            <a:pPr marL="460375" lvl="1" indent="-230188"/>
            <a:r>
              <a:rPr lang="en-US" sz="1400" b="0" dirty="0" smtClean="0">
                <a:solidFill>
                  <a:schemeClr val="tx1"/>
                </a:solidFill>
              </a:rPr>
              <a:t>Fill large booster in 5 injections from the pre-booster</a:t>
            </a:r>
          </a:p>
          <a:p>
            <a:pPr marL="460375" lvl="1" indent="-230188"/>
            <a:r>
              <a:rPr lang="en-US" sz="1400" b="0" dirty="0" smtClean="0">
                <a:solidFill>
                  <a:schemeClr val="tx1"/>
                </a:solidFill>
              </a:rPr>
              <a:t>Transport to the collider ring</a:t>
            </a:r>
            <a:endParaRPr lang="en-US" sz="1400" dirty="0" smtClean="0">
              <a:solidFill>
                <a:srgbClr val="0000FF"/>
              </a:solidFill>
            </a:endParaRPr>
          </a:p>
          <a:p>
            <a:pPr marL="228600" indent="-228600"/>
            <a:r>
              <a:rPr lang="en-US" sz="2000" dirty="0" smtClean="0">
                <a:solidFill>
                  <a:srgbClr val="0000FF"/>
                </a:solidFill>
              </a:rPr>
              <a:t>Injection</a:t>
            </a:r>
          </a:p>
          <a:p>
            <a:pPr marL="460375" lvl="1" indent="-230188"/>
            <a:r>
              <a:rPr lang="en-US" sz="1400" b="0" dirty="0" smtClean="0">
                <a:solidFill>
                  <a:schemeClr val="tx1"/>
                </a:solidFill>
              </a:rPr>
              <a:t>APBIS Stripping injection and painting</a:t>
            </a:r>
          </a:p>
          <a:p>
            <a:pPr marL="460375" lvl="1" indent="-230188"/>
            <a:r>
              <a:rPr lang="en-US" sz="1400" b="0" dirty="0" smtClean="0">
                <a:solidFill>
                  <a:schemeClr val="tx1"/>
                </a:solidFill>
              </a:rPr>
              <a:t>DC e-cooling for heavy ions in the pre-booster</a:t>
            </a:r>
            <a:endParaRPr lang="en-US" sz="1400" dirty="0" smtClean="0">
              <a:solidFill>
                <a:srgbClr val="0000FF"/>
              </a:solidFill>
            </a:endParaRPr>
          </a:p>
          <a:p>
            <a:pPr marL="228600" indent="-228600"/>
            <a:r>
              <a:rPr lang="en-US" sz="2000" dirty="0" smtClean="0">
                <a:solidFill>
                  <a:srgbClr val="0000FF"/>
                </a:solidFill>
              </a:rPr>
              <a:t>De-bunching/re-bunching</a:t>
            </a:r>
          </a:p>
          <a:p>
            <a:pPr marL="460375" indent="-230188"/>
            <a:r>
              <a:rPr lang="en-US" sz="1400" b="0" dirty="0" smtClean="0">
                <a:solidFill>
                  <a:schemeClr val="tx1"/>
                </a:solidFill>
              </a:rPr>
              <a:t>Become coast beams in the pre-booster after painting-injection</a:t>
            </a:r>
          </a:p>
          <a:p>
            <a:pPr marL="460375" indent="-230188"/>
            <a:r>
              <a:rPr lang="en-US" sz="1400" b="0" dirty="0" smtClean="0">
                <a:solidFill>
                  <a:schemeClr val="tx1"/>
                </a:solidFill>
              </a:rPr>
              <a:t>Recaptured in RF accelerating, then de-bunched</a:t>
            </a:r>
          </a:p>
          <a:p>
            <a:pPr marL="460375" indent="-230188"/>
            <a:r>
              <a:rPr lang="en-US" sz="1400" b="0" dirty="0" smtClean="0">
                <a:solidFill>
                  <a:schemeClr val="tx1"/>
                </a:solidFill>
              </a:rPr>
              <a:t>Final re-bunching to 750 MHz beam at the collider ring</a:t>
            </a:r>
          </a:p>
        </p:txBody>
      </p:sp>
      <p:pic>
        <p:nvPicPr>
          <p:cNvPr id="5" name="Picture 1" descr="leadin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6631" y="650994"/>
            <a:ext cx="4587369" cy="5081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854198" y="674914"/>
            <a:ext cx="1166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  <a:latin typeface="+mn-lt"/>
              </a:rPr>
              <a:t>Lead</a:t>
            </a:r>
            <a:endParaRPr lang="en-US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99438" y="2026025"/>
            <a:ext cx="11445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solidFill>
                  <a:srgbClr val="0000FF"/>
                </a:solidFill>
                <a:latin typeface="+mn-lt"/>
              </a:rPr>
              <a:t>Linac</a:t>
            </a:r>
            <a:endParaRPr lang="en-US" sz="14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53190" y="3801037"/>
            <a:ext cx="13908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FF"/>
                </a:solidFill>
                <a:latin typeface="+mn-lt"/>
              </a:rPr>
              <a:t>Pre-booster</a:t>
            </a:r>
            <a:endParaRPr lang="en-US" sz="14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24447" y="5522261"/>
            <a:ext cx="14195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FF"/>
                </a:solidFill>
                <a:latin typeface="+mn-lt"/>
              </a:rPr>
              <a:t>Large booster</a:t>
            </a:r>
            <a:endParaRPr lang="en-US" sz="1400" b="1" dirty="0">
              <a:solidFill>
                <a:srgbClr val="0000F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17220"/>
          </a:xfrm>
        </p:spPr>
        <p:txBody>
          <a:bodyPr/>
          <a:lstStyle/>
          <a:p>
            <a:r>
              <a:rPr lang="en-US" sz="3200" dirty="0" smtClean="0"/>
              <a:t>Acceleration &amp; RF Parameters in Pre-booster</a:t>
            </a:r>
            <a:endParaRPr lang="en-US" sz="3200" dirty="0"/>
          </a:p>
        </p:txBody>
      </p:sp>
      <p:sp>
        <p:nvSpPr>
          <p:cNvPr id="58060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80612" name="Picture 4" descr="protonin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739" y="1073130"/>
            <a:ext cx="4471261" cy="329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061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24550"/>
            <a:ext cx="1905640" cy="150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061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9748" y="5013122"/>
            <a:ext cx="1970689" cy="1562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061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27634" y="4999433"/>
            <a:ext cx="2027600" cy="1546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9825" name="Picture 1" descr="leadinj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44698" y="658677"/>
            <a:ext cx="4099302" cy="4362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127402" y="814508"/>
            <a:ext cx="1183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  <a:latin typeface="+mn-lt"/>
              </a:rPr>
              <a:t>Proton</a:t>
            </a:r>
            <a:endParaRPr lang="en-US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37714" y="621126"/>
            <a:ext cx="1206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  <a:latin typeface="+mn-lt"/>
              </a:rPr>
              <a:t>Lead</a:t>
            </a:r>
            <a:endParaRPr lang="en-US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3979" y="4487476"/>
            <a:ext cx="4004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FF"/>
                </a:solidFill>
                <a:latin typeface="+mn-lt"/>
              </a:rPr>
              <a:t>Longitudinal dynamics during the accelerating ramp in pre-booster</a:t>
            </a:r>
            <a:endParaRPr lang="en-US" sz="16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6188" y="5216179"/>
            <a:ext cx="11833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FF"/>
                </a:solidFill>
                <a:latin typeface="+mn-lt"/>
              </a:rPr>
              <a:t>Beginning</a:t>
            </a:r>
            <a:endParaRPr lang="en-US" sz="14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41284" y="5184163"/>
            <a:ext cx="11833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FF"/>
                </a:solidFill>
                <a:latin typeface="+mn-lt"/>
              </a:rPr>
              <a:t>Middle</a:t>
            </a:r>
            <a:endParaRPr lang="en-US" sz="14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23872" y="5199531"/>
            <a:ext cx="11833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FF"/>
                </a:solidFill>
                <a:latin typeface="+mn-lt"/>
              </a:rPr>
              <a:t>End</a:t>
            </a:r>
            <a:endParaRPr lang="en-US" sz="14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60658" y="1818556"/>
            <a:ext cx="11833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solidFill>
                  <a:srgbClr val="0000FF"/>
                </a:solidFill>
                <a:latin typeface="+mn-lt"/>
              </a:rPr>
              <a:t>Linac</a:t>
            </a:r>
            <a:endParaRPr lang="en-US" sz="14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60658" y="3393783"/>
            <a:ext cx="11833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FF"/>
                </a:solidFill>
                <a:latin typeface="+mn-lt"/>
              </a:rPr>
              <a:t>Pre-booster</a:t>
            </a:r>
            <a:endParaRPr lang="en-US" sz="14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76350" y="4838381"/>
            <a:ext cx="1467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FF"/>
                </a:solidFill>
                <a:latin typeface="+mn-lt"/>
              </a:rPr>
              <a:t>Large booster</a:t>
            </a:r>
            <a:endParaRPr lang="en-US" sz="1400" b="1" dirty="0">
              <a:solidFill>
                <a:srgbClr val="0000F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sz="3600" dirty="0" smtClean="0"/>
              <a:t>Proton beam Parameters in Pre-booster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6624" y="792475"/>
          <a:ext cx="8831157" cy="5388774"/>
        </p:xfrm>
        <a:graphic>
          <a:graphicData uri="http://schemas.openxmlformats.org/drawingml/2006/table">
            <a:tbl>
              <a:tblPr/>
              <a:tblGrid>
                <a:gridCol w="2432499"/>
                <a:gridCol w="4257662"/>
                <a:gridCol w="1086717"/>
                <a:gridCol w="1054279"/>
              </a:tblGrid>
              <a:tr h="2146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+mj-lt"/>
                          <a:ea typeface="MS Mincho"/>
                          <a:cs typeface="Times New Roman"/>
                        </a:rPr>
                        <a:t>General</a:t>
                      </a:r>
                      <a:endParaRPr lang="en-US" sz="1400" b="1" dirty="0"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31880" marR="31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+mj-lt"/>
                          <a:ea typeface="MS Mincho"/>
                          <a:cs typeface="Times New Roman"/>
                        </a:rPr>
                        <a:t>Injection Energy</a:t>
                      </a:r>
                      <a:endParaRPr lang="en-US" sz="1400" dirty="0"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31880" marR="31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j-lt"/>
                          <a:ea typeface="MS Mincho"/>
                          <a:cs typeface="Times New Roman"/>
                        </a:rPr>
                        <a:t>MeV</a:t>
                      </a:r>
                      <a:endParaRPr lang="en-US" sz="1400"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31880" marR="31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j-lt"/>
                          <a:ea typeface="MS Mincho"/>
                          <a:cs typeface="Times New Roman"/>
                        </a:rPr>
                        <a:t>285</a:t>
                      </a:r>
                    </a:p>
                  </a:txBody>
                  <a:tcPr marL="31880" marR="31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46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31880" marR="31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+mj-lt"/>
                          <a:ea typeface="MS Mincho"/>
                          <a:cs typeface="Times New Roman"/>
                        </a:rPr>
                        <a:t>Extraction Energy</a:t>
                      </a:r>
                      <a:endParaRPr lang="en-US" sz="1400" dirty="0"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31880" marR="31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j-lt"/>
                          <a:ea typeface="MS Mincho"/>
                          <a:cs typeface="Times New Roman"/>
                        </a:rPr>
                        <a:t>MeV</a:t>
                      </a:r>
                      <a:endParaRPr lang="en-US" sz="1400"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31880" marR="31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ea typeface="MS Mincho"/>
                          <a:cs typeface="Times New Roman"/>
                        </a:rPr>
                        <a:t>3000</a:t>
                      </a:r>
                    </a:p>
                  </a:txBody>
                  <a:tcPr marL="31880" marR="31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46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31880" marR="31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ea typeface="MS Mincho"/>
                          <a:cs typeface="Times New Roman"/>
                        </a:rPr>
                        <a:t>Current at Extraction</a:t>
                      </a:r>
                    </a:p>
                  </a:txBody>
                  <a:tcPr marL="31880" marR="31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ea typeface="MS Mincho"/>
                          <a:cs typeface="Times New Roman"/>
                        </a:rPr>
                        <a:t>A</a:t>
                      </a:r>
                    </a:p>
                  </a:txBody>
                  <a:tcPr marL="31880" marR="31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j-lt"/>
                          <a:ea typeface="MS Mincho"/>
                          <a:cs typeface="Times New Roman"/>
                        </a:rPr>
                        <a:t>0.5</a:t>
                      </a:r>
                      <a:endParaRPr lang="en-US" sz="1400"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31880" marR="31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46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31880" marR="31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j-lt"/>
                          <a:ea typeface="MS Mincho"/>
                          <a:cs typeface="Times New Roman"/>
                        </a:rPr>
                        <a:t>Total Number of protons in the ring</a:t>
                      </a:r>
                      <a:endParaRPr lang="en-US" sz="1400"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31880" marR="31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ea typeface="MS Mincho"/>
                          <a:cs typeface="Times New Roman"/>
                        </a:rPr>
                        <a:t>10</a:t>
                      </a:r>
                      <a:r>
                        <a:rPr lang="en-US" sz="1400" baseline="30000">
                          <a:latin typeface="+mj-lt"/>
                          <a:ea typeface="MS Mincho"/>
                          <a:cs typeface="Times New Roman"/>
                        </a:rPr>
                        <a:t>12</a:t>
                      </a:r>
                      <a:endParaRPr lang="en-US" sz="1400"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31880" marR="31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j-lt"/>
                          <a:ea typeface="MS Mincho"/>
                          <a:cs typeface="Times New Roman"/>
                        </a:rPr>
                        <a:t>2.52</a:t>
                      </a:r>
                      <a:endParaRPr lang="en-US" sz="1400"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31880" marR="31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46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+mj-lt"/>
                          <a:ea typeface="MS Mincho"/>
                          <a:cs typeface="Times New Roman"/>
                        </a:rPr>
                        <a:t>Beam from </a:t>
                      </a:r>
                      <a:r>
                        <a:rPr lang="en-US" sz="1400" b="1" dirty="0" err="1" smtClean="0">
                          <a:latin typeface="+mj-lt"/>
                          <a:ea typeface="MS Mincho"/>
                          <a:cs typeface="Times New Roman"/>
                        </a:rPr>
                        <a:t>Linac</a:t>
                      </a:r>
                      <a:r>
                        <a:rPr lang="en-US" sz="1400" b="1" dirty="0" smtClean="0">
                          <a:latin typeface="+mj-lt"/>
                          <a:ea typeface="MS Mincho"/>
                          <a:cs typeface="Times New Roman"/>
                        </a:rPr>
                        <a:t>  </a:t>
                      </a:r>
                      <a:endParaRPr lang="en-US" sz="1400" dirty="0" smtClean="0"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31880" marR="31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j-lt"/>
                          <a:ea typeface="MS Mincho"/>
                          <a:cs typeface="Times New Roman"/>
                        </a:rPr>
                        <a:t>Pulse Length </a:t>
                      </a:r>
                    </a:p>
                  </a:txBody>
                  <a:tcPr marL="31880" marR="31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ea typeface="MS Mincho"/>
                          <a:cs typeface="Times New Roman"/>
                        </a:rPr>
                        <a:t>ms</a:t>
                      </a:r>
                    </a:p>
                  </a:txBody>
                  <a:tcPr marL="31880" marR="31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ea typeface="MS Mincho"/>
                          <a:cs typeface="Times New Roman"/>
                        </a:rPr>
                        <a:t>0.22</a:t>
                      </a:r>
                    </a:p>
                  </a:txBody>
                  <a:tcPr marL="31880" marR="31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46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31880" marR="31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ea typeface="MS Mincho"/>
                          <a:cs typeface="Times New Roman"/>
                        </a:rPr>
                        <a:t>Frequency </a:t>
                      </a:r>
                    </a:p>
                  </a:txBody>
                  <a:tcPr marL="31880" marR="31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ea typeface="MS Mincho"/>
                          <a:cs typeface="Times New Roman"/>
                        </a:rPr>
                        <a:t>MHz</a:t>
                      </a:r>
                    </a:p>
                  </a:txBody>
                  <a:tcPr marL="31880" marR="31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ea typeface="MS Mincho"/>
                          <a:cs typeface="Times New Roman"/>
                        </a:rPr>
                        <a:t>115</a:t>
                      </a:r>
                    </a:p>
                  </a:txBody>
                  <a:tcPr marL="31880" marR="31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46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31880" marR="31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j-lt"/>
                          <a:ea typeface="MS Mincho"/>
                          <a:cs typeface="Times New Roman"/>
                        </a:rPr>
                        <a:t>Number of Bunches in Pulse</a:t>
                      </a:r>
                    </a:p>
                  </a:txBody>
                  <a:tcPr marL="31880" marR="31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31880" marR="31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ea typeface="MS Mincho"/>
                          <a:cs typeface="Times New Roman"/>
                        </a:rPr>
                        <a:t>25300</a:t>
                      </a:r>
                    </a:p>
                  </a:txBody>
                  <a:tcPr marL="31880" marR="31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46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31880" marR="31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j-lt"/>
                          <a:ea typeface="MS Mincho"/>
                          <a:cs typeface="Times New Roman"/>
                        </a:rPr>
                        <a:t>Average Current per Pulse</a:t>
                      </a:r>
                    </a:p>
                  </a:txBody>
                  <a:tcPr marL="31880" marR="31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ea typeface="MS Mincho"/>
                          <a:cs typeface="Times New Roman"/>
                        </a:rPr>
                        <a:t>mA</a:t>
                      </a:r>
                    </a:p>
                  </a:txBody>
                  <a:tcPr marL="31880" marR="31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ea typeface="MS Mincho"/>
                          <a:cs typeface="Times New Roman"/>
                        </a:rPr>
                        <a:t>2</a:t>
                      </a:r>
                    </a:p>
                  </a:txBody>
                  <a:tcPr marL="31880" marR="31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46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31880" marR="31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j-lt"/>
                          <a:ea typeface="MS Mincho"/>
                          <a:cs typeface="Times New Roman"/>
                        </a:rPr>
                        <a:t>Charge per Pulse </a:t>
                      </a:r>
                    </a:p>
                  </a:txBody>
                  <a:tcPr marL="31880" marR="31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ea typeface="MS Mincho"/>
                          <a:cs typeface="Times New Roman"/>
                        </a:rPr>
                        <a:t>μC</a:t>
                      </a:r>
                    </a:p>
                  </a:txBody>
                  <a:tcPr marL="31880" marR="31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ea typeface="MS Mincho"/>
                          <a:cs typeface="Times New Roman"/>
                        </a:rPr>
                        <a:t>0.44</a:t>
                      </a:r>
                    </a:p>
                  </a:txBody>
                  <a:tcPr marL="31880" marR="31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46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31880" marR="31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j-lt"/>
                          <a:ea typeface="MS Mincho"/>
                          <a:cs typeface="Times New Roman"/>
                        </a:rPr>
                        <a:t>Number of Protons per Pulse </a:t>
                      </a:r>
                    </a:p>
                  </a:txBody>
                  <a:tcPr marL="31880" marR="31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ea typeface="MS Mincho"/>
                          <a:cs typeface="Times New Roman"/>
                        </a:rPr>
                        <a:t>10</a:t>
                      </a:r>
                      <a:r>
                        <a:rPr lang="en-US" sz="1400" baseline="30000">
                          <a:latin typeface="+mj-lt"/>
                          <a:ea typeface="MS Mincho"/>
                          <a:cs typeface="Times New Roman"/>
                        </a:rPr>
                        <a:t>12</a:t>
                      </a:r>
                      <a:endParaRPr lang="en-US" sz="1400"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31880" marR="31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ea typeface="MS Mincho"/>
                          <a:cs typeface="Times New Roman"/>
                        </a:rPr>
                        <a:t>2.75</a:t>
                      </a:r>
                    </a:p>
                  </a:txBody>
                  <a:tcPr marL="31880" marR="31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46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31880" marR="31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ea typeface="MS Mincho"/>
                          <a:cs typeface="Times New Roman"/>
                        </a:rPr>
                        <a:t>Injection Efficiency</a:t>
                      </a:r>
                    </a:p>
                  </a:txBody>
                  <a:tcPr marL="31880" marR="31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31880" marR="31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ea typeface="MS Mincho"/>
                          <a:cs typeface="Times New Roman"/>
                        </a:rPr>
                        <a:t>0.9</a:t>
                      </a:r>
                    </a:p>
                  </a:txBody>
                  <a:tcPr marL="31880" marR="31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46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31880" marR="31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j-lt"/>
                          <a:ea typeface="MS Mincho"/>
                          <a:cs typeface="Times New Roman"/>
                        </a:rPr>
                        <a:t>Number of Pulses </a:t>
                      </a:r>
                      <a:endParaRPr lang="en-US" sz="1400"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31880" marR="31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FF0000"/>
                        </a:solidFill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31880" marR="31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ea typeface="MS Mincho"/>
                          <a:cs typeface="Times New Roman"/>
                        </a:rPr>
                        <a:t>1</a:t>
                      </a:r>
                    </a:p>
                  </a:txBody>
                  <a:tcPr marL="31880" marR="31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46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j-lt"/>
                          <a:ea typeface="MS Mincho"/>
                          <a:cs typeface="Times New Roman"/>
                        </a:rPr>
                        <a:t>Timing</a:t>
                      </a:r>
                      <a:endParaRPr lang="en-US" sz="1400" dirty="0" smtClean="0"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31880" marR="31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j-lt"/>
                          <a:ea typeface="MS Mincho"/>
                          <a:cs typeface="Times New Roman"/>
                        </a:rPr>
                        <a:t>RF Acceleration Time </a:t>
                      </a:r>
                    </a:p>
                  </a:txBody>
                  <a:tcPr marL="31880" marR="31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ea typeface="MS Mincho"/>
                          <a:cs typeface="Times New Roman"/>
                        </a:rPr>
                        <a:t>s</a:t>
                      </a:r>
                    </a:p>
                  </a:txBody>
                  <a:tcPr marL="31880" marR="31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ea typeface="MS Mincho"/>
                          <a:cs typeface="Times New Roman"/>
                        </a:rPr>
                        <a:t>0.12</a:t>
                      </a:r>
                    </a:p>
                  </a:txBody>
                  <a:tcPr marL="31880" marR="31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46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31880" marR="31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j-lt"/>
                          <a:ea typeface="MS Mincho"/>
                          <a:cs typeface="Times New Roman"/>
                        </a:rPr>
                        <a:t>Pre-booster Cycle Time</a:t>
                      </a:r>
                      <a:endParaRPr lang="en-US" sz="1400"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31880" marR="31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ea typeface="MS Mincho"/>
                          <a:cs typeface="Times New Roman"/>
                        </a:rPr>
                        <a:t>s</a:t>
                      </a:r>
                    </a:p>
                  </a:txBody>
                  <a:tcPr marL="31880" marR="31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ea typeface="MS Mincho"/>
                          <a:cs typeface="Times New Roman"/>
                        </a:rPr>
                        <a:t>0.2</a:t>
                      </a:r>
                    </a:p>
                  </a:txBody>
                  <a:tcPr marL="31880" marR="31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36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j-lt"/>
                          <a:ea typeface="MS Mincho"/>
                          <a:cs typeface="Times New Roman"/>
                        </a:rPr>
                        <a:t>Beam profile at Injection </a:t>
                      </a:r>
                      <a:endParaRPr lang="en-US" sz="1400" dirty="0" smtClean="0"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31880" marR="31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+mj-lt"/>
                          <a:ea typeface="MS Mincho"/>
                          <a:cs typeface="Times New Roman"/>
                        </a:rPr>
                        <a:t>Acceptance in x (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+mj-lt"/>
                          <a:ea typeface="MS Mincho"/>
                          <a:cs typeface="Times New Roman"/>
                        </a:rPr>
                        <a:t>ε</a:t>
                      </a:r>
                      <a:r>
                        <a:rPr lang="en-US" sz="1400" baseline="-25000" dirty="0" err="1">
                          <a:solidFill>
                            <a:srgbClr val="000000"/>
                          </a:solidFill>
                          <a:latin typeface="+mj-lt"/>
                          <a:ea typeface="MS Mincho"/>
                          <a:cs typeface="Times New Roman"/>
                        </a:rPr>
                        <a:t>x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+mj-lt"/>
                          <a:ea typeface="MS Mincho"/>
                          <a:cs typeface="Times New Roman"/>
                        </a:rPr>
                        <a:t>) (uniform, normalized)</a:t>
                      </a:r>
                      <a:endParaRPr lang="en-US" sz="1400" dirty="0"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31880" marR="31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j-lt"/>
                          <a:ea typeface="MS Mincho"/>
                          <a:cs typeface="Times New Roman"/>
                        </a:rPr>
                        <a:t>π </a:t>
                      </a:r>
                      <a:r>
                        <a:rPr lang="en-US" sz="1400" dirty="0" err="1" smtClean="0">
                          <a:latin typeface="+mj-lt"/>
                          <a:ea typeface="MS Mincho"/>
                          <a:cs typeface="Times New Roman"/>
                        </a:rPr>
                        <a:t>mm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MS Mincho"/>
                          <a:cs typeface="Times New Roman"/>
                        </a:rPr>
                        <a:t>.</a:t>
                      </a:r>
                      <a:r>
                        <a:rPr lang="en-US" sz="1400" dirty="0" err="1" smtClean="0">
                          <a:latin typeface="+mj-lt"/>
                          <a:ea typeface="MS Mincho"/>
                          <a:cs typeface="Times New Roman"/>
                        </a:rPr>
                        <a:t>mrad</a:t>
                      </a:r>
                      <a:endParaRPr lang="en-US" sz="1400" dirty="0"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31880" marR="31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ea typeface="MS Mincho"/>
                          <a:cs typeface="Times New Roman"/>
                        </a:rPr>
                        <a:t>92</a:t>
                      </a:r>
                    </a:p>
                  </a:txBody>
                  <a:tcPr marL="31880" marR="31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36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31880" marR="31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+mj-lt"/>
                          <a:ea typeface="MS Mincho"/>
                          <a:cs typeface="Times New Roman"/>
                        </a:rPr>
                        <a:t>Acceptance in y (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+mj-lt"/>
                          <a:ea typeface="MS Mincho"/>
                          <a:cs typeface="Times New Roman"/>
                        </a:rPr>
                        <a:t>ε</a:t>
                      </a:r>
                      <a:r>
                        <a:rPr lang="en-US" sz="1400" baseline="-25000" dirty="0" err="1">
                          <a:solidFill>
                            <a:srgbClr val="000000"/>
                          </a:solidFill>
                          <a:latin typeface="+mj-lt"/>
                          <a:ea typeface="MS Mincho"/>
                          <a:cs typeface="Times New Roman"/>
                        </a:rPr>
                        <a:t>y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+mj-lt"/>
                          <a:ea typeface="MS Mincho"/>
                          <a:cs typeface="Times New Roman"/>
                        </a:rPr>
                        <a:t>) (uniform, normalized)</a:t>
                      </a:r>
                      <a:endParaRPr lang="en-US" sz="1400" dirty="0"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31880" marR="31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j-lt"/>
                          <a:ea typeface="MS Mincho"/>
                          <a:cs typeface="Times New Roman"/>
                        </a:rPr>
                        <a:t>π </a:t>
                      </a:r>
                      <a:r>
                        <a:rPr lang="en-US" sz="1400" dirty="0" err="1" smtClean="0">
                          <a:latin typeface="+mj-lt"/>
                          <a:ea typeface="MS Mincho"/>
                          <a:cs typeface="Times New Roman"/>
                        </a:rPr>
                        <a:t>mm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MS Mincho"/>
                          <a:cs typeface="Times New Roman"/>
                        </a:rPr>
                        <a:t>.</a:t>
                      </a:r>
                      <a:r>
                        <a:rPr lang="en-US" sz="1400" dirty="0" err="1" smtClean="0">
                          <a:latin typeface="+mj-lt"/>
                          <a:ea typeface="MS Mincho"/>
                          <a:cs typeface="Times New Roman"/>
                        </a:rPr>
                        <a:t>mrad</a:t>
                      </a:r>
                      <a:endParaRPr lang="en-US" sz="1400" dirty="0"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31880" marR="31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ea typeface="MS Mincho"/>
                          <a:cs typeface="Times New Roman"/>
                        </a:rPr>
                        <a:t>50</a:t>
                      </a:r>
                    </a:p>
                  </a:txBody>
                  <a:tcPr marL="31880" marR="31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46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31880" marR="31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+mj-lt"/>
                          <a:ea typeface="MS Mincho"/>
                          <a:cs typeface="Times New Roman"/>
                        </a:rPr>
                        <a:t>Momentum Acceptance (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+mj-lt"/>
                          <a:ea typeface="MS Mincho"/>
                          <a:cs typeface="Times New Roman"/>
                        </a:rPr>
                        <a:t>Δp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+mj-lt"/>
                          <a:ea typeface="MS Mincho"/>
                          <a:cs typeface="Times New Roman"/>
                        </a:rPr>
                        <a:t>/p)</a:t>
                      </a:r>
                      <a:endParaRPr lang="en-US" sz="1400" dirty="0"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31880" marR="31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ea typeface="MS Mincho"/>
                          <a:cs typeface="Times New Roman"/>
                        </a:rPr>
                        <a:t>%</a:t>
                      </a:r>
                    </a:p>
                  </a:txBody>
                  <a:tcPr marL="31880" marR="31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ea typeface="MS Mincho"/>
                          <a:cs typeface="Times New Roman"/>
                        </a:rPr>
                        <a:t>±0.3</a:t>
                      </a:r>
                    </a:p>
                  </a:txBody>
                  <a:tcPr marL="31880" marR="31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j-lt"/>
                          <a:ea typeface="MS Mincho"/>
                          <a:cs typeface="Times New Roman"/>
                        </a:rPr>
                        <a:t>Beam profile at Extraction</a:t>
                      </a:r>
                      <a:endParaRPr lang="en-US" sz="1400" dirty="0" smtClean="0"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31880" marR="31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+mj-lt"/>
                          <a:ea typeface="MS Mincho"/>
                          <a:cs typeface="Times New Roman"/>
                        </a:rPr>
                        <a:t>Momentum Spread (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+mj-lt"/>
                          <a:ea typeface="MS Mincho"/>
                          <a:cs typeface="Times New Roman"/>
                        </a:rPr>
                        <a:t>Δp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+mj-lt"/>
                          <a:ea typeface="MS Mincho"/>
                          <a:cs typeface="Times New Roman"/>
                        </a:rPr>
                        <a:t>/p)</a:t>
                      </a:r>
                      <a:endParaRPr lang="en-US" sz="1400" dirty="0"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31880" marR="31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ea typeface="MS Mincho"/>
                          <a:cs typeface="Times New Roman"/>
                        </a:rPr>
                        <a:t>%</a:t>
                      </a:r>
                    </a:p>
                  </a:txBody>
                  <a:tcPr marL="31880" marR="31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ea typeface="MS Mincho"/>
                          <a:cs typeface="Times New Roman"/>
                        </a:rPr>
                        <a:t>±0.27</a:t>
                      </a:r>
                    </a:p>
                  </a:txBody>
                  <a:tcPr marL="31880" marR="31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46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31880" marR="31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+mj-lt"/>
                          <a:ea typeface="MS Mincho"/>
                          <a:cs typeface="Times New Roman"/>
                        </a:rPr>
                        <a:t>Bunch Length</a:t>
                      </a:r>
                      <a:endParaRPr lang="en-US" sz="1400" dirty="0"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31880" marR="31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j-lt"/>
                          <a:ea typeface="MS Mincho"/>
                          <a:cs typeface="Times New Roman"/>
                        </a:rPr>
                        <a:t>μs</a:t>
                      </a:r>
                      <a:endParaRPr lang="en-US" sz="1400"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31880" marR="31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ea typeface="MS Mincho"/>
                          <a:cs typeface="Times New Roman"/>
                        </a:rPr>
                        <a:t>.166</a:t>
                      </a:r>
                    </a:p>
                  </a:txBody>
                  <a:tcPr marL="31880" marR="31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46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+mj-lt"/>
                          <a:ea typeface="MS Mincho"/>
                          <a:cs typeface="Times New Roman"/>
                        </a:rPr>
                        <a:t>Space Charge</a:t>
                      </a:r>
                      <a:endParaRPr lang="en-US" sz="1400" dirty="0" smtClean="0"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31880" marR="31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j-lt"/>
                          <a:ea typeface="MS Mincho"/>
                          <a:cs typeface="Times New Roman"/>
                        </a:rPr>
                        <a:t>RMS </a:t>
                      </a:r>
                      <a:r>
                        <a:rPr lang="en-US" sz="1400" dirty="0" err="1">
                          <a:latin typeface="+mj-lt"/>
                          <a:ea typeface="MS Mincho"/>
                          <a:cs typeface="Times New Roman"/>
                        </a:rPr>
                        <a:t>Emittance</a:t>
                      </a:r>
                      <a:r>
                        <a:rPr lang="en-US" sz="1400" dirty="0">
                          <a:latin typeface="+mj-lt"/>
                          <a:ea typeface="MS Mincho"/>
                          <a:cs typeface="Times New Roman"/>
                        </a:rPr>
                        <a:t> Un-normalized x</a:t>
                      </a:r>
                    </a:p>
                  </a:txBody>
                  <a:tcPr marL="31880" marR="31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+mj-lt"/>
                          <a:ea typeface="MS Mincho"/>
                          <a:cs typeface="Times New Roman"/>
                        </a:rPr>
                        <a:t>mm.mrad</a:t>
                      </a:r>
                      <a:endParaRPr lang="en-US" sz="1400" dirty="0"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31880" marR="31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ea typeface="MS Mincho"/>
                          <a:cs typeface="Times New Roman"/>
                        </a:rPr>
                        <a:t>26</a:t>
                      </a:r>
                    </a:p>
                  </a:txBody>
                  <a:tcPr marL="31880" marR="318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46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31880" marR="31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latin typeface="+mj-lt"/>
                          <a:ea typeface="MS Mincho"/>
                          <a:cs typeface="Times New Roman"/>
                        </a:rPr>
                        <a:t>RMS </a:t>
                      </a:r>
                      <a:r>
                        <a:rPr lang="fr-FR" sz="1400" dirty="0" err="1">
                          <a:latin typeface="+mj-lt"/>
                          <a:ea typeface="MS Mincho"/>
                          <a:cs typeface="Times New Roman"/>
                        </a:rPr>
                        <a:t>Emittance</a:t>
                      </a:r>
                      <a:r>
                        <a:rPr lang="fr-FR" sz="1400" dirty="0">
                          <a:latin typeface="+mj-lt"/>
                          <a:ea typeface="MS Mincho"/>
                          <a:cs typeface="Times New Roman"/>
                        </a:rPr>
                        <a:t> Un-</a:t>
                      </a:r>
                      <a:r>
                        <a:rPr lang="fr-FR" sz="1400" dirty="0" err="1">
                          <a:latin typeface="+mj-lt"/>
                          <a:ea typeface="MS Mincho"/>
                          <a:cs typeface="Times New Roman"/>
                        </a:rPr>
                        <a:t>normalized</a:t>
                      </a:r>
                      <a:r>
                        <a:rPr lang="fr-FR" sz="1400" dirty="0">
                          <a:latin typeface="+mj-lt"/>
                          <a:ea typeface="MS Mincho"/>
                          <a:cs typeface="Times New Roman"/>
                        </a:rPr>
                        <a:t> y</a:t>
                      </a:r>
                      <a:endParaRPr lang="en-US" sz="1400" dirty="0"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31880" marR="31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ea typeface="MS Mincho"/>
                          <a:cs typeface="Times New Roman"/>
                        </a:rPr>
                        <a:t>mm.mrad</a:t>
                      </a:r>
                    </a:p>
                  </a:txBody>
                  <a:tcPr marL="31880" marR="31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ea typeface="MS Mincho"/>
                          <a:cs typeface="Times New Roman"/>
                        </a:rPr>
                        <a:t>14</a:t>
                      </a:r>
                    </a:p>
                  </a:txBody>
                  <a:tcPr marL="31880" marR="31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46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31880" marR="31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j-lt"/>
                          <a:ea typeface="MS Mincho"/>
                          <a:cs typeface="Times New Roman"/>
                        </a:rPr>
                        <a:t>RMS </a:t>
                      </a:r>
                      <a:r>
                        <a:rPr lang="en-US" sz="1400" dirty="0" err="1">
                          <a:latin typeface="+mj-lt"/>
                          <a:ea typeface="MS Mincho"/>
                          <a:cs typeface="Times New Roman"/>
                        </a:rPr>
                        <a:t>Emittance</a:t>
                      </a:r>
                      <a:r>
                        <a:rPr lang="en-US" sz="1400" dirty="0">
                          <a:latin typeface="+mj-lt"/>
                          <a:ea typeface="MS Mincho"/>
                          <a:cs typeface="Times New Roman"/>
                        </a:rPr>
                        <a:t> Un-normalized z</a:t>
                      </a:r>
                    </a:p>
                  </a:txBody>
                  <a:tcPr marL="31880" marR="31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+mj-lt"/>
                          <a:ea typeface="MS Mincho"/>
                          <a:cs typeface="Times New Roman"/>
                        </a:rPr>
                        <a:t>eV.s</a:t>
                      </a:r>
                      <a:endParaRPr lang="en-US" sz="1400" dirty="0"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31880" marR="31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ea typeface="MS Mincho"/>
                          <a:cs typeface="Times New Roman"/>
                        </a:rPr>
                        <a:t>0.016</a:t>
                      </a:r>
                    </a:p>
                  </a:txBody>
                  <a:tcPr marL="31880" marR="31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46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31880" marR="31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+mj-lt"/>
                          <a:ea typeface="MS Mincho"/>
                          <a:cs typeface="Times New Roman"/>
                        </a:rPr>
                        <a:t>Laslett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+mj-lt"/>
                          <a:ea typeface="MS Mincho"/>
                          <a:cs typeface="Times New Roman"/>
                        </a:rPr>
                        <a:t> Tune Shift (after injection)</a:t>
                      </a:r>
                      <a:endParaRPr lang="en-US" sz="1400" dirty="0"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31880" marR="31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FF0000"/>
                        </a:solidFill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31880" marR="31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j-lt"/>
                          <a:ea typeface="MS Mincho"/>
                          <a:cs typeface="Times New Roman"/>
                        </a:rPr>
                        <a:t>-0.025</a:t>
                      </a:r>
                      <a:endParaRPr lang="en-US" sz="1400"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31880" marR="31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31880" marR="31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j-lt"/>
                          <a:ea typeface="MS Mincho"/>
                          <a:cs typeface="Times New Roman"/>
                        </a:rPr>
                        <a:t>Max Laslett Tune Shift (beginning of acceleration)</a:t>
                      </a:r>
                      <a:endParaRPr lang="en-US" sz="1400"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31880" marR="31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FF0000"/>
                        </a:solidFill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31880" marR="31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ea typeface="MS Mincho"/>
                          <a:cs typeface="Times New Roman"/>
                        </a:rPr>
                        <a:t>-0.038</a:t>
                      </a:r>
                    </a:p>
                  </a:txBody>
                  <a:tcPr marL="31880" marR="31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1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31880" marR="31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+mj-lt"/>
                          <a:ea typeface="MS Mincho"/>
                          <a:cs typeface="Times New Roman"/>
                        </a:rPr>
                        <a:t>Laslett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+mj-lt"/>
                          <a:ea typeface="MS Mincho"/>
                          <a:cs typeface="Times New Roman"/>
                        </a:rPr>
                        <a:t> Tune Shift (at extraction)</a:t>
                      </a:r>
                      <a:endParaRPr lang="en-US" sz="1400" dirty="0"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31880" marR="31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FF0000"/>
                        </a:solidFill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31880" marR="31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j-lt"/>
                          <a:ea typeface="MS Mincho"/>
                          <a:cs typeface="Times New Roman"/>
                        </a:rPr>
                        <a:t>-0.006</a:t>
                      </a:r>
                    </a:p>
                  </a:txBody>
                  <a:tcPr marL="31880" marR="31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7700"/>
          </a:xfrm>
        </p:spPr>
        <p:txBody>
          <a:bodyPr/>
          <a:lstStyle/>
          <a:p>
            <a:r>
              <a:rPr lang="en-US" sz="3400" dirty="0" smtClean="0"/>
              <a:t>Lead Ion beam Parameters in Pre-booster</a:t>
            </a:r>
            <a:endParaRPr lang="en-US" sz="3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03860" y="679599"/>
          <a:ext cx="8481060" cy="6046692"/>
        </p:xfrm>
        <a:graphic>
          <a:graphicData uri="http://schemas.openxmlformats.org/drawingml/2006/table">
            <a:tbl>
              <a:tblPr/>
              <a:tblGrid>
                <a:gridCol w="2941320"/>
                <a:gridCol w="3520440"/>
                <a:gridCol w="1066800"/>
                <a:gridCol w="952500"/>
              </a:tblGrid>
              <a:tr h="1666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+mn-lt"/>
                          <a:ea typeface="MS Mincho"/>
                          <a:cs typeface="Times New Roman"/>
                        </a:rPr>
                        <a:t>General</a:t>
                      </a:r>
                      <a:endParaRPr lang="en-US" sz="1100" b="1" dirty="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23967" marR="23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+mn-lt"/>
                          <a:ea typeface="MS Mincho"/>
                          <a:cs typeface="Times New Roman"/>
                        </a:rPr>
                        <a:t>Injection Energy</a:t>
                      </a:r>
                    </a:p>
                  </a:txBody>
                  <a:tcPr marL="23967" marR="23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MS Mincho"/>
                          <a:cs typeface="Times New Roman"/>
                        </a:rPr>
                        <a:t>MeV/u</a:t>
                      </a:r>
                    </a:p>
                  </a:txBody>
                  <a:tcPr marL="23967" marR="23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MS Mincho"/>
                          <a:cs typeface="Times New Roman"/>
                        </a:rPr>
                        <a:t>100</a:t>
                      </a:r>
                    </a:p>
                  </a:txBody>
                  <a:tcPr marL="23967" marR="23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66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23967" marR="23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+mn-lt"/>
                          <a:ea typeface="MS Mincho"/>
                          <a:cs typeface="Times New Roman"/>
                        </a:rPr>
                        <a:t>Extraction Energy</a:t>
                      </a:r>
                    </a:p>
                  </a:txBody>
                  <a:tcPr marL="23967" marR="23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MS Mincho"/>
                          <a:cs typeface="Times New Roman"/>
                        </a:rPr>
                        <a:t>MeV/u</a:t>
                      </a:r>
                    </a:p>
                  </a:txBody>
                  <a:tcPr marL="23967" marR="23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MS Mincho"/>
                          <a:cs typeface="Times New Roman"/>
                        </a:rPr>
                        <a:t>670</a:t>
                      </a:r>
                    </a:p>
                  </a:txBody>
                  <a:tcPr marL="23967" marR="23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66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23967" marR="2396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MS Mincho"/>
                          <a:cs typeface="Times New Roman"/>
                        </a:rPr>
                        <a:t>of Lead Ions in Pre-booster</a:t>
                      </a:r>
                    </a:p>
                  </a:txBody>
                  <a:tcPr marL="23967" marR="2396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23967" marR="2396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MS Mincho"/>
                          <a:cs typeface="Times New Roman"/>
                        </a:rPr>
                        <a:t>+67</a:t>
                      </a:r>
                    </a:p>
                  </a:txBody>
                  <a:tcPr marL="23967" marR="2396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66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23967" marR="2396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MS Mincho"/>
                          <a:cs typeface="Times New Roman"/>
                        </a:rPr>
                        <a:t>Current at Extraction</a:t>
                      </a:r>
                    </a:p>
                  </a:txBody>
                  <a:tcPr marL="23967" marR="2396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MS Mincho"/>
                          <a:cs typeface="Times New Roman"/>
                        </a:rPr>
                        <a:t>A</a:t>
                      </a:r>
                    </a:p>
                  </a:txBody>
                  <a:tcPr marL="23967" marR="2396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0.5</a:t>
                      </a:r>
                      <a:endParaRPr lang="en-US" sz="110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23967" marR="2396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66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23967" marR="23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MS Mincho"/>
                          <a:cs typeface="Times New Roman"/>
                        </a:rPr>
                        <a:t>Total Number of Lead Ions in the Ring </a:t>
                      </a:r>
                    </a:p>
                  </a:txBody>
                  <a:tcPr marL="23967" marR="23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MS Mincho"/>
                          <a:cs typeface="Times New Roman"/>
                        </a:rPr>
                        <a:t>10</a:t>
                      </a:r>
                      <a:r>
                        <a:rPr lang="en-US" sz="1100" baseline="30000">
                          <a:latin typeface="+mn-lt"/>
                          <a:ea typeface="MS Mincho"/>
                          <a:cs typeface="Times New Roman"/>
                        </a:rPr>
                        <a:t>10</a:t>
                      </a:r>
                      <a:endParaRPr lang="en-US" sz="110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23967" marR="23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4.5</a:t>
                      </a:r>
                      <a:endParaRPr lang="en-US" sz="110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23967" marR="23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66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latin typeface="+mn-lt"/>
                          <a:ea typeface="MS Mincho"/>
                          <a:cs typeface="Times New Roman"/>
                        </a:rPr>
                        <a:t>Beam from </a:t>
                      </a:r>
                      <a:r>
                        <a:rPr lang="en-US" sz="1100" b="1" dirty="0" err="1" smtClean="0">
                          <a:latin typeface="+mn-lt"/>
                          <a:ea typeface="MS Mincho"/>
                          <a:cs typeface="Times New Roman"/>
                        </a:rPr>
                        <a:t>Linac</a:t>
                      </a:r>
                      <a:r>
                        <a:rPr lang="en-US" sz="1100" b="1" dirty="0" smtClean="0">
                          <a:latin typeface="+mn-lt"/>
                          <a:ea typeface="MS Mincho"/>
                          <a:cs typeface="Times New Roman"/>
                        </a:rPr>
                        <a:t>  </a:t>
                      </a:r>
                      <a:endParaRPr lang="en-US" sz="1100" dirty="0" smtClean="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23967" marR="2396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MS Mincho"/>
                          <a:cs typeface="Times New Roman"/>
                        </a:rPr>
                        <a:t>Pulse Length  </a:t>
                      </a:r>
                    </a:p>
                  </a:txBody>
                  <a:tcPr marL="23967" marR="2396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MS Mincho"/>
                          <a:cs typeface="Times New Roman"/>
                        </a:rPr>
                        <a:t>ms</a:t>
                      </a:r>
                    </a:p>
                  </a:txBody>
                  <a:tcPr marL="23967" marR="2396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MS Mincho"/>
                          <a:cs typeface="Times New Roman"/>
                        </a:rPr>
                        <a:t>0.25</a:t>
                      </a:r>
                    </a:p>
                  </a:txBody>
                  <a:tcPr marL="23967" marR="2396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66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23967" marR="2396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MS Mincho"/>
                          <a:cs typeface="Times New Roman"/>
                        </a:rPr>
                        <a:t>Frequency </a:t>
                      </a:r>
                    </a:p>
                  </a:txBody>
                  <a:tcPr marL="23967" marR="2396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MS Mincho"/>
                          <a:cs typeface="Times New Roman"/>
                        </a:rPr>
                        <a:t>MHz</a:t>
                      </a:r>
                    </a:p>
                  </a:txBody>
                  <a:tcPr marL="23967" marR="2396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MS Mincho"/>
                          <a:cs typeface="Times New Roman"/>
                        </a:rPr>
                        <a:t>115</a:t>
                      </a:r>
                    </a:p>
                  </a:txBody>
                  <a:tcPr marL="23967" marR="2396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66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23967" marR="2396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MS Mincho"/>
                          <a:cs typeface="Times New Roman"/>
                        </a:rPr>
                        <a:t>Number of Bunches in Pulse</a:t>
                      </a:r>
                    </a:p>
                  </a:txBody>
                  <a:tcPr marL="23967" marR="2396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23967" marR="2396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MS Mincho"/>
                          <a:cs typeface="Times New Roman"/>
                        </a:rPr>
                        <a:t>28750</a:t>
                      </a:r>
                    </a:p>
                  </a:txBody>
                  <a:tcPr marL="23967" marR="2396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66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23967" marR="2396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MS Mincho"/>
                          <a:cs typeface="Times New Roman"/>
                        </a:rPr>
                        <a:t>Average Current per Pulse</a:t>
                      </a:r>
                    </a:p>
                  </a:txBody>
                  <a:tcPr marL="23967" marR="2396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MS Mincho"/>
                          <a:cs typeface="Times New Roman"/>
                        </a:rPr>
                        <a:t>mA</a:t>
                      </a:r>
                    </a:p>
                  </a:txBody>
                  <a:tcPr marL="23967" marR="2396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MS Mincho"/>
                          <a:cs typeface="Times New Roman"/>
                        </a:rPr>
                        <a:t>0.1</a:t>
                      </a:r>
                    </a:p>
                  </a:txBody>
                  <a:tcPr marL="23967" marR="2396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66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23967" marR="2396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MS Mincho"/>
                          <a:cs typeface="Times New Roman"/>
                        </a:rPr>
                        <a:t>Charge per Pulse </a:t>
                      </a:r>
                    </a:p>
                  </a:txBody>
                  <a:tcPr marL="23967" marR="2396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MS Mincho"/>
                          <a:cs typeface="Times New Roman"/>
                        </a:rPr>
                        <a:t>μC</a:t>
                      </a:r>
                    </a:p>
                  </a:txBody>
                  <a:tcPr marL="23967" marR="2396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MS Mincho"/>
                          <a:cs typeface="Times New Roman"/>
                        </a:rPr>
                        <a:t>0.025</a:t>
                      </a:r>
                    </a:p>
                  </a:txBody>
                  <a:tcPr marL="23967" marR="2396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66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23967" marR="2396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MS Mincho"/>
                          <a:cs typeface="Times New Roman"/>
                        </a:rPr>
                        <a:t>Number of Lead Ions per Pulse</a:t>
                      </a:r>
                    </a:p>
                  </a:txBody>
                  <a:tcPr marL="23967" marR="2396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MS Mincho"/>
                          <a:cs typeface="Times New Roman"/>
                        </a:rPr>
                        <a:t>10</a:t>
                      </a:r>
                      <a:r>
                        <a:rPr lang="en-US" sz="1100" baseline="30000">
                          <a:latin typeface="+mn-lt"/>
                          <a:ea typeface="MS Mincho"/>
                          <a:cs typeface="Times New Roman"/>
                        </a:rPr>
                        <a:t>9</a:t>
                      </a:r>
                      <a:endParaRPr lang="en-US" sz="110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23967" marR="2396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MS Mincho"/>
                          <a:cs typeface="Times New Roman"/>
                        </a:rPr>
                        <a:t>2.4</a:t>
                      </a:r>
                    </a:p>
                  </a:txBody>
                  <a:tcPr marL="23967" marR="2396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66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23967" marR="2396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MS Mincho"/>
                          <a:cs typeface="Times New Roman"/>
                        </a:rPr>
                        <a:t>Injection Efficiency</a:t>
                      </a:r>
                    </a:p>
                  </a:txBody>
                  <a:tcPr marL="23967" marR="2396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23967" marR="2396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MS Mincho"/>
                          <a:cs typeface="Times New Roman"/>
                        </a:rPr>
                        <a:t>0.7</a:t>
                      </a:r>
                    </a:p>
                  </a:txBody>
                  <a:tcPr marL="23967" marR="2396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66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23967" marR="23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MS Mincho"/>
                          <a:cs typeface="Times New Roman"/>
                        </a:rPr>
                        <a:t>Number of Pulses </a:t>
                      </a:r>
                    </a:p>
                  </a:txBody>
                  <a:tcPr marL="23967" marR="23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23967" marR="23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28</a:t>
                      </a:r>
                      <a:endParaRPr lang="en-US" sz="110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23967" marR="23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66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latin typeface="+mn-lt"/>
                          <a:ea typeface="MS Mincho"/>
                          <a:cs typeface="Times New Roman"/>
                        </a:rPr>
                        <a:t>Timing</a:t>
                      </a:r>
                      <a:endParaRPr lang="en-US" sz="1100" dirty="0" smtClean="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23967" marR="2396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MS Mincho"/>
                          <a:cs typeface="Times New Roman"/>
                        </a:rPr>
                        <a:t>Electron Energy for Electron Cooling </a:t>
                      </a:r>
                    </a:p>
                  </a:txBody>
                  <a:tcPr marL="23967" marR="2396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MS Mincho"/>
                          <a:cs typeface="Times New Roman"/>
                        </a:rPr>
                        <a:t>MeV</a:t>
                      </a:r>
                    </a:p>
                  </a:txBody>
                  <a:tcPr marL="23967" marR="2396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MS Mincho"/>
                          <a:cs typeface="Times New Roman"/>
                        </a:rPr>
                        <a:t>[.56,.88]</a:t>
                      </a:r>
                    </a:p>
                  </a:txBody>
                  <a:tcPr marL="23967" marR="2396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66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23967" marR="2396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MS Mincho"/>
                          <a:cs typeface="Times New Roman"/>
                        </a:rPr>
                        <a:t>Electron Cooler Current</a:t>
                      </a:r>
                    </a:p>
                  </a:txBody>
                  <a:tcPr marL="23967" marR="2396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MS Mincho"/>
                          <a:cs typeface="Times New Roman"/>
                        </a:rPr>
                        <a:t>A</a:t>
                      </a:r>
                    </a:p>
                  </a:txBody>
                  <a:tcPr marL="23967" marR="2396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MS Mincho"/>
                          <a:cs typeface="Times New Roman"/>
                        </a:rPr>
                        <a:t>0.3</a:t>
                      </a:r>
                    </a:p>
                  </a:txBody>
                  <a:tcPr marL="23967" marR="2396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66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23967" marR="2396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MS Mincho"/>
                          <a:cs typeface="Times New Roman"/>
                        </a:rPr>
                        <a:t>Electron Cooler Length</a:t>
                      </a:r>
                    </a:p>
                  </a:txBody>
                  <a:tcPr marL="23967" marR="2396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MS Mincho"/>
                          <a:cs typeface="Times New Roman"/>
                        </a:rPr>
                        <a:t>m</a:t>
                      </a:r>
                    </a:p>
                  </a:txBody>
                  <a:tcPr marL="23967" marR="2396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MS Mincho"/>
                          <a:cs typeface="Times New Roman"/>
                        </a:rPr>
                        <a:t>3</a:t>
                      </a:r>
                    </a:p>
                  </a:txBody>
                  <a:tcPr marL="23967" marR="2396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66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23967" marR="2396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MS Mincho"/>
                          <a:cs typeface="Times New Roman"/>
                        </a:rPr>
                        <a:t>Transverse Cooling Time </a:t>
                      </a:r>
                    </a:p>
                  </a:txBody>
                  <a:tcPr marL="23967" marR="2396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MS Mincho"/>
                          <a:cs typeface="Times New Roman"/>
                        </a:rPr>
                        <a:t>ms</a:t>
                      </a:r>
                    </a:p>
                  </a:txBody>
                  <a:tcPr marL="23967" marR="2396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MS Mincho"/>
                          <a:cs typeface="Times New Roman"/>
                        </a:rPr>
                        <a:t>16</a:t>
                      </a:r>
                    </a:p>
                  </a:txBody>
                  <a:tcPr marL="23967" marR="2396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66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23967" marR="2396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MS Mincho"/>
                          <a:cs typeface="Times New Roman"/>
                        </a:rPr>
                        <a:t>Longitudinal Cooling Time</a:t>
                      </a:r>
                    </a:p>
                  </a:txBody>
                  <a:tcPr marL="23967" marR="2396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MS Mincho"/>
                          <a:cs typeface="Times New Roman"/>
                        </a:rPr>
                        <a:t>ms</a:t>
                      </a:r>
                    </a:p>
                  </a:txBody>
                  <a:tcPr marL="23967" marR="2396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MS Mincho"/>
                          <a:cs typeface="Times New Roman"/>
                        </a:rPr>
                        <a:t>55</a:t>
                      </a:r>
                    </a:p>
                  </a:txBody>
                  <a:tcPr marL="23967" marR="2396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66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23967" marR="2396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MS Mincho"/>
                          <a:cs typeface="Times New Roman"/>
                        </a:rPr>
                        <a:t>RF Acceleration Time</a:t>
                      </a:r>
                    </a:p>
                  </a:txBody>
                  <a:tcPr marL="23967" marR="2396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MS Mincho"/>
                          <a:cs typeface="Times New Roman"/>
                        </a:rPr>
                        <a:t>ms</a:t>
                      </a:r>
                    </a:p>
                  </a:txBody>
                  <a:tcPr marL="23967" marR="2396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144</a:t>
                      </a:r>
                      <a:endParaRPr lang="en-US" sz="110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23967" marR="2396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66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23967" marR="23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MS Mincho"/>
                          <a:cs typeface="Times New Roman"/>
                        </a:rPr>
                        <a:t>Pre-booster Cycle Time</a:t>
                      </a:r>
                    </a:p>
                  </a:txBody>
                  <a:tcPr marL="23967" marR="23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MS Mincho"/>
                          <a:cs typeface="Times New Roman"/>
                        </a:rPr>
                        <a:t>s</a:t>
                      </a:r>
                    </a:p>
                  </a:txBody>
                  <a:tcPr marL="23967" marR="23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3.1</a:t>
                      </a:r>
                      <a:endParaRPr lang="en-US" sz="110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23967" marR="23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66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Beam Profile at Injection </a:t>
                      </a:r>
                      <a:endParaRPr lang="en-US" sz="1100" dirty="0" smtClean="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23967" marR="23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Acceptance in x (ε</a:t>
                      </a:r>
                      <a:r>
                        <a:rPr lang="en-US" sz="1100" baseline="-2500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x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) (uniform, normalized)</a:t>
                      </a:r>
                      <a:endParaRPr lang="en-US" sz="110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23967" marR="23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MS Mincho"/>
                          <a:cs typeface="Times New Roman"/>
                        </a:rPr>
                        <a:t>π mm · mrad</a:t>
                      </a:r>
                    </a:p>
                  </a:txBody>
                  <a:tcPr marL="23967" marR="23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MS Mincho"/>
                          <a:cs typeface="Times New Roman"/>
                        </a:rPr>
                        <a:t>92</a:t>
                      </a:r>
                    </a:p>
                  </a:txBody>
                  <a:tcPr marL="23967" marR="23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66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23967" marR="23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Acceptance in y (ε</a:t>
                      </a:r>
                      <a:r>
                        <a:rPr lang="en-US" sz="1100" baseline="-2500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y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) (uniform, normalized)</a:t>
                      </a:r>
                      <a:endParaRPr lang="en-US" sz="110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23967" marR="23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MS Mincho"/>
                          <a:cs typeface="Times New Roman"/>
                        </a:rPr>
                        <a:t>π mm · mrad</a:t>
                      </a:r>
                    </a:p>
                  </a:txBody>
                  <a:tcPr marL="23967" marR="23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MS Mincho"/>
                          <a:cs typeface="Times New Roman"/>
                        </a:rPr>
                        <a:t>50</a:t>
                      </a:r>
                    </a:p>
                  </a:txBody>
                  <a:tcPr marL="23967" marR="23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66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23967" marR="23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Momentum Acceptance (Δp/p) </a:t>
                      </a:r>
                      <a:endParaRPr lang="en-US" sz="110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23967" marR="23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MS Mincho"/>
                          <a:cs typeface="Times New Roman"/>
                        </a:rPr>
                        <a:t>%</a:t>
                      </a:r>
                    </a:p>
                  </a:txBody>
                  <a:tcPr marL="23967" marR="23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MS Mincho"/>
                          <a:cs typeface="Times New Roman"/>
                        </a:rPr>
                        <a:t>±1</a:t>
                      </a:r>
                    </a:p>
                  </a:txBody>
                  <a:tcPr marL="23967" marR="23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792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23967" marR="23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Emittance in x (ε</a:t>
                      </a:r>
                      <a:r>
                        <a:rPr lang="en-US" sz="1100" baseline="-2500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x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) (uniform, normalized)</a:t>
                      </a:r>
                      <a:endParaRPr lang="en-US" sz="110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23967" marR="23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MS Mincho"/>
                          <a:cs typeface="Times New Roman"/>
                        </a:rPr>
                        <a:t>π mm · mrad</a:t>
                      </a:r>
                    </a:p>
                  </a:txBody>
                  <a:tcPr marL="23967" marR="23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MS Mincho"/>
                          <a:cs typeface="Times New Roman"/>
                        </a:rPr>
                        <a:t>50</a:t>
                      </a:r>
                    </a:p>
                  </a:txBody>
                  <a:tcPr marL="23967" marR="23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66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23967" marR="23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Emittance in y (ε</a:t>
                      </a:r>
                      <a:r>
                        <a:rPr lang="en-US" sz="1100" baseline="-2500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y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) (uniform, normalized)</a:t>
                      </a:r>
                      <a:endParaRPr lang="en-US" sz="110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23967" marR="23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MS Mincho"/>
                          <a:cs typeface="Times New Roman"/>
                        </a:rPr>
                        <a:t>π mm · mrad</a:t>
                      </a:r>
                    </a:p>
                  </a:txBody>
                  <a:tcPr marL="23967" marR="23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MS Mincho"/>
                          <a:cs typeface="Times New Roman"/>
                        </a:rPr>
                        <a:t>25</a:t>
                      </a:r>
                    </a:p>
                  </a:txBody>
                  <a:tcPr marL="23967" marR="23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66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23967" marR="23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Momentum Spread (Δp/p) </a:t>
                      </a:r>
                      <a:endParaRPr lang="en-US" sz="110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23967" marR="23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MS Mincho"/>
                          <a:cs typeface="Times New Roman"/>
                        </a:rPr>
                        <a:t>%</a:t>
                      </a:r>
                    </a:p>
                  </a:txBody>
                  <a:tcPr marL="23967" marR="23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MS Mincho"/>
                          <a:cs typeface="Times New Roman"/>
                        </a:rPr>
                        <a:t>±0.3</a:t>
                      </a:r>
                    </a:p>
                  </a:txBody>
                  <a:tcPr marL="23967" marR="23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Beam Profile after Cooling </a:t>
                      </a:r>
                      <a:r>
                        <a:rPr lang="en-US" sz="1100" b="1" baseline="0" dirty="0" smtClean="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&amp;</a:t>
                      </a: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 Accumulation</a:t>
                      </a:r>
                      <a:endParaRPr lang="en-US" sz="1100" dirty="0" smtClean="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23967" marR="23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Emittance in x (ε</a:t>
                      </a:r>
                      <a:r>
                        <a:rPr lang="en-US" sz="1100" baseline="-2500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x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) (full, uniform, normalized)</a:t>
                      </a:r>
                      <a:endParaRPr lang="en-US" sz="110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23967" marR="23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+mn-lt"/>
                          <a:ea typeface="MS Mincho"/>
                          <a:cs typeface="Times New Roman"/>
                        </a:rPr>
                        <a:t>π mm · </a:t>
                      </a:r>
                      <a:r>
                        <a:rPr lang="en-US" sz="1100" dirty="0" err="1">
                          <a:latin typeface="+mn-lt"/>
                          <a:ea typeface="MS Mincho"/>
                          <a:cs typeface="Times New Roman"/>
                        </a:rPr>
                        <a:t>mrad</a:t>
                      </a:r>
                      <a:endParaRPr lang="en-US" sz="1100" dirty="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23967" marR="23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MS Mincho"/>
                          <a:cs typeface="Times New Roman"/>
                        </a:rPr>
                        <a:t>20</a:t>
                      </a:r>
                    </a:p>
                  </a:txBody>
                  <a:tcPr marL="23967" marR="23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66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23967" marR="23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Emittance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 in y (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ε</a:t>
                      </a:r>
                      <a:r>
                        <a:rPr lang="en-US" sz="1100" baseline="-25000" dirty="0" err="1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y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) (full, uniform, normalized)</a:t>
                      </a:r>
                      <a:endParaRPr lang="en-US" sz="1100" dirty="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23967" marR="23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MS Mincho"/>
                          <a:cs typeface="Times New Roman"/>
                        </a:rPr>
                        <a:t>π mm · mrad</a:t>
                      </a:r>
                    </a:p>
                  </a:txBody>
                  <a:tcPr marL="23967" marR="23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MS Mincho"/>
                          <a:cs typeface="Times New Roman"/>
                        </a:rPr>
                        <a:t>10</a:t>
                      </a:r>
                    </a:p>
                  </a:txBody>
                  <a:tcPr marL="23967" marR="23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66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23967" marR="23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MS Mincho"/>
                          <a:cs typeface="Times New Roman"/>
                        </a:rPr>
                        <a:t>Momentum spread (Δp/p)</a:t>
                      </a:r>
                    </a:p>
                  </a:txBody>
                  <a:tcPr marL="23967" marR="23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MS Mincho"/>
                          <a:cs typeface="Times New Roman"/>
                        </a:rPr>
                        <a:t>%</a:t>
                      </a:r>
                    </a:p>
                  </a:txBody>
                  <a:tcPr marL="23967" marR="23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+mn-lt"/>
                          <a:ea typeface="MS Mincho"/>
                          <a:cs typeface="Times New Roman"/>
                        </a:rPr>
                        <a:t>±0.054</a:t>
                      </a:r>
                    </a:p>
                  </a:txBody>
                  <a:tcPr marL="23967" marR="23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66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Beam Profile at Extraction</a:t>
                      </a:r>
                      <a:endParaRPr lang="en-US" sz="1100" dirty="0" smtClean="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23967" marR="23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Emittance in x (ε</a:t>
                      </a:r>
                      <a:r>
                        <a:rPr lang="en-US" sz="1100" baseline="-2500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x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) (full, uniform, normalized)</a:t>
                      </a:r>
                      <a:endParaRPr lang="en-US" sz="110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23967" marR="23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MS Mincho"/>
                          <a:cs typeface="Times New Roman"/>
                        </a:rPr>
                        <a:t>π mm · mrad</a:t>
                      </a:r>
                    </a:p>
                  </a:txBody>
                  <a:tcPr marL="23967" marR="23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MS Mincho"/>
                          <a:cs typeface="Times New Roman"/>
                        </a:rPr>
                        <a:t>20</a:t>
                      </a:r>
                    </a:p>
                  </a:txBody>
                  <a:tcPr marL="23967" marR="23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66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23967" marR="23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Emittance in y (ε</a:t>
                      </a:r>
                      <a:r>
                        <a:rPr lang="en-US" sz="1100" baseline="-2500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y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) (full, uniform, normalized)</a:t>
                      </a:r>
                      <a:endParaRPr lang="en-US" sz="110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23967" marR="23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MS Mincho"/>
                          <a:cs typeface="Times New Roman"/>
                        </a:rPr>
                        <a:t>π mm · mrad</a:t>
                      </a:r>
                    </a:p>
                  </a:txBody>
                  <a:tcPr marL="23967" marR="23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MS Mincho"/>
                          <a:cs typeface="Times New Roman"/>
                        </a:rPr>
                        <a:t>10</a:t>
                      </a:r>
                    </a:p>
                  </a:txBody>
                  <a:tcPr marL="23967" marR="23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23967" marR="23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MS Mincho"/>
                          <a:cs typeface="Times New Roman"/>
                        </a:rPr>
                        <a:t>Momentum spread (Δp/p) (95% capture efficiency)</a:t>
                      </a:r>
                    </a:p>
                  </a:txBody>
                  <a:tcPr marL="23967" marR="23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MS Mincho"/>
                          <a:cs typeface="Times New Roman"/>
                        </a:rPr>
                        <a:t>%</a:t>
                      </a:r>
                    </a:p>
                  </a:txBody>
                  <a:tcPr marL="23967" marR="23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±0.21</a:t>
                      </a:r>
                      <a:endParaRPr lang="en-US" sz="110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23967" marR="23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66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23967" marR="23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Bunch Length</a:t>
                      </a:r>
                      <a:endParaRPr lang="en-US" sz="110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23967" marR="23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μs</a:t>
                      </a:r>
                      <a:endParaRPr lang="en-US" sz="110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23967" marR="23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0.386</a:t>
                      </a:r>
                      <a:endParaRPr lang="en-US" sz="110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23967" marR="23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66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latin typeface="+mn-lt"/>
                          <a:ea typeface="MS Mincho"/>
                          <a:cs typeface="Times New Roman"/>
                        </a:rPr>
                        <a:t>Space Charge</a:t>
                      </a:r>
                      <a:endParaRPr lang="en-US" sz="1100" dirty="0" smtClean="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23967" marR="23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latin typeface="+mn-lt"/>
                          <a:ea typeface="MS Mincho"/>
                          <a:cs typeface="Times New Roman"/>
                        </a:rPr>
                        <a:t>Laslett</a:t>
                      </a:r>
                      <a:r>
                        <a:rPr lang="en-US" sz="1100" dirty="0">
                          <a:latin typeface="+mn-lt"/>
                          <a:ea typeface="MS Mincho"/>
                          <a:cs typeface="Times New Roman"/>
                        </a:rPr>
                        <a:t> Tune Shift (at injection)</a:t>
                      </a:r>
                    </a:p>
                  </a:txBody>
                  <a:tcPr marL="23967" marR="23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23967" marR="23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-0.16</a:t>
                      </a:r>
                      <a:endParaRPr lang="en-US" sz="110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23967" marR="23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23967" marR="23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Maximum Laslett Tune Shift (beginning of acceleration)</a:t>
                      </a:r>
                      <a:endParaRPr lang="en-US" sz="110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23967" marR="23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23967" marR="23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-0.3</a:t>
                      </a:r>
                      <a:endParaRPr lang="en-US" sz="110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23967" marR="23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66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23967" marR="23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Laslett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 Tune Shift (at extraction)</a:t>
                      </a:r>
                      <a:endParaRPr lang="en-US" sz="1100" dirty="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23967" marR="23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23967" marR="23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imes New Roman"/>
                        </a:rPr>
                        <a:t>-0.09</a:t>
                      </a:r>
                      <a:endParaRPr lang="en-US" sz="1100" dirty="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23967" marR="23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4126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17220"/>
          </a:xfrm>
        </p:spPr>
        <p:txBody>
          <a:bodyPr/>
          <a:lstStyle/>
          <a:p>
            <a:r>
              <a:rPr lang="en-US" sz="3600" dirty="0" smtClean="0"/>
              <a:t>Acceleration &amp; RF Parameters in Booster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5405" y="977969"/>
          <a:ext cx="4475562" cy="295721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075262"/>
                <a:gridCol w="701040"/>
                <a:gridCol w="845820"/>
                <a:gridCol w="853440"/>
              </a:tblGrid>
              <a:tr h="1789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0771" marR="4077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0771" marR="4077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Proton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0771" marR="4077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Lead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0771" marR="40771" marT="0" marB="0"/>
                </a:tc>
              </a:tr>
              <a:tr h="1789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Initial Kinetic Energy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0771" marR="4077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/>
                        <a:t>MeV</a:t>
                      </a:r>
                      <a:r>
                        <a:rPr lang="en-US" sz="1200" dirty="0"/>
                        <a:t>/u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0771" marR="4077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285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0771" marR="4077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100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0771" marR="40771" marT="0" marB="0"/>
                </a:tc>
              </a:tr>
              <a:tr h="1789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Final Kinetic Energy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0771" marR="4077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MeV/u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0771" marR="4077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3000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0771" marR="4077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670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0771" marR="40771" marT="0" marB="0"/>
                </a:tc>
              </a:tr>
              <a:tr h="2140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Initial momentum spread 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0771" marR="4077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% 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0771" marR="4077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±0.3 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0771" marR="4077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±0.054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0771" marR="40771" marT="0" marB="0"/>
                </a:tc>
              </a:tr>
              <a:tr h="961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Initial Beam emittance (RMS)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0771" marR="4077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eV·s 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0771" marR="4077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0.295 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0771" marR="4077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6.48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0771" marR="40771" marT="0" marB="0"/>
                </a:tc>
              </a:tr>
              <a:tr h="1789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RF harmonic number 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0771" marR="4077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0771" marR="4077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1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0771" marR="4077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1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0771" marR="40771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RF frequency 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0771" marR="4077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MHz 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0771" marR="4077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[0.82,1.25]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0771" marR="4077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[0.55,1.04]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0771" marR="40771" marT="0" marB="0"/>
                </a:tc>
              </a:tr>
              <a:tr h="1789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Maximum RF voltage 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0771" marR="4077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kV 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0771" marR="4077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51.2 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0771" marR="4077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48.8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0771" marR="40771" marT="0" marB="0"/>
                </a:tc>
              </a:tr>
              <a:tr h="1789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Maximum phase 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0771" marR="4077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deg 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0771" marR="4077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50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0771" marR="4077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50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0771" marR="40771" marT="0" marB="0"/>
                </a:tc>
              </a:tr>
              <a:tr h="1789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Momentum Compaction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0771" marR="4077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0771" marR="4077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0.039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0771" marR="4077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0.039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0771" marR="40771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Final capture efficiency factor 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0771" marR="4077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0771" marR="4077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0.999 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0771" marR="4077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0.95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0771" marR="40771" marT="0" marB="0"/>
                </a:tc>
              </a:tr>
              <a:tr h="1789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Final momentum spread 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0771" marR="4077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% 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0771" marR="4077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±0.27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0771" marR="4077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±0.11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0771" marR="40771" marT="0" marB="0"/>
                </a:tc>
              </a:tr>
              <a:tr h="733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Final Beam emittance (RMS)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0771" marR="4077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eV·s 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0771" marR="4077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0.19 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0771" marR="4077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8.00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0771" marR="40771" marT="0" marB="0"/>
                </a:tc>
              </a:tr>
              <a:tr h="1789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Total turns 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0771" marR="4077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0771" marR="4077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130000 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0771" marR="4077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115000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0771" marR="40771" marT="0" marB="0"/>
                </a:tc>
              </a:tr>
              <a:tr h="1789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Acceleration period 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0771" marR="4077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ms 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0771" marR="4077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117 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0771" marR="4077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144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0771" marR="40771" marT="0" marB="0"/>
                </a:tc>
              </a:tr>
              <a:tr h="1789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Bunch Length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0771" marR="4077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μs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0771" marR="4077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0.166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0771" marR="4077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0.386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0771" marR="40771" marT="0" marB="0"/>
                </a:tc>
              </a:tr>
            </a:tbl>
          </a:graphicData>
        </a:graphic>
      </p:graphicFrame>
      <p:sp>
        <p:nvSpPr>
          <p:cNvPr id="58060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4802233" y="939416"/>
          <a:ext cx="4186785" cy="438912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536215"/>
                <a:gridCol w="697424"/>
                <a:gridCol w="953146"/>
              </a:tblGrid>
              <a:tr h="157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Initial Kinetic Energy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53156" marR="5315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/>
                        <a:t>MeV</a:t>
                      </a:r>
                      <a:r>
                        <a:rPr lang="en-US" sz="1200" dirty="0"/>
                        <a:t>/u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53156" marR="5315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3000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53156" marR="53156" marT="0" marB="0"/>
                </a:tc>
              </a:tr>
              <a:tr h="157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Final Kinetic Energy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53156" marR="5315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/>
                        <a:t>MeV</a:t>
                      </a:r>
                      <a:r>
                        <a:rPr lang="en-US" sz="1200" dirty="0"/>
                        <a:t>/u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53156" marR="5315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20000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53156" marR="53156" marT="0" marB="0"/>
                </a:tc>
              </a:tr>
              <a:tr h="586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Assumed Momentum Compaction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53156" marR="5315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53156" marR="5315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0.039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53156" marR="53156" marT="0" marB="0"/>
                </a:tc>
              </a:tr>
              <a:tr h="1550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Accumulation Stage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53156" marR="5315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53156" marR="5315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53156" marR="53156" marT="0" marB="0"/>
                </a:tc>
              </a:tr>
              <a:tr h="1550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Initial momentum spread 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53156" marR="5315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% 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53156" marR="5315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±0.27 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53156" marR="53156" marT="0" marB="0"/>
                </a:tc>
              </a:tr>
              <a:tr h="157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Initial Beam emittance (RMS)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53156" marR="5315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eV·s 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53156" marR="5315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0.19 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53156" marR="53156" marT="0" marB="0"/>
                </a:tc>
              </a:tr>
              <a:tr h="1565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RF harmonic number 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53156" marR="5315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53156" marR="5315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53156" marR="53156" marT="0" marB="0"/>
                </a:tc>
              </a:tr>
              <a:tr h="157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RF frequency 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53156" marR="5315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MHz 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53156" marR="5315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1.21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53156" marR="53156" marT="0" marB="0"/>
                </a:tc>
              </a:tr>
              <a:tr h="157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Maximum RF voltage 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53156" marR="5315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kV 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53156" marR="5315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15 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53156" marR="53156" marT="0" marB="0"/>
                </a:tc>
              </a:tr>
              <a:tr h="157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Final capture efficiency factor 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53156" marR="5315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53156" marR="5315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1 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53156" marR="53156" marT="0" marB="0"/>
                </a:tc>
              </a:tr>
              <a:tr h="157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Total turns 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53156" marR="5315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53156" marR="5315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194172 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53156" marR="53156" marT="0" marB="0"/>
                </a:tc>
              </a:tr>
              <a:tr h="157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Accumulation time 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53156" marR="5315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s 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53156" marR="5315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0.8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53156" marR="53156" marT="0" marB="0"/>
                </a:tc>
              </a:tr>
              <a:tr h="157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Minimum bunch separation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53156" marR="5315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3350" algn="l"/>
                          <a:tab pos="215900" algn="ctr"/>
                        </a:tabLst>
                      </a:pPr>
                      <a:r>
                        <a:rPr lang="en-US" sz="1200" dirty="0"/>
                        <a:t>		</a:t>
                      </a:r>
                      <a:r>
                        <a:rPr lang="en-US" sz="1200" dirty="0" err="1"/>
                        <a:t>μs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53156" marR="5315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0.25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53156" marR="53156" marT="0" marB="0"/>
                </a:tc>
              </a:tr>
              <a:tr h="157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Maximum bunch separation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53156" marR="5315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μs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53156" marR="5315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0.48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53156" marR="53156" marT="0" marB="0"/>
                </a:tc>
              </a:tr>
              <a:tr h="157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Acceleration Stage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53156" marR="5315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53156" marR="5315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53156" marR="53156" marT="0" marB="0"/>
                </a:tc>
              </a:tr>
              <a:tr h="157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RF harmonic number 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53156" marR="5315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53156" marR="5315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5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53156" marR="53156" marT="0" marB="0"/>
                </a:tc>
              </a:tr>
              <a:tr h="157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RF frequency 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53156" marR="5315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MHz 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53156" marR="5315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[1.21,1.24]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53156" marR="53156" marT="0" marB="0"/>
                </a:tc>
              </a:tr>
              <a:tr h="157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Maximum RF voltage 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53156" marR="5315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kV 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53156" marR="5315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208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53156" marR="53156" marT="0" marB="0"/>
                </a:tc>
              </a:tr>
              <a:tr h="157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Final capture efficiency factor 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53156" marR="5315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53156" marR="5315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1 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53156" marR="53156" marT="0" marB="0"/>
                </a:tc>
              </a:tr>
              <a:tr h="157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Final momentum spread 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53156" marR="5315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% 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53156" marR="5315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±0.4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53156" marR="53156" marT="0" marB="0"/>
                </a:tc>
              </a:tr>
              <a:tr h="1565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Final Beam emittance (RMS)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53156" marR="5315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eV·s 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53156" marR="5315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0.38 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53156" marR="53156" marT="0" marB="0"/>
                </a:tc>
              </a:tr>
              <a:tr h="157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Total turns 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53156" marR="5315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53156" marR="5315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200000 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53156" marR="53156" marT="0" marB="0"/>
                </a:tc>
              </a:tr>
              <a:tr h="157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Acceleration period 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53156" marR="5315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ms 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53156" marR="5315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806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53156" marR="53156" marT="0" marB="0"/>
                </a:tc>
              </a:tr>
              <a:tr h="157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Average bunch separation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53156" marR="5315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μs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53156" marR="5315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0.71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53156" marR="53156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1437"/>
          </a:xfrm>
        </p:spPr>
        <p:txBody>
          <a:bodyPr/>
          <a:lstStyle/>
          <a:p>
            <a:r>
              <a:rPr lang="en-US" dirty="0" smtClean="0"/>
              <a:t>MEIC Electron Collider Ring</a:t>
            </a:r>
            <a:endParaRPr lang="en-US" dirty="0"/>
          </a:p>
        </p:txBody>
      </p:sp>
      <p:pic>
        <p:nvPicPr>
          <p:cNvPr id="282626" name="Picture 2" descr="whole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70230" y="787056"/>
            <a:ext cx="10928630" cy="1801161"/>
          </a:xfrm>
          <a:prstGeom prst="rect">
            <a:avLst/>
          </a:prstGeom>
          <a:noFill/>
        </p:spPr>
      </p:pic>
      <p:graphicFrame>
        <p:nvGraphicFramePr>
          <p:cNvPr id="7" name="Group 22"/>
          <p:cNvGraphicFramePr>
            <a:graphicFrameLocks noGrp="1"/>
          </p:cNvGraphicFramePr>
          <p:nvPr/>
        </p:nvGraphicFramePr>
        <p:xfrm>
          <a:off x="4743127" y="3315345"/>
          <a:ext cx="1967641" cy="129277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146230"/>
                <a:gridCol w="364211"/>
                <a:gridCol w="457200"/>
              </a:tblGrid>
              <a:tr h="1646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Dipole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</a:tr>
              <a:tr h="1646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Length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1.5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</a:tr>
              <a:tr h="439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Bending radius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43.5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</a:tr>
              <a:tr h="684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Bending Angle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deg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1.98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</a:tr>
              <a:tr h="1646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Field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0.38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</a:tr>
              <a:tr h="1646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Quad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</a:tr>
              <a:tr h="1646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Length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0.4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</a:tr>
              <a:tr h="1646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Strength @ 5GeV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T/m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29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</a:tr>
            </a:tbl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6755392" y="3169403"/>
            <a:ext cx="2286000" cy="1600200"/>
            <a:chOff x="153114" y="4657240"/>
            <a:chExt cx="2286000" cy="1600200"/>
          </a:xfrm>
        </p:grpSpPr>
        <p:pic>
          <p:nvPicPr>
            <p:cNvPr id="282627" name="Picture 3" descr="arcfodo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3114" y="4657240"/>
              <a:ext cx="2286000" cy="1600200"/>
            </a:xfrm>
            <a:prstGeom prst="rect">
              <a:avLst/>
            </a:prstGeom>
            <a:noFill/>
          </p:spPr>
        </p:pic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442742" y="5777162"/>
              <a:ext cx="155653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+mn-lt"/>
                </a:rPr>
                <a:t>ARC FODO CELL</a:t>
              </a:r>
            </a:p>
          </p:txBody>
        </p:sp>
      </p:grpSp>
      <p:pic>
        <p:nvPicPr>
          <p:cNvPr id="282628" name="Picture 4" descr="dspsp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0744" y="4716651"/>
            <a:ext cx="2286000" cy="1600200"/>
          </a:xfrm>
          <a:prstGeom prst="rect">
            <a:avLst/>
          </a:prstGeom>
          <a:noFill/>
        </p:spPr>
      </p:pic>
      <p:pic>
        <p:nvPicPr>
          <p:cNvPr id="282629" name="Picture 5" descr="shrtstr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4780070"/>
            <a:ext cx="2286000" cy="1600200"/>
          </a:xfrm>
          <a:prstGeom prst="rect">
            <a:avLst/>
          </a:prstGeom>
          <a:noFill/>
        </p:spPr>
      </p:pic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4764185" y="5619597"/>
            <a:ext cx="15565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n-lt"/>
              </a:rPr>
              <a:t>Dispersion</a:t>
            </a:r>
            <a:r>
              <a:rPr kumimoji="0" lang="en-US" sz="12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+mn-lt"/>
              </a:rPr>
              <a:t> Suppressor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n-lt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7507387" y="5751333"/>
            <a:ext cx="155653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n-lt"/>
              </a:rPr>
              <a:t>Short Straight</a:t>
            </a:r>
          </a:p>
        </p:txBody>
      </p:sp>
      <p:graphicFrame>
        <p:nvGraphicFramePr>
          <p:cNvPr id="132" name="Table 131"/>
          <p:cNvGraphicFramePr>
            <a:graphicFrameLocks noGrp="1"/>
          </p:cNvGraphicFramePr>
          <p:nvPr/>
        </p:nvGraphicFramePr>
        <p:xfrm>
          <a:off x="160150" y="2851096"/>
          <a:ext cx="4280115" cy="3566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93376"/>
                <a:gridCol w="472698"/>
                <a:gridCol w="1914041"/>
              </a:tblGrid>
              <a:tr h="212252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Circumference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1340.41</a:t>
                      </a:r>
                      <a:endParaRPr lang="en-US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Total</a:t>
                      </a:r>
                      <a:r>
                        <a:rPr lang="en-US" sz="1200" baseline="0" dirty="0" smtClean="0"/>
                        <a:t> bend angle/arc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deg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240</a:t>
                      </a:r>
                      <a:endParaRPr lang="en-US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Figure-8</a:t>
                      </a:r>
                      <a:r>
                        <a:rPr lang="en-US" sz="1200" baseline="0" dirty="0" smtClean="0"/>
                        <a:t> crossing angle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deg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60</a:t>
                      </a:r>
                      <a:endParaRPr lang="en-US" sz="1200" dirty="0"/>
                    </a:p>
                  </a:txBody>
                  <a:tcPr/>
                </a:tc>
              </a:tr>
              <a:tr h="212252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Averaged ar</a:t>
                      </a:r>
                      <a:r>
                        <a:rPr lang="en-US" sz="1200" baseline="0" dirty="0" smtClean="0"/>
                        <a:t>c radius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97</a:t>
                      </a:r>
                      <a:endParaRPr lang="en-US" sz="1200" dirty="0"/>
                    </a:p>
                  </a:txBody>
                  <a:tcPr/>
                </a:tc>
              </a:tr>
              <a:tr h="212252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Arc length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406</a:t>
                      </a:r>
                      <a:endParaRPr lang="en-US" sz="1200" dirty="0"/>
                    </a:p>
                  </a:txBody>
                  <a:tcPr/>
                </a:tc>
              </a:tr>
              <a:tr h="233075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Long and short straight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264 / 20</a:t>
                      </a:r>
                      <a:endParaRPr lang="en-US" sz="1200" dirty="0"/>
                    </a:p>
                  </a:txBody>
                  <a:tcPr/>
                </a:tc>
              </a:tr>
              <a:tr h="212252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Lattice</a:t>
                      </a:r>
                      <a:r>
                        <a:rPr lang="en-US" sz="1200" baseline="0" dirty="0" smtClean="0"/>
                        <a:t> base cell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FODO</a:t>
                      </a:r>
                      <a:endParaRPr lang="en-US" sz="1200" dirty="0"/>
                    </a:p>
                  </a:txBody>
                  <a:tcPr/>
                </a:tc>
              </a:tr>
              <a:tr h="212252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Cells in arc / straight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80 / 40</a:t>
                      </a:r>
                      <a:endParaRPr lang="en-US" sz="1200" dirty="0"/>
                    </a:p>
                  </a:txBody>
                  <a:tcPr/>
                </a:tc>
              </a:tr>
              <a:tr h="212252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Arc/Straight cell</a:t>
                      </a:r>
                      <a:r>
                        <a:rPr lang="en-US" sz="1200" baseline="0" dirty="0" smtClean="0"/>
                        <a:t> length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5.25 / 5.58</a:t>
                      </a:r>
                      <a:endParaRPr lang="en-US" sz="1200" dirty="0"/>
                    </a:p>
                  </a:txBody>
                  <a:tcPr/>
                </a:tc>
              </a:tr>
              <a:tr h="212252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Phase</a:t>
                      </a:r>
                      <a:r>
                        <a:rPr lang="en-US" sz="1200" baseline="0" dirty="0" smtClean="0"/>
                        <a:t> advance per cell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120 / 120</a:t>
                      </a:r>
                      <a:endParaRPr lang="en-US" sz="1200" dirty="0"/>
                    </a:p>
                  </a:txBody>
                  <a:tcPr/>
                </a:tc>
              </a:tr>
              <a:tr h="2122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Betatron</a:t>
                      </a:r>
                      <a:r>
                        <a:rPr lang="en-US" sz="1200" dirty="0" smtClean="0"/>
                        <a:t> tunes (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</a:t>
                      </a:r>
                      <a:r>
                        <a:rPr lang="en-US" sz="12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x,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</a:t>
                      </a:r>
                      <a:r>
                        <a:rPr lang="en-US" sz="12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2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61.501184 / 60. 526639</a:t>
                      </a:r>
                      <a:endParaRPr lang="en-US" sz="1200" dirty="0" smtClean="0"/>
                    </a:p>
                  </a:txBody>
                  <a:tcPr/>
                </a:tc>
              </a:tr>
              <a:tr h="212252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Transition gamma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42</a:t>
                      </a:r>
                      <a:endParaRPr lang="en-US" sz="1200" dirty="0"/>
                    </a:p>
                  </a:txBody>
                  <a:tcPr/>
                </a:tc>
              </a:tr>
              <a:tr h="212252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Dispersion suppression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Adjusting quad strength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 bwMode="auto">
          <a:xfrm>
            <a:off x="4636189" y="6421981"/>
            <a:ext cx="2198564" cy="3048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A.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Bogacz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&amp; V.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Morozov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17220"/>
          </a:xfrm>
          <a:ln>
            <a:solidFill>
              <a:srgbClr val="00B050"/>
            </a:solidFill>
          </a:ln>
        </p:spPr>
        <p:txBody>
          <a:bodyPr/>
          <a:lstStyle/>
          <a:p>
            <a:r>
              <a:rPr lang="en-US" dirty="0" smtClean="0"/>
              <a:t>Colliding Electron Beam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47700"/>
            <a:ext cx="4434840" cy="1805940"/>
          </a:xfrm>
        </p:spPr>
        <p:txBody>
          <a:bodyPr/>
          <a:lstStyle/>
          <a:p>
            <a:pPr marL="228600" indent="-228600">
              <a:buNone/>
            </a:pPr>
            <a:r>
              <a:rPr lang="en-US" sz="2000" dirty="0" smtClean="0"/>
              <a:t>Electron beam formation</a:t>
            </a:r>
          </a:p>
          <a:p>
            <a:pPr marL="228600" indent="-228600"/>
            <a:r>
              <a:rPr lang="en-US" sz="1600" b="0" dirty="0" smtClean="0">
                <a:solidFill>
                  <a:schemeClr val="tx1"/>
                </a:solidFill>
              </a:rPr>
              <a:t>CEBAF as a full energy injector</a:t>
            </a:r>
          </a:p>
          <a:p>
            <a:pPr marL="228600" indent="-228600"/>
            <a:r>
              <a:rPr lang="en-US" sz="1600" b="0" dirty="0" smtClean="0">
                <a:solidFill>
                  <a:schemeClr val="tx1"/>
                </a:solidFill>
              </a:rPr>
              <a:t>Multi-turn (10 to 20) injection, phase space equilibrating by radiation damping</a:t>
            </a:r>
          </a:p>
          <a:p>
            <a:pPr marL="228600" indent="-228600">
              <a:buNone/>
            </a:pPr>
            <a:r>
              <a:rPr lang="en-US" sz="1600" b="0" dirty="0" smtClean="0">
                <a:solidFill>
                  <a:schemeClr val="tx1"/>
                </a:solidFill>
              </a:rPr>
              <a:t>	(repeat the process until done, about 1 min)</a:t>
            </a:r>
          </a:p>
          <a:p>
            <a:pPr marL="228600" indent="-228600"/>
            <a:r>
              <a:rPr lang="en-US" sz="1600" b="0" dirty="0" smtClean="0">
                <a:solidFill>
                  <a:schemeClr val="tx1"/>
                </a:solidFill>
              </a:rPr>
              <a:t>Optional </a:t>
            </a:r>
            <a:r>
              <a:rPr lang="en-US" sz="1600" i="1" dirty="0" smtClean="0">
                <a:solidFill>
                  <a:srgbClr val="0000FF"/>
                </a:solidFill>
              </a:rPr>
              <a:t>top-off </a:t>
            </a:r>
            <a:r>
              <a:rPr lang="en-US" sz="1600" b="0" dirty="0" smtClean="0">
                <a:solidFill>
                  <a:schemeClr val="tx1"/>
                </a:solidFill>
              </a:rPr>
              <a:t>mode</a:t>
            </a:r>
            <a:endParaRPr lang="en-US" sz="1600" b="0" dirty="0">
              <a:solidFill>
                <a:schemeClr val="tx1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0" y="2682240"/>
            <a:ext cx="4373880" cy="3671749"/>
            <a:chOff x="-335809" y="747858"/>
            <a:chExt cx="9178764" cy="6173028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457200" y="5625544"/>
              <a:ext cx="8305800" cy="1588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4"/>
            <p:cNvSpPr/>
            <p:nvPr/>
          </p:nvSpPr>
          <p:spPr>
            <a:xfrm>
              <a:off x="2057400" y="4634944"/>
              <a:ext cx="457200" cy="9906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343400" y="4634944"/>
              <a:ext cx="457200" cy="9906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629400" y="4634944"/>
              <a:ext cx="457200" cy="9906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381000" y="2209800"/>
              <a:ext cx="8153400" cy="1588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1219200" y="1828800"/>
              <a:ext cx="76200" cy="381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286000" y="1828800"/>
              <a:ext cx="76200" cy="381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352800" y="1828800"/>
              <a:ext cx="76200" cy="381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419600" y="1828800"/>
              <a:ext cx="76200" cy="381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3886200" y="4712732"/>
              <a:ext cx="457200" cy="1588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10800000">
              <a:off x="4800600" y="4712732"/>
              <a:ext cx="381000" cy="1588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ight Brace 14"/>
            <p:cNvSpPr/>
            <p:nvPr/>
          </p:nvSpPr>
          <p:spPr>
            <a:xfrm rot="5400000">
              <a:off x="4267200" y="-609600"/>
              <a:ext cx="609600" cy="6705600"/>
            </a:xfrm>
            <a:prstGeom prst="rightBrace">
              <a:avLst>
                <a:gd name="adj1" fmla="val 8333"/>
                <a:gd name="adj2" fmla="val 49870"/>
              </a:avLst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2362200" y="1905000"/>
              <a:ext cx="990600" cy="1588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3962400" y="1905000"/>
              <a:ext cx="457200" cy="1588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10800000">
              <a:off x="4495800" y="1905000"/>
              <a:ext cx="381000" cy="1588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3646335" y="747858"/>
              <a:ext cx="1694617" cy="931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latin typeface="Arial" pitchFamily="34" charset="0"/>
                  <a:cs typeface="Arial" pitchFamily="34" charset="0"/>
                </a:rPr>
                <a:t>&lt;3.3 </a:t>
              </a:r>
              <a:r>
                <a:rPr lang="en-US" sz="1000" b="1" dirty="0" err="1" smtClean="0">
                  <a:latin typeface="Arial" pitchFamily="34" charset="0"/>
                  <a:cs typeface="Arial" pitchFamily="34" charset="0"/>
                </a:rPr>
                <a:t>ps</a:t>
              </a:r>
              <a:endParaRPr lang="en-US" sz="10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1000" b="1" dirty="0" smtClean="0">
                  <a:latin typeface="Arial" pitchFamily="34" charset="0"/>
                  <a:cs typeface="Arial" pitchFamily="34" charset="0"/>
                </a:rPr>
                <a:t>(&lt;1 mm)</a:t>
              </a:r>
            </a:p>
            <a:p>
              <a:pPr algn="ctr"/>
              <a:r>
                <a:rPr lang="en-US" sz="1000" b="1" dirty="0" smtClean="0">
                  <a:latin typeface="Arial" pitchFamily="34" charset="0"/>
                  <a:cs typeface="Arial" pitchFamily="34" charset="0"/>
                </a:rPr>
                <a:t>0.2 </a:t>
              </a:r>
              <a:r>
                <a:rPr lang="en-US" sz="1000" b="1" dirty="0" err="1" smtClean="0">
                  <a:latin typeface="Arial" pitchFamily="34" charset="0"/>
                  <a:cs typeface="Arial" pitchFamily="34" charset="0"/>
                </a:rPr>
                <a:t>pC</a:t>
              </a:r>
              <a:endParaRPr lang="en-US" sz="1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070611" y="875967"/>
              <a:ext cx="1607291" cy="931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latin typeface="Arial" pitchFamily="34" charset="0"/>
                  <a:cs typeface="Arial" pitchFamily="34" charset="0"/>
                </a:rPr>
                <a:t>1.33 ns (40 cm)</a:t>
              </a:r>
            </a:p>
            <a:p>
              <a:pPr algn="ctr"/>
              <a:r>
                <a:rPr lang="en-US" sz="1000" b="1" dirty="0" smtClean="0">
                  <a:latin typeface="Arial" pitchFamily="34" charset="0"/>
                  <a:cs typeface="Arial" pitchFamily="34" charset="0"/>
                </a:rPr>
                <a:t>0.75 GHz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413983" y="3092256"/>
              <a:ext cx="2454669" cy="672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latin typeface="Arial" pitchFamily="34" charset="0"/>
                  <a:cs typeface="Arial" pitchFamily="34" charset="0"/>
                </a:rPr>
                <a:t>10-turn injection </a:t>
              </a:r>
            </a:p>
            <a:p>
              <a:pPr algn="ctr"/>
              <a:r>
                <a:rPr lang="en-US" sz="1000" b="1" dirty="0" smtClean="0">
                  <a:latin typeface="Arial" pitchFamily="34" charset="0"/>
                  <a:cs typeface="Arial" pitchFamily="34" charset="0"/>
                </a:rPr>
                <a:t>33.3</a:t>
              </a:r>
              <a:r>
                <a:rPr lang="el-GR" sz="1000" b="1" dirty="0" smtClean="0"/>
                <a:t> </a:t>
              </a:r>
              <a:r>
                <a:rPr lang="el-GR" sz="1000" b="1" dirty="0" smtClean="0">
                  <a:latin typeface="Arial" pitchFamily="34" charset="0"/>
                  <a:cs typeface="Arial" pitchFamily="34" charset="0"/>
                </a:rPr>
                <a:t>μ</a:t>
              </a:r>
              <a:r>
                <a:rPr lang="en-US" sz="1000" b="1" dirty="0" smtClean="0">
                  <a:latin typeface="Arial" pitchFamily="34" charset="0"/>
                  <a:cs typeface="Arial" pitchFamily="34" charset="0"/>
                </a:rPr>
                <a:t>s</a:t>
              </a:r>
              <a:r>
                <a:rPr lang="en-US" sz="10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000" b="1" dirty="0" smtClean="0">
                  <a:latin typeface="Arial" pitchFamily="34" charset="0"/>
                  <a:cs typeface="Arial" pitchFamily="34" charset="0"/>
                </a:rPr>
                <a:t>(2 </a:t>
              </a:r>
              <a:r>
                <a:rPr lang="en-US" sz="1000" b="1" dirty="0" err="1">
                  <a:latin typeface="Arial" pitchFamily="34" charset="0"/>
                  <a:cs typeface="Arial" pitchFamily="34" charset="0"/>
                </a:rPr>
                <a:t>p</a:t>
              </a:r>
              <a:r>
                <a:rPr lang="en-US" sz="1000" b="1" dirty="0" err="1" smtClean="0">
                  <a:latin typeface="Arial" pitchFamily="34" charset="0"/>
                  <a:cs typeface="Arial" pitchFamily="34" charset="0"/>
                </a:rPr>
                <a:t>C</a:t>
              </a:r>
              <a:r>
                <a:rPr lang="en-US" sz="1000" b="1" dirty="0" smtClean="0">
                  <a:latin typeface="Arial" pitchFamily="34" charset="0"/>
                  <a:cs typeface="Arial" pitchFamily="34" charset="0"/>
                </a:rPr>
                <a:t>)</a:t>
              </a:r>
            </a:p>
          </p:txBody>
        </p:sp>
        <p:sp>
          <p:nvSpPr>
            <p:cNvPr id="22" name="Down Arrow 21"/>
            <p:cNvSpPr/>
            <p:nvPr/>
          </p:nvSpPr>
          <p:spPr>
            <a:xfrm>
              <a:off x="4419597" y="3771233"/>
              <a:ext cx="313700" cy="752366"/>
            </a:xfrm>
            <a:prstGeom prst="downArrow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V="1">
              <a:off x="2514600" y="5246132"/>
              <a:ext cx="1828800" cy="0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2238723" y="4091508"/>
              <a:ext cx="2126787" cy="11901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latin typeface="Arial" pitchFamily="34" charset="0"/>
                  <a:cs typeface="Arial" pitchFamily="34" charset="0"/>
                </a:rPr>
                <a:t>40 ms </a:t>
              </a:r>
              <a:endParaRPr lang="en-US" sz="1000" b="1" dirty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1000" b="1" dirty="0" smtClean="0">
                  <a:latin typeface="Arial" pitchFamily="34" charset="0"/>
                  <a:cs typeface="Arial" pitchFamily="34" charset="0"/>
                </a:rPr>
                <a:t>(~5 damping times)</a:t>
              </a:r>
            </a:p>
            <a:p>
              <a:pPr algn="ctr"/>
              <a:r>
                <a:rPr lang="en-US" sz="1000" b="1" dirty="0" smtClean="0">
                  <a:latin typeface="Arial" pitchFamily="34" charset="0"/>
                  <a:cs typeface="Arial" pitchFamily="34" charset="0"/>
                </a:rPr>
                <a:t>25 Hz</a:t>
              </a:r>
            </a:p>
          </p:txBody>
        </p:sp>
        <p:sp>
          <p:nvSpPr>
            <p:cNvPr id="25" name="Right Brace 24"/>
            <p:cNvSpPr/>
            <p:nvPr/>
          </p:nvSpPr>
          <p:spPr>
            <a:xfrm rot="5400000">
              <a:off x="4305298" y="2617233"/>
              <a:ext cx="609603" cy="7086600"/>
            </a:xfrm>
            <a:prstGeom prst="rightBrace">
              <a:avLst>
                <a:gd name="adj1" fmla="val 8333"/>
                <a:gd name="adj2" fmla="val 49870"/>
              </a:avLst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733800" y="6504802"/>
              <a:ext cx="1676400" cy="413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latin typeface="Arial" pitchFamily="34" charset="0"/>
                  <a:cs typeface="Arial" pitchFamily="34" charset="0"/>
                </a:rPr>
                <a:t>80 s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876800" y="1447800"/>
              <a:ext cx="3276600" cy="672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latin typeface="Arial" pitchFamily="34" charset="0"/>
                  <a:cs typeface="Arial" pitchFamily="34" charset="0"/>
                </a:rPr>
                <a:t>Microscopic bunch duty factor  2.5x10</a:t>
              </a:r>
              <a:r>
                <a:rPr lang="en-US" sz="1000" b="1" baseline="30000" dirty="0" smtClean="0">
                  <a:latin typeface="Arial" pitchFamily="34" charset="0"/>
                  <a:cs typeface="Arial" pitchFamily="34" charset="0"/>
                </a:rPr>
                <a:t>-3</a:t>
              </a:r>
              <a:r>
                <a:rPr lang="en-US" sz="1000" b="1" dirty="0" smtClean="0"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273791" y="6248212"/>
              <a:ext cx="3569164" cy="672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latin typeface="Arial" pitchFamily="34" charset="0"/>
                  <a:cs typeface="Arial" pitchFamily="34" charset="0"/>
                </a:rPr>
                <a:t>Macroscopic bunch duty factor  8.3x10</a:t>
              </a:r>
              <a:r>
                <a:rPr lang="en-US" sz="1000" b="1" baseline="30000" dirty="0" smtClean="0">
                  <a:latin typeface="Arial" pitchFamily="34" charset="0"/>
                  <a:cs typeface="Arial" pitchFamily="34" charset="0"/>
                </a:rPr>
                <a:t>-3</a:t>
              </a:r>
              <a:r>
                <a:rPr lang="en-US" sz="1000" b="1" dirty="0" smtClean="0"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-335809" y="760669"/>
              <a:ext cx="2382641" cy="77616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From CEBAF SRF </a:t>
              </a:r>
              <a:r>
                <a:rPr lang="en-US" sz="1200" b="1" dirty="0" err="1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Linac</a:t>
              </a:r>
              <a:endParaRPr lang="en-US" sz="1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-335809" y="3732802"/>
              <a:ext cx="2630013" cy="465697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In collider ring</a:t>
              </a:r>
            </a:p>
          </p:txBody>
        </p:sp>
      </p:grp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4671060" y="703580"/>
          <a:ext cx="4411980" cy="6035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92680"/>
                <a:gridCol w="662940"/>
                <a:gridCol w="647700"/>
                <a:gridCol w="708660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Energy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GeV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11</a:t>
                      </a:r>
                      <a:endParaRPr lang="en-US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Revolution time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µs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4.5</a:t>
                      </a:r>
                      <a:endParaRPr lang="en-US" sz="1200" dirty="0"/>
                    </a:p>
                  </a:txBody>
                  <a:tcPr/>
                </a:tc>
              </a:tr>
              <a:tr h="24372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Revolution frequency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MHz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0.22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0.22</a:t>
                      </a:r>
                      <a:endParaRPr lang="en-US" sz="1200" dirty="0"/>
                    </a:p>
                  </a:txBody>
                  <a:tcPr/>
                </a:tc>
              </a:tr>
              <a:tr h="24372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Beam current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0.18</a:t>
                      </a:r>
                      <a:endParaRPr lang="en-US" sz="1200" dirty="0"/>
                    </a:p>
                  </a:txBody>
                  <a:tcPr/>
                </a:tc>
              </a:tr>
              <a:tr h="24372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Bunch repetition rate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GHz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0.75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0.75</a:t>
                      </a:r>
                      <a:endParaRPr lang="en-US" sz="1200" dirty="0"/>
                    </a:p>
                  </a:txBody>
                  <a:tcPr/>
                </a:tc>
              </a:tr>
              <a:tr h="24372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Bunch spacing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0.4</a:t>
                      </a:r>
                      <a:endParaRPr lang="en-US" sz="1200" dirty="0"/>
                    </a:p>
                  </a:txBody>
                  <a:tcPr/>
                </a:tc>
              </a:tr>
              <a:tr h="24372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Number of bunches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3350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3350</a:t>
                      </a:r>
                      <a:endParaRPr lang="en-US" sz="1200" dirty="0"/>
                    </a:p>
                  </a:txBody>
                  <a:tcPr/>
                </a:tc>
              </a:tr>
              <a:tr h="24372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Electrons</a:t>
                      </a:r>
                      <a:r>
                        <a:rPr lang="en-US" sz="1200" baseline="0" dirty="0" smtClean="0"/>
                        <a:t> per bunch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10</a:t>
                      </a:r>
                      <a:r>
                        <a:rPr lang="en-US" sz="1200" baseline="30000" dirty="0" smtClean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0.15</a:t>
                      </a:r>
                      <a:endParaRPr lang="en-US" sz="1200" dirty="0"/>
                    </a:p>
                  </a:txBody>
                  <a:tcPr/>
                </a:tc>
              </a:tr>
              <a:tr h="24372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Total</a:t>
                      </a:r>
                      <a:r>
                        <a:rPr lang="en-US" sz="1200" baseline="0" dirty="0" smtClean="0"/>
                        <a:t> radiation power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MW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5.3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7.6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4372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Radiation power density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kW/m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20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4372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Energy loss per turn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MeV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41.5</a:t>
                      </a:r>
                      <a:endParaRPr lang="en-US" sz="1200" dirty="0"/>
                    </a:p>
                  </a:txBody>
                  <a:tcPr/>
                </a:tc>
              </a:tr>
              <a:tr h="24372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Damping time,</a:t>
                      </a:r>
                      <a:r>
                        <a:rPr lang="en-US" sz="1200" baseline="0" dirty="0" smtClean="0"/>
                        <a:t> longitudinal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12.6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1.2</a:t>
                      </a:r>
                      <a:endParaRPr lang="en-US" sz="1200" dirty="0"/>
                    </a:p>
                  </a:txBody>
                  <a:tcPr/>
                </a:tc>
              </a:tr>
              <a:tr h="24372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Hori.</a:t>
                      </a:r>
                      <a:r>
                        <a:rPr lang="en-US" sz="1200" baseline="0" dirty="0" smtClean="0"/>
                        <a:t> emit., norm, uncoupled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µm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690</a:t>
                      </a:r>
                      <a:endParaRPr lang="en-US" sz="1200" dirty="0"/>
                    </a:p>
                  </a:txBody>
                  <a:tcPr/>
                </a:tc>
              </a:tr>
              <a:tr h="24372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Vert.</a:t>
                      </a:r>
                      <a:r>
                        <a:rPr lang="en-US" sz="1200" baseline="0" dirty="0" smtClean="0"/>
                        <a:t> emit., norm.,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µm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Energy spread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</a:t>
                      </a:r>
                      <a:r>
                        <a:rPr lang="en-US" sz="1200" baseline="30000" dirty="0" smtClean="0"/>
                        <a:t>-3</a:t>
                      </a:r>
                      <a:endParaRPr lang="en-US" sz="12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0.66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1.5</a:t>
                      </a:r>
                      <a:endParaRPr lang="en-US" sz="1200" dirty="0"/>
                    </a:p>
                  </a:txBody>
                  <a:tcPr/>
                </a:tc>
              </a:tr>
              <a:tr h="24372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Bunch</a:t>
                      </a:r>
                      <a:r>
                        <a:rPr lang="en-US" sz="1200" baseline="0" dirty="0" smtClean="0"/>
                        <a:t> length, RMS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5.3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4.0</a:t>
                      </a:r>
                      <a:endParaRPr lang="en-US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Betatron</a:t>
                      </a:r>
                      <a:r>
                        <a:rPr lang="en-US" sz="1200" baseline="0" dirty="0" smtClean="0"/>
                        <a:t> tune, horizontal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61.501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61.50</a:t>
                      </a:r>
                      <a:endParaRPr lang="en-US" sz="1200" dirty="0" smtClean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Betatron</a:t>
                      </a:r>
                      <a:r>
                        <a:rPr lang="en-US" sz="1200" dirty="0" smtClean="0"/>
                        <a:t> tune, vertical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60.526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60. 527</a:t>
                      </a:r>
                      <a:endParaRPr lang="en-US" sz="1200" dirty="0" smtClean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Synchrotron</a:t>
                      </a:r>
                      <a:r>
                        <a:rPr lang="en-US" sz="1200" baseline="0" dirty="0" smtClean="0"/>
                        <a:t> tune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0.015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0.044</a:t>
                      </a:r>
                      <a:endParaRPr lang="en-US" sz="1200" dirty="0"/>
                    </a:p>
                  </a:txBody>
                  <a:tcPr/>
                </a:tc>
              </a:tr>
              <a:tr h="24372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Integrated</a:t>
                      </a:r>
                      <a:r>
                        <a:rPr lang="en-US" sz="1200" baseline="0" dirty="0" smtClean="0"/>
                        <a:t> RF voltage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MV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83</a:t>
                      </a:r>
                      <a:endParaRPr lang="en-US" sz="1200" dirty="0"/>
                    </a:p>
                  </a:txBody>
                  <a:tcPr/>
                </a:tc>
              </a:tr>
              <a:tr h="24372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Synchronous phase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deg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30</a:t>
                      </a:r>
                      <a:endParaRPr lang="en-US" sz="1200" dirty="0"/>
                    </a:p>
                  </a:txBody>
                  <a:tcPr/>
                </a:tc>
              </a:tr>
              <a:tr h="24372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RF momentum acceptance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10</a:t>
                      </a:r>
                      <a:r>
                        <a:rPr lang="en-US" sz="1200" baseline="30000" dirty="0" smtClean="0"/>
                        <a:t>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29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sz="3400" dirty="0" smtClean="0"/>
              <a:t>MEIC Primary “Full-Acceptance” Detector</a:t>
            </a:r>
            <a:endParaRPr lang="en-US" sz="34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236220" y="647831"/>
            <a:ext cx="8717280" cy="2880230"/>
            <a:chOff x="73444" y="1371600"/>
            <a:chExt cx="9148601" cy="3153905"/>
          </a:xfrm>
        </p:grpSpPr>
        <p:sp>
          <p:nvSpPr>
            <p:cNvPr id="4" name="AutoShape 8"/>
            <p:cNvSpPr>
              <a:spLocks noChangeArrowheads="1"/>
            </p:cNvSpPr>
            <p:nvPr/>
          </p:nvSpPr>
          <p:spPr bwMode="auto">
            <a:xfrm>
              <a:off x="3381375" y="1871662"/>
              <a:ext cx="1096963" cy="1633538"/>
            </a:xfrm>
            <a:prstGeom prst="roundRect">
              <a:avLst>
                <a:gd name="adj" fmla="val 231"/>
              </a:avLst>
            </a:prstGeom>
            <a:solidFill>
              <a:srgbClr val="CC6633">
                <a:alpha val="29803"/>
              </a:srgbClr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5" name="AutoShape 9"/>
            <p:cNvSpPr>
              <a:spLocks noChangeArrowheads="1"/>
            </p:cNvSpPr>
            <p:nvPr/>
          </p:nvSpPr>
          <p:spPr bwMode="auto">
            <a:xfrm>
              <a:off x="998538" y="2005012"/>
              <a:ext cx="2286000" cy="1371600"/>
            </a:xfrm>
            <a:prstGeom prst="roundRect">
              <a:avLst>
                <a:gd name="adj" fmla="val 116"/>
              </a:avLst>
            </a:prstGeom>
            <a:solidFill>
              <a:srgbClr val="47B8B8">
                <a:alpha val="79999"/>
              </a:srgbClr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" name="Line 10"/>
            <p:cNvSpPr>
              <a:spLocks noChangeShapeType="1"/>
            </p:cNvSpPr>
            <p:nvPr/>
          </p:nvSpPr>
          <p:spPr bwMode="auto">
            <a:xfrm>
              <a:off x="825500" y="2660650"/>
              <a:ext cx="6615113" cy="1587"/>
            </a:xfrm>
            <a:prstGeom prst="line">
              <a:avLst/>
            </a:prstGeom>
            <a:noFill/>
            <a:ln w="18360">
              <a:solidFill>
                <a:srgbClr val="8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7" name="AutoShape 11"/>
            <p:cNvSpPr>
              <a:spLocks noChangeArrowheads="1"/>
            </p:cNvSpPr>
            <p:nvPr/>
          </p:nvSpPr>
          <p:spPr bwMode="auto">
            <a:xfrm rot="-180000">
              <a:off x="4575175" y="2225675"/>
              <a:ext cx="1079500" cy="374650"/>
            </a:xfrm>
            <a:prstGeom prst="roundRect">
              <a:avLst>
                <a:gd name="adj" fmla="val 579"/>
              </a:avLst>
            </a:prstGeom>
            <a:solidFill>
              <a:srgbClr val="FFFF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" name="Line 12"/>
            <p:cNvSpPr>
              <a:spLocks noChangeShapeType="1"/>
            </p:cNvSpPr>
            <p:nvPr/>
          </p:nvSpPr>
          <p:spPr bwMode="auto">
            <a:xfrm flipV="1">
              <a:off x="804863" y="2495550"/>
              <a:ext cx="3824287" cy="254000"/>
            </a:xfrm>
            <a:prstGeom prst="line">
              <a:avLst/>
            </a:prstGeom>
            <a:noFill/>
            <a:ln w="18360">
              <a:solidFill>
                <a:srgbClr val="000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9" name="AutoShape 13"/>
            <p:cNvSpPr>
              <a:spLocks noChangeArrowheads="1"/>
            </p:cNvSpPr>
            <p:nvPr/>
          </p:nvSpPr>
          <p:spPr bwMode="auto">
            <a:xfrm>
              <a:off x="3713163" y="2620962"/>
              <a:ext cx="225425" cy="79375"/>
            </a:xfrm>
            <a:prstGeom prst="roundRect">
              <a:avLst>
                <a:gd name="adj" fmla="val 579"/>
              </a:avLst>
            </a:prstGeom>
            <a:solidFill>
              <a:srgbClr val="00AE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0" name="AutoShape 14"/>
            <p:cNvSpPr>
              <a:spLocks noChangeArrowheads="1"/>
            </p:cNvSpPr>
            <p:nvPr/>
          </p:nvSpPr>
          <p:spPr bwMode="auto">
            <a:xfrm rot="-300000">
              <a:off x="5843588" y="2205037"/>
              <a:ext cx="446087" cy="207963"/>
            </a:xfrm>
            <a:prstGeom prst="roundRect">
              <a:avLst>
                <a:gd name="adj" fmla="val 579"/>
              </a:avLst>
            </a:prstGeom>
            <a:solidFill>
              <a:srgbClr val="00AE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1" name="Text Box 15"/>
            <p:cNvSpPr txBox="1">
              <a:spLocks noChangeArrowheads="1"/>
            </p:cNvSpPr>
            <p:nvPr/>
          </p:nvSpPr>
          <p:spPr bwMode="auto">
            <a:xfrm>
              <a:off x="1492250" y="1710464"/>
              <a:ext cx="1222375" cy="3159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81720" tIns="50400" rIns="81720" bIns="40680"/>
            <a:lstStyle/>
            <a:p>
              <a:pPr algn="ct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400" dirty="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solenoid</a:t>
              </a:r>
            </a:p>
          </p:txBody>
        </p: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4594413" y="2703055"/>
              <a:ext cx="1041400" cy="2365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81720" tIns="50400" rIns="81720" bIns="40680"/>
            <a:lstStyle/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400" dirty="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electron FFQs</a:t>
              </a:r>
            </a:p>
          </p:txBody>
        </p:sp>
        <p:sp>
          <p:nvSpPr>
            <p:cNvPr id="13" name="Text Box 17"/>
            <p:cNvSpPr txBox="1">
              <a:spLocks noChangeArrowheads="1"/>
            </p:cNvSpPr>
            <p:nvPr/>
          </p:nvSpPr>
          <p:spPr bwMode="auto">
            <a:xfrm>
              <a:off x="263524" y="2756567"/>
              <a:ext cx="857530" cy="40255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81720" tIns="50400" rIns="81720" bIns="40680"/>
            <a:lstStyle/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400" dirty="0" smtClean="0">
                  <a:solidFill>
                    <a:srgbClr val="2300DC"/>
                  </a:solidFill>
                  <a:latin typeface="+mn-lt"/>
                  <a:cs typeface="Arial" pitchFamily="34" charset="0"/>
                </a:rPr>
                <a:t>50 </a:t>
              </a:r>
              <a:r>
                <a:rPr lang="en-US" sz="1400" dirty="0" err="1">
                  <a:solidFill>
                    <a:srgbClr val="2300DC"/>
                  </a:solidFill>
                  <a:latin typeface="+mn-lt"/>
                  <a:cs typeface="Arial" pitchFamily="34" charset="0"/>
                </a:rPr>
                <a:t>mrad</a:t>
              </a:r>
              <a:endParaRPr lang="en-US" sz="1400" dirty="0">
                <a:solidFill>
                  <a:srgbClr val="2300DC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14" name="Text Box 18"/>
            <p:cNvSpPr txBox="1">
              <a:spLocks noChangeArrowheads="1"/>
            </p:cNvSpPr>
            <p:nvPr/>
          </p:nvSpPr>
          <p:spPr bwMode="auto">
            <a:xfrm>
              <a:off x="335280" y="2324100"/>
              <a:ext cx="624840" cy="4032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81720" tIns="50400" rIns="81720" bIns="40680"/>
            <a:lstStyle/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400" dirty="0">
                  <a:solidFill>
                    <a:srgbClr val="B84747"/>
                  </a:solidFill>
                  <a:latin typeface="+mn-lt"/>
                  <a:cs typeface="Arial" pitchFamily="34" charset="0"/>
                </a:rPr>
                <a:t>0</a:t>
              </a:r>
              <a:r>
                <a:rPr lang="en-US" sz="1400" dirty="0">
                  <a:solidFill>
                    <a:srgbClr val="B84747"/>
                  </a:solidFill>
                  <a:latin typeface="+mn-lt"/>
                  <a:cs typeface="Calibri" pitchFamily="34" charset="0"/>
                </a:rPr>
                <a:t> </a:t>
              </a:r>
              <a:r>
                <a:rPr lang="en-US" sz="1400" dirty="0" err="1">
                  <a:solidFill>
                    <a:srgbClr val="B84747"/>
                  </a:solidFill>
                  <a:latin typeface="+mn-lt"/>
                  <a:cs typeface="Calibri" pitchFamily="34" charset="0"/>
                </a:rPr>
                <a:t>mrad</a:t>
              </a:r>
              <a:endParaRPr lang="en-US" sz="1400" dirty="0">
                <a:solidFill>
                  <a:srgbClr val="B84747"/>
                </a:solidFill>
                <a:latin typeface="+mn-lt"/>
                <a:cs typeface="Calibri" pitchFamily="34" charset="0"/>
              </a:endParaRPr>
            </a:p>
          </p:txBody>
        </p:sp>
        <p:sp>
          <p:nvSpPr>
            <p:cNvPr id="15" name="Text Box 19"/>
            <p:cNvSpPr txBox="1">
              <a:spLocks noChangeArrowheads="1"/>
            </p:cNvSpPr>
            <p:nvPr/>
          </p:nvSpPr>
          <p:spPr bwMode="auto">
            <a:xfrm>
              <a:off x="4546358" y="1872120"/>
              <a:ext cx="1549400" cy="3286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81720" tIns="50400" rIns="81720" bIns="40680"/>
            <a:lstStyle/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400" dirty="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ion dipole w/ detectors</a:t>
              </a:r>
            </a:p>
          </p:txBody>
        </p:sp>
        <p:sp>
          <p:nvSpPr>
            <p:cNvPr id="16" name="Text Box 20"/>
            <p:cNvSpPr txBox="1">
              <a:spLocks noChangeArrowheads="1"/>
            </p:cNvSpPr>
            <p:nvPr/>
          </p:nvSpPr>
          <p:spPr bwMode="auto">
            <a:xfrm>
              <a:off x="6339911" y="1558252"/>
              <a:ext cx="2014537" cy="3571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81720" tIns="50400" rIns="81720" bIns="40680"/>
            <a:lstStyle/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400" dirty="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(approximately to scale)</a:t>
              </a:r>
            </a:p>
          </p:txBody>
        </p:sp>
        <p:sp>
          <p:nvSpPr>
            <p:cNvPr id="17" name="Line 21"/>
            <p:cNvSpPr>
              <a:spLocks noChangeShapeType="1"/>
            </p:cNvSpPr>
            <p:nvPr/>
          </p:nvSpPr>
          <p:spPr bwMode="auto">
            <a:xfrm flipV="1">
              <a:off x="4659313" y="2330450"/>
              <a:ext cx="1346200" cy="171450"/>
            </a:xfrm>
            <a:prstGeom prst="line">
              <a:avLst/>
            </a:prstGeom>
            <a:noFill/>
            <a:ln w="18360">
              <a:solidFill>
                <a:srgbClr val="00008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8" name="AutoShape 22"/>
            <p:cNvSpPr>
              <a:spLocks noChangeArrowheads="1"/>
            </p:cNvSpPr>
            <p:nvPr/>
          </p:nvSpPr>
          <p:spPr bwMode="auto">
            <a:xfrm rot="-300000">
              <a:off x="6524625" y="2141537"/>
              <a:ext cx="446088" cy="207963"/>
            </a:xfrm>
            <a:prstGeom prst="roundRect">
              <a:avLst>
                <a:gd name="adj" fmla="val 579"/>
              </a:avLst>
            </a:prstGeom>
            <a:solidFill>
              <a:srgbClr val="00AE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9" name="AutoShape 23"/>
            <p:cNvSpPr>
              <a:spLocks noChangeArrowheads="1"/>
            </p:cNvSpPr>
            <p:nvPr/>
          </p:nvSpPr>
          <p:spPr bwMode="auto">
            <a:xfrm rot="-300000">
              <a:off x="7208838" y="2070100"/>
              <a:ext cx="446087" cy="207962"/>
            </a:xfrm>
            <a:prstGeom prst="roundRect">
              <a:avLst>
                <a:gd name="adj" fmla="val 579"/>
              </a:avLst>
            </a:prstGeom>
            <a:solidFill>
              <a:srgbClr val="00AE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0" name="AutoShape 24"/>
            <p:cNvSpPr>
              <a:spLocks noChangeArrowheads="1"/>
            </p:cNvSpPr>
            <p:nvPr/>
          </p:nvSpPr>
          <p:spPr bwMode="auto">
            <a:xfrm>
              <a:off x="5119688" y="2617787"/>
              <a:ext cx="225425" cy="92075"/>
            </a:xfrm>
            <a:prstGeom prst="roundRect">
              <a:avLst>
                <a:gd name="adj" fmla="val 579"/>
              </a:avLst>
            </a:prstGeom>
            <a:solidFill>
              <a:srgbClr val="00AE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1" name="AutoShape 25"/>
            <p:cNvSpPr>
              <a:spLocks noChangeArrowheads="1"/>
            </p:cNvSpPr>
            <p:nvPr/>
          </p:nvSpPr>
          <p:spPr bwMode="auto">
            <a:xfrm>
              <a:off x="5695950" y="2617787"/>
              <a:ext cx="225425" cy="92075"/>
            </a:xfrm>
            <a:prstGeom prst="roundRect">
              <a:avLst>
                <a:gd name="adj" fmla="val 579"/>
              </a:avLst>
            </a:prstGeom>
            <a:solidFill>
              <a:srgbClr val="00AE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2" name="AutoShape 26"/>
            <p:cNvSpPr>
              <a:spLocks noChangeArrowheads="1"/>
            </p:cNvSpPr>
            <p:nvPr/>
          </p:nvSpPr>
          <p:spPr bwMode="auto">
            <a:xfrm rot="-60000">
              <a:off x="4108450" y="2620962"/>
              <a:ext cx="454025" cy="77788"/>
            </a:xfrm>
            <a:prstGeom prst="roundRect">
              <a:avLst>
                <a:gd name="adj" fmla="val 579"/>
              </a:avLst>
            </a:prstGeom>
            <a:solidFill>
              <a:srgbClr val="00AE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3" name="Line 27"/>
            <p:cNvSpPr>
              <a:spLocks noChangeShapeType="1"/>
            </p:cNvSpPr>
            <p:nvPr/>
          </p:nvSpPr>
          <p:spPr bwMode="auto">
            <a:xfrm flipV="1">
              <a:off x="7904163" y="2100262"/>
              <a:ext cx="371475" cy="4127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4" name="Text Box 28"/>
            <p:cNvSpPr txBox="1">
              <a:spLocks noChangeArrowheads="1"/>
            </p:cNvSpPr>
            <p:nvPr/>
          </p:nvSpPr>
          <p:spPr bwMode="auto">
            <a:xfrm rot="-180000">
              <a:off x="7918450" y="2060257"/>
              <a:ext cx="417513" cy="2365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81720" tIns="50400" rIns="81720" bIns="40680"/>
            <a:lstStyle/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400" dirty="0">
                  <a:solidFill>
                    <a:srgbClr val="000080"/>
                  </a:solidFill>
                  <a:latin typeface="+mn-lt"/>
                  <a:cs typeface="Arial" pitchFamily="34" charset="0"/>
                </a:rPr>
                <a:t>ions</a:t>
              </a:r>
            </a:p>
          </p:txBody>
        </p:sp>
        <p:sp>
          <p:nvSpPr>
            <p:cNvPr id="25" name="Line 29"/>
            <p:cNvSpPr>
              <a:spLocks noChangeShapeType="1"/>
            </p:cNvSpPr>
            <p:nvPr/>
          </p:nvSpPr>
          <p:spPr bwMode="auto">
            <a:xfrm flipH="1">
              <a:off x="7691438" y="2679700"/>
              <a:ext cx="612775" cy="158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6" name="Text Box 30"/>
            <p:cNvSpPr txBox="1">
              <a:spLocks noChangeArrowheads="1"/>
            </p:cNvSpPr>
            <p:nvPr/>
          </p:nvSpPr>
          <p:spPr bwMode="auto">
            <a:xfrm>
              <a:off x="7959925" y="2426400"/>
              <a:ext cx="1041400" cy="2365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81720" tIns="50400" rIns="81720" bIns="40680"/>
            <a:lstStyle/>
            <a:p>
              <a:pPr algn="ct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400" dirty="0">
                  <a:solidFill>
                    <a:srgbClr val="800000"/>
                  </a:solidFill>
                  <a:latin typeface="+mn-lt"/>
                  <a:cs typeface="Arial" pitchFamily="34" charset="0"/>
                </a:rPr>
                <a:t>electrons</a:t>
              </a:r>
            </a:p>
          </p:txBody>
        </p:sp>
        <p:sp>
          <p:nvSpPr>
            <p:cNvPr id="27" name="Text Box 31"/>
            <p:cNvSpPr txBox="1">
              <a:spLocks noChangeArrowheads="1"/>
            </p:cNvSpPr>
            <p:nvPr/>
          </p:nvSpPr>
          <p:spPr bwMode="auto">
            <a:xfrm>
              <a:off x="1949450" y="2222500"/>
              <a:ext cx="417513" cy="2365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81720" tIns="50400" rIns="81720" bIns="40680"/>
            <a:lstStyle/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40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IP</a:t>
              </a:r>
            </a:p>
          </p:txBody>
        </p:sp>
        <p:sp>
          <p:nvSpPr>
            <p:cNvPr id="28" name="Text Box 33"/>
            <p:cNvSpPr txBox="1">
              <a:spLocks noChangeArrowheads="1"/>
            </p:cNvSpPr>
            <p:nvPr/>
          </p:nvSpPr>
          <p:spPr bwMode="auto">
            <a:xfrm rot="21300000">
              <a:off x="6610647" y="1852127"/>
              <a:ext cx="733425" cy="2365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81720" tIns="50400" rIns="81720" bIns="40680"/>
            <a:lstStyle/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400" dirty="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ion FFQs</a:t>
              </a:r>
            </a:p>
          </p:txBody>
        </p:sp>
        <p:sp>
          <p:nvSpPr>
            <p:cNvPr id="29" name="Text Box 34"/>
            <p:cNvSpPr txBox="1">
              <a:spLocks noChangeArrowheads="1"/>
            </p:cNvSpPr>
            <p:nvPr/>
          </p:nvSpPr>
          <p:spPr bwMode="auto">
            <a:xfrm>
              <a:off x="1781175" y="3013075"/>
              <a:ext cx="850900" cy="3159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81720" tIns="50400" rIns="81720" bIns="40680"/>
            <a:lstStyle/>
            <a:p>
              <a:pPr algn="ct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40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2+3 m</a:t>
              </a:r>
            </a:p>
          </p:txBody>
        </p:sp>
        <p:sp>
          <p:nvSpPr>
            <p:cNvPr id="30" name="Text Box 35"/>
            <p:cNvSpPr txBox="1">
              <a:spLocks noChangeArrowheads="1"/>
            </p:cNvSpPr>
            <p:nvPr/>
          </p:nvSpPr>
          <p:spPr bwMode="auto">
            <a:xfrm>
              <a:off x="3500626" y="2840360"/>
              <a:ext cx="850900" cy="315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81720" tIns="50400" rIns="81720" bIns="40680"/>
            <a:lstStyle/>
            <a:p>
              <a:pPr algn="ct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400" dirty="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2 m</a:t>
              </a:r>
            </a:p>
          </p:txBody>
        </p:sp>
        <p:sp>
          <p:nvSpPr>
            <p:cNvPr id="31" name="Text Box 36"/>
            <p:cNvSpPr txBox="1">
              <a:spLocks noChangeArrowheads="1"/>
            </p:cNvSpPr>
            <p:nvPr/>
          </p:nvSpPr>
          <p:spPr bwMode="auto">
            <a:xfrm>
              <a:off x="4701341" y="2979845"/>
              <a:ext cx="850900" cy="315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81720" tIns="50400" rIns="81720" bIns="40680"/>
            <a:lstStyle/>
            <a:p>
              <a:pPr algn="ct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400" dirty="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2 m</a:t>
              </a:r>
            </a:p>
          </p:txBody>
        </p:sp>
        <p:sp>
          <p:nvSpPr>
            <p:cNvPr id="32" name="TextBox 46"/>
            <p:cNvSpPr txBox="1">
              <a:spLocks noChangeArrowheads="1"/>
            </p:cNvSpPr>
            <p:nvPr/>
          </p:nvSpPr>
          <p:spPr bwMode="auto">
            <a:xfrm>
              <a:off x="6263144" y="3802508"/>
              <a:ext cx="2958901" cy="707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800" b="1" i="1" dirty="0">
                  <a:solidFill>
                    <a:srgbClr val="FF0000"/>
                  </a:solidFill>
                  <a:latin typeface="+mn-lt"/>
                </a:rPr>
                <a:t>Make use of </a:t>
              </a:r>
              <a:r>
                <a:rPr lang="en-US" sz="1800" b="1" i="1" dirty="0" smtClean="0">
                  <a:solidFill>
                    <a:srgbClr val="FF0000"/>
                  </a:solidFill>
                  <a:latin typeface="+mn-lt"/>
                </a:rPr>
                <a:t>the (50 </a:t>
              </a:r>
              <a:r>
                <a:rPr lang="en-US" sz="1800" b="1" i="1" dirty="0" err="1" smtClean="0">
                  <a:solidFill>
                    <a:srgbClr val="FF0000"/>
                  </a:solidFill>
                  <a:latin typeface="+mn-lt"/>
                </a:rPr>
                <a:t>mr</a:t>
              </a:r>
              <a:r>
                <a:rPr lang="en-US" sz="1800" b="1" i="1" dirty="0" smtClean="0">
                  <a:solidFill>
                    <a:srgbClr val="FF0000"/>
                  </a:solidFill>
                  <a:latin typeface="+mn-lt"/>
                </a:rPr>
                <a:t>) </a:t>
              </a:r>
              <a:r>
                <a:rPr lang="en-US" sz="1800" b="1" i="1" dirty="0">
                  <a:solidFill>
                    <a:srgbClr val="FF0000"/>
                  </a:solidFill>
                  <a:latin typeface="+mn-lt"/>
                </a:rPr>
                <a:t>crossing angle for ions!</a:t>
              </a:r>
            </a:p>
          </p:txBody>
        </p:sp>
        <p:sp>
          <p:nvSpPr>
            <p:cNvPr id="33" name="Oval 32"/>
            <p:cNvSpPr/>
            <p:nvPr/>
          </p:nvSpPr>
          <p:spPr>
            <a:xfrm>
              <a:off x="5448300" y="1428581"/>
              <a:ext cx="3429000" cy="1101903"/>
            </a:xfrm>
            <a:prstGeom prst="ellipse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4267200" y="1371600"/>
              <a:ext cx="2057400" cy="2057400"/>
            </a:xfrm>
            <a:prstGeom prst="ellipse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99060" y="1578888"/>
              <a:ext cx="4572000" cy="1966735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Text Box 32"/>
            <p:cNvSpPr txBox="1">
              <a:spLocks noChangeArrowheads="1"/>
            </p:cNvSpPr>
            <p:nvPr/>
          </p:nvSpPr>
          <p:spPr bwMode="auto">
            <a:xfrm>
              <a:off x="3484751" y="1573293"/>
              <a:ext cx="850900" cy="3032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81720" tIns="50400" rIns="81720" bIns="40680"/>
            <a:lstStyle/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400" dirty="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detectors</a:t>
              </a:r>
            </a:p>
          </p:txBody>
        </p:sp>
        <p:sp>
          <p:nvSpPr>
            <p:cNvPr id="40" name="Rectangular Callout 39"/>
            <p:cNvSpPr/>
            <p:nvPr/>
          </p:nvSpPr>
          <p:spPr bwMode="auto">
            <a:xfrm>
              <a:off x="3448192" y="3573005"/>
              <a:ext cx="2710993" cy="952500"/>
            </a:xfrm>
            <a:prstGeom prst="wedgeRectCallout">
              <a:avLst>
                <a:gd name="adj1" fmla="val 25699"/>
                <a:gd name="adj2" fmla="val -84178"/>
              </a:avLst>
            </a:prstGeom>
            <a:solidFill>
              <a:srgbClr val="00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sz="1400" dirty="0" smtClean="0">
                  <a:latin typeface="+mn-lt"/>
                </a:rPr>
                <a:t>Detect particles with angles </a:t>
              </a:r>
              <a:r>
                <a:rPr lang="en-US" sz="1400" dirty="0" smtClean="0">
                  <a:solidFill>
                    <a:srgbClr val="FF0000"/>
                  </a:solidFill>
                  <a:latin typeface="+mn-lt"/>
                </a:rPr>
                <a:t>down to 0.5</a:t>
              </a:r>
              <a:r>
                <a:rPr lang="en-US" sz="1400" baseline="30000" dirty="0" smtClean="0">
                  <a:solidFill>
                    <a:srgbClr val="FF0000"/>
                  </a:solidFill>
                  <a:latin typeface="+mn-lt"/>
                </a:rPr>
                <a:t>o</a:t>
              </a:r>
              <a:r>
                <a:rPr lang="en-US" sz="1400" dirty="0" smtClean="0">
                  <a:latin typeface="+mn-lt"/>
                </a:rPr>
                <a:t> before ion FFQs.</a:t>
              </a:r>
            </a:p>
            <a:p>
              <a:r>
                <a:rPr lang="en-US" sz="1400" dirty="0" smtClean="0">
                  <a:latin typeface="+mn-lt"/>
                </a:rPr>
                <a:t>Need up to 2 Tm dipole in addition to central solenoid.</a:t>
              </a:r>
              <a:endParaRPr lang="en-US" sz="1400" dirty="0">
                <a:latin typeface="+mn-lt"/>
              </a:endParaRPr>
            </a:p>
          </p:txBody>
        </p:sp>
        <p:sp>
          <p:nvSpPr>
            <p:cNvPr id="41" name="Rectangular Callout 40"/>
            <p:cNvSpPr/>
            <p:nvPr/>
          </p:nvSpPr>
          <p:spPr bwMode="auto">
            <a:xfrm>
              <a:off x="73444" y="3667162"/>
              <a:ext cx="3014879" cy="754380"/>
            </a:xfrm>
            <a:prstGeom prst="wedgeRectCallout">
              <a:avLst>
                <a:gd name="adj1" fmla="val -947"/>
                <a:gd name="adj2" fmla="val -83736"/>
              </a:avLst>
            </a:prstGeom>
            <a:solidFill>
              <a:srgbClr val="00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  <a:latin typeface="+mn-lt"/>
                </a:rPr>
                <a:t>Central detector</a:t>
              </a:r>
              <a:r>
                <a:rPr lang="en-US" sz="1400" dirty="0" smtClean="0">
                  <a:latin typeface="+mn-lt"/>
                </a:rPr>
                <a:t>, more detection space in ion direction as particles have higher </a:t>
              </a:r>
              <a:r>
                <a:rPr lang="en-US" sz="1400" dirty="0" err="1" smtClean="0">
                  <a:latin typeface="+mn-lt"/>
                </a:rPr>
                <a:t>momenta</a:t>
              </a:r>
              <a:endParaRPr lang="en-US" sz="1400" dirty="0">
                <a:latin typeface="+mn-lt"/>
              </a:endParaRPr>
            </a:p>
          </p:txBody>
        </p:sp>
        <p:sp>
          <p:nvSpPr>
            <p:cNvPr id="42" name="Rectangular Callout 41"/>
            <p:cNvSpPr/>
            <p:nvPr/>
          </p:nvSpPr>
          <p:spPr bwMode="auto">
            <a:xfrm>
              <a:off x="6377165" y="2863052"/>
              <a:ext cx="2552700" cy="761295"/>
            </a:xfrm>
            <a:prstGeom prst="wedgeRectCallout">
              <a:avLst>
                <a:gd name="adj1" fmla="val -20652"/>
                <a:gd name="adj2" fmla="val -124203"/>
              </a:avLst>
            </a:prstGeom>
            <a:solidFill>
              <a:srgbClr val="00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sz="1400" dirty="0" smtClean="0">
                  <a:latin typeface="+mn-lt"/>
                </a:rPr>
                <a:t>Detect particles with angles </a:t>
              </a:r>
              <a:r>
                <a:rPr lang="en-US" sz="1400" dirty="0" smtClean="0">
                  <a:solidFill>
                    <a:srgbClr val="FF0000"/>
                  </a:solidFill>
                  <a:latin typeface="+mn-lt"/>
                </a:rPr>
                <a:t>below 0.5</a:t>
              </a:r>
              <a:r>
                <a:rPr lang="en-US" sz="1400" baseline="30000" dirty="0" smtClean="0">
                  <a:solidFill>
                    <a:srgbClr val="FF0000"/>
                  </a:solidFill>
                  <a:latin typeface="+mn-lt"/>
                </a:rPr>
                <a:t>o</a:t>
              </a:r>
              <a:r>
                <a:rPr lang="en-US" sz="1400" dirty="0" smtClean="0">
                  <a:solidFill>
                    <a:srgbClr val="FF0000"/>
                  </a:solidFill>
                  <a:latin typeface="+mn-lt"/>
                </a:rPr>
                <a:t> </a:t>
              </a:r>
              <a:r>
                <a:rPr lang="en-US" sz="1400" dirty="0" smtClean="0">
                  <a:latin typeface="+mn-lt"/>
                </a:rPr>
                <a:t>beyond ion FFQs and in arcs.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121920" y="3794760"/>
            <a:ext cx="4114800" cy="2689860"/>
            <a:chOff x="213360" y="3870960"/>
            <a:chExt cx="4396740" cy="2872740"/>
          </a:xfrm>
        </p:grpSpPr>
        <p:sp>
          <p:nvSpPr>
            <p:cNvPr id="100" name="Rectangle 99"/>
            <p:cNvSpPr/>
            <p:nvPr/>
          </p:nvSpPr>
          <p:spPr bwMode="auto">
            <a:xfrm>
              <a:off x="213360" y="3870960"/>
              <a:ext cx="4259580" cy="287274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227419" y="3947222"/>
              <a:ext cx="4382681" cy="2712661"/>
              <a:chOff x="75019" y="2915123"/>
              <a:chExt cx="4725581" cy="3428527"/>
            </a:xfrm>
          </p:grpSpPr>
          <p:sp>
            <p:nvSpPr>
              <p:cNvPr id="45" name="Line 5"/>
              <p:cNvSpPr>
                <a:spLocks noChangeShapeType="1"/>
              </p:cNvSpPr>
              <p:nvPr/>
            </p:nvSpPr>
            <p:spPr bwMode="auto">
              <a:xfrm>
                <a:off x="3124200" y="3352800"/>
                <a:ext cx="11113" cy="29908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6" name="TextBox 33"/>
              <p:cNvSpPr txBox="1">
                <a:spLocks noChangeArrowheads="1"/>
              </p:cNvSpPr>
              <p:nvPr/>
            </p:nvSpPr>
            <p:spPr bwMode="auto">
              <a:xfrm>
                <a:off x="882599" y="2915123"/>
                <a:ext cx="2743304" cy="4705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ndara" pitchFamily="34" charset="0"/>
                  </a:rPr>
                  <a:t>Central detector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7" name="Line 5"/>
              <p:cNvSpPr>
                <a:spLocks noChangeShapeType="1"/>
              </p:cNvSpPr>
              <p:nvPr/>
            </p:nvSpPr>
            <p:spPr bwMode="auto">
              <a:xfrm flipH="1">
                <a:off x="1981200" y="3319463"/>
                <a:ext cx="20638" cy="30162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8" name="AutoShape 1"/>
              <p:cNvSpPr>
                <a:spLocks noChangeArrowheads="1"/>
              </p:cNvSpPr>
              <p:nvPr/>
            </p:nvSpPr>
            <p:spPr bwMode="auto">
              <a:xfrm>
                <a:off x="1217613" y="3879850"/>
                <a:ext cx="1909762" cy="1477963"/>
              </a:xfrm>
              <a:prstGeom prst="roundRect">
                <a:avLst>
                  <a:gd name="adj" fmla="val 116"/>
                </a:avLst>
              </a:prstGeom>
              <a:solidFill>
                <a:srgbClr val="CCFFFF">
                  <a:alpha val="98038"/>
                </a:srgbClr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9" name="Line 2"/>
              <p:cNvSpPr>
                <a:spLocks noChangeShapeType="1"/>
              </p:cNvSpPr>
              <p:nvPr/>
            </p:nvSpPr>
            <p:spPr bwMode="auto">
              <a:xfrm flipV="1">
                <a:off x="533400" y="4619625"/>
                <a:ext cx="4267200" cy="95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0" name="Line 3"/>
              <p:cNvSpPr>
                <a:spLocks noChangeShapeType="1"/>
              </p:cNvSpPr>
              <p:nvPr/>
            </p:nvSpPr>
            <p:spPr bwMode="auto">
              <a:xfrm>
                <a:off x="1981200" y="4618038"/>
                <a:ext cx="2293938" cy="147796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1" name="Line 4"/>
              <p:cNvSpPr>
                <a:spLocks noChangeShapeType="1"/>
              </p:cNvSpPr>
              <p:nvPr/>
            </p:nvSpPr>
            <p:spPr bwMode="auto">
              <a:xfrm flipV="1">
                <a:off x="1981200" y="3140075"/>
                <a:ext cx="2293938" cy="14795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2" name="AutoShape 6"/>
              <p:cNvSpPr>
                <a:spLocks noChangeArrowheads="1"/>
              </p:cNvSpPr>
              <p:nvPr/>
            </p:nvSpPr>
            <p:spPr bwMode="auto">
              <a:xfrm>
                <a:off x="1035050" y="3697288"/>
                <a:ext cx="2417763" cy="184150"/>
              </a:xfrm>
              <a:custGeom>
                <a:avLst/>
                <a:gdLst>
                  <a:gd name="T0" fmla="*/ 2323067 w 21600"/>
                  <a:gd name="T1" fmla="*/ 92075 h 21600"/>
                  <a:gd name="T2" fmla="*/ 1208882 w 21600"/>
                  <a:gd name="T3" fmla="*/ 184150 h 21600"/>
                  <a:gd name="T4" fmla="*/ 94696 w 21600"/>
                  <a:gd name="T5" fmla="*/ 92075 h 21600"/>
                  <a:gd name="T6" fmla="*/ 1208882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646 w 21600"/>
                  <a:gd name="T13" fmla="*/ 2646 h 21600"/>
                  <a:gd name="T14" fmla="*/ 18954 w 21600"/>
                  <a:gd name="T15" fmla="*/ 1895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1692" y="21600"/>
                    </a:lnTo>
                    <a:lnTo>
                      <a:pt x="1990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0C0C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3" name="AutoShape 14"/>
              <p:cNvSpPr>
                <a:spLocks noChangeArrowheads="1"/>
              </p:cNvSpPr>
              <p:nvPr/>
            </p:nvSpPr>
            <p:spPr bwMode="auto">
              <a:xfrm>
                <a:off x="1517650" y="4278313"/>
                <a:ext cx="938213" cy="679450"/>
              </a:xfrm>
              <a:prstGeom prst="roundRect">
                <a:avLst>
                  <a:gd name="adj" fmla="val 579"/>
                </a:avLst>
              </a:prstGeom>
              <a:solidFill>
                <a:srgbClr val="FF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4" name="AutoShape 15"/>
              <p:cNvSpPr>
                <a:spLocks noChangeArrowheads="1"/>
              </p:cNvSpPr>
              <p:nvPr/>
            </p:nvSpPr>
            <p:spPr bwMode="auto">
              <a:xfrm>
                <a:off x="3005138" y="3910013"/>
                <a:ext cx="114300" cy="1401762"/>
              </a:xfrm>
              <a:prstGeom prst="roundRect">
                <a:avLst>
                  <a:gd name="adj" fmla="val 579"/>
                </a:avLst>
              </a:prstGeom>
              <a:solidFill>
                <a:srgbClr val="FF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5" name="AutoShape 16"/>
              <p:cNvSpPr>
                <a:spLocks noChangeArrowheads="1"/>
              </p:cNvSpPr>
              <p:nvPr/>
            </p:nvSpPr>
            <p:spPr bwMode="auto">
              <a:xfrm>
                <a:off x="1295400" y="3881438"/>
                <a:ext cx="1711325" cy="109537"/>
              </a:xfrm>
              <a:prstGeom prst="roundRect">
                <a:avLst>
                  <a:gd name="adj" fmla="val 579"/>
                </a:avLst>
              </a:prstGeom>
              <a:solidFill>
                <a:srgbClr val="CC6633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6" name="AutoShape 17"/>
              <p:cNvSpPr>
                <a:spLocks noChangeArrowheads="1"/>
              </p:cNvSpPr>
              <p:nvPr/>
            </p:nvSpPr>
            <p:spPr bwMode="auto">
              <a:xfrm>
                <a:off x="1890713" y="4530725"/>
                <a:ext cx="192087" cy="185738"/>
              </a:xfrm>
              <a:prstGeom prst="irregularSeal2">
                <a:avLst/>
              </a:prstGeom>
              <a:solidFill>
                <a:srgbClr val="8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7" name="AutoShape 18"/>
              <p:cNvSpPr>
                <a:spLocks noChangeArrowheads="1"/>
              </p:cNvSpPr>
              <p:nvPr/>
            </p:nvSpPr>
            <p:spPr bwMode="auto">
              <a:xfrm>
                <a:off x="1295400" y="5240338"/>
                <a:ext cx="1711325" cy="111125"/>
              </a:xfrm>
              <a:prstGeom prst="roundRect">
                <a:avLst>
                  <a:gd name="adj" fmla="val 579"/>
                </a:avLst>
              </a:prstGeom>
              <a:solidFill>
                <a:srgbClr val="CC6633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8" name="AutoShape 19"/>
              <p:cNvSpPr>
                <a:spLocks noChangeArrowheads="1"/>
              </p:cNvSpPr>
              <p:nvPr/>
            </p:nvSpPr>
            <p:spPr bwMode="auto">
              <a:xfrm>
                <a:off x="2690813" y="4162425"/>
                <a:ext cx="114300" cy="922338"/>
              </a:xfrm>
              <a:prstGeom prst="roundRect">
                <a:avLst>
                  <a:gd name="adj" fmla="val 579"/>
                </a:avLst>
              </a:prstGeom>
              <a:solidFill>
                <a:srgbClr val="FF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9" name="AutoShape 20"/>
              <p:cNvSpPr>
                <a:spLocks noChangeArrowheads="1"/>
              </p:cNvSpPr>
              <p:nvPr/>
            </p:nvSpPr>
            <p:spPr bwMode="auto">
              <a:xfrm>
                <a:off x="1779588" y="4035425"/>
                <a:ext cx="1146175" cy="258763"/>
              </a:xfrm>
              <a:custGeom>
                <a:avLst/>
                <a:gdLst>
                  <a:gd name="T0" fmla="*/ 922087 w 21600"/>
                  <a:gd name="T1" fmla="*/ 129381 h 21600"/>
                  <a:gd name="T2" fmla="*/ 573088 w 21600"/>
                  <a:gd name="T3" fmla="*/ 258763 h 21600"/>
                  <a:gd name="T4" fmla="*/ 224088 w 21600"/>
                  <a:gd name="T5" fmla="*/ 129381 h 21600"/>
                  <a:gd name="T6" fmla="*/ 573088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6023 w 21600"/>
                  <a:gd name="T13" fmla="*/ 6023 h 21600"/>
                  <a:gd name="T14" fmla="*/ 15577 w 21600"/>
                  <a:gd name="T15" fmla="*/ 155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8445" y="21600"/>
                    </a:lnTo>
                    <a:lnTo>
                      <a:pt x="1315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808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0" name="AutoShape 21"/>
              <p:cNvSpPr>
                <a:spLocks noChangeArrowheads="1"/>
              </p:cNvSpPr>
              <p:nvPr/>
            </p:nvSpPr>
            <p:spPr bwMode="auto">
              <a:xfrm flipV="1">
                <a:off x="1785938" y="4954588"/>
                <a:ext cx="1146175" cy="258762"/>
              </a:xfrm>
              <a:custGeom>
                <a:avLst/>
                <a:gdLst>
                  <a:gd name="T0" fmla="*/ 48942093 w 21600"/>
                  <a:gd name="T1" fmla="*/ 1551206 h 21600"/>
                  <a:gd name="T2" fmla="*/ 30418054 w 21600"/>
                  <a:gd name="T3" fmla="*/ 3102400 h 21600"/>
                  <a:gd name="T4" fmla="*/ 11894006 w 21600"/>
                  <a:gd name="T5" fmla="*/ 1551206 h 21600"/>
                  <a:gd name="T6" fmla="*/ 30418054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6023 w 21600"/>
                  <a:gd name="T13" fmla="*/ 6023 h 21600"/>
                  <a:gd name="T14" fmla="*/ 15577 w 21600"/>
                  <a:gd name="T15" fmla="*/ 155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8445" y="21600"/>
                    </a:lnTo>
                    <a:lnTo>
                      <a:pt x="1315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808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" name="AutoShape 22"/>
              <p:cNvSpPr>
                <a:spLocks noChangeArrowheads="1"/>
              </p:cNvSpPr>
              <p:nvPr/>
            </p:nvSpPr>
            <p:spPr bwMode="auto">
              <a:xfrm>
                <a:off x="3763963" y="3413125"/>
                <a:ext cx="190500" cy="2400300"/>
              </a:xfrm>
              <a:prstGeom prst="roundRect">
                <a:avLst>
                  <a:gd name="adj" fmla="val 579"/>
                </a:avLst>
              </a:prstGeom>
              <a:solidFill>
                <a:srgbClr val="FF6633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62" name="AutoShape 23"/>
              <p:cNvSpPr>
                <a:spLocks noChangeArrowheads="1"/>
              </p:cNvSpPr>
              <p:nvPr/>
            </p:nvSpPr>
            <p:spPr bwMode="auto">
              <a:xfrm>
                <a:off x="3975100" y="3238500"/>
                <a:ext cx="190500" cy="2770188"/>
              </a:xfrm>
              <a:prstGeom prst="roundRect">
                <a:avLst>
                  <a:gd name="adj" fmla="val 579"/>
                </a:avLst>
              </a:prstGeom>
              <a:solidFill>
                <a:srgbClr val="E6E6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63" name="AutoShape 24"/>
              <p:cNvSpPr>
                <a:spLocks noChangeArrowheads="1"/>
              </p:cNvSpPr>
              <p:nvPr/>
            </p:nvSpPr>
            <p:spPr bwMode="auto">
              <a:xfrm>
                <a:off x="4186238" y="3695700"/>
                <a:ext cx="190500" cy="1846263"/>
              </a:xfrm>
              <a:prstGeom prst="roundRect">
                <a:avLst>
                  <a:gd name="adj" fmla="val 579"/>
                </a:avLst>
              </a:prstGeom>
              <a:solidFill>
                <a:srgbClr val="E6E6E6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64" name="AutoShape 25"/>
              <p:cNvSpPr>
                <a:spLocks noChangeArrowheads="1"/>
              </p:cNvSpPr>
              <p:nvPr/>
            </p:nvSpPr>
            <p:spPr bwMode="auto">
              <a:xfrm>
                <a:off x="3717925" y="3482975"/>
                <a:ext cx="39688" cy="2274888"/>
              </a:xfrm>
              <a:prstGeom prst="roundRect">
                <a:avLst>
                  <a:gd name="adj" fmla="val 579"/>
                </a:avLst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65" name="AutoShape 26"/>
              <p:cNvSpPr>
                <a:spLocks noChangeArrowheads="1"/>
              </p:cNvSpPr>
              <p:nvPr/>
            </p:nvSpPr>
            <p:spPr bwMode="auto">
              <a:xfrm>
                <a:off x="720725" y="3635375"/>
                <a:ext cx="38100" cy="1993900"/>
              </a:xfrm>
              <a:prstGeom prst="roundRect">
                <a:avLst>
                  <a:gd name="adj" fmla="val 579"/>
                </a:avLst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66" name="Text Box 27"/>
              <p:cNvSpPr txBox="1">
                <a:spLocks noChangeArrowheads="1"/>
              </p:cNvSpPr>
              <p:nvPr/>
            </p:nvSpPr>
            <p:spPr bwMode="auto">
              <a:xfrm rot="16200000">
                <a:off x="2863697" y="4267793"/>
                <a:ext cx="1976585" cy="35389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0000" tIns="74520" rIns="90000" bIns="4680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EM Calorimeter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67" name="Text Box 28"/>
              <p:cNvSpPr txBox="1">
                <a:spLocks noChangeArrowheads="1"/>
              </p:cNvSpPr>
              <p:nvPr/>
            </p:nvSpPr>
            <p:spPr bwMode="auto">
              <a:xfrm rot="16200000">
                <a:off x="3009632" y="4402453"/>
                <a:ext cx="2083951" cy="33587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0000" tIns="74520" rIns="90000" bIns="4680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Hadron</a:t>
                </a: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 Calorimeter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68" name="Text Box 29"/>
              <p:cNvSpPr txBox="1">
                <a:spLocks noChangeArrowheads="1"/>
              </p:cNvSpPr>
              <p:nvPr/>
            </p:nvSpPr>
            <p:spPr bwMode="auto">
              <a:xfrm rot="16200000">
                <a:off x="3305577" y="4199578"/>
                <a:ext cx="1943009" cy="35389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0000" tIns="74520" rIns="90000" bIns="4680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Muon</a:t>
                </a: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 Detector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69" name="AutoShape 30"/>
              <p:cNvSpPr>
                <a:spLocks noChangeArrowheads="1"/>
              </p:cNvSpPr>
              <p:nvPr/>
            </p:nvSpPr>
            <p:spPr bwMode="auto">
              <a:xfrm rot="16200000" flipH="1">
                <a:off x="-873125" y="4522788"/>
                <a:ext cx="2954337" cy="192088"/>
              </a:xfrm>
              <a:custGeom>
                <a:avLst/>
                <a:gdLst>
                  <a:gd name="T0" fmla="*/ 390819936 w 21600"/>
                  <a:gd name="T1" fmla="*/ 849634 h 21600"/>
                  <a:gd name="T2" fmla="*/ 202003198 w 21600"/>
                  <a:gd name="T3" fmla="*/ 1699258 h 21600"/>
                  <a:gd name="T4" fmla="*/ 13186327 w 21600"/>
                  <a:gd name="T5" fmla="*/ 849634 h 21600"/>
                  <a:gd name="T6" fmla="*/ 202003198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505 w 21600"/>
                  <a:gd name="T13" fmla="*/ 2505 h 21600"/>
                  <a:gd name="T14" fmla="*/ 19095 w 21600"/>
                  <a:gd name="T15" fmla="*/ 1909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1409" y="21600"/>
                    </a:lnTo>
                    <a:lnTo>
                      <a:pt x="2019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6633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70" name="Text Box 31"/>
              <p:cNvSpPr txBox="1">
                <a:spLocks noChangeArrowheads="1"/>
              </p:cNvSpPr>
              <p:nvPr/>
            </p:nvSpPr>
            <p:spPr bwMode="auto">
              <a:xfrm rot="16200000">
                <a:off x="-229163" y="4439126"/>
                <a:ext cx="1674289" cy="33587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0000" tIns="74520" rIns="90000" bIns="4680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EM Calorimeter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1" name="AutoShape 33"/>
              <p:cNvSpPr>
                <a:spLocks noChangeArrowheads="1"/>
              </p:cNvSpPr>
              <p:nvPr/>
            </p:nvSpPr>
            <p:spPr bwMode="auto">
              <a:xfrm>
                <a:off x="1026160" y="3319780"/>
                <a:ext cx="2370138" cy="369888"/>
              </a:xfrm>
              <a:prstGeom prst="roundRect">
                <a:avLst>
                  <a:gd name="adj" fmla="val 579"/>
                </a:avLst>
              </a:prstGeom>
              <a:solidFill>
                <a:srgbClr val="CCCCCC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2" name="Text Box 34"/>
              <p:cNvSpPr txBox="1">
                <a:spLocks noChangeArrowheads="1"/>
              </p:cNvSpPr>
              <p:nvPr/>
            </p:nvSpPr>
            <p:spPr bwMode="auto">
              <a:xfrm>
                <a:off x="911411" y="3241643"/>
                <a:ext cx="2326577" cy="30717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none" lIns="90000" tIns="74520" rIns="90000" bIns="4680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Solenoid yoke + </a:t>
                </a:r>
                <a:r>
                  <a:rPr kumimoji="0" lang="en-US" sz="1200" b="0" i="0" u="none" strike="noStrike" cap="none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Muon</a:t>
                </a: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 Detector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3" name="Text Box 35"/>
              <p:cNvSpPr txBox="1">
                <a:spLocks noChangeArrowheads="1"/>
              </p:cNvSpPr>
              <p:nvPr/>
            </p:nvSpPr>
            <p:spPr bwMode="auto">
              <a:xfrm>
                <a:off x="3345096" y="3188758"/>
                <a:ext cx="488380" cy="30717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none" lIns="90000" tIns="74520" rIns="90000" bIns="4680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TOF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4" name="AutoShape 36"/>
              <p:cNvSpPr>
                <a:spLocks noChangeArrowheads="1"/>
              </p:cNvSpPr>
              <p:nvPr/>
            </p:nvSpPr>
            <p:spPr bwMode="auto">
              <a:xfrm>
                <a:off x="1181100" y="4044950"/>
                <a:ext cx="114300" cy="1165225"/>
              </a:xfrm>
              <a:prstGeom prst="roundRect">
                <a:avLst>
                  <a:gd name="adj" fmla="val 579"/>
                </a:avLst>
              </a:prstGeom>
              <a:solidFill>
                <a:srgbClr val="FF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5" name="AutoShape 37"/>
              <p:cNvSpPr>
                <a:spLocks noChangeArrowheads="1"/>
              </p:cNvSpPr>
              <p:nvPr/>
            </p:nvSpPr>
            <p:spPr bwMode="auto">
              <a:xfrm rot="16200000" flipH="1">
                <a:off x="60325" y="4427538"/>
                <a:ext cx="1846263" cy="382587"/>
              </a:xfrm>
              <a:custGeom>
                <a:avLst/>
                <a:gdLst>
                  <a:gd name="T0" fmla="*/ 145488335 w 21600"/>
                  <a:gd name="T1" fmla="*/ 3384460 h 21600"/>
                  <a:gd name="T2" fmla="*/ 78899016 w 21600"/>
                  <a:gd name="T3" fmla="*/ 6768920 h 21600"/>
                  <a:gd name="T4" fmla="*/ 12309703 w 21600"/>
                  <a:gd name="T5" fmla="*/ 3384460 h 21600"/>
                  <a:gd name="T6" fmla="*/ 78899016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485 w 21600"/>
                  <a:gd name="T13" fmla="*/ 3485 h 21600"/>
                  <a:gd name="T14" fmla="*/ 18115 w 21600"/>
                  <a:gd name="T15" fmla="*/ 1811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3369" y="21600"/>
                    </a:lnTo>
                    <a:lnTo>
                      <a:pt x="1823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99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76" name="Text Box 38"/>
              <p:cNvSpPr txBox="1">
                <a:spLocks noChangeArrowheads="1"/>
              </p:cNvSpPr>
              <p:nvPr/>
            </p:nvSpPr>
            <p:spPr bwMode="auto">
              <a:xfrm rot="16200000">
                <a:off x="510034" y="4350420"/>
                <a:ext cx="920668" cy="33587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0000" tIns="74520" rIns="90000" bIns="4680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HTCC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7" name="AutoShape 39"/>
              <p:cNvSpPr>
                <a:spLocks noChangeArrowheads="1"/>
              </p:cNvSpPr>
              <p:nvPr/>
            </p:nvSpPr>
            <p:spPr bwMode="auto">
              <a:xfrm flipV="1">
                <a:off x="1036638" y="5351463"/>
                <a:ext cx="2417762" cy="185737"/>
              </a:xfrm>
              <a:custGeom>
                <a:avLst/>
                <a:gdLst>
                  <a:gd name="T0" fmla="*/ 260019799 w 21600"/>
                  <a:gd name="T1" fmla="*/ 793742 h 21600"/>
                  <a:gd name="T2" fmla="*/ 135309610 w 21600"/>
                  <a:gd name="T3" fmla="*/ 1587475 h 21600"/>
                  <a:gd name="T4" fmla="*/ 10599200 w 21600"/>
                  <a:gd name="T5" fmla="*/ 793742 h 21600"/>
                  <a:gd name="T6" fmla="*/ 13530961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646 w 21600"/>
                  <a:gd name="T13" fmla="*/ 2646 h 21600"/>
                  <a:gd name="T14" fmla="*/ 18954 w 21600"/>
                  <a:gd name="T15" fmla="*/ 1895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1692" y="21600"/>
                    </a:lnTo>
                    <a:lnTo>
                      <a:pt x="1990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0C0C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78" name="AutoShape 41"/>
              <p:cNvSpPr>
                <a:spLocks noChangeArrowheads="1"/>
              </p:cNvSpPr>
              <p:nvPr/>
            </p:nvSpPr>
            <p:spPr bwMode="auto">
              <a:xfrm rot="5400000">
                <a:off x="2309812" y="4332288"/>
                <a:ext cx="2214563" cy="573088"/>
              </a:xfrm>
              <a:custGeom>
                <a:avLst/>
                <a:gdLst>
                  <a:gd name="T0" fmla="*/ 2034117 w 21600"/>
                  <a:gd name="T1" fmla="*/ 286544 h 21600"/>
                  <a:gd name="T2" fmla="*/ 1107282 w 21600"/>
                  <a:gd name="T3" fmla="*/ 573088 h 21600"/>
                  <a:gd name="T4" fmla="*/ 180446 w 21600"/>
                  <a:gd name="T5" fmla="*/ 286544 h 21600"/>
                  <a:gd name="T6" fmla="*/ 1107282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560 w 21600"/>
                  <a:gd name="T13" fmla="*/ 3560 h 21600"/>
                  <a:gd name="T14" fmla="*/ 18040 w 21600"/>
                  <a:gd name="T15" fmla="*/ 1804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3519" y="21600"/>
                    </a:lnTo>
                    <a:lnTo>
                      <a:pt x="1808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66CC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79" name="Text Box 42"/>
              <p:cNvSpPr txBox="1">
                <a:spLocks noChangeArrowheads="1"/>
              </p:cNvSpPr>
              <p:nvPr/>
            </p:nvSpPr>
            <p:spPr bwMode="auto">
              <a:xfrm rot="16200000">
                <a:off x="3183908" y="4289034"/>
                <a:ext cx="556860" cy="30717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none" lIns="90000" tIns="74520" rIns="90000" bIns="4680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RICH</a:t>
                </a: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0" name="AutoShape 43"/>
              <p:cNvSpPr>
                <a:spLocks noChangeArrowheads="1"/>
              </p:cNvSpPr>
              <p:nvPr/>
            </p:nvSpPr>
            <p:spPr bwMode="auto">
              <a:xfrm rot="3300000">
                <a:off x="3190875" y="3535363"/>
                <a:ext cx="36513" cy="611187"/>
              </a:xfrm>
              <a:prstGeom prst="roundRect">
                <a:avLst>
                  <a:gd name="adj" fmla="val 579"/>
                </a:avLst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1" name="AutoShape 44"/>
              <p:cNvSpPr>
                <a:spLocks noChangeArrowheads="1"/>
              </p:cNvSpPr>
              <p:nvPr/>
            </p:nvSpPr>
            <p:spPr bwMode="auto">
              <a:xfrm>
                <a:off x="1173164" y="3978275"/>
                <a:ext cx="1803400" cy="58738"/>
              </a:xfrm>
              <a:prstGeom prst="roundRect">
                <a:avLst>
                  <a:gd name="adj" fmla="val 579"/>
                </a:avLst>
              </a:prstGeom>
              <a:solidFill>
                <a:srgbClr val="008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2" name="AutoShape 45"/>
              <p:cNvSpPr>
                <a:spLocks noChangeArrowheads="1"/>
              </p:cNvSpPr>
              <p:nvPr/>
            </p:nvSpPr>
            <p:spPr bwMode="auto">
              <a:xfrm rot="-3300000">
                <a:off x="3188494" y="5099844"/>
                <a:ext cx="36513" cy="612775"/>
              </a:xfrm>
              <a:prstGeom prst="roundRect">
                <a:avLst>
                  <a:gd name="adj" fmla="val 579"/>
                </a:avLst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3" name="AutoShape 46"/>
              <p:cNvSpPr>
                <a:spLocks noChangeArrowheads="1"/>
              </p:cNvSpPr>
              <p:nvPr/>
            </p:nvSpPr>
            <p:spPr bwMode="auto">
              <a:xfrm flipV="1">
                <a:off x="1211263" y="4957763"/>
                <a:ext cx="1435100" cy="260350"/>
              </a:xfrm>
              <a:custGeom>
                <a:avLst/>
                <a:gdLst>
                  <a:gd name="T0" fmla="*/ 84294189 w 21600"/>
                  <a:gd name="T1" fmla="*/ 1560726 h 21600"/>
                  <a:gd name="T2" fmla="*/ 47651299 w 21600"/>
                  <a:gd name="T3" fmla="*/ 3121439 h 21600"/>
                  <a:gd name="T4" fmla="*/ 11008347 w 21600"/>
                  <a:gd name="T5" fmla="*/ 1560726 h 21600"/>
                  <a:gd name="T6" fmla="*/ 47651299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295 w 21600"/>
                  <a:gd name="T13" fmla="*/ 4295 h 21600"/>
                  <a:gd name="T14" fmla="*/ 17305 w 21600"/>
                  <a:gd name="T15" fmla="*/ 1730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4989" y="21600"/>
                    </a:lnTo>
                    <a:lnTo>
                      <a:pt x="1661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808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4" name="AutoShape 47"/>
              <p:cNvSpPr>
                <a:spLocks noChangeArrowheads="1"/>
              </p:cNvSpPr>
              <p:nvPr/>
            </p:nvSpPr>
            <p:spPr bwMode="auto">
              <a:xfrm>
                <a:off x="1173163" y="5203825"/>
                <a:ext cx="1803400" cy="58738"/>
              </a:xfrm>
              <a:prstGeom prst="roundRect">
                <a:avLst>
                  <a:gd name="adj" fmla="val 579"/>
                </a:avLst>
              </a:prstGeom>
              <a:solidFill>
                <a:srgbClr val="008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5" name="AutoShape 48"/>
              <p:cNvSpPr>
                <a:spLocks noChangeArrowheads="1"/>
              </p:cNvSpPr>
              <p:nvPr/>
            </p:nvSpPr>
            <p:spPr bwMode="auto">
              <a:xfrm>
                <a:off x="1208088" y="4037013"/>
                <a:ext cx="1433512" cy="258762"/>
              </a:xfrm>
              <a:custGeom>
                <a:avLst/>
                <a:gdLst>
                  <a:gd name="T0" fmla="*/ 1267928 w 21600"/>
                  <a:gd name="T1" fmla="*/ 129381 h 21600"/>
                  <a:gd name="T2" fmla="*/ 716756 w 21600"/>
                  <a:gd name="T3" fmla="*/ 258762 h 21600"/>
                  <a:gd name="T4" fmla="*/ 165584 w 21600"/>
                  <a:gd name="T5" fmla="*/ 129381 h 21600"/>
                  <a:gd name="T6" fmla="*/ 716756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295 w 21600"/>
                  <a:gd name="T13" fmla="*/ 4295 h 21600"/>
                  <a:gd name="T14" fmla="*/ 17305 w 21600"/>
                  <a:gd name="T15" fmla="*/ 1730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4989" y="21600"/>
                    </a:lnTo>
                    <a:lnTo>
                      <a:pt x="1661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808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6" name="Text Box 49"/>
              <p:cNvSpPr txBox="1">
                <a:spLocks noChangeArrowheads="1"/>
              </p:cNvSpPr>
              <p:nvPr/>
            </p:nvSpPr>
            <p:spPr bwMode="auto">
              <a:xfrm>
                <a:off x="1558062" y="3942406"/>
                <a:ext cx="964770" cy="41462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none" lIns="90000" tIns="74520" rIns="90000" bIns="4680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Cerenkov</a:t>
                </a:r>
              </a:p>
            </p:txBody>
          </p:sp>
          <p:sp>
            <p:nvSpPr>
              <p:cNvPr id="87" name="Text Box 50"/>
              <p:cNvSpPr txBox="1">
                <a:spLocks noChangeArrowheads="1"/>
              </p:cNvSpPr>
              <p:nvPr/>
            </p:nvSpPr>
            <p:spPr bwMode="auto">
              <a:xfrm>
                <a:off x="1608138" y="4297363"/>
                <a:ext cx="764353" cy="30717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none" lIns="90000" tIns="74520" rIns="90000" bIns="4680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Tracking</a:t>
                </a: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8" name="AutoShape 51"/>
              <p:cNvSpPr>
                <a:spLocks noChangeArrowheads="1"/>
              </p:cNvSpPr>
              <p:nvPr/>
            </p:nvSpPr>
            <p:spPr bwMode="auto">
              <a:xfrm>
                <a:off x="1219200" y="3822700"/>
                <a:ext cx="1901825" cy="42863"/>
              </a:xfrm>
              <a:prstGeom prst="roundRect">
                <a:avLst>
                  <a:gd name="adj" fmla="val 579"/>
                </a:avLst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9" name="AutoShape 52"/>
              <p:cNvSpPr>
                <a:spLocks noChangeArrowheads="1"/>
              </p:cNvSpPr>
              <p:nvPr/>
            </p:nvSpPr>
            <p:spPr bwMode="auto">
              <a:xfrm>
                <a:off x="1219200" y="5373688"/>
                <a:ext cx="1901825" cy="44450"/>
              </a:xfrm>
              <a:prstGeom prst="roundRect">
                <a:avLst>
                  <a:gd name="adj" fmla="val 579"/>
                </a:avLst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cxnSp>
            <p:nvCxnSpPr>
              <p:cNvPr id="90" name="Straight Arrow Connector 89"/>
              <p:cNvCxnSpPr/>
              <p:nvPr/>
            </p:nvCxnSpPr>
            <p:spPr>
              <a:xfrm>
                <a:off x="1217613" y="6184038"/>
                <a:ext cx="763587" cy="1111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Arrow Connector 88"/>
              <p:cNvCxnSpPr>
                <a:cxnSpLocks noChangeShapeType="1"/>
              </p:cNvCxnSpPr>
              <p:nvPr/>
            </p:nvCxnSpPr>
            <p:spPr bwMode="auto">
              <a:xfrm flipV="1">
                <a:off x="1981200" y="6192275"/>
                <a:ext cx="1146175" cy="952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92" name="Straight Arrow Connector 89"/>
              <p:cNvCxnSpPr>
                <a:cxnSpLocks noChangeShapeType="1"/>
              </p:cNvCxnSpPr>
              <p:nvPr/>
            </p:nvCxnSpPr>
            <p:spPr bwMode="auto">
              <a:xfrm flipV="1">
                <a:off x="3127375" y="6190910"/>
                <a:ext cx="765175" cy="952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93" name="TextBox 90"/>
              <p:cNvSpPr txBox="1">
                <a:spLocks noChangeArrowheads="1"/>
              </p:cNvSpPr>
              <p:nvPr/>
            </p:nvSpPr>
            <p:spPr bwMode="auto">
              <a:xfrm>
                <a:off x="1459057" y="5855344"/>
                <a:ext cx="441146" cy="276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2 m</a:t>
                </a:r>
              </a:p>
            </p:txBody>
          </p:sp>
          <p:sp>
            <p:nvSpPr>
              <p:cNvPr id="94" name="TextBox 91"/>
              <p:cNvSpPr txBox="1">
                <a:spLocks noChangeArrowheads="1"/>
              </p:cNvSpPr>
              <p:nvPr/>
            </p:nvSpPr>
            <p:spPr bwMode="auto">
              <a:xfrm>
                <a:off x="2363788" y="5874618"/>
                <a:ext cx="441146" cy="276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3 m</a:t>
                </a:r>
              </a:p>
            </p:txBody>
          </p:sp>
          <p:sp>
            <p:nvSpPr>
              <p:cNvPr id="95" name="TextBox 92"/>
              <p:cNvSpPr txBox="1">
                <a:spLocks noChangeArrowheads="1"/>
              </p:cNvSpPr>
              <p:nvPr/>
            </p:nvSpPr>
            <p:spPr bwMode="auto">
              <a:xfrm>
                <a:off x="3255963" y="5895491"/>
                <a:ext cx="441146" cy="276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2 m</a:t>
                </a:r>
              </a:p>
            </p:txBody>
          </p:sp>
          <p:cxnSp>
            <p:nvCxnSpPr>
              <p:cNvPr id="96" name="Straight Arrow Connector 9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-385765" y="4568277"/>
                <a:ext cx="1538288" cy="158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97" name="TextBox 95"/>
              <p:cNvSpPr txBox="1">
                <a:spLocks noChangeArrowheads="1"/>
              </p:cNvSpPr>
              <p:nvPr/>
            </p:nvSpPr>
            <p:spPr bwMode="auto">
              <a:xfrm rot="16200000">
                <a:off x="-75182" y="4357300"/>
                <a:ext cx="577402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4-5 m</a:t>
                </a:r>
              </a:p>
            </p:txBody>
          </p:sp>
          <p:sp>
            <p:nvSpPr>
              <p:cNvPr id="98" name="Text Box 32"/>
              <p:cNvSpPr txBox="1">
                <a:spLocks noChangeArrowheads="1"/>
              </p:cNvSpPr>
              <p:nvPr/>
            </p:nvSpPr>
            <p:spPr bwMode="auto">
              <a:xfrm>
                <a:off x="1036637" y="3560515"/>
                <a:ext cx="2336194" cy="27639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none" lIns="90000" tIns="74520" rIns="90000" bIns="4680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Solenoid yoke + </a:t>
                </a:r>
                <a:r>
                  <a:rPr kumimoji="0" lang="en-US" sz="1000" i="0" u="none" strike="noStrike" cap="none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Hadronic</a:t>
                </a:r>
                <a:r>
                  <a:rPr kumimoji="0" lang="en-US" sz="100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 Calorimeter</a:t>
                </a:r>
                <a:endParaRPr kumimoji="0" lang="en-US" sz="10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99" name="AutoShape 40"/>
              <p:cNvSpPr>
                <a:spLocks noChangeArrowheads="1"/>
              </p:cNvSpPr>
              <p:nvPr/>
            </p:nvSpPr>
            <p:spPr bwMode="auto">
              <a:xfrm>
                <a:off x="1033780" y="5537200"/>
                <a:ext cx="2370138" cy="369888"/>
              </a:xfrm>
              <a:prstGeom prst="roundRect">
                <a:avLst>
                  <a:gd name="adj" fmla="val 579"/>
                </a:avLst>
              </a:prstGeom>
              <a:solidFill>
                <a:srgbClr val="CCCCCC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  <p:sp>
        <p:nvSpPr>
          <p:cNvPr id="102" name="TextBox 33"/>
          <p:cNvSpPr txBox="1">
            <a:spLocks noChangeArrowheads="1"/>
          </p:cNvSpPr>
          <p:nvPr/>
        </p:nvSpPr>
        <p:spPr bwMode="auto">
          <a:xfrm>
            <a:off x="4709160" y="4368105"/>
            <a:ext cx="4297680" cy="1200329"/>
          </a:xfrm>
          <a:prstGeom prst="rect">
            <a:avLst/>
          </a:prstGeom>
          <a:noFill/>
          <a:ln w="28575">
            <a:solidFill>
              <a:srgbClr val="262FE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262FE6"/>
                </a:solidFill>
                <a:latin typeface="+mn-lt"/>
              </a:rPr>
              <a:t>Distance IP – electron FFQs = 3.5 </a:t>
            </a:r>
            <a:r>
              <a:rPr lang="en-US" sz="1800" b="1" dirty="0" smtClean="0">
                <a:solidFill>
                  <a:srgbClr val="262FE6"/>
                </a:solidFill>
                <a:latin typeface="+mn-lt"/>
              </a:rPr>
              <a:t>m Distance </a:t>
            </a:r>
            <a:r>
              <a:rPr lang="en-US" sz="1800" b="1" dirty="0">
                <a:solidFill>
                  <a:srgbClr val="262FE6"/>
                </a:solidFill>
                <a:latin typeface="+mn-lt"/>
              </a:rPr>
              <a:t>IP – </a:t>
            </a:r>
            <a:r>
              <a:rPr lang="en-US" sz="1800" b="1" dirty="0" smtClean="0">
                <a:solidFill>
                  <a:srgbClr val="262FE6"/>
                </a:solidFill>
                <a:latin typeface="+mn-lt"/>
              </a:rPr>
              <a:t>ion </a:t>
            </a:r>
            <a:r>
              <a:rPr lang="en-US" sz="1800" b="1" dirty="0">
                <a:solidFill>
                  <a:srgbClr val="262FE6"/>
                </a:solidFill>
                <a:latin typeface="+mn-lt"/>
              </a:rPr>
              <a:t>FFQs </a:t>
            </a:r>
            <a:r>
              <a:rPr lang="en-US" sz="1800" b="1" dirty="0" smtClean="0">
                <a:solidFill>
                  <a:srgbClr val="262FE6"/>
                </a:solidFill>
                <a:latin typeface="+mn-lt"/>
              </a:rPr>
              <a:t>         = </a:t>
            </a:r>
            <a:r>
              <a:rPr lang="en-US" sz="1800" b="1" dirty="0">
                <a:solidFill>
                  <a:srgbClr val="262FE6"/>
                </a:solidFill>
                <a:latin typeface="+mn-lt"/>
              </a:rPr>
              <a:t>7.0 </a:t>
            </a:r>
            <a:r>
              <a:rPr lang="en-US" sz="1800" b="1" dirty="0" smtClean="0">
                <a:solidFill>
                  <a:srgbClr val="262FE6"/>
                </a:solidFill>
                <a:latin typeface="+mn-lt"/>
              </a:rPr>
              <a:t>m </a:t>
            </a:r>
            <a:r>
              <a:rPr lang="en-US" sz="1800" dirty="0" smtClean="0">
                <a:solidFill>
                  <a:srgbClr val="FF0000"/>
                </a:solidFill>
                <a:latin typeface="Arial"/>
              </a:rPr>
              <a:t>(Driven by push to 0.5 degrees detection before ion FFQs)</a:t>
            </a:r>
          </a:p>
        </p:txBody>
      </p:sp>
      <p:cxnSp>
        <p:nvCxnSpPr>
          <p:cNvPr id="104" name="Straight Arrow Connector 103"/>
          <p:cNvCxnSpPr/>
          <p:nvPr/>
        </p:nvCxnSpPr>
        <p:spPr bwMode="auto">
          <a:xfrm rot="16200000" flipV="1">
            <a:off x="2358390" y="3128010"/>
            <a:ext cx="1744980" cy="2438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3" name="Rectangle 102"/>
          <p:cNvSpPr/>
          <p:nvPr/>
        </p:nvSpPr>
        <p:spPr bwMode="auto">
          <a:xfrm>
            <a:off x="4864789" y="6010501"/>
            <a:ext cx="3075251" cy="3048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atin typeface="+mn-lt"/>
              </a:rPr>
              <a:t>R. </a:t>
            </a:r>
            <a:r>
              <a:rPr lang="en-US" sz="1400" b="1" dirty="0" err="1" smtClean="0">
                <a:latin typeface="+mn-lt"/>
              </a:rPr>
              <a:t>Ent</a:t>
            </a:r>
            <a:r>
              <a:rPr lang="en-US" sz="1400" b="1" dirty="0" smtClean="0">
                <a:latin typeface="+mn-lt"/>
              </a:rPr>
              <a:t>, T. Horn, P. </a:t>
            </a:r>
            <a:r>
              <a:rPr lang="en-US" sz="1400" b="1" dirty="0" err="1" smtClean="0">
                <a:latin typeface="+mn-lt"/>
              </a:rPr>
              <a:t>Nadel-Turonski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2460"/>
          </a:xfrm>
        </p:spPr>
        <p:txBody>
          <a:bodyPr/>
          <a:lstStyle/>
          <a:p>
            <a:r>
              <a:rPr lang="en-US" sz="3600" dirty="0" smtClean="0"/>
              <a:t>Highlights on Machine Design Activities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07812"/>
            <a:ext cx="9144000" cy="5601228"/>
          </a:xfrm>
        </p:spPr>
        <p:txBody>
          <a:bodyPr/>
          <a:lstStyle/>
          <a:p>
            <a:pPr marL="228600" indent="-228600"/>
            <a:r>
              <a:rPr lang="en-US" sz="2000" dirty="0" smtClean="0">
                <a:solidFill>
                  <a:srgbClr val="0000FF"/>
                </a:solidFill>
              </a:rPr>
              <a:t>Reached a design “contract” with the physics team          </a:t>
            </a:r>
            <a:r>
              <a:rPr lang="en-US" sz="1600" dirty="0" smtClean="0">
                <a:solidFill>
                  <a:srgbClr val="0000FF"/>
                </a:solidFill>
              </a:rPr>
              <a:t>(Feb. 11&amp;12, 2010)</a:t>
            </a:r>
          </a:p>
          <a:p>
            <a:pPr marL="571500" lvl="1" indent="-228600"/>
            <a:r>
              <a:rPr lang="en-US" sz="1600" b="0" dirty="0" smtClean="0">
                <a:solidFill>
                  <a:schemeClr val="tx1"/>
                </a:solidFill>
              </a:rPr>
              <a:t>Two joint meetings by the physics &amp; accelerator teams for reviewing the nuclear physics needs and accelerator technologies constraints</a:t>
            </a:r>
          </a:p>
          <a:p>
            <a:pPr marL="571500" lvl="1" indent="-228600"/>
            <a:r>
              <a:rPr lang="en-US" sz="1600" b="0" dirty="0" smtClean="0">
                <a:solidFill>
                  <a:schemeClr val="tx1"/>
                </a:solidFill>
              </a:rPr>
              <a:t>Reached a “</a:t>
            </a:r>
            <a:r>
              <a:rPr lang="en-US" sz="1600" i="1" dirty="0" smtClean="0">
                <a:solidFill>
                  <a:srgbClr val="0000FF"/>
                </a:solidFill>
              </a:rPr>
              <a:t>high level machine requirement</a:t>
            </a:r>
            <a:r>
              <a:rPr lang="en-US" sz="1600" b="0" dirty="0" smtClean="0">
                <a:solidFill>
                  <a:schemeClr val="tx1"/>
                </a:solidFill>
              </a:rPr>
              <a:t>” for guiding the accelerator design  </a:t>
            </a:r>
          </a:p>
          <a:p>
            <a:pPr marL="628650" lvl="1" indent="-228600"/>
            <a:endParaRPr lang="en-US" sz="400" b="0" dirty="0" smtClean="0">
              <a:solidFill>
                <a:schemeClr val="tx1"/>
              </a:solidFill>
            </a:endParaRPr>
          </a:p>
          <a:p>
            <a:pPr marL="228600" indent="-228600"/>
            <a:r>
              <a:rPr lang="en-US" sz="2000" dirty="0" smtClean="0">
                <a:solidFill>
                  <a:srgbClr val="0000FF"/>
                </a:solidFill>
              </a:rPr>
              <a:t>Collider Design Review Retreat			          </a:t>
            </a:r>
            <a:r>
              <a:rPr lang="en-US" sz="1600" dirty="0" smtClean="0">
                <a:solidFill>
                  <a:srgbClr val="0000FF"/>
                </a:solidFill>
              </a:rPr>
              <a:t>(Feb. 24, 2010)</a:t>
            </a:r>
          </a:p>
          <a:p>
            <a:pPr marL="571500" lvl="1" indent="-228600"/>
            <a:r>
              <a:rPr lang="en-US" sz="1600" b="0" dirty="0" smtClean="0">
                <a:solidFill>
                  <a:schemeClr val="tx1"/>
                </a:solidFill>
              </a:rPr>
              <a:t>Review designs, commissioning and operation of existing or future colliders worldwide</a:t>
            </a:r>
          </a:p>
          <a:p>
            <a:pPr marL="571500" lvl="1" indent="-228600"/>
            <a:r>
              <a:rPr lang="en-US" sz="1600" b="0" dirty="0" smtClean="0">
                <a:solidFill>
                  <a:schemeClr val="tx1"/>
                </a:solidFill>
              </a:rPr>
              <a:t>Find out what is the state-of-art and learn from the world experts</a:t>
            </a:r>
          </a:p>
          <a:p>
            <a:pPr marL="228600" indent="-228600">
              <a:buNone/>
            </a:pPr>
            <a:endParaRPr lang="en-US" sz="400" dirty="0" smtClean="0"/>
          </a:p>
          <a:p>
            <a:pPr marL="228600" indent="-228600"/>
            <a:r>
              <a:rPr lang="en-US" sz="2000" dirty="0" smtClean="0">
                <a:solidFill>
                  <a:srgbClr val="0000FF"/>
                </a:solidFill>
              </a:rPr>
              <a:t>MEIC Design Week 					          </a:t>
            </a:r>
            <a:r>
              <a:rPr lang="en-US" sz="1600" dirty="0" smtClean="0">
                <a:solidFill>
                  <a:srgbClr val="0000FF"/>
                </a:solidFill>
              </a:rPr>
              <a:t>(March 4-8, 2010)</a:t>
            </a:r>
          </a:p>
          <a:p>
            <a:pPr marL="571500" lvl="1" indent="-228600"/>
            <a:r>
              <a:rPr lang="en-US" sz="1600" b="0" dirty="0" smtClean="0">
                <a:solidFill>
                  <a:schemeClr val="tx1"/>
                </a:solidFill>
              </a:rPr>
              <a:t>Daily meetings to evaluate and decide high level design options and identify key issues which need future special attention</a:t>
            </a:r>
          </a:p>
          <a:p>
            <a:pPr marL="228600" indent="-228600">
              <a:buNone/>
            </a:pPr>
            <a:endParaRPr lang="en-US" sz="400" dirty="0" smtClean="0"/>
          </a:p>
          <a:p>
            <a:pPr marL="228600" indent="-228600"/>
            <a:r>
              <a:rPr lang="en-US" sz="2000" dirty="0" smtClean="0">
                <a:solidFill>
                  <a:srgbClr val="FF00FF"/>
                </a:solidFill>
              </a:rPr>
              <a:t>MEIC Internal Machine Design Review</a:t>
            </a:r>
            <a:r>
              <a:rPr lang="en-US" sz="2000" dirty="0" smtClean="0">
                <a:solidFill>
                  <a:srgbClr val="0000FF"/>
                </a:solidFill>
              </a:rPr>
              <a:t> 		         </a:t>
            </a:r>
            <a:r>
              <a:rPr lang="en-US" sz="1600" dirty="0" smtClean="0">
                <a:solidFill>
                  <a:srgbClr val="0000FF"/>
                </a:solidFill>
              </a:rPr>
              <a:t>(Sept. 15&amp;16, 2010) </a:t>
            </a:r>
            <a:endParaRPr lang="en-US" sz="1600" dirty="0" smtClean="0">
              <a:solidFill>
                <a:srgbClr val="0000FF"/>
              </a:solidFill>
            </a:endParaRPr>
          </a:p>
          <a:p>
            <a:pPr marL="228600" indent="-228600"/>
            <a:endParaRPr lang="en-US" sz="400" dirty="0" smtClean="0">
              <a:solidFill>
                <a:srgbClr val="0000FF"/>
              </a:solidFill>
            </a:endParaRPr>
          </a:p>
          <a:p>
            <a:pPr marL="228600" indent="-228600"/>
            <a:r>
              <a:rPr lang="en-US" sz="2000" dirty="0" smtClean="0">
                <a:solidFill>
                  <a:srgbClr val="0000FF"/>
                </a:solidFill>
              </a:rPr>
              <a:t>RF </a:t>
            </a:r>
            <a:r>
              <a:rPr lang="en-US" sz="2000" dirty="0" smtClean="0">
                <a:solidFill>
                  <a:srgbClr val="0000FF"/>
                </a:solidFill>
              </a:rPr>
              <a:t>&amp; Beam Synchronization Mini-Workshop	          </a:t>
            </a:r>
            <a:r>
              <a:rPr lang="en-US" sz="1600" dirty="0" smtClean="0">
                <a:solidFill>
                  <a:srgbClr val="0000FF"/>
                </a:solidFill>
              </a:rPr>
              <a:t>(Oct. 29, 2010)</a:t>
            </a:r>
          </a:p>
          <a:p>
            <a:pPr marL="457200" lvl="1" indent="-114300"/>
            <a:r>
              <a:rPr lang="en-US" sz="1600" b="0" dirty="0" smtClean="0">
                <a:solidFill>
                  <a:schemeClr val="tx1"/>
                </a:solidFill>
              </a:rPr>
              <a:t>A half-day workshop to evaluate two critical issues: electron RF &amp; beam synchronization</a:t>
            </a:r>
          </a:p>
          <a:p>
            <a:pPr marL="457200" lvl="1" indent="-114300"/>
            <a:r>
              <a:rPr lang="en-US" sz="1600" dirty="0" smtClean="0">
                <a:solidFill>
                  <a:srgbClr val="FF0000"/>
                </a:solidFill>
              </a:rPr>
              <a:t>750 MHz </a:t>
            </a:r>
            <a:r>
              <a:rPr lang="en-US" sz="1600" b="0" dirty="0" smtClean="0">
                <a:solidFill>
                  <a:schemeClr val="tx1"/>
                </a:solidFill>
              </a:rPr>
              <a:t>chosen as accelerating RF frequency, but bunching and crabbing still 1.5 GHz.</a:t>
            </a:r>
          </a:p>
          <a:p>
            <a:pPr marL="228600" indent="-228600"/>
            <a:endParaRPr lang="en-US" sz="400" dirty="0" smtClean="0"/>
          </a:p>
          <a:p>
            <a:pPr marL="228600" indent="-228600"/>
            <a:r>
              <a:rPr lang="en-US" sz="2000" dirty="0" smtClean="0">
                <a:solidFill>
                  <a:srgbClr val="0000FF"/>
                </a:solidFill>
              </a:rPr>
              <a:t>MEIC Ion Complex Design Workshop		         </a:t>
            </a:r>
            <a:r>
              <a:rPr lang="en-US" sz="1600" dirty="0" smtClean="0">
                <a:solidFill>
                  <a:srgbClr val="0000FF"/>
                </a:solidFill>
              </a:rPr>
              <a:t>(Jan. 27&amp;28, 2011)</a:t>
            </a:r>
          </a:p>
          <a:p>
            <a:pPr marL="628650" lvl="1" indent="-228600"/>
            <a:r>
              <a:rPr lang="en-US" sz="1600" b="0" dirty="0" smtClean="0">
                <a:solidFill>
                  <a:schemeClr val="tx1"/>
                </a:solidFill>
              </a:rPr>
              <a:t>A day-and-half workshop to review design, identify missing parts or design </a:t>
            </a:r>
            <a:r>
              <a:rPr lang="en-US" sz="1600" b="0" dirty="0" smtClean="0">
                <a:solidFill>
                  <a:schemeClr val="tx1"/>
                </a:solidFill>
              </a:rPr>
              <a:t>inconsistency</a:t>
            </a:r>
            <a:endParaRPr lang="en-US" sz="1600" b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1" descr="ele_ir_design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84" y="1389317"/>
            <a:ext cx="8216900" cy="2329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eaLnBrk="1" hangingPunct="1"/>
            <a:r>
              <a:rPr lang="en-US" smtClean="0"/>
              <a:t>Interaction region: Electrons</a:t>
            </a:r>
          </a:p>
        </p:txBody>
      </p:sp>
      <p:sp>
        <p:nvSpPr>
          <p:cNvPr id="33796" name="Line 2"/>
          <p:cNvSpPr>
            <a:spLocks noChangeShapeType="1"/>
          </p:cNvSpPr>
          <p:nvPr/>
        </p:nvSpPr>
        <p:spPr bwMode="auto">
          <a:xfrm flipV="1">
            <a:off x="996698" y="2996773"/>
            <a:ext cx="640002" cy="51106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stealth" w="med" len="lg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7" name="TextBox 11"/>
          <p:cNvSpPr txBox="1">
            <a:spLocks noChangeArrowheads="1"/>
          </p:cNvSpPr>
          <p:nvPr/>
        </p:nvSpPr>
        <p:spPr bwMode="auto">
          <a:xfrm>
            <a:off x="1554603" y="2724245"/>
            <a:ext cx="1168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1400" b="1" dirty="0">
                <a:solidFill>
                  <a:srgbClr val="0000FF"/>
                </a:solidFill>
                <a:latin typeface="Arial" charset="0"/>
              </a:rPr>
              <a:t>β</a:t>
            </a:r>
            <a:r>
              <a:rPr lang="en-US" sz="1400" b="1" baseline="-25000" dirty="0">
                <a:solidFill>
                  <a:srgbClr val="0000FF"/>
                </a:solidFill>
                <a:latin typeface="Arial" charset="0"/>
              </a:rPr>
              <a:t>x</a:t>
            </a:r>
            <a:r>
              <a:rPr lang="en-US" sz="1400" b="1" baseline="30000" dirty="0">
                <a:solidFill>
                  <a:srgbClr val="0000FF"/>
                </a:solidFill>
                <a:latin typeface="Arial" charset="0"/>
              </a:rPr>
              <a:t>*</a:t>
            </a:r>
            <a:r>
              <a:rPr lang="en-US" sz="1400" b="1" dirty="0">
                <a:solidFill>
                  <a:srgbClr val="0000FF"/>
                </a:solidFill>
                <a:latin typeface="Arial" charset="0"/>
              </a:rPr>
              <a:t> = 10 cm</a:t>
            </a:r>
          </a:p>
          <a:p>
            <a:pPr eaLnBrk="0" hangingPunct="0"/>
            <a:r>
              <a:rPr lang="el-GR" sz="1400" b="1" dirty="0">
                <a:solidFill>
                  <a:srgbClr val="0000FF"/>
                </a:solidFill>
                <a:latin typeface="Arial" charset="0"/>
              </a:rPr>
              <a:t>β</a:t>
            </a:r>
            <a:r>
              <a:rPr lang="en-US" sz="1400" b="1" baseline="-25000" dirty="0">
                <a:solidFill>
                  <a:srgbClr val="0000FF"/>
                </a:solidFill>
                <a:latin typeface="Arial" charset="0"/>
              </a:rPr>
              <a:t>y</a:t>
            </a:r>
            <a:r>
              <a:rPr lang="en-US" sz="1400" b="1" baseline="30000" dirty="0">
                <a:solidFill>
                  <a:srgbClr val="0000FF"/>
                </a:solidFill>
                <a:latin typeface="Arial" charset="0"/>
              </a:rPr>
              <a:t>*</a:t>
            </a:r>
            <a:r>
              <a:rPr lang="en-US" sz="1400" b="1" dirty="0">
                <a:solidFill>
                  <a:srgbClr val="0000FF"/>
                </a:solidFill>
                <a:latin typeface="Arial" charset="0"/>
              </a:rPr>
              <a:t> = 2 cm</a:t>
            </a:r>
          </a:p>
        </p:txBody>
      </p:sp>
      <p:sp>
        <p:nvSpPr>
          <p:cNvPr id="33798" name="TextBox 12"/>
          <p:cNvSpPr txBox="1">
            <a:spLocks noChangeArrowheads="1"/>
          </p:cNvSpPr>
          <p:nvPr/>
        </p:nvSpPr>
        <p:spPr bwMode="auto">
          <a:xfrm>
            <a:off x="7300913" y="1809750"/>
            <a:ext cx="14811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1400" b="1" dirty="0">
                <a:solidFill>
                  <a:srgbClr val="0000FF"/>
                </a:solidFill>
                <a:latin typeface="Arial" charset="0"/>
              </a:rPr>
              <a:t>β</a:t>
            </a:r>
            <a:r>
              <a:rPr lang="en-US" sz="1400" b="1" baseline="-25000" dirty="0" err="1">
                <a:solidFill>
                  <a:srgbClr val="0000FF"/>
                </a:solidFill>
                <a:latin typeface="Arial" charset="0"/>
              </a:rPr>
              <a:t>y</a:t>
            </a:r>
            <a:r>
              <a:rPr lang="en-US" sz="1400" b="1" baseline="30000" dirty="0" err="1">
                <a:solidFill>
                  <a:srgbClr val="0000FF"/>
                </a:solidFill>
                <a:latin typeface="Arial" charset="0"/>
              </a:rPr>
              <a:t>max</a:t>
            </a:r>
            <a:r>
              <a:rPr lang="en-US" sz="1400" b="1" dirty="0">
                <a:solidFill>
                  <a:srgbClr val="0000FF"/>
                </a:solidFill>
                <a:latin typeface="Arial" charset="0"/>
              </a:rPr>
              <a:t> ~ 600 m</a:t>
            </a:r>
          </a:p>
        </p:txBody>
      </p:sp>
      <p:sp>
        <p:nvSpPr>
          <p:cNvPr id="33799" name="Line 2"/>
          <p:cNvSpPr>
            <a:spLocks noChangeShapeType="1"/>
          </p:cNvSpPr>
          <p:nvPr/>
        </p:nvSpPr>
        <p:spPr bwMode="auto">
          <a:xfrm flipH="1" flipV="1">
            <a:off x="1029661" y="1352390"/>
            <a:ext cx="383214" cy="14779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stealth" w="med" len="lg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0" name="Rectangle 4"/>
          <p:cNvSpPr>
            <a:spLocks noChangeArrowheads="1"/>
          </p:cNvSpPr>
          <p:nvPr/>
        </p:nvSpPr>
        <p:spPr bwMode="auto">
          <a:xfrm>
            <a:off x="537883" y="629038"/>
            <a:ext cx="18902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1600" b="1" dirty="0">
                <a:solidFill>
                  <a:srgbClr val="0000FF"/>
                </a:solidFill>
                <a:latin typeface="Arial" charset="0"/>
              </a:rPr>
              <a:t>Final Focusing Block </a:t>
            </a:r>
            <a:r>
              <a:rPr lang="en-US" sz="1600" b="1" dirty="0" smtClean="0">
                <a:solidFill>
                  <a:srgbClr val="0000FF"/>
                </a:solidFill>
                <a:latin typeface="Arial" charset="0"/>
              </a:rPr>
              <a:t>(FFB)</a:t>
            </a:r>
            <a:endParaRPr lang="en-US" sz="16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2794000" y="635000"/>
            <a:ext cx="29067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n-US" sz="1600" b="1" dirty="0">
                <a:solidFill>
                  <a:srgbClr val="0000FF"/>
                </a:solidFill>
                <a:latin typeface="+mn-lt"/>
              </a:rPr>
              <a:t>Chromaticity Compensation Block (CCB)</a:t>
            </a:r>
          </a:p>
        </p:txBody>
      </p:sp>
      <p:sp>
        <p:nvSpPr>
          <p:cNvPr id="33802" name="Rectangle 4"/>
          <p:cNvSpPr>
            <a:spLocks noChangeArrowheads="1"/>
          </p:cNvSpPr>
          <p:nvPr/>
        </p:nvSpPr>
        <p:spPr bwMode="auto">
          <a:xfrm>
            <a:off x="6184900" y="836613"/>
            <a:ext cx="2717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600" b="1" dirty="0">
                <a:solidFill>
                  <a:srgbClr val="0000FF"/>
                </a:solidFill>
                <a:latin typeface="Arial" charset="0"/>
              </a:rPr>
              <a:t>Beam Extension Section</a:t>
            </a:r>
          </a:p>
        </p:txBody>
      </p:sp>
      <p:sp>
        <p:nvSpPr>
          <p:cNvPr id="33803" name="Rectangle 4"/>
          <p:cNvSpPr>
            <a:spLocks noChangeArrowheads="1"/>
          </p:cNvSpPr>
          <p:nvPr/>
        </p:nvSpPr>
        <p:spPr bwMode="auto">
          <a:xfrm>
            <a:off x="5649913" y="4041528"/>
            <a:ext cx="34178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1600" b="1">
                <a:solidFill>
                  <a:srgbClr val="0000FF"/>
                </a:solidFill>
                <a:latin typeface="Arial" charset="0"/>
              </a:rPr>
              <a:t>Whole Interaction Region: 125 m</a:t>
            </a:r>
          </a:p>
        </p:txBody>
      </p:sp>
      <p:sp>
        <p:nvSpPr>
          <p:cNvPr id="33804" name="TextBox 12"/>
          <p:cNvSpPr txBox="1">
            <a:spLocks noChangeArrowheads="1"/>
          </p:cNvSpPr>
          <p:nvPr/>
        </p:nvSpPr>
        <p:spPr bwMode="auto">
          <a:xfrm>
            <a:off x="466164" y="1098870"/>
            <a:ext cx="6429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 b="1" dirty="0">
                <a:solidFill>
                  <a:srgbClr val="0000FF"/>
                </a:solidFill>
                <a:latin typeface="Arial" charset="0"/>
              </a:rPr>
              <a:t>3.5 m</a:t>
            </a:r>
          </a:p>
        </p:txBody>
      </p:sp>
      <p:sp>
        <p:nvSpPr>
          <p:cNvPr id="33805" name="AutoShape 25"/>
          <p:cNvSpPr>
            <a:spLocks/>
          </p:cNvSpPr>
          <p:nvPr/>
        </p:nvSpPr>
        <p:spPr bwMode="auto">
          <a:xfrm rot="5400000">
            <a:off x="1371600" y="1155700"/>
            <a:ext cx="165100" cy="152400"/>
          </a:xfrm>
          <a:prstGeom prst="leftBrace">
            <a:avLst>
              <a:gd name="adj1" fmla="val 8333"/>
              <a:gd name="adj2" fmla="val 50000"/>
            </a:avLst>
          </a:prstGeom>
          <a:noFill/>
          <a:ln w="22225">
            <a:solidFill>
              <a:srgbClr val="0000FF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endParaRPr lang="ru-RU"/>
          </a:p>
        </p:txBody>
      </p:sp>
      <p:sp>
        <p:nvSpPr>
          <p:cNvPr id="33806" name="AutoShape 26"/>
          <p:cNvSpPr>
            <a:spLocks/>
          </p:cNvSpPr>
          <p:nvPr/>
        </p:nvSpPr>
        <p:spPr bwMode="auto">
          <a:xfrm rot="5400000">
            <a:off x="3854450" y="-1111250"/>
            <a:ext cx="165100" cy="4787900"/>
          </a:xfrm>
          <a:prstGeom prst="leftBrace">
            <a:avLst>
              <a:gd name="adj1" fmla="val 241667"/>
              <a:gd name="adj2" fmla="val 50000"/>
            </a:avLst>
          </a:prstGeom>
          <a:noFill/>
          <a:ln w="22225">
            <a:solidFill>
              <a:srgbClr val="0000FF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endParaRPr lang="ru-RU"/>
          </a:p>
        </p:txBody>
      </p:sp>
      <p:sp>
        <p:nvSpPr>
          <p:cNvPr id="33807" name="AutoShape 27"/>
          <p:cNvSpPr>
            <a:spLocks/>
          </p:cNvSpPr>
          <p:nvPr/>
        </p:nvSpPr>
        <p:spPr bwMode="auto">
          <a:xfrm rot="5400000">
            <a:off x="7416800" y="165100"/>
            <a:ext cx="127000" cy="2120900"/>
          </a:xfrm>
          <a:prstGeom prst="leftBrace">
            <a:avLst>
              <a:gd name="adj1" fmla="val 139167"/>
              <a:gd name="adj2" fmla="val 50000"/>
            </a:avLst>
          </a:prstGeom>
          <a:noFill/>
          <a:ln w="22225">
            <a:solidFill>
              <a:srgbClr val="0000FF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endParaRPr lang="ru-RU"/>
          </a:p>
        </p:txBody>
      </p:sp>
      <p:pic>
        <p:nvPicPr>
          <p:cNvPr id="33808" name="Picture 20" descr="ele_ir_design_1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397000"/>
            <a:ext cx="688975" cy="274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9" name="Content Placeholder 2"/>
          <p:cNvSpPr>
            <a:spLocks/>
          </p:cNvSpPr>
          <p:nvPr/>
        </p:nvSpPr>
        <p:spPr bwMode="auto">
          <a:xfrm>
            <a:off x="61472" y="4121524"/>
            <a:ext cx="5303838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9863" indent="-169863">
              <a:spcBef>
                <a:spcPct val="20000"/>
              </a:spcBef>
              <a:buFontTx/>
              <a:buChar char="•"/>
            </a:pPr>
            <a:r>
              <a:rPr lang="en-US" sz="1600" dirty="0">
                <a:latin typeface="Arial" charset="0"/>
              </a:rPr>
              <a:t>Distance from the IP to the first quad = </a:t>
            </a:r>
            <a:r>
              <a:rPr lang="en-US" sz="1600" b="1" dirty="0">
                <a:solidFill>
                  <a:srgbClr val="0000FF"/>
                </a:solidFill>
                <a:latin typeface="Arial" charset="0"/>
              </a:rPr>
              <a:t>3.5 m</a:t>
            </a:r>
          </a:p>
          <a:p>
            <a:pPr marL="169863" indent="-169863">
              <a:spcBef>
                <a:spcPct val="20000"/>
              </a:spcBef>
              <a:buFontTx/>
              <a:buChar char="•"/>
            </a:pPr>
            <a:r>
              <a:rPr lang="en-US" sz="1600" dirty="0">
                <a:latin typeface="Arial" charset="0"/>
              </a:rPr>
              <a:t>Maximum quad strength at 5 </a:t>
            </a:r>
            <a:r>
              <a:rPr lang="en-US" sz="1600" dirty="0" err="1">
                <a:latin typeface="Arial" charset="0"/>
              </a:rPr>
              <a:t>GeV</a:t>
            </a:r>
            <a:r>
              <a:rPr lang="en-US" sz="1600" dirty="0">
                <a:latin typeface="Arial" charset="0"/>
              </a:rPr>
              <a:t>/c </a:t>
            </a:r>
          </a:p>
          <a:p>
            <a:pPr marL="569913" lvl="1" indent="-169863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0000FF"/>
                </a:solidFill>
                <a:latin typeface="Arial" charset="0"/>
              </a:rPr>
              <a:t>49.5</a:t>
            </a:r>
            <a:r>
              <a:rPr lang="en-US" sz="1600" dirty="0">
                <a:latin typeface="Arial" charset="0"/>
              </a:rPr>
              <a:t> T/m at Final Focusing Block</a:t>
            </a:r>
          </a:p>
          <a:p>
            <a:pPr marL="569913" lvl="1" indent="-169863">
              <a:spcBef>
                <a:spcPct val="20000"/>
              </a:spcBef>
              <a:buFontTx/>
              <a:buChar char="•"/>
            </a:pPr>
            <a:r>
              <a:rPr lang="en-US" sz="1600" dirty="0">
                <a:latin typeface="Arial" charset="0"/>
              </a:rPr>
              <a:t>4.2 T/m at Chromaticity Compensation Block</a:t>
            </a:r>
          </a:p>
          <a:p>
            <a:pPr marL="569913" lvl="1" indent="-169863">
              <a:spcBef>
                <a:spcPct val="20000"/>
              </a:spcBef>
              <a:buFontTx/>
              <a:buChar char="•"/>
            </a:pPr>
            <a:r>
              <a:rPr lang="en-US" sz="1600" dirty="0">
                <a:latin typeface="Arial" charset="0"/>
              </a:rPr>
              <a:t>20.1 T/m at Beam Extension Section</a:t>
            </a:r>
          </a:p>
          <a:p>
            <a:pPr marL="169863" indent="-169863">
              <a:spcBef>
                <a:spcPct val="20000"/>
              </a:spcBef>
              <a:buFontTx/>
              <a:buChar char="•"/>
            </a:pPr>
            <a:r>
              <a:rPr lang="en-US" sz="1600" dirty="0">
                <a:latin typeface="Arial" charset="0"/>
              </a:rPr>
              <a:t>Symmetric CCB design (both orbital motion &amp; dispersion required) for efficient chromatic correction</a:t>
            </a:r>
          </a:p>
        </p:txBody>
      </p:sp>
      <p:pic>
        <p:nvPicPr>
          <p:cNvPr id="33810" name="Picture 23" descr="ele_ir_design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5239" y="4364530"/>
            <a:ext cx="3888761" cy="169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6490"/>
          </a:xfrm>
        </p:spPr>
        <p:txBody>
          <a:bodyPr/>
          <a:lstStyle/>
          <a:p>
            <a:r>
              <a:rPr lang="en-US" dirty="0" smtClean="0"/>
              <a:t>Chromatic </a:t>
            </a:r>
            <a:r>
              <a:rPr lang="en-US" dirty="0" smtClean="0"/>
              <a:t>Correction Scheme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" y="693420"/>
            <a:ext cx="8839200" cy="3429000"/>
          </a:xfrm>
        </p:spPr>
        <p:txBody>
          <a:bodyPr/>
          <a:lstStyle/>
          <a:p>
            <a:pPr marL="174625" indent="-174625"/>
            <a:r>
              <a:rPr lang="en-US" sz="1600" b="0" dirty="0" smtClean="0">
                <a:solidFill>
                  <a:schemeClr val="tx1"/>
                </a:solidFill>
              </a:rPr>
              <a:t>Low </a:t>
            </a:r>
            <a:r>
              <a:rPr lang="en-US" sz="1600" b="0" dirty="0" smtClean="0">
                <a:solidFill>
                  <a:schemeClr val="tx1"/>
                </a:solidFill>
                <a:sym typeface="Symbol"/>
              </a:rPr>
              <a:t></a:t>
            </a:r>
            <a:r>
              <a:rPr lang="en-US" sz="1600" b="0" baseline="30000" dirty="0" smtClean="0">
                <a:solidFill>
                  <a:schemeClr val="tx1"/>
                </a:solidFill>
              </a:rPr>
              <a:t>*</a:t>
            </a:r>
            <a:r>
              <a:rPr lang="en-US" sz="1600" b="0" dirty="0" smtClean="0">
                <a:solidFill>
                  <a:schemeClr val="tx1"/>
                </a:solidFill>
              </a:rPr>
              <a:t> (strong final focusing) is a key ingredient of the high luminosity concept of MEIC deign</a:t>
            </a:r>
          </a:p>
          <a:p>
            <a:pPr marL="174625" indent="-174625"/>
            <a:r>
              <a:rPr lang="en-US" sz="1600" b="0" dirty="0" smtClean="0">
                <a:solidFill>
                  <a:schemeClr val="tx1"/>
                </a:solidFill>
              </a:rPr>
              <a:t>Low </a:t>
            </a:r>
            <a:r>
              <a:rPr lang="en-US" sz="1600" b="0" dirty="0" smtClean="0">
                <a:solidFill>
                  <a:schemeClr val="tx1"/>
                </a:solidFill>
                <a:sym typeface="Symbol"/>
              </a:rPr>
              <a:t></a:t>
            </a:r>
            <a:r>
              <a:rPr lang="en-US" sz="1600" b="0" baseline="30000" dirty="0" smtClean="0">
                <a:solidFill>
                  <a:schemeClr val="tx1"/>
                </a:solidFill>
              </a:rPr>
              <a:t>*</a:t>
            </a:r>
            <a:r>
              <a:rPr lang="en-US" sz="1600" b="0" dirty="0" smtClean="0">
                <a:solidFill>
                  <a:schemeClr val="tx1"/>
                </a:solidFill>
              </a:rPr>
              <a:t> can cause serious chromatic effect</a:t>
            </a:r>
          </a:p>
          <a:p>
            <a:pPr marL="574675" lvl="1" indent="-174625"/>
            <a:r>
              <a:rPr lang="en-US" sz="1600" b="0" dirty="0" smtClean="0">
                <a:solidFill>
                  <a:schemeClr val="tx1"/>
                </a:solidFill>
              </a:rPr>
              <a:t>Large </a:t>
            </a:r>
            <a:r>
              <a:rPr lang="en-US" sz="1600" b="0" dirty="0" err="1" smtClean="0">
                <a:solidFill>
                  <a:schemeClr val="tx1"/>
                </a:solidFill>
              </a:rPr>
              <a:t>betatron</a:t>
            </a:r>
            <a:r>
              <a:rPr lang="en-US" sz="1600" b="0" dirty="0" smtClean="0">
                <a:solidFill>
                  <a:schemeClr val="tx1"/>
                </a:solidFill>
              </a:rPr>
              <a:t> tune shift</a:t>
            </a:r>
          </a:p>
          <a:p>
            <a:pPr marL="574675" lvl="1" indent="-174625"/>
            <a:r>
              <a:rPr lang="en-US" sz="1600" b="0" dirty="0" smtClean="0">
                <a:solidFill>
                  <a:schemeClr val="tx1"/>
                </a:solidFill>
              </a:rPr>
              <a:t>Large beam size spread at interaction point (beta smear) </a:t>
            </a:r>
          </a:p>
          <a:p>
            <a:pPr marL="174625" indent="-174625"/>
            <a:r>
              <a:rPr lang="en-US" sz="1600" b="0" dirty="0" smtClean="0">
                <a:solidFill>
                  <a:schemeClr val="tx1"/>
                </a:solidFill>
              </a:rPr>
              <a:t>The leading (linear) chromatic term must be corrected by </a:t>
            </a:r>
            <a:r>
              <a:rPr lang="en-US" sz="1600" b="0" dirty="0" err="1" smtClean="0">
                <a:solidFill>
                  <a:schemeClr val="tx1"/>
                </a:solidFill>
              </a:rPr>
              <a:t>sextupole</a:t>
            </a:r>
            <a:r>
              <a:rPr lang="en-US" sz="1600" b="0" dirty="0" smtClean="0">
                <a:solidFill>
                  <a:schemeClr val="tx1"/>
                </a:solidFill>
              </a:rPr>
              <a:t> compensation </a:t>
            </a:r>
          </a:p>
          <a:p>
            <a:pPr marL="174625" indent="-174625"/>
            <a:r>
              <a:rPr lang="en-US" sz="1600" b="0" dirty="0" smtClean="0">
                <a:solidFill>
                  <a:schemeClr val="tx1"/>
                </a:solidFill>
              </a:rPr>
              <a:t>Non-linear field effects must be also accounted for in the scheme</a:t>
            </a:r>
          </a:p>
          <a:p>
            <a:pPr marL="174625" indent="-174625">
              <a:buNone/>
            </a:pPr>
            <a:endParaRPr lang="en-US" sz="800" b="0" dirty="0" smtClean="0">
              <a:solidFill>
                <a:schemeClr val="tx1"/>
              </a:solidFill>
            </a:endParaRPr>
          </a:p>
          <a:p>
            <a:pPr marL="174625" indent="-174625"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Symmetric Concept (</a:t>
            </a:r>
            <a:r>
              <a:rPr lang="en-US" sz="2000" i="1" dirty="0" err="1" smtClean="0">
                <a:solidFill>
                  <a:srgbClr val="0000FF"/>
                </a:solidFill>
              </a:rPr>
              <a:t>Ya</a:t>
            </a:r>
            <a:r>
              <a:rPr lang="en-US" sz="2000" i="1" dirty="0" smtClean="0">
                <a:solidFill>
                  <a:srgbClr val="0000FF"/>
                </a:solidFill>
              </a:rPr>
              <a:t>. </a:t>
            </a:r>
            <a:r>
              <a:rPr lang="en-US" sz="2000" i="1" dirty="0" err="1" smtClean="0">
                <a:solidFill>
                  <a:srgbClr val="0000FF"/>
                </a:solidFill>
              </a:rPr>
              <a:t>Derbenev</a:t>
            </a:r>
            <a:r>
              <a:rPr lang="en-US" sz="2000" dirty="0" smtClean="0">
                <a:solidFill>
                  <a:srgbClr val="0000FF"/>
                </a:solidFill>
              </a:rPr>
              <a:t>)</a:t>
            </a:r>
          </a:p>
          <a:p>
            <a:pPr marL="174625" indent="-174625"/>
            <a:r>
              <a:rPr lang="en-US" sz="1600" b="0" dirty="0" smtClean="0">
                <a:solidFill>
                  <a:schemeClr val="tx1"/>
                </a:solidFill>
              </a:rPr>
              <a:t>Dedicated Chromaticity Compensation Block (CCB) is symmetric (i.e., </a:t>
            </a:r>
            <a:r>
              <a:rPr lang="en-US" sz="1600" b="0" dirty="0" err="1" smtClean="0">
                <a:solidFill>
                  <a:schemeClr val="tx1"/>
                </a:solidFill>
              </a:rPr>
              <a:t>betatron</a:t>
            </a:r>
            <a:r>
              <a:rPr lang="en-US" sz="1600" b="0" dirty="0" smtClean="0">
                <a:solidFill>
                  <a:schemeClr val="tx1"/>
                </a:solidFill>
              </a:rPr>
              <a:t> function and dispersions) around IP</a:t>
            </a:r>
          </a:p>
          <a:p>
            <a:pPr marL="174625" indent="-174625"/>
            <a:r>
              <a:rPr lang="en-US" sz="1600" b="0" dirty="0" smtClean="0">
                <a:solidFill>
                  <a:schemeClr val="tx1"/>
                </a:solidFill>
              </a:rPr>
              <a:t>The model assumes large parallel beam and ignores small angular divergence</a:t>
            </a:r>
          </a:p>
          <a:p>
            <a:pPr marL="174625" indent="-174625"/>
            <a:r>
              <a:rPr lang="en-US" sz="1600" b="0" dirty="0" smtClean="0">
                <a:solidFill>
                  <a:schemeClr val="tx1"/>
                </a:solidFill>
              </a:rPr>
              <a:t>Symmetry will reduce number of compensation conditions</a:t>
            </a:r>
          </a:p>
          <a:p>
            <a:pPr marL="174625" indent="-174625"/>
            <a:endParaRPr lang="en-US" sz="1600" b="0" dirty="0" smtClean="0">
              <a:solidFill>
                <a:schemeClr val="tx1"/>
              </a:solidFill>
            </a:endParaRPr>
          </a:p>
          <a:p>
            <a:pPr marL="174625" indent="-174625">
              <a:buNone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marL="174625" indent="-174625">
              <a:buNone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marL="174625" indent="-174625"/>
            <a:endParaRPr lang="en-US" sz="1600" b="0" dirty="0">
              <a:solidFill>
                <a:schemeClr val="tx1"/>
              </a:solidFill>
            </a:endParaRPr>
          </a:p>
        </p:txBody>
      </p:sp>
      <p:pic>
        <p:nvPicPr>
          <p:cNvPr id="4" name="Picture 3" descr="i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1" y="4324350"/>
            <a:ext cx="2575560" cy="925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cb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6160" y="4419600"/>
            <a:ext cx="5379720" cy="161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Brace 6"/>
          <p:cNvSpPr/>
          <p:nvPr/>
        </p:nvSpPr>
        <p:spPr bwMode="auto">
          <a:xfrm rot="5400000">
            <a:off x="1600200" y="5143500"/>
            <a:ext cx="121920" cy="441960"/>
          </a:xfrm>
          <a:prstGeom prst="rightBrac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1813560" y="5501640"/>
            <a:ext cx="1211580" cy="16002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10800000" flipV="1">
            <a:off x="6362700" y="4244340"/>
            <a:ext cx="563880" cy="44196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496244" y="3918401"/>
            <a:ext cx="11999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err="1" smtClean="0">
                <a:solidFill>
                  <a:srgbClr val="0000FF"/>
                </a:solidFill>
                <a:latin typeface="+mn-lt"/>
              </a:rPr>
              <a:t>sextupole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1437"/>
          </a:xfrm>
        </p:spPr>
        <p:txBody>
          <a:bodyPr/>
          <a:lstStyle/>
          <a:p>
            <a:r>
              <a:rPr lang="en-US" dirty="0" smtClean="0"/>
              <a:t>Synchrotron Radiation At 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" y="4143998"/>
            <a:ext cx="9006840" cy="2164593"/>
          </a:xfrm>
        </p:spPr>
        <p:txBody>
          <a:bodyPr/>
          <a:lstStyle/>
          <a:p>
            <a:pPr marL="174625" indent="-174625"/>
            <a:r>
              <a:rPr lang="en-US" sz="1600" b="0" dirty="0" smtClean="0">
                <a:solidFill>
                  <a:schemeClr val="tx1"/>
                </a:solidFill>
              </a:rPr>
              <a:t>Beam related detector backgrounds must be carefully analyzed and mitigation schemes developed that allow the detector to pull out the physics</a:t>
            </a:r>
          </a:p>
          <a:p>
            <a:pPr marL="574675" lvl="1" indent="-174625"/>
            <a:r>
              <a:rPr lang="en-US" sz="1600" b="0" dirty="0" smtClean="0">
                <a:solidFill>
                  <a:schemeClr val="tx1"/>
                </a:solidFill>
              </a:rPr>
              <a:t>Electron beams:   controlling synchrotron radiation backgrounds and lost beam particles</a:t>
            </a:r>
          </a:p>
          <a:p>
            <a:pPr marL="574675" lvl="1" indent="-174625"/>
            <a:r>
              <a:rPr lang="en-US" sz="1600" b="0" dirty="0" smtClean="0">
                <a:solidFill>
                  <a:schemeClr val="tx1"/>
                </a:solidFill>
              </a:rPr>
              <a:t>Ion beams: controlling the lost beam particles</a:t>
            </a:r>
          </a:p>
          <a:p>
            <a:pPr marL="174625" indent="-174625"/>
            <a:r>
              <a:rPr lang="en-US" sz="1600" b="0" dirty="0" smtClean="0">
                <a:solidFill>
                  <a:schemeClr val="tx1"/>
                </a:solidFill>
              </a:rPr>
              <a:t>Initial look at synchrotron radiation indicates that this background should not be a problem</a:t>
            </a:r>
          </a:p>
          <a:p>
            <a:pPr marL="174625" indent="-174625"/>
            <a:r>
              <a:rPr lang="en-US" sz="1600" b="0" dirty="0" smtClean="0">
                <a:solidFill>
                  <a:schemeClr val="tx1"/>
                </a:solidFill>
              </a:rPr>
              <a:t>The new MEIC design, ion beam will be bent for crab crossing, minimizing SR in IR</a:t>
            </a:r>
          </a:p>
          <a:p>
            <a:pPr marL="174625" indent="-174625"/>
            <a:endParaRPr lang="en-US" sz="800" b="0" dirty="0" smtClean="0">
              <a:solidFill>
                <a:schemeClr val="tx1"/>
              </a:solidFill>
            </a:endParaRPr>
          </a:p>
          <a:p>
            <a:pPr marL="174625" indent="-174625"/>
            <a:r>
              <a:rPr lang="en-US" sz="1600" b="0" dirty="0" smtClean="0">
                <a:solidFill>
                  <a:schemeClr val="tx1"/>
                </a:solidFill>
              </a:rPr>
              <a:t>Beam stay-clear:      12 sigma</a:t>
            </a:r>
          </a:p>
          <a:p>
            <a:endParaRPr lang="en-US" sz="1600" dirty="0"/>
          </a:p>
        </p:txBody>
      </p:sp>
      <p:grpSp>
        <p:nvGrpSpPr>
          <p:cNvPr id="32" name="Group 31"/>
          <p:cNvGrpSpPr/>
          <p:nvPr/>
        </p:nvGrpSpPr>
        <p:grpSpPr>
          <a:xfrm>
            <a:off x="259080" y="798928"/>
            <a:ext cx="8615979" cy="3204454"/>
            <a:chOff x="290447" y="954817"/>
            <a:chExt cx="8728889" cy="5116552"/>
          </a:xfrm>
        </p:grpSpPr>
        <p:pic>
          <p:nvPicPr>
            <p:cNvPr id="274434" name="Picture 2" descr="JLAB_E_3_5M_1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92325" y="981394"/>
              <a:ext cx="7458074" cy="4340225"/>
            </a:xfrm>
            <a:prstGeom prst="rect">
              <a:avLst/>
            </a:prstGeom>
            <a:noFill/>
          </p:spPr>
        </p:pic>
        <p:sp>
          <p:nvSpPr>
            <p:cNvPr id="274435" name="Text Box 3"/>
            <p:cNvSpPr txBox="1">
              <a:spLocks noChangeArrowheads="1"/>
            </p:cNvSpPr>
            <p:nvPr/>
          </p:nvSpPr>
          <p:spPr bwMode="auto">
            <a:xfrm>
              <a:off x="6321425" y="2117725"/>
              <a:ext cx="544747" cy="357870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rgbClr val="3366FF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240</a:t>
              </a:r>
            </a:p>
          </p:txBody>
        </p:sp>
        <p:sp>
          <p:nvSpPr>
            <p:cNvPr id="274436" name="Line 4"/>
            <p:cNvSpPr>
              <a:spLocks noChangeShapeType="1"/>
            </p:cNvSpPr>
            <p:nvPr/>
          </p:nvSpPr>
          <p:spPr bwMode="auto">
            <a:xfrm>
              <a:off x="6589713" y="2403475"/>
              <a:ext cx="0" cy="682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437" name="Text Box 5"/>
            <p:cNvSpPr txBox="1">
              <a:spLocks noChangeArrowheads="1"/>
            </p:cNvSpPr>
            <p:nvPr/>
          </p:nvSpPr>
          <p:spPr bwMode="auto">
            <a:xfrm>
              <a:off x="5063030" y="3077229"/>
              <a:ext cx="532179" cy="419877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rgbClr val="3366FF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3080</a:t>
              </a:r>
            </a:p>
          </p:txBody>
        </p:sp>
        <p:sp>
          <p:nvSpPr>
            <p:cNvPr id="274438" name="Line 6"/>
            <p:cNvSpPr>
              <a:spLocks noChangeShapeType="1"/>
            </p:cNvSpPr>
            <p:nvPr/>
          </p:nvSpPr>
          <p:spPr bwMode="auto">
            <a:xfrm flipV="1">
              <a:off x="5602004" y="3181350"/>
              <a:ext cx="443193" cy="2008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439" name="Text Box 7"/>
            <p:cNvSpPr txBox="1">
              <a:spLocks noChangeArrowheads="1"/>
            </p:cNvSpPr>
            <p:nvPr/>
          </p:nvSpPr>
          <p:spPr bwMode="auto">
            <a:xfrm>
              <a:off x="3894765" y="1955800"/>
              <a:ext cx="722475" cy="466531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rgbClr val="3366FF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4.6x10</a:t>
              </a:r>
              <a:r>
                <a:rPr kumimoji="0" lang="en-US" sz="1400" b="0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4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4440" name="Line 8"/>
            <p:cNvSpPr>
              <a:spLocks noChangeShapeType="1"/>
            </p:cNvSpPr>
            <p:nvPr/>
          </p:nvSpPr>
          <p:spPr bwMode="auto">
            <a:xfrm flipH="1">
              <a:off x="3328988" y="2170113"/>
              <a:ext cx="495300" cy="7842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441" name="Text Box 9"/>
            <p:cNvSpPr txBox="1">
              <a:spLocks noChangeArrowheads="1"/>
            </p:cNvSpPr>
            <p:nvPr/>
          </p:nvSpPr>
          <p:spPr bwMode="auto">
            <a:xfrm>
              <a:off x="696912" y="1589087"/>
              <a:ext cx="745534" cy="699795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rgbClr val="3366FF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8.5x10</a:t>
              </a:r>
              <a:r>
                <a:rPr kumimoji="0" lang="en-US" sz="1200" b="0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5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2.5W</a:t>
              </a:r>
            </a:p>
          </p:txBody>
        </p:sp>
        <p:sp>
          <p:nvSpPr>
            <p:cNvPr id="274442" name="Line 10"/>
            <p:cNvSpPr>
              <a:spLocks noChangeShapeType="1"/>
            </p:cNvSpPr>
            <p:nvPr/>
          </p:nvSpPr>
          <p:spPr bwMode="auto">
            <a:xfrm>
              <a:off x="877888" y="2079625"/>
              <a:ext cx="190500" cy="6969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443" name="Text Box 11"/>
            <p:cNvSpPr txBox="1">
              <a:spLocks noChangeArrowheads="1"/>
            </p:cNvSpPr>
            <p:nvPr/>
          </p:nvSpPr>
          <p:spPr bwMode="auto">
            <a:xfrm>
              <a:off x="968526" y="1184274"/>
              <a:ext cx="359774" cy="419877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3366FF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38</a:t>
              </a:r>
            </a:p>
          </p:txBody>
        </p:sp>
        <p:sp>
          <p:nvSpPr>
            <p:cNvPr id="274444" name="Text Box 12"/>
            <p:cNvSpPr txBox="1">
              <a:spLocks noChangeArrowheads="1"/>
            </p:cNvSpPr>
            <p:nvPr/>
          </p:nvSpPr>
          <p:spPr bwMode="auto">
            <a:xfrm>
              <a:off x="4311782" y="2442067"/>
              <a:ext cx="273571" cy="419877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3366FF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2</a:t>
              </a:r>
            </a:p>
          </p:txBody>
        </p:sp>
        <p:sp>
          <p:nvSpPr>
            <p:cNvPr id="274445" name="Text Box 13"/>
            <p:cNvSpPr txBox="1">
              <a:spLocks noChangeArrowheads="1"/>
            </p:cNvSpPr>
            <p:nvPr/>
          </p:nvSpPr>
          <p:spPr bwMode="auto">
            <a:xfrm>
              <a:off x="6282380" y="954817"/>
              <a:ext cx="2342650" cy="979713"/>
            </a:xfrm>
            <a:prstGeom prst="rect">
              <a:avLst/>
            </a:prstGeom>
            <a:solidFill>
              <a:srgbClr val="FF7C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Synchrotron radiation photons incident on various surfaces from the last 4 electron quads</a:t>
              </a:r>
            </a:p>
          </p:txBody>
        </p:sp>
        <p:sp>
          <p:nvSpPr>
            <p:cNvPr id="274446" name="Text Box 14"/>
            <p:cNvSpPr txBox="1">
              <a:spLocks noChangeArrowheads="1"/>
            </p:cNvSpPr>
            <p:nvPr/>
          </p:nvSpPr>
          <p:spPr bwMode="auto">
            <a:xfrm>
              <a:off x="5220521" y="4739179"/>
              <a:ext cx="234950" cy="263525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rgbClr val="3366FF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4447" name="Text Box 15"/>
            <p:cNvSpPr txBox="1">
              <a:spLocks noChangeArrowheads="1"/>
            </p:cNvSpPr>
            <p:nvPr/>
          </p:nvSpPr>
          <p:spPr bwMode="auto">
            <a:xfrm>
              <a:off x="5228251" y="5144579"/>
              <a:ext cx="234950" cy="263525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3366FF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4448" name="Text Box 16"/>
            <p:cNvSpPr txBox="1">
              <a:spLocks noChangeArrowheads="1"/>
            </p:cNvSpPr>
            <p:nvPr/>
          </p:nvSpPr>
          <p:spPr bwMode="auto">
            <a:xfrm>
              <a:off x="5494474" y="4688199"/>
              <a:ext cx="3524862" cy="419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Rate per bunch incident on the surface &gt; 10 </a:t>
              </a:r>
              <a:r>
                <a:rPr kumimoji="0" lang="en-US" sz="120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keV</a:t>
              </a:r>
              <a:endParaRPr kumimoji="0" 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4449" name="Text Box 17"/>
            <p:cNvSpPr txBox="1">
              <a:spLocks noChangeArrowheads="1"/>
            </p:cNvSpPr>
            <p:nvPr/>
          </p:nvSpPr>
          <p:spPr bwMode="auto">
            <a:xfrm>
              <a:off x="5492762" y="5091656"/>
              <a:ext cx="3480184" cy="979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Rate per bunch incident on the detector beam pipe assuming 1% reflection coefficient and solid angle acceptance of 4.4 % </a:t>
              </a:r>
              <a:endParaRPr kumimoji="0" 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4450" name="Text Box 18"/>
            <p:cNvSpPr txBox="1">
              <a:spLocks noChangeArrowheads="1"/>
            </p:cNvSpPr>
            <p:nvPr/>
          </p:nvSpPr>
          <p:spPr bwMode="auto">
            <a:xfrm>
              <a:off x="290447" y="5524629"/>
              <a:ext cx="1105608" cy="41987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M. Sullivan,</a:t>
              </a:r>
              <a:r>
                <a:rPr kumimoji="0" lang="en-US" sz="6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 </a:t>
              </a:r>
              <a:r>
                <a:rPr kumimoji="0" lang="en-US" sz="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July 20, 2010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F$JLAB_E_3_5M_1A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4451" name="Text Box 19"/>
            <p:cNvSpPr txBox="1">
              <a:spLocks noChangeArrowheads="1"/>
            </p:cNvSpPr>
            <p:nvPr/>
          </p:nvSpPr>
          <p:spPr bwMode="auto">
            <a:xfrm>
              <a:off x="2303745" y="3092945"/>
              <a:ext cx="808711" cy="419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50 </a:t>
              </a:r>
              <a:r>
                <a:rPr kumimoji="0" lang="en-US" sz="1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mrad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4452" name="Text Box 20"/>
            <p:cNvSpPr txBox="1">
              <a:spLocks noChangeArrowheads="1"/>
            </p:cNvSpPr>
            <p:nvPr/>
          </p:nvSpPr>
          <p:spPr bwMode="auto">
            <a:xfrm>
              <a:off x="3032062" y="4842806"/>
              <a:ext cx="1858641" cy="699795"/>
            </a:xfrm>
            <a:prstGeom prst="rect">
              <a:avLst/>
            </a:prstGeom>
            <a:solidFill>
              <a:srgbClr val="FF7C80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Beam current = 2.32 A 2.9x10</a:t>
              </a:r>
              <a:r>
                <a:rPr kumimoji="0" lang="en-US" sz="1200" b="0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10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 particles/bunch</a:t>
              </a:r>
            </a:p>
          </p:txBody>
        </p:sp>
        <p:sp>
          <p:nvSpPr>
            <p:cNvPr id="274453" name="Text Box 21"/>
            <p:cNvSpPr txBox="1">
              <a:spLocks noChangeArrowheads="1"/>
            </p:cNvSpPr>
            <p:nvPr/>
          </p:nvSpPr>
          <p:spPr bwMode="auto">
            <a:xfrm>
              <a:off x="1813580" y="5036147"/>
              <a:ext cx="323850" cy="357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X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4454" name="Text Box 22"/>
            <p:cNvSpPr txBox="1">
              <a:spLocks noChangeArrowheads="1"/>
            </p:cNvSpPr>
            <p:nvPr/>
          </p:nvSpPr>
          <p:spPr bwMode="auto">
            <a:xfrm>
              <a:off x="4049404" y="976322"/>
              <a:ext cx="572699" cy="437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P</a:t>
              </a:r>
              <a:r>
                <a:rPr kumimoji="0" lang="en-US" sz="1600" b="1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+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4455" name="Text Box 23"/>
            <p:cNvSpPr txBox="1">
              <a:spLocks noChangeArrowheads="1"/>
            </p:cNvSpPr>
            <p:nvPr/>
          </p:nvSpPr>
          <p:spPr bwMode="auto">
            <a:xfrm>
              <a:off x="7969773" y="3157560"/>
              <a:ext cx="449262" cy="33655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e</a:t>
              </a:r>
              <a:r>
                <a:rPr kumimoji="0" lang="en-US" sz="1600" b="1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-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4456" name="Rectangle 24"/>
            <p:cNvSpPr>
              <a:spLocks noChangeArrowheads="1"/>
            </p:cNvSpPr>
            <p:nvPr/>
          </p:nvSpPr>
          <p:spPr bwMode="auto">
            <a:xfrm>
              <a:off x="7643813" y="3133725"/>
              <a:ext cx="179387" cy="1873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74457" name="Group 25"/>
            <p:cNvGrpSpPr>
              <a:grpSpLocks/>
            </p:cNvGrpSpPr>
            <p:nvPr/>
          </p:nvGrpSpPr>
          <p:grpSpPr bwMode="auto">
            <a:xfrm>
              <a:off x="1824037" y="5154612"/>
              <a:ext cx="546100" cy="515938"/>
              <a:chOff x="1149" y="3173"/>
              <a:chExt cx="344" cy="325"/>
            </a:xfrm>
          </p:grpSpPr>
          <p:sp>
            <p:nvSpPr>
              <p:cNvPr id="274458" name="Line 26"/>
              <p:cNvSpPr>
                <a:spLocks noChangeShapeType="1"/>
              </p:cNvSpPr>
              <p:nvPr/>
            </p:nvSpPr>
            <p:spPr bwMode="auto">
              <a:xfrm flipV="1">
                <a:off x="1149" y="3173"/>
                <a:ext cx="0" cy="3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459" name="Line 27"/>
              <p:cNvSpPr>
                <a:spLocks noChangeShapeType="1"/>
              </p:cNvSpPr>
              <p:nvPr/>
            </p:nvSpPr>
            <p:spPr bwMode="auto">
              <a:xfrm>
                <a:off x="1163" y="3478"/>
                <a:ext cx="3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4460" name="Text Box 28"/>
            <p:cNvSpPr txBox="1">
              <a:spLocks noChangeArrowheads="1"/>
            </p:cNvSpPr>
            <p:nvPr/>
          </p:nvSpPr>
          <p:spPr bwMode="auto">
            <a:xfrm>
              <a:off x="2293453" y="5476331"/>
              <a:ext cx="323850" cy="357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Z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33" name="Rectangle 32"/>
          <p:cNvSpPr/>
          <p:nvPr/>
        </p:nvSpPr>
        <p:spPr bwMode="auto">
          <a:xfrm>
            <a:off x="2844144" y="6419932"/>
            <a:ext cx="1124531" cy="3048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M. Sullivan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dirty="0" smtClean="0"/>
              <a:t>Electron Polarization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049" y="709301"/>
            <a:ext cx="8759798" cy="3360420"/>
          </a:xfrm>
        </p:spPr>
        <p:txBody>
          <a:bodyPr/>
          <a:lstStyle/>
          <a:p>
            <a:pPr marL="228600" indent="-228600">
              <a:buNone/>
            </a:pPr>
            <a:r>
              <a:rPr lang="en-US" sz="1800" dirty="0" smtClean="0">
                <a:solidFill>
                  <a:srgbClr val="0000FF"/>
                </a:solidFill>
              </a:rPr>
              <a:t>Design Requirements</a:t>
            </a:r>
          </a:p>
          <a:p>
            <a:pPr marL="403225" indent="-174625"/>
            <a:r>
              <a:rPr lang="en-US" sz="1600" b="0" dirty="0" smtClean="0">
                <a:solidFill>
                  <a:schemeClr val="tx1"/>
                </a:solidFill>
              </a:rPr>
              <a:t>High (&gt;80%) polarization of stored electron beam and sufficiently lifetime (&gt;20 min)</a:t>
            </a:r>
          </a:p>
          <a:p>
            <a:pPr marL="403225" indent="-174625"/>
            <a:r>
              <a:rPr lang="en-US" sz="1600" b="0" dirty="0" smtClean="0">
                <a:solidFill>
                  <a:schemeClr val="tx1"/>
                </a:solidFill>
              </a:rPr>
              <a:t>Longitudinal polarization at all interaction points</a:t>
            </a:r>
          </a:p>
          <a:p>
            <a:pPr marL="403225" indent="-174625"/>
            <a:r>
              <a:rPr lang="en-US" sz="1600" b="0" dirty="0" smtClean="0">
                <a:solidFill>
                  <a:schemeClr val="tx1"/>
                </a:solidFill>
              </a:rPr>
              <a:t>Alternating bunch-to-bunch polarization (“spin flip”)</a:t>
            </a:r>
            <a:endParaRPr lang="en-US" sz="400" b="0" dirty="0" smtClean="0">
              <a:solidFill>
                <a:schemeClr val="tx1"/>
              </a:solidFill>
            </a:endParaRPr>
          </a:p>
          <a:p>
            <a:pPr marL="403225" indent="-174625"/>
            <a:r>
              <a:rPr lang="en-US" sz="1600" b="0" dirty="0" smtClean="0">
                <a:solidFill>
                  <a:schemeClr val="tx1"/>
                </a:solidFill>
              </a:rPr>
              <a:t>Comparably high polarization of a stored positron beam (sufficiently fast self-polarization)</a:t>
            </a:r>
            <a:endParaRPr lang="en-US" sz="800" dirty="0" smtClean="0"/>
          </a:p>
          <a:p>
            <a:pPr marL="228600" indent="-228600">
              <a:buNone/>
            </a:pPr>
            <a:r>
              <a:rPr lang="en-US" sz="1800" dirty="0" smtClean="0">
                <a:solidFill>
                  <a:srgbClr val="0000FF"/>
                </a:solidFill>
              </a:rPr>
              <a:t>Design Choices</a:t>
            </a:r>
          </a:p>
          <a:p>
            <a:pPr marL="403225" indent="-174625"/>
            <a:r>
              <a:rPr lang="en-US" sz="1600" b="0" dirty="0" smtClean="0">
                <a:solidFill>
                  <a:schemeClr val="tx1"/>
                </a:solidFill>
              </a:rPr>
              <a:t>Highly polarized beam injected from CEBAF</a:t>
            </a:r>
          </a:p>
          <a:p>
            <a:pPr marL="403225" indent="-174625"/>
            <a:r>
              <a:rPr lang="en-US" sz="1600" b="0" dirty="0" smtClean="0">
                <a:solidFill>
                  <a:schemeClr val="tx1"/>
                </a:solidFill>
              </a:rPr>
              <a:t>Maintaining high electron beam polarization through</a:t>
            </a:r>
          </a:p>
          <a:p>
            <a:pPr marL="803275" lvl="1" indent="-174625"/>
            <a:r>
              <a:rPr lang="en-US" sz="1600" b="0" dirty="0" err="1" smtClean="0">
                <a:solidFill>
                  <a:schemeClr val="tx1"/>
                </a:solidFill>
              </a:rPr>
              <a:t>Sokolov-Ternov</a:t>
            </a:r>
            <a:r>
              <a:rPr lang="en-US" sz="1600" b="0" dirty="0" smtClean="0">
                <a:solidFill>
                  <a:schemeClr val="tx1"/>
                </a:solidFill>
              </a:rPr>
              <a:t> self-polarization (spin anti-parallel to bending field in the arcs)</a:t>
            </a:r>
          </a:p>
          <a:p>
            <a:pPr marL="803275" lvl="1" indent="-174625"/>
            <a:r>
              <a:rPr lang="en-US" sz="1600" b="0" dirty="0" smtClean="0">
                <a:solidFill>
                  <a:schemeClr val="tx1"/>
                </a:solidFill>
              </a:rPr>
              <a:t>Spin-tune solenoid(s) for polarization stability </a:t>
            </a:r>
          </a:p>
          <a:p>
            <a:pPr marL="403225" indent="-174625"/>
            <a:r>
              <a:rPr lang="en-US" sz="1600" b="0" dirty="0" smtClean="0">
                <a:solidFill>
                  <a:schemeClr val="tx1"/>
                </a:solidFill>
              </a:rPr>
              <a:t>Longitudinal electron polarization at IP’s using Universal Spin Rotators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929832" y="4221993"/>
            <a:ext cx="5920740" cy="2194559"/>
            <a:chOff x="1691640" y="4152901"/>
            <a:chExt cx="5920740" cy="2194559"/>
          </a:xfrm>
        </p:grpSpPr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1691640" y="4152901"/>
              <a:ext cx="5920740" cy="2019300"/>
              <a:chOff x="905" y="830"/>
              <a:chExt cx="3870" cy="1439"/>
            </a:xfrm>
          </p:grpSpPr>
          <p:pic>
            <p:nvPicPr>
              <p:cNvPr id="5" name="Picture 15" descr="meic_p_ri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905" y="830"/>
                <a:ext cx="3870" cy="14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6" name="Group 16"/>
              <p:cNvGrpSpPr>
                <a:grpSpLocks/>
              </p:cNvGrpSpPr>
              <p:nvPr/>
            </p:nvGrpSpPr>
            <p:grpSpPr bwMode="auto">
              <a:xfrm>
                <a:off x="2136" y="1106"/>
                <a:ext cx="230" cy="230"/>
                <a:chOff x="2610" y="1562"/>
                <a:chExt cx="230" cy="230"/>
              </a:xfrm>
            </p:grpSpPr>
            <p:sp>
              <p:nvSpPr>
                <p:cNvPr id="13" name="Oval 69"/>
                <p:cNvSpPr/>
                <p:nvPr/>
              </p:nvSpPr>
              <p:spPr>
                <a:xfrm flipH="1">
                  <a:off x="2610" y="1562"/>
                  <a:ext cx="230" cy="230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14" name="Oval 71"/>
                <p:cNvSpPr/>
                <p:nvPr/>
              </p:nvSpPr>
              <p:spPr>
                <a:xfrm flipH="1">
                  <a:off x="2703" y="1653"/>
                  <a:ext cx="47" cy="47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</p:grpSp>
          <p:grpSp>
            <p:nvGrpSpPr>
              <p:cNvPr id="7" name="Group 19"/>
              <p:cNvGrpSpPr>
                <a:grpSpLocks/>
              </p:cNvGrpSpPr>
              <p:nvPr/>
            </p:nvGrpSpPr>
            <p:grpSpPr bwMode="auto">
              <a:xfrm>
                <a:off x="3300" y="1104"/>
                <a:ext cx="230" cy="230"/>
                <a:chOff x="2610" y="1562"/>
                <a:chExt cx="230" cy="230"/>
              </a:xfrm>
            </p:grpSpPr>
            <p:sp>
              <p:nvSpPr>
                <p:cNvPr id="11" name="Oval 69"/>
                <p:cNvSpPr/>
                <p:nvPr/>
              </p:nvSpPr>
              <p:spPr>
                <a:xfrm flipH="1">
                  <a:off x="2610" y="1562"/>
                  <a:ext cx="230" cy="230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12" name="Oval 71"/>
                <p:cNvSpPr/>
                <p:nvPr/>
              </p:nvSpPr>
              <p:spPr>
                <a:xfrm flipH="1">
                  <a:off x="2703" y="1653"/>
                  <a:ext cx="47" cy="47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</p:grpSp>
          <p:grpSp>
            <p:nvGrpSpPr>
              <p:cNvPr id="8" name="Group 22"/>
              <p:cNvGrpSpPr>
                <a:grpSpLocks/>
              </p:cNvGrpSpPr>
              <p:nvPr/>
            </p:nvGrpSpPr>
            <p:grpSpPr bwMode="auto">
              <a:xfrm>
                <a:off x="3306" y="1786"/>
                <a:ext cx="230" cy="230"/>
                <a:chOff x="2610" y="1562"/>
                <a:chExt cx="230" cy="230"/>
              </a:xfrm>
            </p:grpSpPr>
            <p:sp>
              <p:nvSpPr>
                <p:cNvPr id="9" name="Oval 8"/>
                <p:cNvSpPr/>
                <p:nvPr/>
              </p:nvSpPr>
              <p:spPr>
                <a:xfrm flipH="1">
                  <a:off x="2610" y="1562"/>
                  <a:ext cx="230" cy="230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10" name="Oval 9"/>
                <p:cNvSpPr>
                  <a:spLocks noChangeArrowheads="1"/>
                </p:cNvSpPr>
                <p:nvPr/>
              </p:nvSpPr>
              <p:spPr bwMode="auto">
                <a:xfrm flipH="1">
                  <a:off x="2703" y="1653"/>
                  <a:ext cx="47" cy="47"/>
                </a:xfrm>
                <a:prstGeom prst="ellipse">
                  <a:avLst/>
                </a:prstGeom>
                <a:solidFill>
                  <a:srgbClr val="FF9900"/>
                </a:solidFill>
                <a:ln w="25400" algn="ctr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</p:grpSp>
        </p:grpSp>
        <p:sp>
          <p:nvSpPr>
            <p:cNvPr id="15" name="Rectangle 14"/>
            <p:cNvSpPr/>
            <p:nvPr/>
          </p:nvSpPr>
          <p:spPr bwMode="auto">
            <a:xfrm rot="1515276">
              <a:off x="3078480" y="4320540"/>
              <a:ext cx="312420" cy="20574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 rot="1515276">
              <a:off x="5920742" y="5814061"/>
              <a:ext cx="312420" cy="20574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 rot="19693771">
              <a:off x="5974082" y="4312920"/>
              <a:ext cx="312420" cy="20574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 rot="20196827">
              <a:off x="3070861" y="5798820"/>
              <a:ext cx="312420" cy="20574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 rot="19693771">
              <a:off x="4137661" y="5257800"/>
              <a:ext cx="312420" cy="20574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 rot="1515276">
              <a:off x="4823463" y="5212082"/>
              <a:ext cx="312420" cy="20574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7" name="Down Arrow 26"/>
            <p:cNvSpPr/>
            <p:nvPr/>
          </p:nvSpPr>
          <p:spPr bwMode="auto">
            <a:xfrm>
              <a:off x="2575560" y="5996940"/>
              <a:ext cx="167640" cy="350520"/>
            </a:xfrm>
            <a:prstGeom prst="downArrow">
              <a:avLst/>
            </a:prstGeom>
            <a:solidFill>
              <a:srgbClr val="FF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30" name="Down Arrow 29"/>
            <p:cNvSpPr/>
            <p:nvPr/>
          </p:nvSpPr>
          <p:spPr bwMode="auto">
            <a:xfrm flipV="1">
              <a:off x="6652260" y="5646420"/>
              <a:ext cx="167640" cy="350520"/>
            </a:xfrm>
            <a:prstGeom prst="downArrow">
              <a:avLst/>
            </a:prstGeom>
            <a:solidFill>
              <a:srgbClr val="FF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31" name="Down Arrow 30"/>
            <p:cNvSpPr/>
            <p:nvPr/>
          </p:nvSpPr>
          <p:spPr bwMode="auto">
            <a:xfrm rot="3600000">
              <a:off x="5532120" y="4800600"/>
              <a:ext cx="167640" cy="350520"/>
            </a:xfrm>
            <a:prstGeom prst="downArrow">
              <a:avLst/>
            </a:prstGeom>
            <a:solidFill>
              <a:srgbClr val="FF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36" name="Down Arrow 35"/>
            <p:cNvSpPr/>
            <p:nvPr/>
          </p:nvSpPr>
          <p:spPr bwMode="auto">
            <a:xfrm rot="18000000" flipH="1">
              <a:off x="3611879" y="4770120"/>
              <a:ext cx="167640" cy="350520"/>
            </a:xfrm>
            <a:prstGeom prst="downArrow">
              <a:avLst/>
            </a:prstGeom>
            <a:solidFill>
              <a:srgbClr val="FF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37" name="Down Arrow 36"/>
            <p:cNvSpPr/>
            <p:nvPr/>
          </p:nvSpPr>
          <p:spPr bwMode="auto">
            <a:xfrm rot="18000000" flipH="1">
              <a:off x="5654041" y="5326380"/>
              <a:ext cx="167640" cy="350520"/>
            </a:xfrm>
            <a:prstGeom prst="downArrow">
              <a:avLst/>
            </a:prstGeom>
            <a:solidFill>
              <a:srgbClr val="FF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 rot="1875547">
              <a:off x="3200400" y="4900107"/>
              <a:ext cx="8305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F00FF"/>
                  </a:solidFill>
                  <a:latin typeface="+mn-lt"/>
                </a:rPr>
                <a:t>spin</a:t>
              </a:r>
              <a:endParaRPr lang="en-US" sz="1400" b="1" dirty="0">
                <a:solidFill>
                  <a:srgbClr val="FF00FF"/>
                </a:solidFill>
                <a:latin typeface="+mn-lt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053840" y="5433060"/>
              <a:ext cx="12268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B050"/>
                  </a:solidFill>
                  <a:latin typeface="+mn-lt"/>
                </a:rPr>
                <a:t>Spin Tune Solenoid</a:t>
              </a:r>
              <a:endParaRPr lang="en-US" sz="1400" b="1" dirty="0">
                <a:solidFill>
                  <a:srgbClr val="00B050"/>
                </a:solidFill>
                <a:latin typeface="+mn-lt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141220" y="4457700"/>
              <a:ext cx="1295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F0000"/>
                  </a:solidFill>
                  <a:latin typeface="+mn-lt"/>
                </a:rPr>
                <a:t>Universal Spin Rotator</a:t>
              </a:r>
              <a:endParaRPr lang="en-US" sz="1400" b="1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029200" y="4389120"/>
              <a:ext cx="487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+mn-lt"/>
                </a:rPr>
                <a:t>IP</a:t>
              </a:r>
              <a:endParaRPr lang="en-US" sz="1400" b="1" dirty="0">
                <a:latin typeface="+mn-lt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423660" y="5379720"/>
              <a:ext cx="6705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F00FF"/>
                  </a:solidFill>
                  <a:latin typeface="+mn-lt"/>
                </a:rPr>
                <a:t>Spin</a:t>
              </a:r>
              <a:endParaRPr lang="en-US" sz="1400" b="1" dirty="0">
                <a:solidFill>
                  <a:srgbClr val="FF00FF"/>
                </a:solidFill>
                <a:latin typeface="+mn-lt"/>
              </a:endParaRPr>
            </a:p>
          </p:txBody>
        </p:sp>
      </p:grpSp>
      <p:sp>
        <p:nvSpPr>
          <p:cNvPr id="35" name="Rectangle 34"/>
          <p:cNvSpPr/>
          <p:nvPr/>
        </p:nvSpPr>
        <p:spPr bwMode="auto">
          <a:xfrm>
            <a:off x="7782161" y="5691742"/>
            <a:ext cx="1261691" cy="3048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P.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Chevtsov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56948"/>
          </a:xfrm>
        </p:spPr>
        <p:txBody>
          <a:bodyPr/>
          <a:lstStyle/>
          <a:p>
            <a:r>
              <a:rPr lang="en-US" dirty="0" smtClean="0"/>
              <a:t>Universal Spin Rotator</a:t>
            </a:r>
            <a:endParaRPr lang="en-US" dirty="0"/>
          </a:p>
        </p:txBody>
      </p:sp>
      <p:sp>
        <p:nvSpPr>
          <p:cNvPr id="276482" name="Content Placeholder 2"/>
          <p:cNvSpPr>
            <a:spLocks/>
          </p:cNvSpPr>
          <p:nvPr/>
        </p:nvSpPr>
        <p:spPr bwMode="auto">
          <a:xfrm>
            <a:off x="0" y="685800"/>
            <a:ext cx="519684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4625" marR="0" lvl="0" indent="-1746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ts val="1800"/>
              <a:buFont typeface="Arial" pitchFamily="34" charset="0"/>
              <a:buChar char="•"/>
              <a:tabLst/>
            </a:pPr>
            <a:r>
              <a:rPr lang="en-US" sz="1600" dirty="0" smtClean="0">
                <a:latin typeface="Arial" pitchFamily="34" charset="0"/>
              </a:rPr>
              <a:t>R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otating spin from vertical to longitudinal</a:t>
            </a:r>
          </a:p>
          <a:p>
            <a:pPr marL="174625" lvl="0" indent="-174625">
              <a:spcBef>
                <a:spcPct val="20000"/>
              </a:spcBef>
              <a:buClr>
                <a:srgbClr val="3333CC"/>
              </a:buClr>
              <a:buSzPts val="1800"/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</a:rPr>
              <a:t>Consists of 2 solenoids &amp; 2 (fixed angle) arc dipoles</a:t>
            </a:r>
            <a:endParaRPr kumimoji="0" lang="en-US" sz="16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174625" marR="0" lvl="0" indent="-1746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ts val="1800"/>
              <a:buFont typeface="Arial" pitchFamily="34" charset="0"/>
              <a:buChar char="•"/>
              <a:tabLst/>
            </a:pPr>
            <a:r>
              <a:rPr lang="en-US" sz="1600" b="1" i="1" dirty="0" smtClean="0">
                <a:solidFill>
                  <a:srgbClr val="0000FF"/>
                </a:solidFill>
                <a:latin typeface="Arial" pitchFamily="34" charset="0"/>
              </a:rPr>
              <a:t>Universal </a:t>
            </a:r>
          </a:p>
          <a:p>
            <a:pPr marL="174625" marR="0" lvl="0" indent="-1746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ts val="1800"/>
              <a:tabLst/>
            </a:pPr>
            <a:r>
              <a:rPr lang="en-US" sz="1600" b="1" i="1" dirty="0" smtClean="0">
                <a:solidFill>
                  <a:srgbClr val="0000FF"/>
                </a:solidFill>
                <a:latin typeface="Arial" pitchFamily="34" charset="0"/>
                <a:sym typeface="Wingdings" pitchFamily="2" charset="2"/>
              </a:rPr>
              <a:t>	   </a:t>
            </a:r>
            <a:r>
              <a:rPr lang="en-US" sz="1600" b="1" i="1" dirty="0" smtClean="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rPr>
              <a:t>energy independent </a:t>
            </a:r>
          </a:p>
          <a:p>
            <a:pPr marL="174625" marR="0" lvl="0" indent="-1746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ts val="1800"/>
              <a:tabLst/>
            </a:pPr>
            <a:r>
              <a:rPr lang="en-US" sz="1600" b="1" i="1" dirty="0" smtClean="0">
                <a:solidFill>
                  <a:srgbClr val="0000FF"/>
                </a:solidFill>
                <a:latin typeface="Arial" pitchFamily="34" charset="0"/>
              </a:rPr>
              <a:t>	</a:t>
            </a:r>
            <a:r>
              <a:rPr lang="en-US" sz="1600" dirty="0" smtClean="0">
                <a:latin typeface="Arial" pitchFamily="34" charset="0"/>
              </a:rPr>
              <a:t>         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works for all energies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</a:rPr>
              <a:t> (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3 to 11 </a:t>
            </a:r>
            <a:r>
              <a:rPr kumimoji="0" lang="en-US" sz="160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</a:rPr>
              <a:t>GeV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)</a:t>
            </a:r>
          </a:p>
          <a:p>
            <a:pPr marL="174625" lvl="0" indent="-174625">
              <a:spcBef>
                <a:spcPct val="20000"/>
              </a:spcBef>
              <a:buClr>
                <a:srgbClr val="3333CC"/>
              </a:buClr>
              <a:buSzPts val="1800"/>
            </a:pPr>
            <a:r>
              <a:rPr lang="en-US" sz="1600" dirty="0" smtClean="0">
                <a:latin typeface="Arial" pitchFamily="34" charset="0"/>
              </a:rPr>
              <a:t>	   </a:t>
            </a:r>
            <a:r>
              <a:rPr lang="en-US" sz="1600" b="1" i="1" dirty="0" smtClean="0">
                <a:solidFill>
                  <a:srgbClr val="0000FF"/>
                </a:solidFill>
                <a:latin typeface="Arial" pitchFamily="34" charset="0"/>
                <a:sym typeface="Wingdings" pitchFamily="2" charset="2"/>
              </a:rPr>
              <a:t></a:t>
            </a:r>
            <a:r>
              <a:rPr lang="en-US" sz="1600" b="1" i="1" dirty="0" smtClean="0">
                <a:solidFill>
                  <a:srgbClr val="0000FF"/>
                </a:solidFill>
                <a:latin typeface="Arial" pitchFamily="34" charset="0"/>
              </a:rPr>
              <a:t> orbit independent </a:t>
            </a:r>
            <a:endParaRPr kumimoji="0" lang="en-US" sz="16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174625" marR="0" lvl="0" indent="-1746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ts val="1800"/>
              <a:tabLst/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	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</a:rPr>
              <a:t>         does not affect 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orbital geometry</a:t>
            </a:r>
          </a:p>
        </p:txBody>
      </p:sp>
      <p:sp>
        <p:nvSpPr>
          <p:cNvPr id="276542" name="Rectangle 62"/>
          <p:cNvSpPr>
            <a:spLocks noChangeArrowheads="1"/>
          </p:cNvSpPr>
          <p:nvPr/>
        </p:nvSpPr>
        <p:spPr bwMode="auto">
          <a:xfrm>
            <a:off x="4975860" y="694315"/>
            <a:ext cx="4038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30188" marR="0" lvl="0" indent="-230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rPr>
              <a:t>X-Y decoupling of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rPr>
              <a:t> solenoid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rPr>
              <a:t> </a:t>
            </a:r>
          </a:p>
        </p:txBody>
      </p:sp>
      <p:grpSp>
        <p:nvGrpSpPr>
          <p:cNvPr id="124" name="Group 123"/>
          <p:cNvGrpSpPr/>
          <p:nvPr/>
        </p:nvGrpSpPr>
        <p:grpSpPr>
          <a:xfrm>
            <a:off x="0" y="2857500"/>
            <a:ext cx="4724401" cy="1691641"/>
            <a:chOff x="-27920" y="2036215"/>
            <a:chExt cx="5134849" cy="1874990"/>
          </a:xfrm>
        </p:grpSpPr>
        <p:pic>
          <p:nvPicPr>
            <p:cNvPr id="276572" name="Picture 9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8130" y="2382486"/>
              <a:ext cx="4324350" cy="1528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1" name="TextBox 100"/>
            <p:cNvSpPr txBox="1"/>
            <p:nvPr/>
          </p:nvSpPr>
          <p:spPr>
            <a:xfrm rot="21051192">
              <a:off x="2334247" y="2258519"/>
              <a:ext cx="1074421" cy="5799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00FF"/>
                  </a:solidFill>
                  <a:latin typeface="+mn-lt"/>
                </a:rPr>
                <a:t>arc dipole</a:t>
              </a:r>
              <a:endParaRPr lang="en-US" sz="1400" b="1" dirty="0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303221" y="2364217"/>
              <a:ext cx="1074421" cy="5799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00FF"/>
                  </a:solidFill>
                  <a:latin typeface="+mn-lt"/>
                </a:rPr>
                <a:t>arc dipole</a:t>
              </a:r>
              <a:endParaRPr lang="en-US" sz="1400" b="1" dirty="0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 rot="21152955">
              <a:off x="3207021" y="2356104"/>
              <a:ext cx="1236122" cy="34113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00FF"/>
                  </a:solidFill>
                  <a:latin typeface="+mn-lt"/>
                </a:rPr>
                <a:t>Solenoid 1</a:t>
              </a:r>
              <a:endParaRPr lang="en-US" sz="1400" b="1" dirty="0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 rot="21281622">
              <a:off x="1236571" y="2564873"/>
              <a:ext cx="1262491" cy="34113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00FF"/>
                  </a:solidFill>
                  <a:latin typeface="+mn-lt"/>
                </a:rPr>
                <a:t>Solenoid 2</a:t>
              </a:r>
              <a:endParaRPr lang="en-US" sz="1400" b="1" dirty="0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365760" y="3299461"/>
              <a:ext cx="107442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400" b="1" dirty="0" smtClean="0">
                  <a:solidFill>
                    <a:srgbClr val="0000FF"/>
                  </a:solidFill>
                  <a:latin typeface="+mn-lt"/>
                </a:rPr>
                <a:t>α</a:t>
              </a:r>
              <a:r>
                <a:rPr lang="en-US" sz="1400" b="1" baseline="-25000" dirty="0" smtClean="0">
                  <a:solidFill>
                    <a:srgbClr val="0000FF"/>
                  </a:solidFill>
                  <a:latin typeface="+mn-lt"/>
                </a:rPr>
                <a:t>2</a:t>
              </a:r>
              <a:r>
                <a:rPr lang="en-US" sz="1400" b="1" dirty="0" smtClean="0">
                  <a:solidFill>
                    <a:srgbClr val="0000FF"/>
                  </a:solidFill>
                  <a:latin typeface="+mn-lt"/>
                </a:rPr>
                <a:t>≈4.4º</a:t>
              </a:r>
            </a:p>
            <a:p>
              <a:pPr algn="ctr"/>
              <a:endParaRPr lang="en-US" sz="1400" b="1" dirty="0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 rot="21253266">
              <a:off x="2446019" y="3192780"/>
              <a:ext cx="107442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400" b="1" dirty="0" smtClean="0">
                  <a:solidFill>
                    <a:srgbClr val="0000FF"/>
                  </a:solidFill>
                  <a:latin typeface="+mn-lt"/>
                </a:rPr>
                <a:t>α</a:t>
              </a:r>
              <a:r>
                <a:rPr lang="en-US" sz="1400" b="1" baseline="-25000" dirty="0" smtClean="0">
                  <a:solidFill>
                    <a:srgbClr val="0000FF"/>
                  </a:solidFill>
                  <a:latin typeface="+mn-lt"/>
                </a:rPr>
                <a:t>1</a:t>
              </a:r>
              <a:r>
                <a:rPr lang="en-US" sz="1400" b="1" dirty="0" smtClean="0">
                  <a:solidFill>
                    <a:srgbClr val="0000FF"/>
                  </a:solidFill>
                  <a:latin typeface="+mn-lt"/>
                </a:rPr>
                <a:t>≈8.8º</a:t>
              </a:r>
            </a:p>
            <a:p>
              <a:pPr algn="ctr"/>
              <a:endParaRPr lang="en-US" sz="1400" b="1" dirty="0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 rot="20869338">
              <a:off x="4193905" y="2036215"/>
              <a:ext cx="604705" cy="307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F0000"/>
                  </a:solidFill>
                  <a:latin typeface="+mn-lt"/>
                </a:rPr>
                <a:t>spin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 rot="21084633">
              <a:off x="3474721" y="3055621"/>
              <a:ext cx="107442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400" b="1" dirty="0" smtClean="0">
                  <a:solidFill>
                    <a:srgbClr val="0000FF"/>
                  </a:solidFill>
                  <a:latin typeface="+mn-lt"/>
                </a:rPr>
                <a:t>φ</a:t>
              </a:r>
              <a:r>
                <a:rPr lang="en-US" sz="1400" b="1" baseline="-25000" dirty="0" smtClean="0">
                  <a:solidFill>
                    <a:srgbClr val="0000FF"/>
                  </a:solidFill>
                  <a:latin typeface="+mn-lt"/>
                </a:rPr>
                <a:t>1</a:t>
              </a:r>
              <a:endParaRPr lang="en-US" sz="1400" b="1" dirty="0" smtClean="0">
                <a:solidFill>
                  <a:srgbClr val="0000FF"/>
                </a:solidFill>
                <a:latin typeface="+mn-lt"/>
              </a:endParaRPr>
            </a:p>
            <a:p>
              <a:pPr algn="ctr"/>
              <a:endParaRPr lang="en-US" sz="1400" b="1" dirty="0">
                <a:solidFill>
                  <a:srgbClr val="0000FF"/>
                </a:solidFill>
                <a:latin typeface="+mn-lt"/>
              </a:endParaRPr>
            </a:p>
          </p:txBody>
        </p:sp>
        <p:cxnSp>
          <p:nvCxnSpPr>
            <p:cNvPr id="111" name="Straight Arrow Connector 110"/>
            <p:cNvCxnSpPr/>
            <p:nvPr/>
          </p:nvCxnSpPr>
          <p:spPr bwMode="auto">
            <a:xfrm rot="16200000" flipV="1">
              <a:off x="4428368" y="2454972"/>
              <a:ext cx="381000" cy="9906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13" name="TextBox 112"/>
            <p:cNvSpPr txBox="1"/>
            <p:nvPr/>
          </p:nvSpPr>
          <p:spPr>
            <a:xfrm rot="21084633">
              <a:off x="4128294" y="2871209"/>
              <a:ext cx="978635" cy="579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00FF"/>
                  </a:solidFill>
                  <a:latin typeface="+mn-lt"/>
                </a:rPr>
                <a:t>Electron beam</a:t>
              </a:r>
            </a:p>
          </p:txBody>
        </p:sp>
        <p:cxnSp>
          <p:nvCxnSpPr>
            <p:cNvPr id="117" name="Straight Arrow Connector 116"/>
            <p:cNvCxnSpPr/>
            <p:nvPr/>
          </p:nvCxnSpPr>
          <p:spPr bwMode="auto">
            <a:xfrm rot="10800000">
              <a:off x="152400" y="3169920"/>
              <a:ext cx="350520" cy="762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0" name="TextBox 119"/>
            <p:cNvSpPr txBox="1"/>
            <p:nvPr/>
          </p:nvSpPr>
          <p:spPr>
            <a:xfrm rot="21355303">
              <a:off x="1424940" y="3261360"/>
              <a:ext cx="107442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400" b="1" dirty="0" smtClean="0">
                  <a:solidFill>
                    <a:srgbClr val="0000FF"/>
                  </a:solidFill>
                  <a:latin typeface="+mn-lt"/>
                </a:rPr>
                <a:t>φ</a:t>
              </a:r>
              <a:r>
                <a:rPr lang="en-US" sz="1400" b="1" baseline="-25000" dirty="0" smtClean="0">
                  <a:solidFill>
                    <a:srgbClr val="0000FF"/>
                  </a:solidFill>
                  <a:latin typeface="+mn-lt"/>
                </a:rPr>
                <a:t>2</a:t>
              </a:r>
              <a:endParaRPr lang="en-US" sz="1400" b="1" dirty="0" smtClean="0">
                <a:solidFill>
                  <a:srgbClr val="0000FF"/>
                </a:solidFill>
                <a:latin typeface="+mn-lt"/>
              </a:endParaRPr>
            </a:p>
            <a:p>
              <a:pPr algn="ctr"/>
              <a:endParaRPr lang="en-US" sz="1400" b="1" dirty="0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-27920" y="3225762"/>
              <a:ext cx="6047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F0000"/>
                  </a:solidFill>
                  <a:latin typeface="+mn-lt"/>
                </a:rPr>
                <a:t>spin</a:t>
              </a:r>
            </a:p>
          </p:txBody>
        </p:sp>
        <p:cxnSp>
          <p:nvCxnSpPr>
            <p:cNvPr id="122" name="Straight Arrow Connector 121"/>
            <p:cNvCxnSpPr/>
            <p:nvPr/>
          </p:nvCxnSpPr>
          <p:spPr bwMode="auto">
            <a:xfrm rot="10800000" flipV="1">
              <a:off x="4351020" y="2872740"/>
              <a:ext cx="403860" cy="6858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26" name="Group 125"/>
          <p:cNvGrpSpPr/>
          <p:nvPr/>
        </p:nvGrpSpPr>
        <p:grpSpPr>
          <a:xfrm>
            <a:off x="5186045" y="3520440"/>
            <a:ext cx="3584575" cy="2714938"/>
            <a:chOff x="5147945" y="3398520"/>
            <a:chExt cx="3584575" cy="2714938"/>
          </a:xfrm>
        </p:grpSpPr>
        <p:pic>
          <p:nvPicPr>
            <p:cNvPr id="27656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47945" y="3398520"/>
              <a:ext cx="3584575" cy="2028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566" name="Text Box 9"/>
            <p:cNvSpPr txBox="1">
              <a:spLocks noChangeArrowheads="1"/>
            </p:cNvSpPr>
            <p:nvPr/>
          </p:nvSpPr>
          <p:spPr bwMode="auto">
            <a:xfrm>
              <a:off x="5265420" y="5622891"/>
              <a:ext cx="982980" cy="452686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vert="horz" wrap="square" lIns="90488" tIns="44450" rIns="90488" bIns="4445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+mn-lt"/>
                </a:rPr>
                <a:t>solenoid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+mn-lt"/>
                </a:rPr>
                <a:t>4.16 m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76567" name="AutoShape 3"/>
            <p:cNvSpPr>
              <a:spLocks/>
            </p:cNvSpPr>
            <p:nvPr/>
          </p:nvSpPr>
          <p:spPr bwMode="auto">
            <a:xfrm rot="16200000" flipV="1">
              <a:off x="5559692" y="5154319"/>
              <a:ext cx="138687" cy="850424"/>
            </a:xfrm>
            <a:prstGeom prst="leftBrace">
              <a:avLst>
                <a:gd name="adj1" fmla="val 163955"/>
                <a:gd name="adj2" fmla="val 50000"/>
              </a:avLst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0488" tIns="44450" rIns="90488" bIns="4445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76569" name="Text Box 9"/>
            <p:cNvSpPr txBox="1">
              <a:spLocks noChangeArrowheads="1"/>
            </p:cNvSpPr>
            <p:nvPr/>
          </p:nvSpPr>
          <p:spPr bwMode="auto">
            <a:xfrm>
              <a:off x="6249353" y="5660772"/>
              <a:ext cx="1324927" cy="452686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vert="horz" wrap="square" lIns="90488" tIns="44450" rIns="90488" bIns="4445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+mn-lt"/>
                </a:rPr>
                <a:t>decoupling quad insert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76570" name="AutoShape 3"/>
            <p:cNvSpPr>
              <a:spLocks/>
            </p:cNvSpPr>
            <p:nvPr/>
          </p:nvSpPr>
          <p:spPr bwMode="auto">
            <a:xfrm rot="16200000" flipV="1">
              <a:off x="6836737" y="4732308"/>
              <a:ext cx="225406" cy="1645921"/>
            </a:xfrm>
            <a:prstGeom prst="leftBrace">
              <a:avLst>
                <a:gd name="adj1" fmla="val 164250"/>
                <a:gd name="adj2" fmla="val 50000"/>
              </a:avLst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0488" tIns="44450" rIns="90488" bIns="4445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76571" name="AutoShape 3"/>
            <p:cNvSpPr>
              <a:spLocks/>
            </p:cNvSpPr>
            <p:nvPr/>
          </p:nvSpPr>
          <p:spPr bwMode="auto">
            <a:xfrm rot="16200000" flipV="1">
              <a:off x="8192308" y="5123721"/>
              <a:ext cx="112703" cy="870607"/>
            </a:xfrm>
            <a:prstGeom prst="leftBrace">
              <a:avLst>
                <a:gd name="adj1" fmla="val 163088"/>
                <a:gd name="adj2" fmla="val 50000"/>
              </a:avLst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0488" tIns="44450" rIns="90488" bIns="4445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98" name="Text Box 9"/>
            <p:cNvSpPr txBox="1">
              <a:spLocks noChangeArrowheads="1"/>
            </p:cNvSpPr>
            <p:nvPr/>
          </p:nvSpPr>
          <p:spPr bwMode="auto">
            <a:xfrm>
              <a:off x="7780020" y="5622891"/>
              <a:ext cx="899160" cy="452686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vert="horz" wrap="square" lIns="90488" tIns="44450" rIns="90488" bIns="4445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+mn-lt"/>
                </a:rPr>
                <a:t>solenoid  4.16 m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99" name="Text Box 9"/>
            <p:cNvSpPr txBox="1">
              <a:spLocks noChangeArrowheads="1"/>
            </p:cNvSpPr>
            <p:nvPr/>
          </p:nvSpPr>
          <p:spPr bwMode="auto">
            <a:xfrm>
              <a:off x="6210300" y="3546448"/>
              <a:ext cx="2324100" cy="274434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vert="horz" wrap="square" lIns="90488" tIns="44450" rIns="90488" bIns="4445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+mn-lt"/>
                </a:rPr>
                <a:t>H. </a:t>
              </a:r>
              <a:r>
                <a:rPr kumimoji="0" lang="en-US" sz="1200" b="1" i="0" u="none" strike="noStrike" cap="none" normalizeH="0" baseline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+mn-lt"/>
                </a:rPr>
                <a:t>Sayed’s</a:t>
              </a:r>
              <a:r>
                <a:rPr lang="en-US" sz="1200" b="1" dirty="0" smtClean="0">
                  <a:solidFill>
                    <a:srgbClr val="0000FF"/>
                  </a:solidFill>
                  <a:latin typeface="+mn-lt"/>
                </a:rPr>
                <a:t> implementation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5088401" y="1357203"/>
            <a:ext cx="3565234" cy="1803942"/>
            <a:chOff x="5088401" y="1517223"/>
            <a:chExt cx="3565234" cy="1803942"/>
          </a:xfrm>
        </p:grpSpPr>
        <p:cxnSp>
          <p:nvCxnSpPr>
            <p:cNvPr id="128" name="Straight Arrow Connector 127"/>
            <p:cNvCxnSpPr/>
            <p:nvPr/>
          </p:nvCxnSpPr>
          <p:spPr bwMode="auto">
            <a:xfrm rot="10800000" flipV="1">
              <a:off x="5760720" y="2171700"/>
              <a:ext cx="701040" cy="5715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arrow"/>
            </a:ln>
            <a:effectLst/>
          </p:spPr>
        </p:cxnSp>
        <p:sp>
          <p:nvSpPr>
            <p:cNvPr id="276544" name="Rectangle 4"/>
            <p:cNvSpPr>
              <a:spLocks noChangeArrowheads="1"/>
            </p:cNvSpPr>
            <p:nvPr/>
          </p:nvSpPr>
          <p:spPr bwMode="auto">
            <a:xfrm>
              <a:off x="6364631" y="1711288"/>
              <a:ext cx="1050118" cy="231147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6545" name="Line 20"/>
            <p:cNvSpPr>
              <a:spLocks noChangeShapeType="1"/>
            </p:cNvSpPr>
            <p:nvPr/>
          </p:nvSpPr>
          <p:spPr bwMode="auto">
            <a:xfrm>
              <a:off x="6675786" y="1841099"/>
              <a:ext cx="488959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76546" name="Line 22"/>
            <p:cNvSpPr>
              <a:spLocks noChangeShapeType="1"/>
            </p:cNvSpPr>
            <p:nvPr/>
          </p:nvSpPr>
          <p:spPr bwMode="auto">
            <a:xfrm>
              <a:off x="5088401" y="1841099"/>
              <a:ext cx="35526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graphicFrame>
          <p:nvGraphicFramePr>
            <p:cNvPr id="276547" name="Object 32"/>
            <p:cNvGraphicFramePr>
              <a:graphicFrameLocks noChangeAspect="1"/>
            </p:cNvGraphicFramePr>
            <p:nvPr/>
          </p:nvGraphicFramePr>
          <p:xfrm>
            <a:off x="7199028" y="1569719"/>
            <a:ext cx="222852" cy="295170"/>
          </p:xfrm>
          <a:graphic>
            <a:graphicData uri="http://schemas.openxmlformats.org/presentationml/2006/ole">
              <p:oleObj spid="_x0000_s276547" name="Equation" r:id="rId5" imgW="152280" imgH="203040" progId="">
                <p:embed/>
              </p:oleObj>
            </a:graphicData>
          </a:graphic>
        </p:graphicFrame>
        <p:sp>
          <p:nvSpPr>
            <p:cNvPr id="276548" name="Oval 15"/>
            <p:cNvSpPr>
              <a:spLocks noChangeArrowheads="1"/>
            </p:cNvSpPr>
            <p:nvPr/>
          </p:nvSpPr>
          <p:spPr bwMode="auto">
            <a:xfrm>
              <a:off x="5486074" y="1821311"/>
              <a:ext cx="44450" cy="45231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276549" name="Straight Arrow Connector 17"/>
            <p:cNvCxnSpPr>
              <a:cxnSpLocks noChangeShapeType="1"/>
            </p:cNvCxnSpPr>
            <p:nvPr/>
          </p:nvCxnSpPr>
          <p:spPr bwMode="auto">
            <a:xfrm>
              <a:off x="5501762" y="1841099"/>
              <a:ext cx="222254" cy="943"/>
            </a:xfrm>
            <a:prstGeom prst="straightConnector1">
              <a:avLst/>
            </a:prstGeom>
            <a:noFill/>
            <a:ln w="28575" algn="ctr">
              <a:solidFill>
                <a:srgbClr val="C00000"/>
              </a:solidFill>
              <a:round/>
              <a:headEnd/>
              <a:tailEnd type="arrow" w="med" len="med"/>
            </a:ln>
          </p:spPr>
        </p:cxnSp>
        <p:sp>
          <p:nvSpPr>
            <p:cNvPr id="276550" name="TextBox 18"/>
            <p:cNvSpPr txBox="1">
              <a:spLocks noChangeArrowheads="1"/>
            </p:cNvSpPr>
            <p:nvPr/>
          </p:nvSpPr>
          <p:spPr bwMode="auto">
            <a:xfrm>
              <a:off x="5497859" y="1856746"/>
              <a:ext cx="311304" cy="320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e</a:t>
              </a:r>
              <a:r>
                <a:rPr kumimoji="0" lang="en-US" sz="1400" b="1" i="0" u="none" strike="noStrike" cap="none" normalizeH="0" baseline="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-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6551" name="TextBox 21"/>
            <p:cNvSpPr txBox="1">
              <a:spLocks noChangeArrowheads="1"/>
            </p:cNvSpPr>
            <p:nvPr/>
          </p:nvSpPr>
          <p:spPr bwMode="auto">
            <a:xfrm>
              <a:off x="5465156" y="1569718"/>
              <a:ext cx="269626" cy="320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v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6552" name="Rectangle 4"/>
            <p:cNvSpPr>
              <a:spLocks noChangeArrowheads="1"/>
            </p:cNvSpPr>
            <p:nvPr/>
          </p:nvSpPr>
          <p:spPr bwMode="auto">
            <a:xfrm>
              <a:off x="5490854" y="2751849"/>
              <a:ext cx="490846" cy="24936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6553" name="Line 20"/>
            <p:cNvSpPr>
              <a:spLocks noChangeShapeType="1"/>
            </p:cNvSpPr>
            <p:nvPr/>
          </p:nvSpPr>
          <p:spPr bwMode="auto">
            <a:xfrm>
              <a:off x="5504825" y="2871796"/>
              <a:ext cx="488959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graphicFrame>
          <p:nvGraphicFramePr>
            <p:cNvPr id="276554" name="Object 32"/>
            <p:cNvGraphicFramePr>
              <a:graphicFrameLocks noChangeAspect="1"/>
            </p:cNvGraphicFramePr>
            <p:nvPr/>
          </p:nvGraphicFramePr>
          <p:xfrm>
            <a:off x="5249558" y="2554029"/>
            <a:ext cx="200029" cy="284986"/>
          </p:xfrm>
          <a:graphic>
            <a:graphicData uri="http://schemas.openxmlformats.org/presentationml/2006/ole">
              <p:oleObj spid="_x0000_s276554" name="Equation" r:id="rId6" imgW="152280" imgH="203040" progId="">
                <p:embed/>
              </p:oleObj>
            </a:graphicData>
          </a:graphic>
        </p:graphicFrame>
        <p:sp>
          <p:nvSpPr>
            <p:cNvPr id="276555" name="Rectangle 4"/>
            <p:cNvSpPr>
              <a:spLocks noChangeArrowheads="1"/>
            </p:cNvSpPr>
            <p:nvPr/>
          </p:nvSpPr>
          <p:spPr bwMode="auto">
            <a:xfrm>
              <a:off x="7918110" y="2743385"/>
              <a:ext cx="535708" cy="289553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6556" name="Line 20"/>
            <p:cNvSpPr>
              <a:spLocks noChangeShapeType="1"/>
            </p:cNvSpPr>
            <p:nvPr/>
          </p:nvSpPr>
          <p:spPr bwMode="auto">
            <a:xfrm>
              <a:off x="7964860" y="2879416"/>
              <a:ext cx="488959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76558" name="Line 22"/>
            <p:cNvSpPr>
              <a:spLocks noChangeShapeType="1"/>
            </p:cNvSpPr>
            <p:nvPr/>
          </p:nvSpPr>
          <p:spPr bwMode="auto">
            <a:xfrm>
              <a:off x="5100955" y="2879726"/>
              <a:ext cx="35526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76559" name="Rectangle 4"/>
            <p:cNvSpPr>
              <a:spLocks noChangeArrowheads="1"/>
            </p:cNvSpPr>
            <p:nvPr/>
          </p:nvSpPr>
          <p:spPr bwMode="auto">
            <a:xfrm>
              <a:off x="6096000" y="2712720"/>
              <a:ext cx="1684020" cy="376348"/>
            </a:xfrm>
            <a:prstGeom prst="rect">
              <a:avLst/>
            </a:prstGeom>
            <a:solidFill>
              <a:srgbClr val="29D74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Decoupling</a:t>
              </a:r>
              <a:r>
                <a:rPr kumimoji="0" lang="en-US" sz="14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 </a:t>
              </a: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insertion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6560" name="TextBox 24"/>
            <p:cNvSpPr txBox="1">
              <a:spLocks noChangeArrowheads="1"/>
            </p:cNvSpPr>
            <p:nvPr/>
          </p:nvSpPr>
          <p:spPr bwMode="auto">
            <a:xfrm>
              <a:off x="6155088" y="1517223"/>
              <a:ext cx="293670" cy="320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rPr>
                <a:t>L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6561" name="TextBox 25"/>
            <p:cNvSpPr txBox="1">
              <a:spLocks noChangeArrowheads="1"/>
            </p:cNvSpPr>
            <p:nvPr/>
          </p:nvSpPr>
          <p:spPr bwMode="auto">
            <a:xfrm>
              <a:off x="5544905" y="2963916"/>
              <a:ext cx="433132" cy="320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rPr>
                <a:t>L/2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6562" name="TextBox 26"/>
            <p:cNvSpPr txBox="1">
              <a:spLocks noChangeArrowheads="1"/>
            </p:cNvSpPr>
            <p:nvPr/>
          </p:nvSpPr>
          <p:spPr bwMode="auto">
            <a:xfrm>
              <a:off x="8032171" y="3000862"/>
              <a:ext cx="433132" cy="320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rPr>
                <a:t>L/2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6563" name="Down Arrow 27"/>
            <p:cNvSpPr>
              <a:spLocks noChangeArrowheads="1"/>
            </p:cNvSpPr>
            <p:nvPr/>
          </p:nvSpPr>
          <p:spPr bwMode="auto">
            <a:xfrm>
              <a:off x="6700285" y="2171798"/>
              <a:ext cx="447275" cy="449482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aphicFrame>
          <p:nvGraphicFramePr>
            <p:cNvPr id="276564" name="Object 84"/>
            <p:cNvGraphicFramePr>
              <a:graphicFrameLocks noChangeAspect="1"/>
            </p:cNvGraphicFramePr>
            <p:nvPr/>
          </p:nvGraphicFramePr>
          <p:xfrm>
            <a:off x="8412480" y="2461260"/>
            <a:ext cx="177555" cy="301063"/>
          </p:xfrm>
          <a:graphic>
            <a:graphicData uri="http://schemas.openxmlformats.org/presentationml/2006/ole">
              <p:oleObj spid="_x0000_s276564" name="Equation" r:id="rId7" imgW="152280" imgH="203040" progId="">
                <p:embed/>
              </p:oleObj>
            </a:graphicData>
          </a:graphic>
        </p:graphicFrame>
        <p:sp>
          <p:nvSpPr>
            <p:cNvPr id="129" name="Right Brace 128"/>
            <p:cNvSpPr/>
            <p:nvPr/>
          </p:nvSpPr>
          <p:spPr bwMode="auto">
            <a:xfrm rot="5400000">
              <a:off x="6537960" y="1821180"/>
              <a:ext cx="194310" cy="506730"/>
            </a:xfrm>
            <a:prstGeom prst="rightBrac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31" name="Right Brace 130"/>
            <p:cNvSpPr/>
            <p:nvPr/>
          </p:nvSpPr>
          <p:spPr bwMode="auto">
            <a:xfrm rot="5400000">
              <a:off x="7063740" y="1821180"/>
              <a:ext cx="194310" cy="506730"/>
            </a:xfrm>
            <a:prstGeom prst="rightBrac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cxnSp>
          <p:nvCxnSpPr>
            <p:cNvPr id="132" name="Straight Arrow Connector 131"/>
            <p:cNvCxnSpPr/>
            <p:nvPr/>
          </p:nvCxnSpPr>
          <p:spPr bwMode="auto">
            <a:xfrm>
              <a:off x="7383780" y="2171700"/>
              <a:ext cx="541020" cy="44958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35" name="Text Box 9"/>
          <p:cNvSpPr txBox="1">
            <a:spLocks noChangeArrowheads="1"/>
          </p:cNvSpPr>
          <p:nvPr/>
        </p:nvSpPr>
        <p:spPr bwMode="auto">
          <a:xfrm>
            <a:off x="7490460" y="1161388"/>
            <a:ext cx="1501140" cy="4591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eaLnBrk="1" hangingPunct="1"/>
            <a:r>
              <a:rPr lang="en-US" sz="1200" b="1" dirty="0" smtClean="0">
                <a:solidFill>
                  <a:srgbClr val="0000FF"/>
                </a:solidFill>
                <a:latin typeface="Arial" pitchFamily="34" charset="0"/>
              </a:rPr>
              <a:t>V. </a:t>
            </a:r>
            <a:r>
              <a:rPr lang="en-US" sz="1200" b="1" dirty="0" err="1" smtClean="0">
                <a:solidFill>
                  <a:srgbClr val="0000FF"/>
                </a:solidFill>
                <a:latin typeface="Arial" pitchFamily="34" charset="0"/>
              </a:rPr>
              <a:t>Livinenko</a:t>
            </a:r>
            <a:r>
              <a:rPr lang="en-US" sz="1200" b="1" dirty="0" smtClean="0">
                <a:solidFill>
                  <a:srgbClr val="0000FF"/>
                </a:solidFill>
                <a:latin typeface="Arial" pitchFamily="34" charset="0"/>
              </a:rPr>
              <a:t> &amp; </a:t>
            </a:r>
          </a:p>
          <a:p>
            <a:pPr lvl="0" algn="ctr" eaLnBrk="1" hangingPunct="1"/>
            <a:r>
              <a:rPr lang="en-US" sz="1200" b="1" dirty="0" smtClean="0">
                <a:solidFill>
                  <a:srgbClr val="0000FF"/>
                </a:solidFill>
                <a:latin typeface="Arial" pitchFamily="34" charset="0"/>
              </a:rPr>
              <a:t>A. </a:t>
            </a:r>
            <a:r>
              <a:rPr lang="en-US" sz="1200" b="1" dirty="0" err="1" smtClean="0">
                <a:solidFill>
                  <a:srgbClr val="0000FF"/>
                </a:solidFill>
                <a:latin typeface="Arial" pitchFamily="34" charset="0"/>
              </a:rPr>
              <a:t>Zholents</a:t>
            </a:r>
            <a:r>
              <a:rPr lang="en-US" sz="1200" b="1" dirty="0" smtClean="0">
                <a:solidFill>
                  <a:srgbClr val="0000FF"/>
                </a:solidFill>
                <a:latin typeface="Arial" pitchFamily="34" charset="0"/>
              </a:rPr>
              <a:t>, 1980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n-lt"/>
            </a:endParaRPr>
          </a:p>
        </p:txBody>
      </p:sp>
      <p:graphicFrame>
        <p:nvGraphicFramePr>
          <p:cNvPr id="276483" name="Group 3"/>
          <p:cNvGraphicFramePr>
            <a:graphicFrameLocks noGrp="1"/>
          </p:cNvGraphicFramePr>
          <p:nvPr/>
        </p:nvGraphicFramePr>
        <p:xfrm>
          <a:off x="234885" y="4455252"/>
          <a:ext cx="4051300" cy="1737360"/>
        </p:xfrm>
        <a:graphic>
          <a:graphicData uri="http://schemas.openxmlformats.org/drawingml/2006/table">
            <a:tbl>
              <a:tblPr/>
              <a:tblGrid>
                <a:gridCol w="657619"/>
                <a:gridCol w="536181"/>
                <a:gridCol w="613293"/>
                <a:gridCol w="529899"/>
                <a:gridCol w="556068"/>
                <a:gridCol w="594360"/>
                <a:gridCol w="563880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(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GeV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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BL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(Tm)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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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BL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(Tm)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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174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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/2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15.7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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/3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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/6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6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0.62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12.3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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/3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1.91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38.2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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/3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302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9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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/6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15.7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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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/3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62.8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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/2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0.62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24.6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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/3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1.91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76.4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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/3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</a:tbl>
          </a:graphicData>
        </a:graphic>
      </p:graphicFrame>
      <p:sp>
        <p:nvSpPr>
          <p:cNvPr id="57" name="Rectangle 56"/>
          <p:cNvSpPr/>
          <p:nvPr/>
        </p:nvSpPr>
        <p:spPr bwMode="auto">
          <a:xfrm>
            <a:off x="1511989" y="6452461"/>
            <a:ext cx="2054171" cy="3048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P.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Chevtsov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, H.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Sayed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17220"/>
          </a:xfrm>
        </p:spPr>
        <p:txBody>
          <a:bodyPr/>
          <a:lstStyle/>
          <a:p>
            <a:r>
              <a:rPr lang="en-US" dirty="0" smtClean="0"/>
              <a:t>Deuteron Polarizations at IPs  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038600" y="1082040"/>
            <a:ext cx="5105400" cy="2804160"/>
          </a:xfrm>
        </p:spPr>
        <p:txBody>
          <a:bodyPr/>
          <a:lstStyle/>
          <a:p>
            <a:pPr marL="174625" indent="-174625"/>
            <a:r>
              <a:rPr lang="en-US" sz="1600" b="0" dirty="0" smtClean="0">
                <a:solidFill>
                  <a:schemeClr val="tx1"/>
                </a:solidFill>
              </a:rPr>
              <a:t>Sable spin orientation can be controlled by magnetic inserts providing small spin rotation around certain axis and shifting spin tune sufficiently away from 0</a:t>
            </a:r>
          </a:p>
          <a:p>
            <a:pPr marL="174625" indent="-174625"/>
            <a:r>
              <a:rPr lang="en-US" sz="1600" b="0" dirty="0" smtClean="0">
                <a:solidFill>
                  <a:schemeClr val="tx1"/>
                </a:solidFill>
              </a:rPr>
              <a:t>Polarization is stable as long as additional spin rotation exceeds perturbations of spin motion</a:t>
            </a:r>
          </a:p>
          <a:p>
            <a:pPr marL="174625" indent="-174625"/>
            <a:r>
              <a:rPr lang="en-US" sz="1600" b="0" dirty="0" smtClean="0">
                <a:solidFill>
                  <a:schemeClr val="tx1"/>
                </a:solidFill>
              </a:rPr>
              <a:t>Polarization direction controlled in one of two straights</a:t>
            </a:r>
          </a:p>
          <a:p>
            <a:pPr marL="174625" indent="-174625"/>
            <a:r>
              <a:rPr lang="en-US" sz="1600" b="0" dirty="0" smtClean="0">
                <a:solidFill>
                  <a:schemeClr val="tx1"/>
                </a:solidFill>
              </a:rPr>
              <a:t>Longitudinal polarization in a straight by inserting solenoid(s) in that straight</a:t>
            </a:r>
            <a:endParaRPr lang="ru-RU" sz="1600" b="0" dirty="0">
              <a:solidFill>
                <a:schemeClr val="tx1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704809"/>
            <a:ext cx="65836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rPr>
              <a:t>Case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rPr>
              <a:t> 1: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rPr>
              <a:t>Longitudinal Deuteron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rPr>
              <a:t>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rPr>
              <a:t>Polarization at IP’s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30493" y="1294131"/>
            <a:ext cx="3732847" cy="1807209"/>
            <a:chOff x="587693" y="1423670"/>
            <a:chExt cx="4495800" cy="2265363"/>
          </a:xfrm>
        </p:grpSpPr>
        <p:pic>
          <p:nvPicPr>
            <p:cNvPr id="381957" name="Picture 7" descr="snake_01 May. 01 21.08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7693" y="1499870"/>
              <a:ext cx="4495800" cy="2189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381960" name="Object 1"/>
            <p:cNvGraphicFramePr>
              <a:graphicFrameLocks noChangeAspect="1"/>
            </p:cNvGraphicFramePr>
            <p:nvPr/>
          </p:nvGraphicFramePr>
          <p:xfrm>
            <a:off x="3301343" y="2467289"/>
            <a:ext cx="330200" cy="482599"/>
          </p:xfrm>
          <a:graphic>
            <a:graphicData uri="http://schemas.openxmlformats.org/presentationml/2006/ole">
              <p:oleObj spid="_x0000_s381960" name="Equation" r:id="rId4" imgW="164880" imgH="241200" progId="Equation.3">
                <p:embed/>
              </p:oleObj>
            </a:graphicData>
          </a:graphic>
        </p:graphicFrame>
        <p:graphicFrame>
          <p:nvGraphicFramePr>
            <p:cNvPr id="381961" name="Object 2"/>
            <p:cNvGraphicFramePr>
              <a:graphicFrameLocks noChangeAspect="1"/>
            </p:cNvGraphicFramePr>
            <p:nvPr/>
          </p:nvGraphicFramePr>
          <p:xfrm>
            <a:off x="2888933" y="1423670"/>
            <a:ext cx="406400" cy="482600"/>
          </p:xfrm>
          <a:graphic>
            <a:graphicData uri="http://schemas.openxmlformats.org/presentationml/2006/ole">
              <p:oleObj spid="_x0000_s381961" name="Equation" r:id="rId5" imgW="203040" imgH="241200" progId="Equation.3">
                <p:embed/>
              </p:oleObj>
            </a:graphicData>
          </a:graphic>
        </p:graphicFrame>
        <p:sp>
          <p:nvSpPr>
            <p:cNvPr id="381963" name="Text Box 11"/>
            <p:cNvSpPr txBox="1">
              <a:spLocks noChangeArrowheads="1"/>
            </p:cNvSpPr>
            <p:nvPr/>
          </p:nvSpPr>
          <p:spPr bwMode="auto">
            <a:xfrm>
              <a:off x="1390612" y="2179106"/>
              <a:ext cx="976312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rPr>
                <a:t>Solenoid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24" name="Straight Arrow Connector 13"/>
            <p:cNvCxnSpPr/>
            <p:nvPr/>
          </p:nvCxnSpPr>
          <p:spPr>
            <a:xfrm rot="16200000" flipH="1">
              <a:off x="3126349" y="2711449"/>
              <a:ext cx="381000" cy="38100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16"/>
            <p:cNvCxnSpPr/>
            <p:nvPr/>
          </p:nvCxnSpPr>
          <p:spPr>
            <a:xfrm rot="10800000" flipV="1">
              <a:off x="2740387" y="1949450"/>
              <a:ext cx="587375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15"/>
            <p:cNvSpPr/>
            <p:nvPr/>
          </p:nvSpPr>
          <p:spPr>
            <a:xfrm rot="19006794">
              <a:off x="2439035" y="2031999"/>
              <a:ext cx="228600" cy="45719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55270" y="4440237"/>
            <a:ext cx="3699510" cy="1648143"/>
            <a:chOff x="171450" y="3693477"/>
            <a:chExt cx="3806190" cy="1739131"/>
          </a:xfrm>
        </p:grpSpPr>
        <p:pic>
          <p:nvPicPr>
            <p:cNvPr id="381964" name="Picture 7" descr="snake_01 May. 01 21.08.gif"/>
            <p:cNvPicPr>
              <a:picLocks noChangeAspect="1"/>
            </p:cNvPicPr>
            <p:nvPr/>
          </p:nvPicPr>
          <p:blipFill>
            <a:blip r:embed="rId3" cstate="print"/>
            <a:srcRect b="8339"/>
            <a:stretch>
              <a:fillRect/>
            </a:stretch>
          </p:blipFill>
          <p:spPr bwMode="auto">
            <a:xfrm>
              <a:off x="171450" y="3733800"/>
              <a:ext cx="3806190" cy="1698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381965" name="Object 1"/>
            <p:cNvGraphicFramePr>
              <a:graphicFrameLocks noChangeAspect="1"/>
            </p:cNvGraphicFramePr>
            <p:nvPr/>
          </p:nvGraphicFramePr>
          <p:xfrm>
            <a:off x="3083242" y="4937760"/>
            <a:ext cx="309563" cy="449898"/>
          </p:xfrm>
          <a:graphic>
            <a:graphicData uri="http://schemas.openxmlformats.org/presentationml/2006/ole">
              <p:oleObj spid="_x0000_s381965" name="Equation" r:id="rId6" imgW="164880" imgH="241200" progId="Equation.3">
                <p:embed/>
              </p:oleObj>
            </a:graphicData>
          </a:graphic>
        </p:graphicFrame>
        <p:graphicFrame>
          <p:nvGraphicFramePr>
            <p:cNvPr id="381966" name="Object 2"/>
            <p:cNvGraphicFramePr>
              <a:graphicFrameLocks noChangeAspect="1"/>
            </p:cNvGraphicFramePr>
            <p:nvPr/>
          </p:nvGraphicFramePr>
          <p:xfrm>
            <a:off x="1860550" y="3693477"/>
            <a:ext cx="381000" cy="452438"/>
          </p:xfrm>
          <a:graphic>
            <a:graphicData uri="http://schemas.openxmlformats.org/presentationml/2006/ole">
              <p:oleObj spid="_x0000_s381966" name="Equation" r:id="rId7" imgW="203040" imgH="241200" progId="Equation.3">
                <p:embed/>
              </p:oleObj>
            </a:graphicData>
          </a:graphic>
        </p:graphicFrame>
        <p:sp>
          <p:nvSpPr>
            <p:cNvPr id="27" name="Rectangle 15"/>
            <p:cNvSpPr/>
            <p:nvPr/>
          </p:nvSpPr>
          <p:spPr>
            <a:xfrm rot="19200000">
              <a:off x="1695133" y="4132898"/>
              <a:ext cx="2286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1968" name="Text Box 16"/>
            <p:cNvSpPr txBox="1">
              <a:spLocks noChangeArrowheads="1"/>
            </p:cNvSpPr>
            <p:nvPr/>
          </p:nvSpPr>
          <p:spPr bwMode="auto">
            <a:xfrm>
              <a:off x="818228" y="4314955"/>
              <a:ext cx="1008155" cy="389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rPr>
                <a:t>Insertion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381969" name="Picture 27" descr="snake_09 Jul. 22 17.33.gif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762249" y="5010884"/>
              <a:ext cx="275333" cy="263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1970" name="Picture 27" descr="snake_09 Jul. 22 17.33.gif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154554" y="3943449"/>
              <a:ext cx="275333" cy="263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2" name="Rectangle 1"/>
          <p:cNvSpPr>
            <a:spLocks noChangeArrowheads="1"/>
          </p:cNvSpPr>
          <p:nvPr/>
        </p:nvSpPr>
        <p:spPr bwMode="auto">
          <a:xfrm>
            <a:off x="0" y="3950929"/>
            <a:ext cx="65836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rPr>
              <a:t>Case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rPr>
              <a:t> 2: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rPr>
              <a:t>Transverse Deuteron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rPr>
              <a:t>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rPr>
              <a:t>Polarization at IP’s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381971" name="Rectangle 19"/>
          <p:cNvSpPr>
            <a:spLocks noChangeArrowheads="1"/>
          </p:cNvSpPr>
          <p:nvPr/>
        </p:nvSpPr>
        <p:spPr bwMode="auto">
          <a:xfrm>
            <a:off x="4198620" y="4671916"/>
            <a:ext cx="463037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4625" marR="0" lvl="0" indent="-1746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Magnetic insert(s) in straight(s) rotating spin by relatively small angle around vertical axis (Prof. A. </a:t>
            </a:r>
            <a:r>
              <a:rPr kumimoji="0" lang="en-US" sz="180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</a:rPr>
              <a:t>Kondratenko</a:t>
            </a:r>
            <a:r>
              <a:rPr kumimoji="0" lang="en-US" sz="18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)</a:t>
            </a:r>
          </a:p>
          <a:p>
            <a:pPr marL="174625" marR="0" lvl="0" indent="-1746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-1"/>
            <a:ext cx="9144000" cy="617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Design of Electron Cooler</a:t>
            </a:r>
            <a:endParaRPr lang="en-US" sz="40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822037"/>
            <a:ext cx="9144000" cy="6149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3363" indent="-233363">
              <a:spcBef>
                <a:spcPct val="20000"/>
              </a:spcBef>
            </a:pPr>
            <a:r>
              <a:rPr lang="en-US" b="1" dirty="0" smtClean="0">
                <a:solidFill>
                  <a:srgbClr val="0000FF"/>
                </a:solidFill>
                <a:latin typeface="Arial" charset="0"/>
              </a:rPr>
              <a:t>Requirements and Challenges</a:t>
            </a:r>
            <a:endParaRPr lang="en-US" b="1" dirty="0">
              <a:solidFill>
                <a:srgbClr val="0000FF"/>
              </a:solidFill>
              <a:latin typeface="Arial" charset="0"/>
            </a:endParaRPr>
          </a:p>
          <a:p>
            <a:pPr lvl="1" indent="-228600">
              <a:spcBef>
                <a:spcPct val="20000"/>
              </a:spcBef>
              <a:buFontTx/>
              <a:buChar char="•"/>
              <a:tabLst>
                <a:tab pos="4119563" algn="l"/>
              </a:tabLst>
            </a:pPr>
            <a:r>
              <a:rPr lang="en-US" sz="1600" dirty="0" smtClean="0">
                <a:latin typeface="Arial" charset="0"/>
                <a:cs typeface="Arial" charset="0"/>
              </a:rPr>
              <a:t>Cooling electron beam</a:t>
            </a:r>
          </a:p>
          <a:p>
            <a:pPr marL="742950" lvl="2" indent="-228600">
              <a:spcBef>
                <a:spcPct val="20000"/>
              </a:spcBef>
              <a:buFontTx/>
              <a:buChar char="•"/>
            </a:pPr>
            <a:r>
              <a:rPr lang="en-US" sz="1600" dirty="0" smtClean="0">
                <a:latin typeface="Arial" charset="0"/>
                <a:cs typeface="Arial" charset="0"/>
              </a:rPr>
              <a:t>Up to 1.5 A CW beam at 750 MHz repetition rate,  about 4 </a:t>
            </a:r>
            <a:r>
              <a:rPr lang="en-US" sz="1600" dirty="0" err="1" smtClean="0">
                <a:latin typeface="Arial" charset="0"/>
                <a:cs typeface="Arial" charset="0"/>
              </a:rPr>
              <a:t>nC</a:t>
            </a:r>
            <a:r>
              <a:rPr lang="en-US" sz="1600" dirty="0" smtClean="0">
                <a:latin typeface="Arial" charset="0"/>
                <a:cs typeface="Arial" charset="0"/>
              </a:rPr>
              <a:t> bunch charge</a:t>
            </a:r>
          </a:p>
          <a:p>
            <a:pPr marL="742950" lvl="2" indent="-228600">
              <a:spcBef>
                <a:spcPct val="20000"/>
              </a:spcBef>
              <a:buFontTx/>
              <a:buChar char="•"/>
            </a:pPr>
            <a:r>
              <a:rPr lang="en-US" sz="1600" dirty="0" smtClean="0">
                <a:latin typeface="Arial" charset="0"/>
                <a:cs typeface="Arial" charset="0"/>
              </a:rPr>
              <a:t>About 130 </a:t>
            </a:r>
            <a:r>
              <a:rPr lang="en-US" sz="1600" dirty="0" err="1" smtClean="0">
                <a:latin typeface="Arial" charset="0"/>
                <a:cs typeface="Arial" charset="0"/>
              </a:rPr>
              <a:t>kC</a:t>
            </a:r>
            <a:r>
              <a:rPr lang="en-US" sz="1600" dirty="0" smtClean="0">
                <a:latin typeface="Arial" charset="0"/>
                <a:cs typeface="Arial" charset="0"/>
              </a:rPr>
              <a:t> per day from source/photo-injector (state-of-art is 0.2 </a:t>
            </a:r>
            <a:r>
              <a:rPr lang="en-US" sz="1600" dirty="0" err="1" smtClean="0">
                <a:latin typeface="Arial" charset="0"/>
                <a:cs typeface="Arial" charset="0"/>
              </a:rPr>
              <a:t>kC</a:t>
            </a:r>
            <a:r>
              <a:rPr lang="zh-CN" altLang="en-US" sz="1600" dirty="0" smtClean="0">
                <a:latin typeface="Arial" charset="0"/>
                <a:cs typeface="Arial" charset="0"/>
              </a:rPr>
              <a:t> </a:t>
            </a:r>
            <a:r>
              <a:rPr lang="en-US" altLang="zh-CN" sz="1600" dirty="0" smtClean="0">
                <a:latin typeface="Arial" charset="0"/>
                <a:cs typeface="Arial" charset="0"/>
              </a:rPr>
              <a:t>per day</a:t>
            </a:r>
            <a:r>
              <a:rPr lang="en-US" sz="1600" dirty="0" smtClean="0">
                <a:latin typeface="Arial" charset="0"/>
                <a:cs typeface="Arial" charset="0"/>
              </a:rPr>
              <a:t>)</a:t>
            </a:r>
          </a:p>
          <a:p>
            <a:pPr marL="742950" lvl="2" indent="-228600">
              <a:spcBef>
                <a:spcPct val="20000"/>
              </a:spcBef>
            </a:pPr>
            <a:r>
              <a:rPr lang="en-US" sz="1800" dirty="0" smtClean="0">
                <a:latin typeface="Arial" charset="0"/>
                <a:cs typeface="Arial" charset="0"/>
              </a:rPr>
              <a:t>			</a:t>
            </a:r>
            <a:r>
              <a:rPr lang="en-US" sz="2000" b="1" i="1" dirty="0" smtClean="0">
                <a:solidFill>
                  <a:srgbClr val="FF66FF"/>
                </a:solidFill>
                <a:latin typeface="Arial" charset="0"/>
                <a:cs typeface="Arial" charset="0"/>
                <a:sym typeface="Wingdings" pitchFamily="2" charset="2"/>
              </a:rPr>
              <a:t> 1</a:t>
            </a:r>
            <a:r>
              <a:rPr lang="en-US" sz="2000" b="1" i="1" baseline="30000" dirty="0" smtClean="0">
                <a:solidFill>
                  <a:srgbClr val="FF66FF"/>
                </a:solidFill>
                <a:latin typeface="Arial" charset="0"/>
                <a:cs typeface="Arial" charset="0"/>
                <a:sym typeface="Wingdings" pitchFamily="2" charset="2"/>
              </a:rPr>
              <a:t>st</a:t>
            </a:r>
            <a:r>
              <a:rPr lang="en-US" sz="2000" b="1" i="1" dirty="0" smtClean="0">
                <a:solidFill>
                  <a:srgbClr val="FF66FF"/>
                </a:solidFill>
                <a:latin typeface="Arial" charset="0"/>
                <a:cs typeface="Arial" charset="0"/>
                <a:sym typeface="Wingdings" pitchFamily="2" charset="2"/>
              </a:rPr>
              <a:t> challenge:  cathode lifetime</a:t>
            </a:r>
            <a:endParaRPr lang="en-US" sz="2000" b="1" i="1" dirty="0" smtClean="0">
              <a:solidFill>
                <a:srgbClr val="FF66FF"/>
              </a:solidFill>
              <a:latin typeface="Arial" charset="0"/>
              <a:cs typeface="Arial" charset="0"/>
            </a:endParaRPr>
          </a:p>
          <a:p>
            <a:pPr marL="971550" lvl="2" indent="-285750">
              <a:spcBef>
                <a:spcPct val="20000"/>
              </a:spcBef>
              <a:buFontTx/>
              <a:buChar char="•"/>
            </a:pPr>
            <a:endParaRPr lang="en-US" sz="400" dirty="0" smtClean="0">
              <a:latin typeface="Arial" charset="0"/>
              <a:cs typeface="Arial" charset="0"/>
            </a:endParaRPr>
          </a:p>
          <a:p>
            <a:pPr lvl="1" indent="-228600">
              <a:spcBef>
                <a:spcPct val="20000"/>
              </a:spcBef>
              <a:buFontTx/>
              <a:buChar char="•"/>
            </a:pPr>
            <a:r>
              <a:rPr lang="en-US" sz="1600" dirty="0" smtClean="0">
                <a:latin typeface="Arial" charset="0"/>
                <a:cs typeface="Arial" charset="0"/>
              </a:rPr>
              <a:t>Energy of cooling </a:t>
            </a:r>
            <a:r>
              <a:rPr lang="en-US" sz="1600" dirty="0">
                <a:latin typeface="Arial" charset="0"/>
                <a:cs typeface="Arial" charset="0"/>
              </a:rPr>
              <a:t>electron </a:t>
            </a:r>
            <a:r>
              <a:rPr lang="en-US" sz="1600" dirty="0" smtClean="0">
                <a:latin typeface="Arial" charset="0"/>
                <a:cs typeface="Arial" charset="0"/>
              </a:rPr>
              <a:t>beam</a:t>
            </a:r>
            <a:endParaRPr lang="en-US" sz="1600" dirty="0">
              <a:latin typeface="Arial" charset="0"/>
              <a:cs typeface="Arial" charset="0"/>
            </a:endParaRPr>
          </a:p>
          <a:p>
            <a:pPr marL="742950" lvl="3" indent="-228600">
              <a:spcBef>
                <a:spcPct val="20000"/>
              </a:spcBef>
              <a:buFontTx/>
              <a:buChar char="•"/>
            </a:pPr>
            <a:r>
              <a:rPr lang="en-US" sz="1600" dirty="0" smtClean="0">
                <a:latin typeface="Arial" charset="0"/>
                <a:cs typeface="Arial" charset="0"/>
              </a:rPr>
              <a:t>up </a:t>
            </a:r>
            <a:r>
              <a:rPr lang="en-US" sz="1600" dirty="0">
                <a:latin typeface="Arial" charset="0"/>
                <a:cs typeface="Arial" charset="0"/>
              </a:rPr>
              <a:t>to 33 </a:t>
            </a:r>
            <a:r>
              <a:rPr lang="en-US" sz="1600" dirty="0" err="1">
                <a:latin typeface="Arial" charset="0"/>
                <a:cs typeface="Arial" charset="0"/>
              </a:rPr>
              <a:t>MeV</a:t>
            </a:r>
            <a:r>
              <a:rPr lang="en-US" sz="1600" dirty="0">
                <a:latin typeface="Arial" charset="0"/>
                <a:cs typeface="Arial" charset="0"/>
              </a:rPr>
              <a:t> for </a:t>
            </a:r>
            <a:r>
              <a:rPr lang="en-US" sz="1600" dirty="0" smtClean="0">
                <a:latin typeface="Arial" charset="0"/>
                <a:cs typeface="Arial" charset="0"/>
              </a:rPr>
              <a:t>cooling 60 </a:t>
            </a:r>
            <a:r>
              <a:rPr lang="en-US" sz="1600" dirty="0" err="1" smtClean="0">
                <a:latin typeface="Arial" charset="0"/>
                <a:cs typeface="Arial" charset="0"/>
              </a:rPr>
              <a:t>GeV</a:t>
            </a:r>
            <a:r>
              <a:rPr lang="en-US" sz="1600" dirty="0" smtClean="0">
                <a:latin typeface="Arial" charset="0"/>
                <a:cs typeface="Arial" charset="0"/>
              </a:rPr>
              <a:t> medium </a:t>
            </a:r>
            <a:r>
              <a:rPr lang="en-US" sz="1600" dirty="0">
                <a:latin typeface="Arial" charset="0"/>
                <a:cs typeface="Arial" charset="0"/>
              </a:rPr>
              <a:t>energy </a:t>
            </a:r>
            <a:r>
              <a:rPr lang="en-US" sz="1600" dirty="0" smtClean="0">
                <a:latin typeface="Arial" charset="0"/>
                <a:cs typeface="Arial" charset="0"/>
              </a:rPr>
              <a:t>protons </a:t>
            </a:r>
          </a:p>
          <a:p>
            <a:pPr marL="971550" lvl="3" indent="-285750">
              <a:spcBef>
                <a:spcPct val="20000"/>
              </a:spcBef>
              <a:buFontTx/>
              <a:buChar char="•"/>
            </a:pPr>
            <a:endParaRPr lang="en-US" sz="400" dirty="0" smtClean="0">
              <a:latin typeface="Arial" charset="0"/>
              <a:cs typeface="Arial" charset="0"/>
            </a:endParaRPr>
          </a:p>
          <a:p>
            <a:pPr marL="458788" lvl="1" indent="-230188">
              <a:spcBef>
                <a:spcPct val="20000"/>
              </a:spcBef>
              <a:buFontTx/>
              <a:buChar char="•"/>
            </a:pPr>
            <a:r>
              <a:rPr lang="en-US" sz="1600" dirty="0" smtClean="0">
                <a:latin typeface="Arial" charset="0"/>
                <a:cs typeface="Arial" charset="0"/>
              </a:rPr>
              <a:t>Beam power</a:t>
            </a:r>
          </a:p>
          <a:p>
            <a:pPr marL="742950" lvl="2" indent="-228600">
              <a:spcBef>
                <a:spcPct val="20000"/>
              </a:spcBef>
              <a:buFontTx/>
              <a:buChar char="•"/>
            </a:pPr>
            <a:r>
              <a:rPr lang="en-US" sz="1600" dirty="0" smtClean="0">
                <a:latin typeface="Arial" charset="0"/>
                <a:cs typeface="Arial" charset="0"/>
              </a:rPr>
              <a:t>Up to 50 MW </a:t>
            </a:r>
          </a:p>
          <a:p>
            <a:pPr marL="1200150" lvl="3" indent="-228600">
              <a:spcBef>
                <a:spcPct val="20000"/>
              </a:spcBef>
            </a:pPr>
            <a:r>
              <a:rPr lang="en-US" sz="1800" dirty="0" smtClean="0">
                <a:latin typeface="Arial" charset="0"/>
                <a:cs typeface="Arial" charset="0"/>
              </a:rPr>
              <a:t>		</a:t>
            </a:r>
            <a:r>
              <a:rPr lang="en-US" sz="2000" b="1" i="1" dirty="0" smtClean="0">
                <a:solidFill>
                  <a:srgbClr val="FF66FF"/>
                </a:solidFill>
                <a:latin typeface="Arial" charset="0"/>
                <a:cs typeface="Arial" charset="0"/>
                <a:sym typeface="Wingdings" pitchFamily="2" charset="2"/>
              </a:rPr>
              <a:t> 2</a:t>
            </a:r>
            <a:r>
              <a:rPr lang="en-US" sz="2000" b="1" i="1" baseline="30000" dirty="0" smtClean="0">
                <a:solidFill>
                  <a:srgbClr val="FF66FF"/>
                </a:solidFill>
                <a:latin typeface="Arial" charset="0"/>
                <a:cs typeface="Arial" charset="0"/>
                <a:sym typeface="Wingdings" pitchFamily="2" charset="2"/>
              </a:rPr>
              <a:t>nd</a:t>
            </a:r>
            <a:r>
              <a:rPr lang="en-US" sz="2000" b="1" i="1" dirty="0" smtClean="0">
                <a:solidFill>
                  <a:srgbClr val="FF66FF"/>
                </a:solidFill>
                <a:latin typeface="Arial" charset="0"/>
                <a:cs typeface="Arial" charset="0"/>
                <a:sym typeface="Wingdings" pitchFamily="2" charset="2"/>
              </a:rPr>
              <a:t> challenge:  RF power</a:t>
            </a:r>
            <a:endParaRPr lang="en-US" sz="2000" b="1" dirty="0" smtClean="0">
              <a:solidFill>
                <a:srgbClr val="FF66FF"/>
              </a:solidFill>
              <a:latin typeface="Arial" charset="0"/>
              <a:cs typeface="Arial" charset="0"/>
            </a:endParaRPr>
          </a:p>
          <a:p>
            <a:pPr marL="971550" lvl="2" indent="-285750">
              <a:spcBef>
                <a:spcPct val="20000"/>
              </a:spcBef>
              <a:buFontTx/>
              <a:buChar char="•"/>
            </a:pPr>
            <a:endParaRPr lang="en-US" sz="800" dirty="0" smtClean="0">
              <a:latin typeface="Arial" charset="0"/>
              <a:cs typeface="Arial" charset="0"/>
            </a:endParaRPr>
          </a:p>
          <a:p>
            <a:pPr marL="233363" indent="-233363">
              <a:spcBef>
                <a:spcPct val="20000"/>
              </a:spcBef>
            </a:pPr>
            <a:r>
              <a:rPr lang="en-US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Design Choice: ERL Based Circulator Cooler (ERL-CCR)</a:t>
            </a:r>
          </a:p>
          <a:p>
            <a:pPr marL="452438" indent="-223838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 smtClean="0">
                <a:latin typeface="Arial" charset="0"/>
                <a:cs typeface="Arial" charset="0"/>
              </a:rPr>
              <a:t>Energy Recovery </a:t>
            </a:r>
            <a:r>
              <a:rPr lang="en-US" sz="1600" dirty="0" err="1" smtClean="0">
                <a:latin typeface="Arial" charset="0"/>
                <a:cs typeface="Arial" charset="0"/>
              </a:rPr>
              <a:t>Linac</a:t>
            </a:r>
            <a:r>
              <a:rPr lang="en-US" sz="1600" dirty="0" smtClean="0">
                <a:latin typeface="Arial" charset="0"/>
                <a:cs typeface="Arial" charset="0"/>
              </a:rPr>
              <a:t> (ERL)   </a:t>
            </a:r>
            <a:r>
              <a:rPr lang="en-US" sz="1600" dirty="0" smtClean="0">
                <a:latin typeface="Arial" charset="0"/>
                <a:cs typeface="Arial" charset="0"/>
                <a:sym typeface="Wingdings" pitchFamily="2" charset="2"/>
              </a:rPr>
              <a:t>   </a:t>
            </a:r>
            <a:r>
              <a:rPr lang="en-US" sz="1600" dirty="0" smtClean="0">
                <a:latin typeface="Arial" charset="0"/>
                <a:cs typeface="Arial" charset="0"/>
              </a:rPr>
              <a:t>solving 2nd challenge, RF power</a:t>
            </a:r>
          </a:p>
          <a:p>
            <a:pPr marL="452438" indent="-223838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 smtClean="0">
                <a:latin typeface="Arial" charset="0"/>
                <a:cs typeface="Arial" charset="0"/>
              </a:rPr>
              <a:t>Circulator-cooler ring (CCR)      </a:t>
            </a:r>
            <a:r>
              <a:rPr lang="en-US" sz="1600" dirty="0" smtClean="0">
                <a:latin typeface="Arial" charset="0"/>
                <a:cs typeface="Arial" charset="0"/>
                <a:sym typeface="Wingdings" pitchFamily="2" charset="2"/>
              </a:rPr>
              <a:t>   solving 1st challenge, </a:t>
            </a:r>
            <a:r>
              <a:rPr lang="en-US" sz="1600" dirty="0" smtClean="0">
                <a:latin typeface="Arial" charset="0"/>
                <a:cs typeface="Arial" charset="0"/>
              </a:rPr>
              <a:t>reducing average</a:t>
            </a:r>
          </a:p>
          <a:p>
            <a:pPr marL="452438" indent="-223838">
              <a:spcBef>
                <a:spcPct val="20000"/>
              </a:spcBef>
            </a:pPr>
            <a:r>
              <a:rPr lang="en-US" sz="1600" dirty="0" smtClean="0">
                <a:latin typeface="Arial" charset="0"/>
                <a:cs typeface="Arial" charset="0"/>
              </a:rPr>
              <a:t>					 current from source/ERL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6490"/>
          </a:xfrm>
        </p:spPr>
        <p:txBody>
          <a:bodyPr/>
          <a:lstStyle/>
          <a:p>
            <a:r>
              <a:rPr lang="en-US" dirty="0" smtClean="0"/>
              <a:t>Location! Location! It Does Matter !</a:t>
            </a:r>
            <a:endParaRPr lang="en-US" dirty="0"/>
          </a:p>
        </p:txBody>
      </p:sp>
      <p:pic>
        <p:nvPicPr>
          <p:cNvPr id="39" name="Picture 8" descr="CompleteNew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584" y="4287929"/>
            <a:ext cx="3350174" cy="1978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1" name="Straight Arrow Connector 40"/>
          <p:cNvCxnSpPr/>
          <p:nvPr/>
        </p:nvCxnSpPr>
        <p:spPr bwMode="auto">
          <a:xfrm rot="5400000">
            <a:off x="2053065" y="4128598"/>
            <a:ext cx="1123031" cy="4858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4724400" y="4701540"/>
            <a:ext cx="4305300" cy="116955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+mj-lt"/>
              </a:rPr>
              <a:t>Eliminating a long return path of the circulator ring could 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n-US" sz="1400" b="1" dirty="0" smtClean="0">
                <a:latin typeface="+mj-lt"/>
              </a:rPr>
              <a:t>cut cooling time by half, or 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n-US" sz="1400" b="1" dirty="0" smtClean="0">
                <a:latin typeface="+mj-lt"/>
              </a:rPr>
              <a:t>reduce the cooling electron current by half, or 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n-US" sz="1400" b="1" dirty="0" smtClean="0">
                <a:latin typeface="+mj-lt"/>
              </a:rPr>
              <a:t>reduce the number of circulating by half</a:t>
            </a:r>
            <a:endParaRPr lang="en-US" sz="1400" b="1" dirty="0">
              <a:latin typeface="+mj-lt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715699" y="871725"/>
            <a:ext cx="7445321" cy="3410716"/>
            <a:chOff x="715699" y="871725"/>
            <a:chExt cx="7445321" cy="3410716"/>
          </a:xfrm>
        </p:grpSpPr>
        <p:cxnSp>
          <p:nvCxnSpPr>
            <p:cNvPr id="5" name="Straight Connector 4"/>
            <p:cNvCxnSpPr/>
            <p:nvPr/>
          </p:nvCxnSpPr>
          <p:spPr>
            <a:xfrm flipH="1">
              <a:off x="715699" y="871725"/>
              <a:ext cx="5817665" cy="3410716"/>
            </a:xfrm>
            <a:prstGeom prst="line">
              <a:avLst/>
            </a:prstGeom>
            <a:ln w="57150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 flipV="1">
              <a:off x="715699" y="871725"/>
              <a:ext cx="5817665" cy="3410716"/>
            </a:xfrm>
            <a:prstGeom prst="line">
              <a:avLst/>
            </a:prstGeom>
            <a:ln w="57150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 rot="1813969">
              <a:off x="1567956" y="1828406"/>
              <a:ext cx="2016790" cy="232549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8" name="Rectangle 7"/>
            <p:cNvSpPr/>
            <p:nvPr/>
          </p:nvSpPr>
          <p:spPr>
            <a:xfrm rot="1813969">
              <a:off x="3664316" y="3068666"/>
              <a:ext cx="2016790" cy="232549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9" name="Rectangle 8"/>
            <p:cNvSpPr/>
            <p:nvPr/>
          </p:nvSpPr>
          <p:spPr>
            <a:xfrm rot="19789720">
              <a:off x="1490824" y="3145311"/>
              <a:ext cx="2016790" cy="232549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0" name="Rectangle 9"/>
            <p:cNvSpPr/>
            <p:nvPr/>
          </p:nvSpPr>
          <p:spPr>
            <a:xfrm rot="19789720">
              <a:off x="3740319" y="1827533"/>
              <a:ext cx="2016790" cy="232549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1" name="Arc 10"/>
            <p:cNvSpPr/>
            <p:nvPr/>
          </p:nvSpPr>
          <p:spPr>
            <a:xfrm>
              <a:off x="4749280" y="1414339"/>
              <a:ext cx="1861653" cy="775163"/>
            </a:xfrm>
            <a:prstGeom prst="arc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2" name="Arc 11"/>
            <p:cNvSpPr/>
            <p:nvPr/>
          </p:nvSpPr>
          <p:spPr>
            <a:xfrm flipV="1">
              <a:off x="4594142" y="2964664"/>
              <a:ext cx="2016790" cy="697646"/>
            </a:xfrm>
            <a:prstGeom prst="arc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13" name="Straight Arrow Connector 12"/>
            <p:cNvCxnSpPr>
              <a:stCxn id="21" idx="2"/>
            </p:cNvCxnSpPr>
            <p:nvPr/>
          </p:nvCxnSpPr>
          <p:spPr>
            <a:xfrm rot="5400000">
              <a:off x="5311306" y="2635220"/>
              <a:ext cx="1357342" cy="808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Arc 13"/>
            <p:cNvSpPr/>
            <p:nvPr/>
          </p:nvSpPr>
          <p:spPr>
            <a:xfrm flipH="1">
              <a:off x="1258681" y="1414339"/>
              <a:ext cx="930826" cy="930195"/>
            </a:xfrm>
            <a:prstGeom prst="arc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5" name="Arc 14"/>
            <p:cNvSpPr/>
            <p:nvPr/>
          </p:nvSpPr>
          <p:spPr>
            <a:xfrm flipH="1" flipV="1">
              <a:off x="1258681" y="2964664"/>
              <a:ext cx="698120" cy="775162"/>
            </a:xfrm>
            <a:prstGeom prst="arc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16" name="Straight Arrow Connector 15"/>
            <p:cNvCxnSpPr>
              <a:stCxn id="14" idx="2"/>
            </p:cNvCxnSpPr>
            <p:nvPr/>
          </p:nvCxnSpPr>
          <p:spPr>
            <a:xfrm rot="5400000">
              <a:off x="483518" y="2654599"/>
              <a:ext cx="1550325" cy="1617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948407" y="1026758"/>
              <a:ext cx="542981" cy="310065"/>
            </a:xfrm>
            <a:prstGeom prst="line">
              <a:avLst/>
            </a:prstGeom>
            <a:ln w="57150">
              <a:solidFill>
                <a:srgbClr val="0033CC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 flipV="1">
              <a:off x="715699" y="3972376"/>
              <a:ext cx="542982" cy="310065"/>
            </a:xfrm>
            <a:prstGeom prst="line">
              <a:avLst/>
            </a:prstGeom>
            <a:ln w="57150">
              <a:solidFill>
                <a:srgbClr val="0033CC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757676" y="3831754"/>
              <a:ext cx="542981" cy="310065"/>
            </a:xfrm>
            <a:prstGeom prst="line">
              <a:avLst/>
            </a:prstGeom>
            <a:ln w="57150">
              <a:solidFill>
                <a:srgbClr val="0033CC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0800000" flipV="1">
              <a:off x="5757675" y="1026758"/>
              <a:ext cx="542982" cy="310065"/>
            </a:xfrm>
            <a:prstGeom prst="line">
              <a:avLst/>
            </a:prstGeom>
            <a:ln w="57150">
              <a:solidFill>
                <a:srgbClr val="0033CC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Arc 20"/>
            <p:cNvSpPr/>
            <p:nvPr/>
          </p:nvSpPr>
          <p:spPr>
            <a:xfrm>
              <a:off x="5292262" y="1414339"/>
              <a:ext cx="698120" cy="1085228"/>
            </a:xfrm>
            <a:prstGeom prst="arc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2" name="Arc 21"/>
            <p:cNvSpPr/>
            <p:nvPr/>
          </p:nvSpPr>
          <p:spPr>
            <a:xfrm flipV="1">
              <a:off x="5137124" y="2654599"/>
              <a:ext cx="853257" cy="1007712"/>
            </a:xfrm>
            <a:prstGeom prst="arc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23" name="Straight Arrow Connector 22"/>
            <p:cNvCxnSpPr>
              <a:stCxn id="11" idx="2"/>
            </p:cNvCxnSpPr>
            <p:nvPr/>
          </p:nvCxnSpPr>
          <p:spPr>
            <a:xfrm rot="5400000">
              <a:off x="5816391" y="2596462"/>
              <a:ext cx="1589084" cy="1617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6533364" y="1956953"/>
              <a:ext cx="155138" cy="930195"/>
            </a:xfrm>
            <a:prstGeom prst="rect">
              <a:avLst/>
            </a:prstGeom>
            <a:solidFill>
              <a:srgbClr val="FF00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25" name="Straight Arrow Connector 24"/>
            <p:cNvCxnSpPr>
              <a:stCxn id="8" idx="3"/>
            </p:cNvCxnSpPr>
            <p:nvPr/>
          </p:nvCxnSpPr>
          <p:spPr>
            <a:xfrm flipH="1" flipV="1">
              <a:off x="1646525" y="1414339"/>
              <a:ext cx="3897426" cy="2278000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21" idx="0"/>
            </p:cNvCxnSpPr>
            <p:nvPr/>
          </p:nvCxnSpPr>
          <p:spPr>
            <a:xfrm rot="10800000" flipV="1">
              <a:off x="1568958" y="1414339"/>
              <a:ext cx="4072366" cy="2365054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Left Brace 26"/>
            <p:cNvSpPr/>
            <p:nvPr/>
          </p:nvSpPr>
          <p:spPr>
            <a:xfrm rot="7247026">
              <a:off x="2351872" y="131231"/>
              <a:ext cx="373390" cy="2756988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224389" y="979308"/>
              <a:ext cx="1008395" cy="404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+mn-lt"/>
                </a:rPr>
                <a:t>10 m</a:t>
              </a:r>
              <a:endParaRPr lang="en-US" sz="1400" dirty="0">
                <a:latin typeface="+mn-lt"/>
              </a:endParaRPr>
            </a:p>
          </p:txBody>
        </p:sp>
        <p:sp>
          <p:nvSpPr>
            <p:cNvPr id="29" name="Left Brace 28"/>
            <p:cNvSpPr/>
            <p:nvPr/>
          </p:nvSpPr>
          <p:spPr>
            <a:xfrm rot="3610161">
              <a:off x="4381043" y="689379"/>
              <a:ext cx="320619" cy="1915175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0" name="TextBox 29"/>
            <p:cNvSpPr txBox="1"/>
            <p:nvPr/>
          </p:nvSpPr>
          <p:spPr>
            <a:xfrm rot="19850309">
              <a:off x="3620208" y="1231862"/>
              <a:ext cx="17778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+mn-lt"/>
                </a:rPr>
                <a:t>Solenoid  (7.5 m)</a:t>
              </a:r>
              <a:endParaRPr lang="en-US" sz="1400" dirty="0">
                <a:latin typeface="+mn-l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576747" y="2513638"/>
              <a:ext cx="1071056" cy="281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+mn-lt"/>
                </a:rPr>
                <a:t>SRF ERL</a:t>
              </a:r>
              <a:endParaRPr lang="en-US" sz="1400" dirty="0">
                <a:latin typeface="+mn-lt"/>
              </a:endParaRPr>
            </a:p>
          </p:txBody>
        </p:sp>
        <p:sp>
          <p:nvSpPr>
            <p:cNvPr id="32" name="Arc 31"/>
            <p:cNvSpPr/>
            <p:nvPr/>
          </p:nvSpPr>
          <p:spPr>
            <a:xfrm flipH="1">
              <a:off x="6610933" y="1491855"/>
              <a:ext cx="775689" cy="852679"/>
            </a:xfrm>
            <a:prstGeom prst="arc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231483" y="1879437"/>
              <a:ext cx="155138" cy="310065"/>
            </a:xfrm>
            <a:prstGeom prst="rect">
              <a:avLst/>
            </a:prstGeom>
            <a:solidFill>
              <a:srgbClr val="FF00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253597" y="1875961"/>
              <a:ext cx="907423" cy="2874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+mn-lt"/>
                </a:rPr>
                <a:t>injector</a:t>
              </a:r>
              <a:endParaRPr lang="en-US" sz="1400" dirty="0">
                <a:latin typeface="+mn-lt"/>
              </a:endParaRPr>
            </a:p>
          </p:txBody>
        </p:sp>
        <p:sp>
          <p:nvSpPr>
            <p:cNvPr id="35" name="Arc 34"/>
            <p:cNvSpPr/>
            <p:nvPr/>
          </p:nvSpPr>
          <p:spPr>
            <a:xfrm>
              <a:off x="6533364" y="1491855"/>
              <a:ext cx="775689" cy="852679"/>
            </a:xfrm>
            <a:prstGeom prst="arc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6" name="Arc 35"/>
            <p:cNvSpPr/>
            <p:nvPr/>
          </p:nvSpPr>
          <p:spPr>
            <a:xfrm flipH="1" flipV="1">
              <a:off x="6610933" y="2809632"/>
              <a:ext cx="775689" cy="852679"/>
            </a:xfrm>
            <a:prstGeom prst="arc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998777" y="3507278"/>
              <a:ext cx="232707" cy="23254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732946" y="3783061"/>
              <a:ext cx="885109" cy="281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+mn-lt"/>
                </a:rPr>
                <a:t>dumper</a:t>
              </a:r>
              <a:endParaRPr lang="en-US" sz="1400" dirty="0">
                <a:latin typeface="+mn-lt"/>
              </a:endParaRP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5893344" y="2244044"/>
              <a:ext cx="228600" cy="59120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48" name="Oval 47"/>
            <p:cNvSpPr/>
            <p:nvPr/>
          </p:nvSpPr>
          <p:spPr bwMode="auto">
            <a:xfrm rot="18112050">
              <a:off x="6123589" y="3791079"/>
              <a:ext cx="228600" cy="591207"/>
            </a:xfrm>
            <a:prstGeom prst="ellipse">
              <a:avLst/>
            </a:prstGeom>
            <a:solidFill>
              <a:srgbClr val="0000FF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ELIC e-Cooler Design Parameters</a:t>
            </a:r>
          </a:p>
        </p:txBody>
      </p:sp>
      <p:graphicFrame>
        <p:nvGraphicFramePr>
          <p:cNvPr id="69634" name="Group 2"/>
          <p:cNvGraphicFramePr>
            <a:graphicFrameLocks noGrp="1"/>
          </p:cNvGraphicFramePr>
          <p:nvPr/>
        </p:nvGraphicFramePr>
        <p:xfrm>
          <a:off x="4457308" y="998459"/>
          <a:ext cx="4495801" cy="4937760"/>
        </p:xfrm>
        <a:graphic>
          <a:graphicData uri="http://schemas.openxmlformats.org/drawingml/2006/table">
            <a:tbl>
              <a:tblPr/>
              <a:tblGrid>
                <a:gridCol w="2971801"/>
                <a:gridCol w="609600"/>
                <a:gridCol w="914400"/>
              </a:tblGrid>
              <a:tr h="2497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Max/min energy of e-beam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MeV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33/8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7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Electrons/bunch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  <a:r>
                        <a:rPr kumimoji="0" lang="en-US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3.75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7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bunch revolutions in CCR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~300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7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Current in CCR/ERL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3/0.01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7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Bunch repetition in CCR/ERL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500/1.67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7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CCR circumference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7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Cooling section length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7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Circulation duration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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7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Bunch length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7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Energy spread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  <a:r>
                        <a:rPr kumimoji="0" lang="en-US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-4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7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Solenoid field in cooling section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7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Beam radius in solenoid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~1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7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Beta-function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7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Thermal cyclotron radius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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7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Beam radius at cathode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7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Solenoid field at cathode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7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Laslett’s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tune shift @60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MeV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7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Longitudinal inter/intra beam heating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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633" name="TextBox 3"/>
          <p:cNvSpPr txBox="1">
            <a:spLocks noChangeArrowheads="1"/>
          </p:cNvSpPr>
          <p:nvPr/>
        </p:nvSpPr>
        <p:spPr bwMode="auto">
          <a:xfrm>
            <a:off x="76200" y="914400"/>
            <a:ext cx="43434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>
              <a:buFont typeface="Arial" pitchFamily="34" charset="0"/>
              <a:buChar char="•"/>
            </a:pPr>
            <a:r>
              <a:rPr lang="en-US" sz="2000" dirty="0">
                <a:latin typeface="+mj-lt"/>
                <a:cs typeface="Arial" pitchFamily="34" charset="0"/>
              </a:rPr>
              <a:t>Number of turns in circulator cooler ring is determined by degradation of electron beam quality caused by inter/intra beam heating up and space charge effect.</a:t>
            </a:r>
          </a:p>
          <a:p>
            <a:pPr marL="174625" indent="-174625"/>
            <a:r>
              <a:rPr lang="en-US" sz="800" dirty="0">
                <a:latin typeface="+mj-lt"/>
                <a:cs typeface="Arial" pitchFamily="34" charset="0"/>
              </a:rPr>
              <a:t> </a:t>
            </a:r>
            <a:endParaRPr lang="en-US" sz="800" dirty="0">
              <a:latin typeface="+mj-lt"/>
            </a:endParaRPr>
          </a:p>
          <a:p>
            <a:pPr marL="174625" indent="-174625">
              <a:buFont typeface="Arial" pitchFamily="34" charset="0"/>
              <a:buChar char="•"/>
            </a:pPr>
            <a:r>
              <a:rPr lang="en-US" sz="2000" dirty="0">
                <a:latin typeface="+mj-lt"/>
                <a:cs typeface="Arial" pitchFamily="34" charset="0"/>
              </a:rPr>
              <a:t>Space charge effect could be a leading issue when electron beam energy is low.</a:t>
            </a:r>
          </a:p>
          <a:p>
            <a:pPr marL="174625" indent="-174625">
              <a:buFont typeface="Arial" pitchFamily="34" charset="0"/>
              <a:buChar char="•"/>
            </a:pPr>
            <a:endParaRPr lang="en-US" sz="800" dirty="0">
              <a:latin typeface="+mj-lt"/>
              <a:cs typeface="Arial" pitchFamily="34" charset="0"/>
            </a:endParaRPr>
          </a:p>
          <a:p>
            <a:pPr marL="174625" indent="-174625">
              <a:buFont typeface="Arial" pitchFamily="34" charset="0"/>
              <a:buChar char="•"/>
            </a:pPr>
            <a:r>
              <a:rPr lang="en-US" sz="2000" dirty="0">
                <a:latin typeface="+mj-lt"/>
                <a:cs typeface="Arial" pitchFamily="34" charset="0"/>
              </a:rPr>
              <a:t>It is estimated that beam quality (as well as cooling efficiency) is still good enough after 100 to 300 turns in circulator ring. </a:t>
            </a:r>
          </a:p>
          <a:p>
            <a:pPr marL="174625" indent="-174625">
              <a:buFont typeface="Arial" pitchFamily="34" charset="0"/>
              <a:buChar char="•"/>
            </a:pPr>
            <a:endParaRPr lang="en-US" sz="800" dirty="0">
              <a:latin typeface="+mj-lt"/>
              <a:cs typeface="Arial" pitchFamily="34" charset="0"/>
            </a:endParaRPr>
          </a:p>
          <a:p>
            <a:pPr marL="174625" indent="-174625">
              <a:buFont typeface="Arial" pitchFamily="34" charset="0"/>
              <a:buChar char="•"/>
            </a:pPr>
            <a:r>
              <a:rPr lang="en-US" sz="2000" dirty="0">
                <a:latin typeface="+mj-lt"/>
                <a:cs typeface="Arial" pitchFamily="34" charset="0"/>
              </a:rPr>
              <a:t>This leads directly to a 100 to 300 times saving of electron currents from the source/injector and ERL.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01980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Technologies for MEIC e-Cooler</a:t>
            </a:r>
            <a:endParaRPr lang="en-US" dirty="0"/>
          </a:p>
        </p:txBody>
      </p:sp>
      <p:grpSp>
        <p:nvGrpSpPr>
          <p:cNvPr id="4" name="Group 41"/>
          <p:cNvGrpSpPr/>
          <p:nvPr/>
        </p:nvGrpSpPr>
        <p:grpSpPr>
          <a:xfrm>
            <a:off x="5067300" y="1298291"/>
            <a:ext cx="3784796" cy="1433557"/>
            <a:chOff x="47161" y="1563493"/>
            <a:chExt cx="3792186" cy="1644737"/>
          </a:xfrm>
        </p:grpSpPr>
        <p:sp>
          <p:nvSpPr>
            <p:cNvPr id="3" name="Parallelogram 2"/>
            <p:cNvSpPr/>
            <p:nvPr/>
          </p:nvSpPr>
          <p:spPr bwMode="auto">
            <a:xfrm>
              <a:off x="218267" y="2459412"/>
              <a:ext cx="3450496" cy="489039"/>
            </a:xfrm>
            <a:prstGeom prst="parallelogram">
              <a:avLst>
                <a:gd name="adj" fmla="val 11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7" name="Right Brace 6"/>
            <p:cNvSpPr/>
            <p:nvPr/>
          </p:nvSpPr>
          <p:spPr bwMode="auto">
            <a:xfrm flipH="1">
              <a:off x="1845009" y="2075985"/>
              <a:ext cx="171951" cy="599624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29738" y="2189915"/>
              <a:ext cx="363741" cy="411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h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 bwMode="auto">
            <a:xfrm flipV="1">
              <a:off x="3445790" y="2684058"/>
              <a:ext cx="263471" cy="528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" name="Straight Arrow Connector 10"/>
            <p:cNvCxnSpPr/>
            <p:nvPr/>
          </p:nvCxnSpPr>
          <p:spPr bwMode="auto">
            <a:xfrm>
              <a:off x="2375351" y="2078287"/>
              <a:ext cx="636547" cy="193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" name="Oval 4"/>
            <p:cNvSpPr/>
            <p:nvPr/>
          </p:nvSpPr>
          <p:spPr bwMode="auto">
            <a:xfrm>
              <a:off x="2087275" y="1985690"/>
              <a:ext cx="454677" cy="185195"/>
            </a:xfrm>
            <a:prstGeom prst="ellipse">
              <a:avLst/>
            </a:prstGeom>
            <a:solidFill>
              <a:srgbClr val="99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477899" y="2650888"/>
              <a:ext cx="361448" cy="332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v</a:t>
              </a:r>
              <a:r>
                <a:rPr lang="en-US" sz="1600" baseline="-25000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en-US" sz="16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35686" y="1822223"/>
              <a:ext cx="727483" cy="411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latin typeface="Arial" pitchFamily="34" charset="0"/>
                  <a:cs typeface="Arial" pitchFamily="34" charset="0"/>
                </a:rPr>
                <a:t>v≈c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62054" y="1880504"/>
              <a:ext cx="12987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surface charge density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Down Arrow 16"/>
            <p:cNvSpPr/>
            <p:nvPr/>
          </p:nvSpPr>
          <p:spPr bwMode="auto">
            <a:xfrm flipV="1">
              <a:off x="2185845" y="1676500"/>
              <a:ext cx="272806" cy="370387"/>
            </a:xfrm>
            <a:prstGeom prst="downArrow">
              <a:avLst/>
            </a:prstGeom>
            <a:solidFill>
              <a:srgbClr val="FF99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377295" y="1563493"/>
              <a:ext cx="336013" cy="32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F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ight Brace 23"/>
            <p:cNvSpPr/>
            <p:nvPr/>
          </p:nvSpPr>
          <p:spPr bwMode="auto">
            <a:xfrm rot="5400000">
              <a:off x="1595682" y="1589484"/>
              <a:ext cx="273440" cy="2964052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688661" y="2722450"/>
              <a:ext cx="345840" cy="388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L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040790" y="2459414"/>
              <a:ext cx="329339" cy="332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dirty="0" smtClean="0">
                  <a:latin typeface="Arial" pitchFamily="34" charset="0"/>
                  <a:cs typeface="Arial" pitchFamily="34" charset="0"/>
                </a:rPr>
                <a:t>σ</a:t>
              </a:r>
              <a:r>
                <a:rPr lang="en-US" sz="1600" baseline="-25000" dirty="0" smtClean="0">
                  <a:latin typeface="Arial" pitchFamily="34" charset="0"/>
                  <a:cs typeface="Arial" pitchFamily="34" charset="0"/>
                </a:rPr>
                <a:t>c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 rot="16200000" flipV="1">
              <a:off x="934398" y="2436911"/>
              <a:ext cx="323370" cy="211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0" name="Right Brace 29"/>
            <p:cNvSpPr/>
            <p:nvPr/>
          </p:nvSpPr>
          <p:spPr bwMode="auto">
            <a:xfrm rot="2788036" flipH="1">
              <a:off x="179020" y="2293542"/>
              <a:ext cx="362786" cy="626504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55149" y="2159886"/>
              <a:ext cx="272806" cy="411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D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292279" y="2411851"/>
              <a:ext cx="1185621" cy="272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kicking beam</a:t>
              </a:r>
              <a:endParaRPr lang="en-US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4922520" y="2743200"/>
            <a:ext cx="4221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A short (1~ 3 cm) electron bunch passes through a long (15 ~ 50 cm) low-energy flat bunch at a very close distance, receiving a transverse kick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Simulation studies will be initiated.</a:t>
            </a:r>
          </a:p>
        </p:txBody>
      </p:sp>
      <p:graphicFrame>
        <p:nvGraphicFramePr>
          <p:cNvPr id="41" name="Table 40"/>
          <p:cNvGraphicFramePr>
            <a:graphicFrameLocks noGrp="1"/>
          </p:cNvGraphicFramePr>
          <p:nvPr/>
        </p:nvGraphicFramePr>
        <p:xfrm>
          <a:off x="5828774" y="4099560"/>
          <a:ext cx="3048526" cy="1920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50890"/>
                <a:gridCol w="544380"/>
                <a:gridCol w="653256"/>
              </a:tblGrid>
              <a:tr h="175665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Arial" pitchFamily="34" charset="0"/>
                          <a:cs typeface="Arial" pitchFamily="34" charset="0"/>
                        </a:rPr>
                        <a:t>Circulating beam energy</a:t>
                      </a:r>
                      <a:endParaRPr 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err="1" smtClean="0">
                          <a:latin typeface="Arial" pitchFamily="34" charset="0"/>
                          <a:cs typeface="Arial" pitchFamily="34" charset="0"/>
                        </a:rPr>
                        <a:t>MeV</a:t>
                      </a:r>
                      <a:endParaRPr 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  <a:endParaRPr lang="en-US" sz="12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75665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Arial" pitchFamily="34" charset="0"/>
                          <a:cs typeface="Arial" pitchFamily="34" charset="0"/>
                        </a:rPr>
                        <a:t>Kicking beam energy</a:t>
                      </a:r>
                      <a:endParaRPr 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err="1" smtClean="0">
                          <a:latin typeface="Arial" pitchFamily="34" charset="0"/>
                          <a:cs typeface="Arial" pitchFamily="34" charset="0"/>
                        </a:rPr>
                        <a:t>MeV</a:t>
                      </a:r>
                      <a:endParaRPr 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~0.3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79719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Arial" pitchFamily="34" charset="0"/>
                          <a:cs typeface="Arial" pitchFamily="34" charset="0"/>
                        </a:rPr>
                        <a:t>Repetition</a:t>
                      </a:r>
                      <a:r>
                        <a:rPr lang="en-US" sz="1200" b="0" baseline="0" dirty="0" smtClean="0">
                          <a:latin typeface="Arial" pitchFamily="34" charset="0"/>
                          <a:cs typeface="Arial" pitchFamily="34" charset="0"/>
                        </a:rPr>
                        <a:t> frequency</a:t>
                      </a:r>
                      <a:endParaRPr 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Arial" pitchFamily="34" charset="0"/>
                          <a:cs typeface="Arial" pitchFamily="34" charset="0"/>
                        </a:rPr>
                        <a:t>MHz</a:t>
                      </a:r>
                      <a:endParaRPr 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5 -15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79719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Arial" pitchFamily="34" charset="0"/>
                          <a:cs typeface="Arial" pitchFamily="34" charset="0"/>
                        </a:rPr>
                        <a:t>Kicking angle</a:t>
                      </a:r>
                      <a:endParaRPr 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err="1" smtClean="0">
                          <a:latin typeface="Arial" pitchFamily="34" charset="0"/>
                          <a:cs typeface="Arial" pitchFamily="34" charset="0"/>
                        </a:rPr>
                        <a:t>mrad</a:t>
                      </a:r>
                      <a:endParaRPr 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0.2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79719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Arial" pitchFamily="34" charset="0"/>
                          <a:cs typeface="Arial" pitchFamily="34" charset="0"/>
                        </a:rPr>
                        <a:t>Kinking bunch length</a:t>
                      </a:r>
                      <a:endParaRPr 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Arial" pitchFamily="34" charset="0"/>
                          <a:cs typeface="Arial" pitchFamily="34" charset="0"/>
                        </a:rPr>
                        <a:t>cm</a:t>
                      </a:r>
                      <a:endParaRPr 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15~50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79719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Arial" pitchFamily="34" charset="0"/>
                          <a:cs typeface="Arial" pitchFamily="34" charset="0"/>
                        </a:rPr>
                        <a:t>Kinking</a:t>
                      </a:r>
                      <a:r>
                        <a:rPr lang="en-US" sz="1200" b="0" baseline="0" dirty="0" smtClean="0">
                          <a:latin typeface="Arial" pitchFamily="34" charset="0"/>
                          <a:cs typeface="Arial" pitchFamily="34" charset="0"/>
                        </a:rPr>
                        <a:t> bunch width</a:t>
                      </a:r>
                      <a:endParaRPr 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Arial" pitchFamily="34" charset="0"/>
                          <a:cs typeface="Arial" pitchFamily="34" charset="0"/>
                        </a:rPr>
                        <a:t>cm</a:t>
                      </a:r>
                      <a:endParaRPr 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0.5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756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baseline="0" dirty="0" smtClean="0">
                          <a:latin typeface="Arial" pitchFamily="34" charset="0"/>
                          <a:cs typeface="Arial" pitchFamily="34" charset="0"/>
                        </a:rPr>
                        <a:t>Bunch charge</a:t>
                      </a:r>
                      <a:endParaRPr lang="en-US" sz="12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err="1" smtClean="0">
                          <a:latin typeface="Arial" pitchFamily="34" charset="0"/>
                          <a:cs typeface="Arial" pitchFamily="34" charset="0"/>
                        </a:rPr>
                        <a:t>nC</a:t>
                      </a:r>
                      <a:r>
                        <a:rPr lang="en-US" sz="12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200" b="0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 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5619619" y="6174165"/>
            <a:ext cx="2335661" cy="523220"/>
          </a:xfrm>
          <a:prstGeom prst="rect">
            <a:avLst/>
          </a:prstGeom>
          <a:solidFill>
            <a:srgbClr val="FFFF66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 ultra-fast RF kicker is also under development.</a:t>
            </a:r>
            <a:endParaRPr lang="en-US" sz="1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7802880" y="1261242"/>
            <a:ext cx="1341120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V.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Shiltsev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, 1996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11140" y="754380"/>
            <a:ext cx="3040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+mn-lt"/>
              </a:rPr>
              <a:t>Beam-beam fast kicker</a:t>
            </a:r>
            <a:endParaRPr lang="en-US" sz="2000" b="1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" y="2734270"/>
            <a:ext cx="4335780" cy="132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35"/>
          <p:cNvSpPr txBox="1"/>
          <p:nvPr/>
        </p:nvSpPr>
        <p:spPr>
          <a:xfrm>
            <a:off x="0" y="2415540"/>
            <a:ext cx="3040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+mn-lt"/>
              </a:rPr>
              <a:t>Energy Recovery </a:t>
            </a:r>
            <a:r>
              <a:rPr lang="en-US" sz="2000" b="1" dirty="0" err="1" smtClean="0">
                <a:solidFill>
                  <a:srgbClr val="0000FF"/>
                </a:solidFill>
                <a:latin typeface="+mn-lt"/>
              </a:rPr>
              <a:t>Linac</a:t>
            </a:r>
            <a:endParaRPr lang="en-US" sz="20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9" name="TextBox 4"/>
          <p:cNvSpPr txBox="1">
            <a:spLocks noChangeArrowheads="1"/>
          </p:cNvSpPr>
          <p:nvPr/>
        </p:nvSpPr>
        <p:spPr bwMode="auto">
          <a:xfrm>
            <a:off x="2910577" y="2541929"/>
            <a:ext cx="2065283" cy="523220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i="1" dirty="0" err="1">
                <a:solidFill>
                  <a:srgbClr val="CC0000"/>
                </a:solidFill>
                <a:latin typeface="Arial" charset="0"/>
                <a:cs typeface="Arial" charset="0"/>
              </a:rPr>
              <a:t>JLab</a:t>
            </a:r>
            <a:r>
              <a:rPr lang="en-US" sz="1400" b="1" i="1" dirty="0">
                <a:solidFill>
                  <a:srgbClr val="CC0000"/>
                </a:solidFill>
                <a:latin typeface="Arial" charset="0"/>
                <a:cs typeface="Arial" charset="0"/>
              </a:rPr>
              <a:t> is world leader in ERL technology !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0" y="4328160"/>
            <a:ext cx="3040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+mn-lt"/>
              </a:rPr>
              <a:t>Circulator Ring</a:t>
            </a:r>
            <a:endParaRPr lang="en-US" sz="20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14300" y="4611231"/>
            <a:ext cx="4724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Number of turns depends on degradation of the electron beam due to inter &amp; intra beam scattering and space charge effects</a:t>
            </a:r>
            <a:endParaRPr lang="en-US" sz="400" dirty="0" smtClean="0">
              <a:latin typeface="Arial" pitchFamily="34" charset="0"/>
              <a:cs typeface="Arial" pitchFamily="34" charset="0"/>
            </a:endParaRPr>
          </a:p>
          <a:p>
            <a:pPr marL="174625" indent="-174625">
              <a:buFont typeface="Arial" pitchFamily="34" charset="0"/>
              <a:buChar char="•"/>
            </a:pPr>
            <a:endParaRPr lang="en-US" sz="400" dirty="0" smtClean="0">
              <a:latin typeface="Arial" pitchFamily="34" charset="0"/>
              <a:cs typeface="Arial" pitchFamily="34" charset="0"/>
            </a:endParaRPr>
          </a:p>
          <a:p>
            <a:pPr marL="174625" indent="-174625">
              <a:buFont typeface="Arial" pitchFamily="34" charset="0"/>
              <a:buChar char="•"/>
            </a:pPr>
            <a:endParaRPr lang="en-US" sz="400" dirty="0" smtClean="0">
              <a:latin typeface="Arial" pitchFamily="34" charset="0"/>
              <a:cs typeface="Arial" pitchFamily="34" charset="0"/>
            </a:endParaRPr>
          </a:p>
          <a:p>
            <a:pPr marL="174625" indent="-174625"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Duration of kicking should be less than bunch spacing (~0.67 ns) if replacing bunch-by-bunch</a:t>
            </a:r>
          </a:p>
        </p:txBody>
      </p:sp>
      <p:grpSp>
        <p:nvGrpSpPr>
          <p:cNvPr id="38" name="Group 3"/>
          <p:cNvGrpSpPr>
            <a:grpSpLocks/>
          </p:cNvGrpSpPr>
          <p:nvPr/>
        </p:nvGrpSpPr>
        <p:grpSpPr bwMode="auto">
          <a:xfrm>
            <a:off x="244316" y="1005756"/>
            <a:ext cx="4083844" cy="967824"/>
            <a:chOff x="494" y="1203"/>
            <a:chExt cx="4018" cy="1209"/>
          </a:xfrm>
        </p:grpSpPr>
        <p:grpSp>
          <p:nvGrpSpPr>
            <p:cNvPr id="40" name="Group 4"/>
            <p:cNvGrpSpPr>
              <a:grpSpLocks/>
            </p:cNvGrpSpPr>
            <p:nvPr/>
          </p:nvGrpSpPr>
          <p:grpSpPr bwMode="auto">
            <a:xfrm>
              <a:off x="727" y="1632"/>
              <a:ext cx="233" cy="288"/>
              <a:chOff x="343" y="1728"/>
              <a:chExt cx="233" cy="288"/>
            </a:xfrm>
          </p:grpSpPr>
          <p:sp>
            <p:nvSpPr>
              <p:cNvPr id="116" name="Arc 5"/>
              <p:cNvSpPr>
                <a:spLocks/>
              </p:cNvSpPr>
              <p:nvPr/>
            </p:nvSpPr>
            <p:spPr bwMode="auto">
              <a:xfrm flipH="1">
                <a:off x="343" y="1728"/>
                <a:ext cx="137" cy="14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117" name="Arc 6"/>
              <p:cNvSpPr>
                <a:spLocks/>
              </p:cNvSpPr>
              <p:nvPr/>
            </p:nvSpPr>
            <p:spPr bwMode="auto">
              <a:xfrm flipH="1" flipV="1">
                <a:off x="343" y="1872"/>
                <a:ext cx="137" cy="14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118" name="Rectangle 7"/>
              <p:cNvSpPr>
                <a:spLocks noChangeArrowheads="1"/>
              </p:cNvSpPr>
              <p:nvPr/>
            </p:nvSpPr>
            <p:spPr bwMode="auto">
              <a:xfrm>
                <a:off x="480" y="1728"/>
                <a:ext cx="96" cy="288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</p:grpSp>
        <p:sp>
          <p:nvSpPr>
            <p:cNvPr id="42" name="Line 8"/>
            <p:cNvSpPr>
              <a:spLocks noChangeShapeType="1"/>
            </p:cNvSpPr>
            <p:nvPr/>
          </p:nvSpPr>
          <p:spPr bwMode="auto">
            <a:xfrm>
              <a:off x="960" y="1776"/>
              <a:ext cx="35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grpSp>
          <p:nvGrpSpPr>
            <p:cNvPr id="47" name="Group 9"/>
            <p:cNvGrpSpPr>
              <a:grpSpLocks/>
            </p:cNvGrpSpPr>
            <p:nvPr/>
          </p:nvGrpSpPr>
          <p:grpSpPr bwMode="auto">
            <a:xfrm>
              <a:off x="1152" y="1680"/>
              <a:ext cx="144" cy="192"/>
              <a:chOff x="1872" y="1104"/>
              <a:chExt cx="576" cy="288"/>
            </a:xfrm>
          </p:grpSpPr>
          <p:grpSp>
            <p:nvGrpSpPr>
              <p:cNvPr id="90" name="Group 10"/>
              <p:cNvGrpSpPr>
                <a:grpSpLocks/>
              </p:cNvGrpSpPr>
              <p:nvPr/>
            </p:nvGrpSpPr>
            <p:grpSpPr bwMode="auto">
              <a:xfrm>
                <a:off x="1872" y="1104"/>
                <a:ext cx="576" cy="96"/>
                <a:chOff x="1872" y="1104"/>
                <a:chExt cx="576" cy="96"/>
              </a:xfrm>
            </p:grpSpPr>
            <p:grpSp>
              <p:nvGrpSpPr>
                <p:cNvPr id="104" name="Group 11"/>
                <p:cNvGrpSpPr>
                  <a:grpSpLocks/>
                </p:cNvGrpSpPr>
                <p:nvPr/>
              </p:nvGrpSpPr>
              <p:grpSpPr bwMode="auto">
                <a:xfrm>
                  <a:off x="1872" y="1104"/>
                  <a:ext cx="144" cy="96"/>
                  <a:chOff x="1680" y="3648"/>
                  <a:chExt cx="192" cy="48"/>
                </a:xfrm>
              </p:grpSpPr>
              <p:sp>
                <p:nvSpPr>
                  <p:cNvPr id="114" name="Arc 12"/>
                  <p:cNvSpPr>
                    <a:spLocks/>
                  </p:cNvSpPr>
                  <p:nvPr/>
                </p:nvSpPr>
                <p:spPr bwMode="auto">
                  <a:xfrm flipH="1">
                    <a:off x="1680" y="3648"/>
                    <a:ext cx="96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non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115" name="Arc 13"/>
                  <p:cNvSpPr>
                    <a:spLocks/>
                  </p:cNvSpPr>
                  <p:nvPr/>
                </p:nvSpPr>
                <p:spPr bwMode="auto">
                  <a:xfrm>
                    <a:off x="1776" y="3648"/>
                    <a:ext cx="96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non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</p:grpSp>
            <p:grpSp>
              <p:nvGrpSpPr>
                <p:cNvPr id="105" name="Group 14"/>
                <p:cNvGrpSpPr>
                  <a:grpSpLocks/>
                </p:cNvGrpSpPr>
                <p:nvPr/>
              </p:nvGrpSpPr>
              <p:grpSpPr bwMode="auto">
                <a:xfrm>
                  <a:off x="2016" y="1104"/>
                  <a:ext cx="144" cy="96"/>
                  <a:chOff x="1680" y="3648"/>
                  <a:chExt cx="192" cy="48"/>
                </a:xfrm>
              </p:grpSpPr>
              <p:sp>
                <p:nvSpPr>
                  <p:cNvPr id="112" name="Arc 15"/>
                  <p:cNvSpPr>
                    <a:spLocks/>
                  </p:cNvSpPr>
                  <p:nvPr/>
                </p:nvSpPr>
                <p:spPr bwMode="auto">
                  <a:xfrm flipH="1">
                    <a:off x="1680" y="3648"/>
                    <a:ext cx="96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non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113" name="Arc 16"/>
                  <p:cNvSpPr>
                    <a:spLocks/>
                  </p:cNvSpPr>
                  <p:nvPr/>
                </p:nvSpPr>
                <p:spPr bwMode="auto">
                  <a:xfrm>
                    <a:off x="1776" y="3648"/>
                    <a:ext cx="96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non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</p:grpSp>
            <p:grpSp>
              <p:nvGrpSpPr>
                <p:cNvPr id="106" name="Group 17"/>
                <p:cNvGrpSpPr>
                  <a:grpSpLocks/>
                </p:cNvGrpSpPr>
                <p:nvPr/>
              </p:nvGrpSpPr>
              <p:grpSpPr bwMode="auto">
                <a:xfrm>
                  <a:off x="2160" y="1104"/>
                  <a:ext cx="144" cy="96"/>
                  <a:chOff x="1680" y="3648"/>
                  <a:chExt cx="192" cy="48"/>
                </a:xfrm>
              </p:grpSpPr>
              <p:sp>
                <p:nvSpPr>
                  <p:cNvPr id="110" name="Arc 18"/>
                  <p:cNvSpPr>
                    <a:spLocks/>
                  </p:cNvSpPr>
                  <p:nvPr/>
                </p:nvSpPr>
                <p:spPr bwMode="auto">
                  <a:xfrm flipH="1">
                    <a:off x="1680" y="3648"/>
                    <a:ext cx="96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non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111" name="Arc 19"/>
                  <p:cNvSpPr>
                    <a:spLocks/>
                  </p:cNvSpPr>
                  <p:nvPr/>
                </p:nvSpPr>
                <p:spPr bwMode="auto">
                  <a:xfrm>
                    <a:off x="1776" y="3648"/>
                    <a:ext cx="96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non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</p:grpSp>
            <p:grpSp>
              <p:nvGrpSpPr>
                <p:cNvPr id="107" name="Group 20"/>
                <p:cNvGrpSpPr>
                  <a:grpSpLocks/>
                </p:cNvGrpSpPr>
                <p:nvPr/>
              </p:nvGrpSpPr>
              <p:grpSpPr bwMode="auto">
                <a:xfrm>
                  <a:off x="2304" y="1104"/>
                  <a:ext cx="144" cy="96"/>
                  <a:chOff x="1680" y="3648"/>
                  <a:chExt cx="192" cy="48"/>
                </a:xfrm>
              </p:grpSpPr>
              <p:sp>
                <p:nvSpPr>
                  <p:cNvPr id="108" name="Arc 21"/>
                  <p:cNvSpPr>
                    <a:spLocks/>
                  </p:cNvSpPr>
                  <p:nvPr/>
                </p:nvSpPr>
                <p:spPr bwMode="auto">
                  <a:xfrm flipH="1">
                    <a:off x="1680" y="3648"/>
                    <a:ext cx="96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non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109" name="Arc 22"/>
                  <p:cNvSpPr>
                    <a:spLocks/>
                  </p:cNvSpPr>
                  <p:nvPr/>
                </p:nvSpPr>
                <p:spPr bwMode="auto">
                  <a:xfrm>
                    <a:off x="1776" y="3648"/>
                    <a:ext cx="96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non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</p:grpSp>
          </p:grpSp>
          <p:grpSp>
            <p:nvGrpSpPr>
              <p:cNvPr id="91" name="Group 23"/>
              <p:cNvGrpSpPr>
                <a:grpSpLocks/>
              </p:cNvGrpSpPr>
              <p:nvPr/>
            </p:nvGrpSpPr>
            <p:grpSpPr bwMode="auto">
              <a:xfrm flipH="1" flipV="1">
                <a:off x="1872" y="1296"/>
                <a:ext cx="576" cy="96"/>
                <a:chOff x="1872" y="1104"/>
                <a:chExt cx="576" cy="96"/>
              </a:xfrm>
            </p:grpSpPr>
            <p:grpSp>
              <p:nvGrpSpPr>
                <p:cNvPr id="92" name="Group 24"/>
                <p:cNvGrpSpPr>
                  <a:grpSpLocks/>
                </p:cNvGrpSpPr>
                <p:nvPr/>
              </p:nvGrpSpPr>
              <p:grpSpPr bwMode="auto">
                <a:xfrm>
                  <a:off x="1872" y="1104"/>
                  <a:ext cx="144" cy="96"/>
                  <a:chOff x="1680" y="3648"/>
                  <a:chExt cx="192" cy="48"/>
                </a:xfrm>
              </p:grpSpPr>
              <p:sp>
                <p:nvSpPr>
                  <p:cNvPr id="102" name="Arc 25"/>
                  <p:cNvSpPr>
                    <a:spLocks/>
                  </p:cNvSpPr>
                  <p:nvPr/>
                </p:nvSpPr>
                <p:spPr bwMode="auto">
                  <a:xfrm flipH="1">
                    <a:off x="1680" y="3648"/>
                    <a:ext cx="96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non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103" name="Arc 26"/>
                  <p:cNvSpPr>
                    <a:spLocks/>
                  </p:cNvSpPr>
                  <p:nvPr/>
                </p:nvSpPr>
                <p:spPr bwMode="auto">
                  <a:xfrm>
                    <a:off x="1776" y="3648"/>
                    <a:ext cx="96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non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</p:grpSp>
            <p:grpSp>
              <p:nvGrpSpPr>
                <p:cNvPr id="93" name="Group 27"/>
                <p:cNvGrpSpPr>
                  <a:grpSpLocks/>
                </p:cNvGrpSpPr>
                <p:nvPr/>
              </p:nvGrpSpPr>
              <p:grpSpPr bwMode="auto">
                <a:xfrm>
                  <a:off x="2016" y="1104"/>
                  <a:ext cx="144" cy="96"/>
                  <a:chOff x="1680" y="3648"/>
                  <a:chExt cx="192" cy="48"/>
                </a:xfrm>
              </p:grpSpPr>
              <p:sp>
                <p:nvSpPr>
                  <p:cNvPr id="100" name="Arc 28"/>
                  <p:cNvSpPr>
                    <a:spLocks/>
                  </p:cNvSpPr>
                  <p:nvPr/>
                </p:nvSpPr>
                <p:spPr bwMode="auto">
                  <a:xfrm flipH="1">
                    <a:off x="1680" y="3648"/>
                    <a:ext cx="96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non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101" name="Arc 29"/>
                  <p:cNvSpPr>
                    <a:spLocks/>
                  </p:cNvSpPr>
                  <p:nvPr/>
                </p:nvSpPr>
                <p:spPr bwMode="auto">
                  <a:xfrm>
                    <a:off x="1776" y="3648"/>
                    <a:ext cx="96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non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</p:grpSp>
            <p:grpSp>
              <p:nvGrpSpPr>
                <p:cNvPr id="94" name="Group 30"/>
                <p:cNvGrpSpPr>
                  <a:grpSpLocks/>
                </p:cNvGrpSpPr>
                <p:nvPr/>
              </p:nvGrpSpPr>
              <p:grpSpPr bwMode="auto">
                <a:xfrm>
                  <a:off x="2160" y="1104"/>
                  <a:ext cx="144" cy="96"/>
                  <a:chOff x="1680" y="3648"/>
                  <a:chExt cx="192" cy="48"/>
                </a:xfrm>
              </p:grpSpPr>
              <p:sp>
                <p:nvSpPr>
                  <p:cNvPr id="98" name="Arc 31"/>
                  <p:cNvSpPr>
                    <a:spLocks/>
                  </p:cNvSpPr>
                  <p:nvPr/>
                </p:nvSpPr>
                <p:spPr bwMode="auto">
                  <a:xfrm flipH="1">
                    <a:off x="1680" y="3648"/>
                    <a:ext cx="96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non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99" name="Arc 32"/>
                  <p:cNvSpPr>
                    <a:spLocks/>
                  </p:cNvSpPr>
                  <p:nvPr/>
                </p:nvSpPr>
                <p:spPr bwMode="auto">
                  <a:xfrm>
                    <a:off x="1776" y="3648"/>
                    <a:ext cx="96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non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</p:grpSp>
            <p:grpSp>
              <p:nvGrpSpPr>
                <p:cNvPr id="95" name="Group 33"/>
                <p:cNvGrpSpPr>
                  <a:grpSpLocks/>
                </p:cNvGrpSpPr>
                <p:nvPr/>
              </p:nvGrpSpPr>
              <p:grpSpPr bwMode="auto">
                <a:xfrm>
                  <a:off x="2304" y="1104"/>
                  <a:ext cx="144" cy="96"/>
                  <a:chOff x="1680" y="3648"/>
                  <a:chExt cx="192" cy="48"/>
                </a:xfrm>
              </p:grpSpPr>
              <p:sp>
                <p:nvSpPr>
                  <p:cNvPr id="96" name="Arc 34"/>
                  <p:cNvSpPr>
                    <a:spLocks/>
                  </p:cNvSpPr>
                  <p:nvPr/>
                </p:nvSpPr>
                <p:spPr bwMode="auto">
                  <a:xfrm flipH="1">
                    <a:off x="1680" y="3648"/>
                    <a:ext cx="96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non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97" name="Arc 35"/>
                  <p:cNvSpPr>
                    <a:spLocks/>
                  </p:cNvSpPr>
                  <p:nvPr/>
                </p:nvSpPr>
                <p:spPr bwMode="auto">
                  <a:xfrm>
                    <a:off x="1776" y="3648"/>
                    <a:ext cx="96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non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</p:grpSp>
          </p:grpSp>
        </p:grpSp>
        <p:sp>
          <p:nvSpPr>
            <p:cNvPr id="48" name="Rectangle 36"/>
            <p:cNvSpPr>
              <a:spLocks noChangeArrowheads="1"/>
            </p:cNvSpPr>
            <p:nvPr/>
          </p:nvSpPr>
          <p:spPr bwMode="auto">
            <a:xfrm>
              <a:off x="1728" y="1632"/>
              <a:ext cx="96" cy="288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grpSp>
          <p:nvGrpSpPr>
            <p:cNvPr id="49" name="Group 37"/>
            <p:cNvGrpSpPr>
              <a:grpSpLocks/>
            </p:cNvGrpSpPr>
            <p:nvPr/>
          </p:nvGrpSpPr>
          <p:grpSpPr bwMode="auto">
            <a:xfrm>
              <a:off x="1392" y="1680"/>
              <a:ext cx="144" cy="192"/>
              <a:chOff x="1872" y="1104"/>
              <a:chExt cx="576" cy="288"/>
            </a:xfrm>
          </p:grpSpPr>
          <p:grpSp>
            <p:nvGrpSpPr>
              <p:cNvPr id="64" name="Group 38"/>
              <p:cNvGrpSpPr>
                <a:grpSpLocks/>
              </p:cNvGrpSpPr>
              <p:nvPr/>
            </p:nvGrpSpPr>
            <p:grpSpPr bwMode="auto">
              <a:xfrm>
                <a:off x="1872" y="1104"/>
                <a:ext cx="576" cy="96"/>
                <a:chOff x="1872" y="1104"/>
                <a:chExt cx="576" cy="96"/>
              </a:xfrm>
            </p:grpSpPr>
            <p:grpSp>
              <p:nvGrpSpPr>
                <p:cNvPr id="78" name="Group 39"/>
                <p:cNvGrpSpPr>
                  <a:grpSpLocks/>
                </p:cNvGrpSpPr>
                <p:nvPr/>
              </p:nvGrpSpPr>
              <p:grpSpPr bwMode="auto">
                <a:xfrm>
                  <a:off x="1872" y="1104"/>
                  <a:ext cx="144" cy="96"/>
                  <a:chOff x="1680" y="3648"/>
                  <a:chExt cx="192" cy="48"/>
                </a:xfrm>
              </p:grpSpPr>
              <p:sp>
                <p:nvSpPr>
                  <p:cNvPr id="88" name="Arc 40"/>
                  <p:cNvSpPr>
                    <a:spLocks/>
                  </p:cNvSpPr>
                  <p:nvPr/>
                </p:nvSpPr>
                <p:spPr bwMode="auto">
                  <a:xfrm flipH="1">
                    <a:off x="1680" y="3648"/>
                    <a:ext cx="96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non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89" name="Arc 41"/>
                  <p:cNvSpPr>
                    <a:spLocks/>
                  </p:cNvSpPr>
                  <p:nvPr/>
                </p:nvSpPr>
                <p:spPr bwMode="auto">
                  <a:xfrm>
                    <a:off x="1776" y="3648"/>
                    <a:ext cx="96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non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</p:grpSp>
            <p:grpSp>
              <p:nvGrpSpPr>
                <p:cNvPr id="79" name="Group 42"/>
                <p:cNvGrpSpPr>
                  <a:grpSpLocks/>
                </p:cNvGrpSpPr>
                <p:nvPr/>
              </p:nvGrpSpPr>
              <p:grpSpPr bwMode="auto">
                <a:xfrm>
                  <a:off x="2016" y="1104"/>
                  <a:ext cx="144" cy="96"/>
                  <a:chOff x="1680" y="3648"/>
                  <a:chExt cx="192" cy="48"/>
                </a:xfrm>
              </p:grpSpPr>
              <p:sp>
                <p:nvSpPr>
                  <p:cNvPr id="86" name="Arc 43"/>
                  <p:cNvSpPr>
                    <a:spLocks/>
                  </p:cNvSpPr>
                  <p:nvPr/>
                </p:nvSpPr>
                <p:spPr bwMode="auto">
                  <a:xfrm flipH="1">
                    <a:off x="1680" y="3648"/>
                    <a:ext cx="96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non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87" name="Arc 44"/>
                  <p:cNvSpPr>
                    <a:spLocks/>
                  </p:cNvSpPr>
                  <p:nvPr/>
                </p:nvSpPr>
                <p:spPr bwMode="auto">
                  <a:xfrm>
                    <a:off x="1776" y="3648"/>
                    <a:ext cx="96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non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</p:grpSp>
            <p:grpSp>
              <p:nvGrpSpPr>
                <p:cNvPr id="80" name="Group 45"/>
                <p:cNvGrpSpPr>
                  <a:grpSpLocks/>
                </p:cNvGrpSpPr>
                <p:nvPr/>
              </p:nvGrpSpPr>
              <p:grpSpPr bwMode="auto">
                <a:xfrm>
                  <a:off x="2160" y="1104"/>
                  <a:ext cx="144" cy="96"/>
                  <a:chOff x="1680" y="3648"/>
                  <a:chExt cx="192" cy="48"/>
                </a:xfrm>
              </p:grpSpPr>
              <p:sp>
                <p:nvSpPr>
                  <p:cNvPr id="84" name="Arc 46"/>
                  <p:cNvSpPr>
                    <a:spLocks/>
                  </p:cNvSpPr>
                  <p:nvPr/>
                </p:nvSpPr>
                <p:spPr bwMode="auto">
                  <a:xfrm flipH="1">
                    <a:off x="1680" y="3648"/>
                    <a:ext cx="96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non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85" name="Arc 47"/>
                  <p:cNvSpPr>
                    <a:spLocks/>
                  </p:cNvSpPr>
                  <p:nvPr/>
                </p:nvSpPr>
                <p:spPr bwMode="auto">
                  <a:xfrm>
                    <a:off x="1776" y="3648"/>
                    <a:ext cx="96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non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</p:grpSp>
            <p:grpSp>
              <p:nvGrpSpPr>
                <p:cNvPr id="81" name="Group 48"/>
                <p:cNvGrpSpPr>
                  <a:grpSpLocks/>
                </p:cNvGrpSpPr>
                <p:nvPr/>
              </p:nvGrpSpPr>
              <p:grpSpPr bwMode="auto">
                <a:xfrm>
                  <a:off x="2304" y="1104"/>
                  <a:ext cx="144" cy="96"/>
                  <a:chOff x="1680" y="3648"/>
                  <a:chExt cx="192" cy="48"/>
                </a:xfrm>
              </p:grpSpPr>
              <p:sp>
                <p:nvSpPr>
                  <p:cNvPr id="82" name="Arc 49"/>
                  <p:cNvSpPr>
                    <a:spLocks/>
                  </p:cNvSpPr>
                  <p:nvPr/>
                </p:nvSpPr>
                <p:spPr bwMode="auto">
                  <a:xfrm flipH="1">
                    <a:off x="1680" y="3648"/>
                    <a:ext cx="96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non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83" name="Arc 50"/>
                  <p:cNvSpPr>
                    <a:spLocks/>
                  </p:cNvSpPr>
                  <p:nvPr/>
                </p:nvSpPr>
                <p:spPr bwMode="auto">
                  <a:xfrm>
                    <a:off x="1776" y="3648"/>
                    <a:ext cx="96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non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</p:grpSp>
          </p:grpSp>
          <p:grpSp>
            <p:nvGrpSpPr>
              <p:cNvPr id="65" name="Group 51"/>
              <p:cNvGrpSpPr>
                <a:grpSpLocks/>
              </p:cNvGrpSpPr>
              <p:nvPr/>
            </p:nvGrpSpPr>
            <p:grpSpPr bwMode="auto">
              <a:xfrm flipH="1" flipV="1">
                <a:off x="1872" y="1296"/>
                <a:ext cx="576" cy="96"/>
                <a:chOff x="1872" y="1104"/>
                <a:chExt cx="576" cy="96"/>
              </a:xfrm>
            </p:grpSpPr>
            <p:grpSp>
              <p:nvGrpSpPr>
                <p:cNvPr id="66" name="Group 52"/>
                <p:cNvGrpSpPr>
                  <a:grpSpLocks/>
                </p:cNvGrpSpPr>
                <p:nvPr/>
              </p:nvGrpSpPr>
              <p:grpSpPr bwMode="auto">
                <a:xfrm>
                  <a:off x="1872" y="1104"/>
                  <a:ext cx="144" cy="96"/>
                  <a:chOff x="1680" y="3648"/>
                  <a:chExt cx="192" cy="48"/>
                </a:xfrm>
              </p:grpSpPr>
              <p:sp>
                <p:nvSpPr>
                  <p:cNvPr id="76" name="Arc 53"/>
                  <p:cNvSpPr>
                    <a:spLocks/>
                  </p:cNvSpPr>
                  <p:nvPr/>
                </p:nvSpPr>
                <p:spPr bwMode="auto">
                  <a:xfrm flipH="1">
                    <a:off x="1680" y="3648"/>
                    <a:ext cx="96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non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77" name="Arc 54"/>
                  <p:cNvSpPr>
                    <a:spLocks/>
                  </p:cNvSpPr>
                  <p:nvPr/>
                </p:nvSpPr>
                <p:spPr bwMode="auto">
                  <a:xfrm>
                    <a:off x="1776" y="3648"/>
                    <a:ext cx="96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non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</p:grpSp>
            <p:grpSp>
              <p:nvGrpSpPr>
                <p:cNvPr id="67" name="Group 55"/>
                <p:cNvGrpSpPr>
                  <a:grpSpLocks/>
                </p:cNvGrpSpPr>
                <p:nvPr/>
              </p:nvGrpSpPr>
              <p:grpSpPr bwMode="auto">
                <a:xfrm>
                  <a:off x="2016" y="1104"/>
                  <a:ext cx="144" cy="96"/>
                  <a:chOff x="1680" y="3648"/>
                  <a:chExt cx="192" cy="48"/>
                </a:xfrm>
              </p:grpSpPr>
              <p:sp>
                <p:nvSpPr>
                  <p:cNvPr id="74" name="Arc 56"/>
                  <p:cNvSpPr>
                    <a:spLocks/>
                  </p:cNvSpPr>
                  <p:nvPr/>
                </p:nvSpPr>
                <p:spPr bwMode="auto">
                  <a:xfrm flipH="1">
                    <a:off x="1680" y="3648"/>
                    <a:ext cx="96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non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75" name="Arc 57"/>
                  <p:cNvSpPr>
                    <a:spLocks/>
                  </p:cNvSpPr>
                  <p:nvPr/>
                </p:nvSpPr>
                <p:spPr bwMode="auto">
                  <a:xfrm>
                    <a:off x="1776" y="3648"/>
                    <a:ext cx="96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non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</p:grpSp>
            <p:grpSp>
              <p:nvGrpSpPr>
                <p:cNvPr id="68" name="Group 58"/>
                <p:cNvGrpSpPr>
                  <a:grpSpLocks/>
                </p:cNvGrpSpPr>
                <p:nvPr/>
              </p:nvGrpSpPr>
              <p:grpSpPr bwMode="auto">
                <a:xfrm>
                  <a:off x="2160" y="1104"/>
                  <a:ext cx="144" cy="96"/>
                  <a:chOff x="1680" y="3648"/>
                  <a:chExt cx="192" cy="48"/>
                </a:xfrm>
              </p:grpSpPr>
              <p:sp>
                <p:nvSpPr>
                  <p:cNvPr id="72" name="Arc 59"/>
                  <p:cNvSpPr>
                    <a:spLocks/>
                  </p:cNvSpPr>
                  <p:nvPr/>
                </p:nvSpPr>
                <p:spPr bwMode="auto">
                  <a:xfrm flipH="1">
                    <a:off x="1680" y="3648"/>
                    <a:ext cx="96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non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73" name="Arc 60"/>
                  <p:cNvSpPr>
                    <a:spLocks/>
                  </p:cNvSpPr>
                  <p:nvPr/>
                </p:nvSpPr>
                <p:spPr bwMode="auto">
                  <a:xfrm>
                    <a:off x="1776" y="3648"/>
                    <a:ext cx="96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non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</p:grpSp>
            <p:grpSp>
              <p:nvGrpSpPr>
                <p:cNvPr id="69" name="Group 61"/>
                <p:cNvGrpSpPr>
                  <a:grpSpLocks/>
                </p:cNvGrpSpPr>
                <p:nvPr/>
              </p:nvGrpSpPr>
              <p:grpSpPr bwMode="auto">
                <a:xfrm>
                  <a:off x="2304" y="1104"/>
                  <a:ext cx="144" cy="96"/>
                  <a:chOff x="1680" y="3648"/>
                  <a:chExt cx="192" cy="48"/>
                </a:xfrm>
              </p:grpSpPr>
              <p:sp>
                <p:nvSpPr>
                  <p:cNvPr id="70" name="Arc 62"/>
                  <p:cNvSpPr>
                    <a:spLocks/>
                  </p:cNvSpPr>
                  <p:nvPr/>
                </p:nvSpPr>
                <p:spPr bwMode="auto">
                  <a:xfrm flipH="1">
                    <a:off x="1680" y="3648"/>
                    <a:ext cx="96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non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71" name="Arc 63"/>
                  <p:cNvSpPr>
                    <a:spLocks/>
                  </p:cNvSpPr>
                  <p:nvPr/>
                </p:nvSpPr>
                <p:spPr bwMode="auto">
                  <a:xfrm>
                    <a:off x="1776" y="3648"/>
                    <a:ext cx="96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non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</p:grpSp>
          </p:grpSp>
        </p:grpSp>
        <p:sp>
          <p:nvSpPr>
            <p:cNvPr id="50" name="Rectangle 64"/>
            <p:cNvSpPr>
              <a:spLocks noChangeArrowheads="1"/>
            </p:cNvSpPr>
            <p:nvPr/>
          </p:nvSpPr>
          <p:spPr bwMode="auto">
            <a:xfrm>
              <a:off x="2016" y="1728"/>
              <a:ext cx="720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51" name="Rectangle 65"/>
            <p:cNvSpPr>
              <a:spLocks noChangeArrowheads="1"/>
            </p:cNvSpPr>
            <p:nvPr/>
          </p:nvSpPr>
          <p:spPr bwMode="auto">
            <a:xfrm>
              <a:off x="2832" y="1728"/>
              <a:ext cx="720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52" name="AutoShape 66"/>
            <p:cNvSpPr>
              <a:spLocks noChangeArrowheads="1"/>
            </p:cNvSpPr>
            <p:nvPr/>
          </p:nvSpPr>
          <p:spPr bwMode="auto">
            <a:xfrm>
              <a:off x="3840" y="1632"/>
              <a:ext cx="47" cy="288"/>
            </a:xfrm>
            <a:prstGeom prst="plus">
              <a:avLst>
                <a:gd name="adj" fmla="val 25000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53" name="AutoShape 67"/>
            <p:cNvSpPr>
              <a:spLocks noChangeArrowheads="1"/>
            </p:cNvSpPr>
            <p:nvPr/>
          </p:nvSpPr>
          <p:spPr bwMode="auto">
            <a:xfrm>
              <a:off x="3936" y="1632"/>
              <a:ext cx="47" cy="288"/>
            </a:xfrm>
            <a:prstGeom prst="plus">
              <a:avLst>
                <a:gd name="adj" fmla="val 25000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54" name="AutoShape 68"/>
            <p:cNvSpPr>
              <a:spLocks noChangeArrowheads="1"/>
            </p:cNvSpPr>
            <p:nvPr/>
          </p:nvSpPr>
          <p:spPr bwMode="auto">
            <a:xfrm>
              <a:off x="4032" y="1632"/>
              <a:ext cx="47" cy="288"/>
            </a:xfrm>
            <a:prstGeom prst="plus">
              <a:avLst>
                <a:gd name="adj" fmla="val 25000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55" name="AutoShape 69"/>
            <p:cNvSpPr>
              <a:spLocks noChangeArrowheads="1"/>
            </p:cNvSpPr>
            <p:nvPr/>
          </p:nvSpPr>
          <p:spPr bwMode="auto">
            <a:xfrm>
              <a:off x="4128" y="1632"/>
              <a:ext cx="48" cy="288"/>
            </a:xfrm>
            <a:prstGeom prst="plus">
              <a:avLst>
                <a:gd name="adj" fmla="val 25000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56" name="Text Box 70"/>
            <p:cNvSpPr txBox="1">
              <a:spLocks noChangeArrowheads="1"/>
            </p:cNvSpPr>
            <p:nvPr/>
          </p:nvSpPr>
          <p:spPr bwMode="auto">
            <a:xfrm>
              <a:off x="494" y="1919"/>
              <a:ext cx="772" cy="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300keV DC gun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7" name="Text Box 71"/>
            <p:cNvSpPr txBox="1">
              <a:spLocks noChangeArrowheads="1"/>
            </p:cNvSpPr>
            <p:nvPr/>
          </p:nvSpPr>
          <p:spPr bwMode="auto">
            <a:xfrm>
              <a:off x="853" y="1203"/>
              <a:ext cx="950" cy="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solenoids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8" name="Text Box 72"/>
            <p:cNvSpPr txBox="1">
              <a:spLocks noChangeArrowheads="1"/>
            </p:cNvSpPr>
            <p:nvPr/>
          </p:nvSpPr>
          <p:spPr bwMode="auto">
            <a:xfrm>
              <a:off x="1488" y="1987"/>
              <a:ext cx="820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buncher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9" name="AutoShape 73"/>
            <p:cNvSpPr>
              <a:spLocks/>
            </p:cNvSpPr>
            <p:nvPr/>
          </p:nvSpPr>
          <p:spPr bwMode="auto">
            <a:xfrm rot="-5400000">
              <a:off x="3936" y="1872"/>
              <a:ext cx="144" cy="432"/>
            </a:xfrm>
            <a:prstGeom prst="leftBrace">
              <a:avLst>
                <a:gd name="adj1" fmla="val 25000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0" name="AutoShape 74"/>
            <p:cNvSpPr>
              <a:spLocks/>
            </p:cNvSpPr>
            <p:nvPr/>
          </p:nvSpPr>
          <p:spPr bwMode="auto">
            <a:xfrm rot="5400000" flipV="1">
              <a:off x="2688" y="823"/>
              <a:ext cx="192" cy="1536"/>
            </a:xfrm>
            <a:prstGeom prst="leftBrace">
              <a:avLst>
                <a:gd name="adj1" fmla="val 66667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1" name="AutoShape 75"/>
            <p:cNvSpPr>
              <a:spLocks/>
            </p:cNvSpPr>
            <p:nvPr/>
          </p:nvSpPr>
          <p:spPr bwMode="auto">
            <a:xfrm rot="5400000" flipV="1">
              <a:off x="1296" y="1344"/>
              <a:ext cx="96" cy="384"/>
            </a:xfrm>
            <a:prstGeom prst="leftBrace">
              <a:avLst>
                <a:gd name="adj1" fmla="val 33333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2" name="Text Box 76"/>
            <p:cNvSpPr txBox="1">
              <a:spLocks noChangeArrowheads="1"/>
            </p:cNvSpPr>
            <p:nvPr/>
          </p:nvSpPr>
          <p:spPr bwMode="auto">
            <a:xfrm>
              <a:off x="2158" y="1248"/>
              <a:ext cx="1379" cy="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SRF modules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3" name="Text Box 77"/>
            <p:cNvSpPr txBox="1">
              <a:spLocks noChangeArrowheads="1"/>
            </p:cNvSpPr>
            <p:nvPr/>
          </p:nvSpPr>
          <p:spPr bwMode="auto">
            <a:xfrm>
              <a:off x="3696" y="2160"/>
              <a:ext cx="624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quads</a:t>
              </a: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19" name="TextBox 118"/>
          <p:cNvSpPr txBox="1"/>
          <p:nvPr/>
        </p:nvSpPr>
        <p:spPr>
          <a:xfrm>
            <a:off x="0" y="624840"/>
            <a:ext cx="413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+mn-lt"/>
              </a:rPr>
              <a:t>High intensity photo-injector</a:t>
            </a:r>
            <a:endParaRPr lang="en-US" sz="2000" b="1" dirty="0">
              <a:solidFill>
                <a:srgbClr val="0000F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12559"/>
          </a:xfrm>
        </p:spPr>
        <p:txBody>
          <a:bodyPr/>
          <a:lstStyle/>
          <a:p>
            <a:r>
              <a:rPr lang="en-US" dirty="0" smtClean="0"/>
              <a:t>Built Up an Extended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48" y="712175"/>
            <a:ext cx="8948054" cy="5474024"/>
          </a:xfrm>
        </p:spPr>
        <p:txBody>
          <a:bodyPr/>
          <a:lstStyle/>
          <a:p>
            <a:pPr marL="233363" indent="-233363"/>
            <a:r>
              <a:rPr lang="en-US" sz="2000" dirty="0" smtClean="0">
                <a:solidFill>
                  <a:srgbClr val="0000FF"/>
                </a:solidFill>
              </a:rPr>
              <a:t>CASA MEIC design team</a:t>
            </a:r>
          </a:p>
          <a:p>
            <a:pPr marL="233363" indent="-233363">
              <a:buNone/>
            </a:pPr>
            <a:r>
              <a:rPr lang="en-US" sz="1800" b="0" dirty="0" smtClean="0">
                <a:solidFill>
                  <a:schemeClr val="tx1"/>
                </a:solidFill>
              </a:rPr>
              <a:t>	         </a:t>
            </a:r>
            <a:r>
              <a:rPr lang="en-US" sz="1600" b="0" dirty="0" smtClean="0">
                <a:solidFill>
                  <a:schemeClr val="tx1"/>
                </a:solidFill>
              </a:rPr>
              <a:t>A. </a:t>
            </a:r>
            <a:r>
              <a:rPr lang="en-US" sz="1600" b="0" dirty="0" err="1" smtClean="0">
                <a:solidFill>
                  <a:schemeClr val="tx1"/>
                </a:solidFill>
              </a:rPr>
              <a:t>Bogacz</a:t>
            </a:r>
            <a:r>
              <a:rPr lang="en-US" sz="1600" b="0" dirty="0" smtClean="0">
                <a:solidFill>
                  <a:schemeClr val="tx1"/>
                </a:solidFill>
              </a:rPr>
              <a:t>, P. </a:t>
            </a:r>
            <a:r>
              <a:rPr lang="en-US" sz="1600" b="0" dirty="0" err="1" smtClean="0">
                <a:solidFill>
                  <a:schemeClr val="tx1"/>
                </a:solidFill>
              </a:rPr>
              <a:t>Chevtsov</a:t>
            </a:r>
            <a:r>
              <a:rPr lang="en-US" sz="1600" b="0" dirty="0" smtClean="0">
                <a:solidFill>
                  <a:schemeClr val="tx1"/>
                </a:solidFill>
              </a:rPr>
              <a:t>, </a:t>
            </a:r>
            <a:r>
              <a:rPr lang="en-US" sz="1600" b="0" dirty="0" err="1" smtClean="0">
                <a:solidFill>
                  <a:schemeClr val="tx1"/>
                </a:solidFill>
              </a:rPr>
              <a:t>Ya</a:t>
            </a:r>
            <a:r>
              <a:rPr lang="en-US" sz="1600" b="0" dirty="0" smtClean="0">
                <a:solidFill>
                  <a:schemeClr val="tx1"/>
                </a:solidFill>
              </a:rPr>
              <a:t>. </a:t>
            </a:r>
            <a:r>
              <a:rPr lang="en-US" sz="1600" b="0" dirty="0" err="1" smtClean="0">
                <a:solidFill>
                  <a:schemeClr val="tx1"/>
                </a:solidFill>
              </a:rPr>
              <a:t>Derbenev</a:t>
            </a:r>
            <a:r>
              <a:rPr lang="en-US" sz="1600" b="0" dirty="0" smtClean="0">
                <a:solidFill>
                  <a:schemeClr val="tx1"/>
                </a:solidFill>
              </a:rPr>
              <a:t>, G. </a:t>
            </a:r>
            <a:r>
              <a:rPr lang="en-US" sz="1600" b="0" dirty="0" err="1" smtClean="0">
                <a:solidFill>
                  <a:schemeClr val="tx1"/>
                </a:solidFill>
              </a:rPr>
              <a:t>Krafft</a:t>
            </a:r>
            <a:r>
              <a:rPr lang="en-US" sz="1600" b="0" dirty="0" smtClean="0">
                <a:solidFill>
                  <a:schemeClr val="tx1"/>
                </a:solidFill>
              </a:rPr>
              <a:t>, R. Li, V. </a:t>
            </a:r>
            <a:r>
              <a:rPr lang="en-US" sz="1600" b="0" dirty="0" err="1" smtClean="0">
                <a:solidFill>
                  <a:schemeClr val="tx1"/>
                </a:solidFill>
              </a:rPr>
              <a:t>Morozov</a:t>
            </a:r>
            <a:r>
              <a:rPr lang="en-US" sz="1600" b="0" dirty="0" smtClean="0">
                <a:solidFill>
                  <a:schemeClr val="tx1"/>
                </a:solidFill>
              </a:rPr>
              <a:t>,</a:t>
            </a:r>
          </a:p>
          <a:p>
            <a:pPr marL="233363" indent="-233363">
              <a:buNone/>
            </a:pPr>
            <a:r>
              <a:rPr lang="en-US" sz="1600" b="0" dirty="0" smtClean="0">
                <a:solidFill>
                  <a:schemeClr val="tx1"/>
                </a:solidFill>
              </a:rPr>
              <a:t>	         </a:t>
            </a:r>
            <a:r>
              <a:rPr lang="en-US" sz="1600" b="0" dirty="0" smtClean="0">
                <a:solidFill>
                  <a:schemeClr val="tx1"/>
                </a:solidFill>
              </a:rPr>
              <a:t> T</a:t>
            </a:r>
            <a:r>
              <a:rPr lang="en-US" sz="1600" b="0" dirty="0" smtClean="0">
                <a:solidFill>
                  <a:schemeClr val="tx1"/>
                </a:solidFill>
              </a:rPr>
              <a:t>. </a:t>
            </a:r>
            <a:r>
              <a:rPr lang="en-US" sz="1600" b="0" dirty="0" err="1" smtClean="0">
                <a:solidFill>
                  <a:schemeClr val="tx1"/>
                </a:solidFill>
              </a:rPr>
              <a:t>Satogata</a:t>
            </a:r>
            <a:r>
              <a:rPr lang="en-US" sz="1600" b="0" dirty="0" smtClean="0">
                <a:solidFill>
                  <a:schemeClr val="tx1"/>
                </a:solidFill>
              </a:rPr>
              <a:t>, B. </a:t>
            </a:r>
            <a:r>
              <a:rPr lang="en-US" sz="1600" b="0" dirty="0" err="1" smtClean="0">
                <a:solidFill>
                  <a:schemeClr val="tx1"/>
                </a:solidFill>
              </a:rPr>
              <a:t>Terzic</a:t>
            </a:r>
            <a:r>
              <a:rPr lang="en-US" sz="1600" b="0" dirty="0" smtClean="0">
                <a:solidFill>
                  <a:schemeClr val="tx1"/>
                </a:solidFill>
              </a:rPr>
              <a:t>,  B. </a:t>
            </a:r>
            <a:r>
              <a:rPr lang="en-US" sz="1600" b="0" dirty="0" err="1" smtClean="0">
                <a:solidFill>
                  <a:schemeClr val="tx1"/>
                </a:solidFill>
              </a:rPr>
              <a:t>Yunn</a:t>
            </a:r>
            <a:r>
              <a:rPr lang="en-US" sz="1600" b="0" dirty="0" smtClean="0">
                <a:solidFill>
                  <a:schemeClr val="tx1"/>
                </a:solidFill>
              </a:rPr>
              <a:t>, Y. Zhang and H. </a:t>
            </a:r>
            <a:r>
              <a:rPr lang="en-US" sz="1600" b="0" dirty="0" err="1" smtClean="0">
                <a:solidFill>
                  <a:schemeClr val="tx1"/>
                </a:solidFill>
              </a:rPr>
              <a:t>Sayed</a:t>
            </a:r>
            <a:r>
              <a:rPr lang="en-US" sz="1600" b="0" dirty="0" smtClean="0">
                <a:solidFill>
                  <a:schemeClr val="tx1"/>
                </a:solidFill>
              </a:rPr>
              <a:t> (graduate student)</a:t>
            </a:r>
          </a:p>
          <a:p>
            <a:pPr marL="233363" indent="-233363">
              <a:buNone/>
            </a:pPr>
            <a:endParaRPr lang="en-US" sz="800" b="0" dirty="0" smtClean="0">
              <a:solidFill>
                <a:schemeClr val="tx1"/>
              </a:solidFill>
            </a:endParaRPr>
          </a:p>
          <a:p>
            <a:pPr marL="233363" indent="-233363"/>
            <a:r>
              <a:rPr lang="en-US" sz="2000" dirty="0" smtClean="0">
                <a:solidFill>
                  <a:srgbClr val="0000FF"/>
                </a:solidFill>
              </a:rPr>
              <a:t>Low energy ion complex </a:t>
            </a:r>
            <a:r>
              <a:rPr lang="en-US" sz="2000" dirty="0" smtClean="0">
                <a:solidFill>
                  <a:srgbClr val="0000FF"/>
                </a:solidFill>
              </a:rPr>
              <a:t>(sources</a:t>
            </a:r>
            <a:r>
              <a:rPr lang="en-US" sz="2000" dirty="0" smtClean="0">
                <a:solidFill>
                  <a:srgbClr val="0000FF"/>
                </a:solidFill>
              </a:rPr>
              <a:t>, </a:t>
            </a:r>
            <a:r>
              <a:rPr lang="en-US" sz="2000" dirty="0" err="1" smtClean="0">
                <a:solidFill>
                  <a:srgbClr val="0000FF"/>
                </a:solidFill>
              </a:rPr>
              <a:t>linac</a:t>
            </a:r>
            <a:r>
              <a:rPr lang="en-US" sz="2000" dirty="0" smtClean="0">
                <a:solidFill>
                  <a:srgbClr val="0000FF"/>
                </a:solidFill>
              </a:rPr>
              <a:t> and pre-booster)</a:t>
            </a:r>
          </a:p>
          <a:p>
            <a:pPr marL="233363" indent="-233363">
              <a:buNone/>
            </a:pPr>
            <a:r>
              <a:rPr lang="en-US" sz="1800" b="0" dirty="0" smtClean="0">
                <a:solidFill>
                  <a:schemeClr val="tx1"/>
                </a:solidFill>
              </a:rPr>
              <a:t>	         </a:t>
            </a:r>
            <a:r>
              <a:rPr lang="en-US" sz="1600" b="0" dirty="0" smtClean="0">
                <a:solidFill>
                  <a:schemeClr val="tx1"/>
                </a:solidFill>
              </a:rPr>
              <a:t>V. </a:t>
            </a:r>
            <a:r>
              <a:rPr lang="en-US" sz="1600" b="0" dirty="0" err="1" smtClean="0">
                <a:solidFill>
                  <a:schemeClr val="tx1"/>
                </a:solidFill>
              </a:rPr>
              <a:t>Dudnikov</a:t>
            </a:r>
            <a:r>
              <a:rPr lang="en-US" sz="1600" b="0" dirty="0" smtClean="0">
                <a:solidFill>
                  <a:schemeClr val="tx1"/>
                </a:solidFill>
              </a:rPr>
              <a:t> 	      	        	(</a:t>
            </a:r>
            <a:r>
              <a:rPr lang="en-US" sz="1600" b="0" dirty="0" err="1" smtClean="0">
                <a:solidFill>
                  <a:schemeClr val="tx1"/>
                </a:solidFill>
              </a:rPr>
              <a:t>Muons</a:t>
            </a:r>
            <a:r>
              <a:rPr lang="en-US" sz="1600" b="0" dirty="0" smtClean="0">
                <a:solidFill>
                  <a:schemeClr val="tx1"/>
                </a:solidFill>
              </a:rPr>
              <a:t>, Inc)</a:t>
            </a:r>
          </a:p>
          <a:p>
            <a:pPr marL="233363" indent="-233363">
              <a:buNone/>
            </a:pPr>
            <a:r>
              <a:rPr lang="en-US" sz="1600" b="0" dirty="0" smtClean="0">
                <a:solidFill>
                  <a:schemeClr val="tx1"/>
                </a:solidFill>
              </a:rPr>
              <a:t>	          P. N. </a:t>
            </a:r>
            <a:r>
              <a:rPr lang="en-US" sz="1600" b="0" dirty="0" err="1" smtClean="0">
                <a:solidFill>
                  <a:schemeClr val="tx1"/>
                </a:solidFill>
              </a:rPr>
              <a:t>Ostroumov</a:t>
            </a:r>
            <a:r>
              <a:rPr lang="en-US" sz="1600" b="0" dirty="0" smtClean="0">
                <a:solidFill>
                  <a:schemeClr val="tx1"/>
                </a:solidFill>
              </a:rPr>
              <a:t>, S. </a:t>
            </a:r>
            <a:r>
              <a:rPr lang="en-US" sz="1600" b="0" dirty="0" err="1" smtClean="0">
                <a:solidFill>
                  <a:schemeClr val="tx1"/>
                </a:solidFill>
              </a:rPr>
              <a:t>Manikonda</a:t>
            </a:r>
            <a:r>
              <a:rPr lang="en-US" sz="1600" b="0" baseline="30000" dirty="0" smtClean="0">
                <a:solidFill>
                  <a:schemeClr val="tx1"/>
                </a:solidFill>
              </a:rPr>
              <a:t> </a:t>
            </a:r>
            <a:r>
              <a:rPr lang="en-US" sz="1600" b="0" dirty="0" smtClean="0">
                <a:solidFill>
                  <a:schemeClr val="tx1"/>
                </a:solidFill>
              </a:rPr>
              <a:t>     	(Argonne)</a:t>
            </a:r>
          </a:p>
          <a:p>
            <a:pPr marL="233363" indent="-233363">
              <a:buNone/>
            </a:pPr>
            <a:r>
              <a:rPr lang="en-US" sz="1600" b="0" dirty="0" smtClean="0">
                <a:solidFill>
                  <a:schemeClr val="tx1"/>
                </a:solidFill>
              </a:rPr>
              <a:t>	          B. </a:t>
            </a:r>
            <a:r>
              <a:rPr lang="en-US" sz="1600" b="0" dirty="0" err="1" smtClean="0">
                <a:solidFill>
                  <a:schemeClr val="tx1"/>
                </a:solidFill>
              </a:rPr>
              <a:t>Erdelyi</a:t>
            </a:r>
            <a:r>
              <a:rPr lang="en-US" sz="1600" b="0" dirty="0" smtClean="0">
                <a:solidFill>
                  <a:schemeClr val="tx1"/>
                </a:solidFill>
              </a:rPr>
              <a:t>        		        	(Northern Illinois Univ.)</a:t>
            </a:r>
          </a:p>
          <a:p>
            <a:pPr marL="233363" indent="-233363">
              <a:buNone/>
            </a:pPr>
            <a:endParaRPr lang="en-US" sz="800" b="0" dirty="0" smtClean="0">
              <a:solidFill>
                <a:schemeClr val="tx1"/>
              </a:solidFill>
            </a:endParaRPr>
          </a:p>
          <a:p>
            <a:pPr marL="233363" indent="-233363"/>
            <a:r>
              <a:rPr lang="en-US" sz="2000" dirty="0" smtClean="0">
                <a:solidFill>
                  <a:srgbClr val="0000FF"/>
                </a:solidFill>
              </a:rPr>
              <a:t>Interaction region: 	</a:t>
            </a:r>
            <a:r>
              <a:rPr lang="en-US" sz="1600" b="0" dirty="0" smtClean="0">
                <a:solidFill>
                  <a:schemeClr val="tx1"/>
                </a:solidFill>
              </a:rPr>
              <a:t>M. Sullivan  (SLAC)</a:t>
            </a:r>
          </a:p>
          <a:p>
            <a:pPr marL="233363" indent="-233363">
              <a:buNone/>
            </a:pPr>
            <a:endParaRPr lang="en-US" sz="800" b="0" dirty="0" smtClean="0">
              <a:solidFill>
                <a:schemeClr val="tx1"/>
              </a:solidFill>
            </a:endParaRPr>
          </a:p>
          <a:p>
            <a:pPr marL="914400" lvl="1" indent="-223838">
              <a:buNone/>
            </a:pPr>
            <a:endParaRPr lang="en-US" sz="400" b="0" dirty="0" smtClean="0">
              <a:solidFill>
                <a:schemeClr val="tx1"/>
              </a:solidFill>
            </a:endParaRPr>
          </a:p>
          <a:p>
            <a:pPr marL="233363" indent="-233363"/>
            <a:r>
              <a:rPr lang="en-US" sz="2000" dirty="0" smtClean="0">
                <a:solidFill>
                  <a:srgbClr val="0000FF"/>
                </a:solidFill>
              </a:rPr>
              <a:t>RF systems:</a:t>
            </a:r>
            <a:r>
              <a:rPr lang="en-US" sz="1800" dirty="0" smtClean="0">
                <a:solidFill>
                  <a:srgbClr val="0000FF"/>
                </a:solidFill>
              </a:rPr>
              <a:t>	    </a:t>
            </a:r>
            <a:r>
              <a:rPr lang="en-US" sz="1600" b="0" dirty="0" smtClean="0">
                <a:solidFill>
                  <a:schemeClr val="tx1"/>
                </a:solidFill>
              </a:rPr>
              <a:t>R. </a:t>
            </a:r>
            <a:r>
              <a:rPr lang="en-US" sz="1600" b="0" dirty="0" err="1" smtClean="0">
                <a:solidFill>
                  <a:schemeClr val="tx1"/>
                </a:solidFill>
              </a:rPr>
              <a:t>Rimmer</a:t>
            </a:r>
            <a:r>
              <a:rPr lang="en-US" sz="1600" b="0" dirty="0" smtClean="0">
                <a:solidFill>
                  <a:schemeClr val="tx1"/>
                </a:solidFill>
              </a:rPr>
              <a:t>, F. </a:t>
            </a:r>
            <a:r>
              <a:rPr lang="en-US" sz="1600" b="0" dirty="0" err="1" smtClean="0">
                <a:solidFill>
                  <a:schemeClr val="tx1"/>
                </a:solidFill>
              </a:rPr>
              <a:t>Marhauser</a:t>
            </a:r>
            <a:r>
              <a:rPr lang="en-US" sz="1600" b="0" dirty="0" smtClean="0">
                <a:solidFill>
                  <a:schemeClr val="tx1"/>
                </a:solidFill>
              </a:rPr>
              <a:t>, H. Wang    (</a:t>
            </a:r>
            <a:r>
              <a:rPr lang="en-US" sz="1600" b="0" dirty="0" smtClean="0">
                <a:solidFill>
                  <a:schemeClr val="tx1"/>
                </a:solidFill>
              </a:rPr>
              <a:t>SRF Institute, </a:t>
            </a:r>
            <a:r>
              <a:rPr lang="en-US" sz="1600" b="0" dirty="0" err="1" smtClean="0">
                <a:solidFill>
                  <a:schemeClr val="tx1"/>
                </a:solidFill>
              </a:rPr>
              <a:t>JLab</a:t>
            </a:r>
            <a:r>
              <a:rPr lang="en-US" sz="1600" b="0" dirty="0" smtClean="0">
                <a:solidFill>
                  <a:schemeClr val="tx1"/>
                </a:solidFill>
              </a:rPr>
              <a:t>)</a:t>
            </a:r>
          </a:p>
          <a:p>
            <a:pPr marL="233363" indent="-233363">
              <a:buNone/>
            </a:pPr>
            <a:endParaRPr lang="en-US" sz="800" b="0" dirty="0" smtClean="0">
              <a:solidFill>
                <a:schemeClr val="tx1"/>
              </a:solidFill>
            </a:endParaRPr>
          </a:p>
          <a:p>
            <a:pPr marL="233363" indent="-233363"/>
            <a:r>
              <a:rPr lang="en-US" sz="2000" dirty="0" smtClean="0">
                <a:solidFill>
                  <a:srgbClr val="0000FF"/>
                </a:solidFill>
              </a:rPr>
              <a:t>Polarization:   </a:t>
            </a:r>
            <a:r>
              <a:rPr lang="en-US" sz="1600" b="0" dirty="0" smtClean="0">
                <a:solidFill>
                  <a:schemeClr val="tx1"/>
                </a:solidFill>
              </a:rPr>
              <a:t>A. </a:t>
            </a:r>
            <a:r>
              <a:rPr lang="en-US" sz="1600" b="0" dirty="0" err="1" smtClean="0">
                <a:solidFill>
                  <a:schemeClr val="tx1"/>
                </a:solidFill>
              </a:rPr>
              <a:t>Kondratenko</a:t>
            </a:r>
            <a:r>
              <a:rPr lang="en-US" sz="1600" b="0" dirty="0" smtClean="0">
                <a:solidFill>
                  <a:schemeClr val="tx1"/>
                </a:solidFill>
              </a:rPr>
              <a:t> (NTL </a:t>
            </a:r>
            <a:r>
              <a:rPr lang="en-US" sz="1600" b="0" dirty="0" err="1" smtClean="0">
                <a:solidFill>
                  <a:schemeClr val="tx1"/>
                </a:solidFill>
              </a:rPr>
              <a:t>Zaryad</a:t>
            </a:r>
            <a:r>
              <a:rPr lang="en-US" sz="1600" b="0" dirty="0" smtClean="0">
                <a:solidFill>
                  <a:schemeClr val="tx1"/>
                </a:solidFill>
              </a:rPr>
              <a:t>, Novosibirsk),   D. Barber (DESY)</a:t>
            </a:r>
          </a:p>
          <a:p>
            <a:pPr marL="233363" indent="-233363">
              <a:buNone/>
            </a:pPr>
            <a:endParaRPr lang="en-US" sz="800" b="0" dirty="0" smtClean="0">
              <a:solidFill>
                <a:schemeClr val="tx1"/>
              </a:solidFill>
            </a:endParaRPr>
          </a:p>
          <a:p>
            <a:pPr marL="233363" indent="-233363"/>
            <a:r>
              <a:rPr lang="en-US" sz="2000" dirty="0" smtClean="0">
                <a:solidFill>
                  <a:srgbClr val="0000FF"/>
                </a:solidFill>
              </a:rPr>
              <a:t>Feedback: 	</a:t>
            </a:r>
            <a:r>
              <a:rPr lang="en-US" sz="1600" b="0" dirty="0" smtClean="0">
                <a:solidFill>
                  <a:schemeClr val="tx1"/>
                </a:solidFill>
              </a:rPr>
              <a:t>Y. Kim  	(Idaho State Univ.)</a:t>
            </a:r>
          </a:p>
          <a:p>
            <a:pPr marL="233363" indent="-233363">
              <a:buNone/>
            </a:pPr>
            <a:endParaRPr lang="en-US" sz="800" b="0" dirty="0" smtClean="0">
              <a:solidFill>
                <a:schemeClr val="tx1"/>
              </a:solidFill>
            </a:endParaRPr>
          </a:p>
          <a:p>
            <a:pPr marL="233363" indent="-233363"/>
            <a:r>
              <a:rPr lang="en-US" sz="2000" dirty="0" smtClean="0">
                <a:solidFill>
                  <a:srgbClr val="0000FF"/>
                </a:solidFill>
              </a:rPr>
              <a:t>Crab cavity:	</a:t>
            </a:r>
            <a:r>
              <a:rPr lang="en-US" sz="1600" b="0" dirty="0" smtClean="0">
                <a:solidFill>
                  <a:schemeClr val="tx1"/>
                </a:solidFill>
              </a:rPr>
              <a:t>J. </a:t>
            </a:r>
            <a:r>
              <a:rPr lang="en-US" sz="1600" b="0" dirty="0" err="1" smtClean="0">
                <a:solidFill>
                  <a:schemeClr val="tx1"/>
                </a:solidFill>
              </a:rPr>
              <a:t>Delayen</a:t>
            </a:r>
            <a:r>
              <a:rPr lang="en-US" sz="1600" b="0" dirty="0" smtClean="0">
                <a:solidFill>
                  <a:schemeClr val="tx1"/>
                </a:solidFill>
              </a:rPr>
              <a:t>, S. </a:t>
            </a:r>
            <a:r>
              <a:rPr lang="en-US" sz="1600" b="0" dirty="0" err="1" smtClean="0">
                <a:solidFill>
                  <a:schemeClr val="tx1"/>
                </a:solidFill>
              </a:rPr>
              <a:t>DeSilva</a:t>
            </a:r>
            <a:r>
              <a:rPr lang="en-US" sz="1600" b="0" dirty="0" smtClean="0">
                <a:solidFill>
                  <a:schemeClr val="tx1"/>
                </a:solidFill>
              </a:rPr>
              <a:t>      (ODU)</a:t>
            </a:r>
            <a:endParaRPr lang="en-US" sz="16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 idx="4294967295"/>
          </p:nvPr>
        </p:nvSpPr>
        <p:spPr>
          <a:xfrm>
            <a:off x="0" y="68580"/>
            <a:ext cx="9144000" cy="1082040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Flat-to-Round Beam Transform </a:t>
            </a:r>
            <a:r>
              <a:rPr lang="en-US" sz="3600" dirty="0" smtClean="0"/>
              <a:t>&amp;</a:t>
            </a:r>
            <a:r>
              <a:rPr lang="en-US" sz="3600" b="1" dirty="0" smtClean="0"/>
              <a:t> Reduction of Space Charge 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236955"/>
            <a:ext cx="8839200" cy="4770537"/>
          </a:xfrm>
          <a:prstGeom prst="rect">
            <a:avLst/>
          </a:prstGeom>
        </p:spPr>
        <p:txBody>
          <a:bodyPr>
            <a:spAutoFit/>
          </a:bodyPr>
          <a:lstStyle/>
          <a:p>
            <a:pPr rtl="0" eaLnBrk="0" hangingPunct="0">
              <a:buFont typeface="Arial" pitchFamily="34" charset="0"/>
              <a:buChar char="•"/>
              <a:defRPr/>
            </a:pPr>
            <a:r>
              <a:rPr lang="en-US" sz="2400" dirty="0">
                <a:latin typeface="+mj-lt"/>
              </a:rPr>
              <a:t> </a:t>
            </a:r>
            <a:r>
              <a:rPr lang="en-US" sz="2400" b="1" dirty="0">
                <a:latin typeface="+mj-lt"/>
              </a:rPr>
              <a:t>Flat colliding ion beam and space charge</a:t>
            </a:r>
          </a:p>
          <a:p>
            <a:pPr marL="568325" lvl="1" indent="-222250" rtl="0" eaLnBrk="0" hangingPunct="0">
              <a:buFont typeface="Arial" pitchFamily="34" charset="0"/>
              <a:buChar char="•"/>
              <a:defRPr/>
            </a:pPr>
            <a:r>
              <a:rPr lang="en-US" sz="1600" dirty="0">
                <a:latin typeface="+mj-lt"/>
              </a:rPr>
              <a:t>Colliding ion beam should be flat at interaction point in order to match flat electron beam (due to synchrotron radiation)</a:t>
            </a:r>
          </a:p>
          <a:p>
            <a:pPr marL="568325" lvl="1" indent="-222250" rtl="0" eaLnBrk="0" hangingPunct="0">
              <a:buFont typeface="Arial" pitchFamily="34" charset="0"/>
              <a:buChar char="•"/>
              <a:defRPr/>
            </a:pPr>
            <a:r>
              <a:rPr lang="en-US" sz="1600" dirty="0">
                <a:latin typeface="+mj-lt"/>
              </a:rPr>
              <a:t>Space charge tune shift is a leading limiting factor for low energy ion beam, and it further effect luminosity of the collider</a:t>
            </a:r>
          </a:p>
          <a:p>
            <a:pPr marL="568325" lvl="1" indent="-222250" rtl="0" eaLnBrk="0" hangingPunct="0">
              <a:buFont typeface="Arial" pitchFamily="34" charset="0"/>
              <a:buChar char="•"/>
              <a:defRPr/>
            </a:pPr>
            <a:r>
              <a:rPr lang="en-US" sz="1600" dirty="0">
                <a:latin typeface="+mj-lt"/>
              </a:rPr>
              <a:t>Flat beam enhances space charge tune-shift . i.e., </a:t>
            </a:r>
            <a:r>
              <a:rPr lang="en-US" sz="1600" dirty="0" err="1">
                <a:latin typeface="+mj-lt"/>
              </a:rPr>
              <a:t>Laslett</a:t>
            </a:r>
            <a:r>
              <a:rPr lang="en-US" sz="1600" dirty="0">
                <a:latin typeface="+mj-lt"/>
              </a:rPr>
              <a:t> tune-shift is determined by smaller transverse dimension </a:t>
            </a:r>
          </a:p>
          <a:p>
            <a:pPr rtl="0" eaLnBrk="0" hangingPunct="0">
              <a:defRPr/>
            </a:pPr>
            <a:endParaRPr lang="en-US" sz="800" b="1" i="1" u="sng" dirty="0">
              <a:latin typeface="+mj-lt"/>
            </a:endParaRPr>
          </a:p>
          <a:p>
            <a:pPr rtl="0" eaLnBrk="0" hangingPunct="0">
              <a:buFont typeface="Arial" pitchFamily="34" charset="0"/>
              <a:buChar char="•"/>
              <a:defRPr/>
            </a:pPr>
            <a:r>
              <a:rPr lang="en-US" sz="2400" dirty="0">
                <a:latin typeface="+mj-lt"/>
              </a:rPr>
              <a:t> </a:t>
            </a:r>
            <a:r>
              <a:rPr lang="en-US" sz="2400" b="1" dirty="0">
                <a:latin typeface="+mj-lt"/>
              </a:rPr>
              <a:t>Luminosity optimization: flat-to-round transform</a:t>
            </a:r>
          </a:p>
          <a:p>
            <a:pPr rtl="0" eaLnBrk="0" hangingPunct="0">
              <a:defRPr/>
            </a:pPr>
            <a:r>
              <a:rPr lang="en-US" sz="2400" b="1" dirty="0">
                <a:latin typeface="+mj-lt"/>
              </a:rPr>
              <a:t>    if colliding ion beam can be arranged as</a:t>
            </a:r>
          </a:p>
          <a:p>
            <a:pPr marL="623888" lvl="1" indent="-277813" rtl="0" eaLnBrk="0" hangingPunct="0">
              <a:buFont typeface="Arial" pitchFamily="34" charset="0"/>
              <a:buChar char="•"/>
              <a:defRPr/>
            </a:pPr>
            <a:r>
              <a:rPr lang="en-US" sz="1600" dirty="0">
                <a:latin typeface="+mj-lt"/>
              </a:rPr>
              <a:t>flat at interaction point    </a:t>
            </a:r>
            <a:r>
              <a:rPr lang="en-US" sz="1600" dirty="0">
                <a:latin typeface="+mj-lt"/>
                <a:sym typeface="Wingdings" pitchFamily="2" charset="2"/>
              </a:rPr>
              <a:t> matching flat electron beam</a:t>
            </a:r>
            <a:endParaRPr lang="en-US" sz="1600" dirty="0">
              <a:latin typeface="+mj-lt"/>
            </a:endParaRPr>
          </a:p>
          <a:p>
            <a:pPr marL="623888" lvl="1" indent="-277813" rtl="0" eaLnBrk="0" hangingPunct="0">
              <a:buFont typeface="Arial" pitchFamily="34" charset="0"/>
              <a:buChar char="•"/>
              <a:defRPr/>
            </a:pPr>
            <a:r>
              <a:rPr lang="en-US" sz="1600" dirty="0">
                <a:latin typeface="+mj-lt"/>
              </a:rPr>
              <a:t>Round in the storage      </a:t>
            </a:r>
            <a:r>
              <a:rPr lang="en-US" sz="1600" dirty="0">
                <a:latin typeface="+mj-lt"/>
                <a:sym typeface="Wingdings" pitchFamily="2" charset="2"/>
              </a:rPr>
              <a:t> maintaining large transverse beam area 				 </a:t>
            </a:r>
            <a:r>
              <a:rPr lang="en-US" sz="1600" dirty="0" smtClean="0">
                <a:latin typeface="+mj-lt"/>
                <a:sym typeface="Wingdings" pitchFamily="2" charset="2"/>
              </a:rPr>
              <a:t>                      for </a:t>
            </a:r>
            <a:r>
              <a:rPr lang="en-US" sz="1600" dirty="0">
                <a:latin typeface="+mj-lt"/>
                <a:sym typeface="Wingdings" pitchFamily="2" charset="2"/>
              </a:rPr>
              <a:t>overcoming space charge </a:t>
            </a:r>
          </a:p>
          <a:p>
            <a:pPr marL="623888" lvl="1" indent="-277813" rtl="0" eaLnBrk="0" hangingPunct="0">
              <a:buFont typeface="Arial" pitchFamily="34" charset="0"/>
              <a:buChar char="•"/>
              <a:defRPr/>
            </a:pPr>
            <a:endParaRPr lang="en-US" sz="800" dirty="0">
              <a:latin typeface="+mj-lt"/>
            </a:endParaRPr>
          </a:p>
          <a:p>
            <a:pPr marL="234950" indent="-234950" rtl="0" eaLnBrk="0" hangingPunct="0">
              <a:buFont typeface="Arial" pitchFamily="34" charset="0"/>
              <a:buChar char="•"/>
              <a:defRPr/>
            </a:pPr>
            <a:r>
              <a:rPr lang="en-US" sz="2400" b="1" dirty="0">
                <a:latin typeface="+mj-lt"/>
              </a:rPr>
              <a:t>Technical feasibility</a:t>
            </a:r>
          </a:p>
          <a:p>
            <a:pPr marL="623888" lvl="1" indent="-277813" rtl="0" eaLnBrk="0" hangingPunct="0">
              <a:buFont typeface="Arial" pitchFamily="34" charset="0"/>
              <a:buChar char="•"/>
              <a:defRPr/>
            </a:pPr>
            <a:r>
              <a:rPr lang="en-US" sz="1600" i="1" dirty="0">
                <a:latin typeface="+mj-lt"/>
              </a:rPr>
              <a:t>circular  (100% coupled) optics</a:t>
            </a:r>
            <a:r>
              <a:rPr lang="en-US" sz="1600" dirty="0">
                <a:latin typeface="+mj-lt"/>
              </a:rPr>
              <a:t> (ring) under</a:t>
            </a:r>
            <a:r>
              <a:rPr lang="en-US" sz="1600" i="1" dirty="0">
                <a:latin typeface="+mj-lt"/>
              </a:rPr>
              <a:t> matched cooling</a:t>
            </a:r>
          </a:p>
          <a:p>
            <a:pPr marL="623888" lvl="1" indent="-277813" rtl="0" eaLnBrk="0" hangingPunct="0">
              <a:buFont typeface="Arial" pitchFamily="34" charset="0"/>
              <a:buChar char="•"/>
              <a:defRPr/>
            </a:pPr>
            <a:r>
              <a:rPr lang="en-US" sz="1600" dirty="0">
                <a:latin typeface="+mj-lt"/>
              </a:rPr>
              <a:t>Special adapters to converting round beam to flat beam and back to round beam at collision point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7438144" y="5999103"/>
            <a:ext cx="1398239" cy="3048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Ya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.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Derbenev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3999" cy="637775"/>
          </a:xfrm>
        </p:spPr>
        <p:txBody>
          <a:bodyPr/>
          <a:lstStyle/>
          <a:p>
            <a:pPr rtl="0" eaLnBrk="1" hangingPunct="1"/>
            <a:r>
              <a:rPr lang="en-US" sz="3600" b="1" dirty="0" smtClean="0"/>
              <a:t>Advanced Concepts of Electron Cooling  </a:t>
            </a:r>
            <a:endParaRPr lang="en-US" sz="3600" b="1" dirty="0" smtClean="0"/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3794"/>
            <a:ext cx="8597245" cy="1077797"/>
          </a:xfrm>
        </p:spPr>
        <p:txBody>
          <a:bodyPr/>
          <a:lstStyle/>
          <a:p>
            <a:pPr marL="230188" indent="-230188" algn="l" rtl="0" eaLnBrk="1" hangingPunct="1">
              <a:lnSpc>
                <a:spcPct val="90000"/>
              </a:lnSpc>
            </a:pPr>
            <a:r>
              <a:rPr lang="en-GB" sz="2400" b="1" i="1" dirty="0" smtClean="0">
                <a:solidFill>
                  <a:srgbClr val="0000FF"/>
                </a:solidFill>
              </a:rPr>
              <a:t>Staged cooling</a:t>
            </a:r>
            <a:endParaRPr lang="en-GB" sz="2400" b="1" dirty="0" smtClean="0">
              <a:solidFill>
                <a:srgbClr val="0000FF"/>
              </a:solidFill>
            </a:endParaRPr>
          </a:p>
          <a:p>
            <a:pPr marL="461963" lvl="1" indent="-231775" algn="l" rtl="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GB" sz="1800" b="0" dirty="0" smtClean="0">
                <a:solidFill>
                  <a:schemeClr val="tx1"/>
                </a:solidFill>
              </a:rPr>
              <a:t>Start electron cooling (longitudinal) in collider ring at injection energy, </a:t>
            </a:r>
          </a:p>
          <a:p>
            <a:pPr marL="461963" lvl="1" indent="-231775" algn="l" rtl="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GB" sz="1800" b="0" dirty="0" smtClean="0">
                <a:solidFill>
                  <a:schemeClr val="tx1"/>
                </a:solidFill>
              </a:rPr>
              <a:t>Continue e-cooling (in all dimension) after acceleration to high energy</a:t>
            </a:r>
            <a:endParaRPr lang="en-GB" sz="1800" b="0" i="1" dirty="0" smtClean="0">
              <a:solidFill>
                <a:schemeClr val="tx1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978400" y="1899723"/>
            <a:ext cx="4013200" cy="2209800"/>
            <a:chOff x="864" y="864"/>
            <a:chExt cx="4560" cy="2544"/>
          </a:xfrm>
        </p:grpSpPr>
        <p:sp>
          <p:nvSpPr>
            <p:cNvPr id="2060" name="Line 5"/>
            <p:cNvSpPr>
              <a:spLocks noChangeShapeType="1"/>
            </p:cNvSpPr>
            <p:nvPr/>
          </p:nvSpPr>
          <p:spPr bwMode="auto">
            <a:xfrm>
              <a:off x="864" y="2208"/>
              <a:ext cx="43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" name="Freeform 6"/>
            <p:cNvSpPr>
              <a:spLocks/>
            </p:cNvSpPr>
            <p:nvPr/>
          </p:nvSpPr>
          <p:spPr bwMode="auto">
            <a:xfrm>
              <a:off x="2688" y="1152"/>
              <a:ext cx="2448" cy="1008"/>
            </a:xfrm>
            <a:custGeom>
              <a:avLst/>
              <a:gdLst>
                <a:gd name="T0" fmla="*/ 0 w 2016"/>
                <a:gd name="T1" fmla="*/ 1008 h 1216"/>
                <a:gd name="T2" fmla="*/ 117 w 2016"/>
                <a:gd name="T3" fmla="*/ 849 h 1216"/>
                <a:gd name="T4" fmla="*/ 233 w 2016"/>
                <a:gd name="T5" fmla="*/ 53 h 1216"/>
                <a:gd name="T6" fmla="*/ 583 w 2016"/>
                <a:gd name="T7" fmla="*/ 531 h 1216"/>
                <a:gd name="T8" fmla="*/ 1166 w 2016"/>
                <a:gd name="T9" fmla="*/ 650 h 1216"/>
                <a:gd name="T10" fmla="*/ 2448 w 2016"/>
                <a:gd name="T11" fmla="*/ 1008 h 12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16"/>
                <a:gd name="T19" fmla="*/ 0 h 1216"/>
                <a:gd name="T20" fmla="*/ 2016 w 2016"/>
                <a:gd name="T21" fmla="*/ 1216 h 12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16" h="1216">
                  <a:moveTo>
                    <a:pt x="0" y="1216"/>
                  </a:moveTo>
                  <a:cubicBezTo>
                    <a:pt x="32" y="1216"/>
                    <a:pt x="64" y="1216"/>
                    <a:pt x="96" y="1024"/>
                  </a:cubicBezTo>
                  <a:cubicBezTo>
                    <a:pt x="128" y="832"/>
                    <a:pt x="128" y="128"/>
                    <a:pt x="192" y="64"/>
                  </a:cubicBezTo>
                  <a:cubicBezTo>
                    <a:pt x="256" y="0"/>
                    <a:pt x="352" y="520"/>
                    <a:pt x="480" y="640"/>
                  </a:cubicBezTo>
                  <a:cubicBezTo>
                    <a:pt x="608" y="760"/>
                    <a:pt x="704" y="688"/>
                    <a:pt x="960" y="784"/>
                  </a:cubicBezTo>
                  <a:cubicBezTo>
                    <a:pt x="1216" y="880"/>
                    <a:pt x="1616" y="1048"/>
                    <a:pt x="2016" y="1216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Freeform 7"/>
            <p:cNvSpPr>
              <a:spLocks/>
            </p:cNvSpPr>
            <p:nvPr/>
          </p:nvSpPr>
          <p:spPr bwMode="auto">
            <a:xfrm>
              <a:off x="1056" y="1680"/>
              <a:ext cx="2400" cy="528"/>
            </a:xfrm>
            <a:custGeom>
              <a:avLst/>
              <a:gdLst>
                <a:gd name="T0" fmla="*/ 0 w 2168"/>
                <a:gd name="T1" fmla="*/ 528 h 456"/>
                <a:gd name="T2" fmla="*/ 797 w 2168"/>
                <a:gd name="T3" fmla="*/ 83 h 456"/>
                <a:gd name="T4" fmla="*/ 2179 w 2168"/>
                <a:gd name="T5" fmla="*/ 28 h 456"/>
                <a:gd name="T6" fmla="*/ 2125 w 2168"/>
                <a:gd name="T7" fmla="*/ 28 h 4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8"/>
                <a:gd name="T13" fmla="*/ 0 h 456"/>
                <a:gd name="T14" fmla="*/ 2168 w 2168"/>
                <a:gd name="T15" fmla="*/ 456 h 4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8" h="456">
                  <a:moveTo>
                    <a:pt x="0" y="456"/>
                  </a:moveTo>
                  <a:cubicBezTo>
                    <a:pt x="196" y="300"/>
                    <a:pt x="392" y="144"/>
                    <a:pt x="720" y="72"/>
                  </a:cubicBezTo>
                  <a:cubicBezTo>
                    <a:pt x="1048" y="0"/>
                    <a:pt x="1768" y="32"/>
                    <a:pt x="1968" y="24"/>
                  </a:cubicBezTo>
                  <a:cubicBezTo>
                    <a:pt x="2168" y="16"/>
                    <a:pt x="1928" y="32"/>
                    <a:pt x="1920" y="24"/>
                  </a:cubicBezTo>
                </a:path>
              </a:pathLst>
            </a:custGeom>
            <a:noFill/>
            <a:ln w="38100" cap="flat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3" name="Line 8"/>
            <p:cNvSpPr>
              <a:spLocks noChangeShapeType="1"/>
            </p:cNvSpPr>
            <p:nvPr/>
          </p:nvSpPr>
          <p:spPr bwMode="auto">
            <a:xfrm>
              <a:off x="2736" y="148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Line 9"/>
            <p:cNvSpPr>
              <a:spLocks noChangeShapeType="1"/>
            </p:cNvSpPr>
            <p:nvPr/>
          </p:nvSpPr>
          <p:spPr bwMode="auto">
            <a:xfrm>
              <a:off x="3216" y="148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5" name="Freeform 10"/>
            <p:cNvSpPr>
              <a:spLocks/>
            </p:cNvSpPr>
            <p:nvPr/>
          </p:nvSpPr>
          <p:spPr bwMode="auto">
            <a:xfrm>
              <a:off x="2352" y="1392"/>
              <a:ext cx="816" cy="1632"/>
            </a:xfrm>
            <a:custGeom>
              <a:avLst/>
              <a:gdLst>
                <a:gd name="T0" fmla="*/ 0 w 1440"/>
                <a:gd name="T1" fmla="*/ 781 h 1504"/>
                <a:gd name="T2" fmla="*/ 109 w 1440"/>
                <a:gd name="T3" fmla="*/ 677 h 1504"/>
                <a:gd name="T4" fmla="*/ 190 w 1440"/>
                <a:gd name="T5" fmla="*/ 156 h 1504"/>
                <a:gd name="T6" fmla="*/ 299 w 1440"/>
                <a:gd name="T7" fmla="*/ 208 h 1504"/>
                <a:gd name="T8" fmla="*/ 462 w 1440"/>
                <a:gd name="T9" fmla="*/ 1406 h 1504"/>
                <a:gd name="T10" fmla="*/ 598 w 1440"/>
                <a:gd name="T11" fmla="*/ 1563 h 1504"/>
                <a:gd name="T12" fmla="*/ 680 w 1440"/>
                <a:gd name="T13" fmla="*/ 1094 h 1504"/>
                <a:gd name="T14" fmla="*/ 816 w 1440"/>
                <a:gd name="T15" fmla="*/ 938 h 1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0"/>
                <a:gd name="T25" fmla="*/ 0 h 1504"/>
                <a:gd name="T26" fmla="*/ 1440 w 1440"/>
                <a:gd name="T27" fmla="*/ 1504 h 1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0" h="1504">
                  <a:moveTo>
                    <a:pt x="0" y="720"/>
                  </a:moveTo>
                  <a:cubicBezTo>
                    <a:pt x="68" y="720"/>
                    <a:pt x="136" y="720"/>
                    <a:pt x="192" y="624"/>
                  </a:cubicBezTo>
                  <a:cubicBezTo>
                    <a:pt x="248" y="528"/>
                    <a:pt x="280" y="216"/>
                    <a:pt x="336" y="144"/>
                  </a:cubicBezTo>
                  <a:cubicBezTo>
                    <a:pt x="392" y="72"/>
                    <a:pt x="448" y="0"/>
                    <a:pt x="528" y="192"/>
                  </a:cubicBezTo>
                  <a:cubicBezTo>
                    <a:pt x="608" y="384"/>
                    <a:pt x="728" y="1088"/>
                    <a:pt x="816" y="1296"/>
                  </a:cubicBezTo>
                  <a:cubicBezTo>
                    <a:pt x="904" y="1504"/>
                    <a:pt x="992" y="1488"/>
                    <a:pt x="1056" y="1440"/>
                  </a:cubicBezTo>
                  <a:cubicBezTo>
                    <a:pt x="1120" y="1392"/>
                    <a:pt x="1136" y="1104"/>
                    <a:pt x="1200" y="1008"/>
                  </a:cubicBezTo>
                  <a:cubicBezTo>
                    <a:pt x="1264" y="912"/>
                    <a:pt x="1400" y="888"/>
                    <a:pt x="1440" y="864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6" name="Text Box 11"/>
            <p:cNvSpPr txBox="1">
              <a:spLocks noChangeArrowheads="1"/>
            </p:cNvSpPr>
            <p:nvPr/>
          </p:nvSpPr>
          <p:spPr bwMode="auto">
            <a:xfrm>
              <a:off x="1730" y="2302"/>
              <a:ext cx="478" cy="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4008" tIns="32004" rIns="64008" bIns="32004">
              <a:spAutoFit/>
            </a:bodyPr>
            <a:lstStyle/>
            <a:p>
              <a:pPr defTabSz="639763" rtl="0">
                <a:spcBef>
                  <a:spcPct val="50000"/>
                </a:spcBef>
              </a:pPr>
              <a:r>
                <a:rPr lang="en-US" sz="1400" i="1">
                  <a:latin typeface="Times New Roman" pitchFamily="18" charset="0"/>
                </a:rPr>
                <a:t>F(v)</a:t>
              </a:r>
            </a:p>
          </p:txBody>
        </p:sp>
        <p:graphicFrame>
          <p:nvGraphicFramePr>
            <p:cNvPr id="2050" name="Object 12"/>
            <p:cNvGraphicFramePr>
              <a:graphicFrameLocks noChangeAspect="1"/>
            </p:cNvGraphicFramePr>
            <p:nvPr/>
          </p:nvGraphicFramePr>
          <p:xfrm>
            <a:off x="2844" y="2092"/>
            <a:ext cx="72" cy="136"/>
          </p:xfrm>
          <a:graphic>
            <a:graphicData uri="http://schemas.openxmlformats.org/presentationml/2006/ole">
              <p:oleObj spid="_x0000_s108546" name="Equation" r:id="rId4" imgW="114120" imgH="215640" progId="Equation.3">
                <p:embed/>
              </p:oleObj>
            </a:graphicData>
          </a:graphic>
        </p:graphicFrame>
        <p:graphicFrame>
          <p:nvGraphicFramePr>
            <p:cNvPr id="2051" name="Object 13"/>
            <p:cNvGraphicFramePr>
              <a:graphicFrameLocks noChangeAspect="1"/>
            </p:cNvGraphicFramePr>
            <p:nvPr/>
          </p:nvGraphicFramePr>
          <p:xfrm>
            <a:off x="1473" y="864"/>
            <a:ext cx="703" cy="443"/>
          </p:xfrm>
          <a:graphic>
            <a:graphicData uri="http://schemas.openxmlformats.org/presentationml/2006/ole">
              <p:oleObj spid="_x0000_s108547" name="Equation" r:id="rId5" imgW="723600" imgH="457200" progId="Equation.3">
                <p:embed/>
              </p:oleObj>
            </a:graphicData>
          </a:graphic>
        </p:graphicFrame>
        <p:graphicFrame>
          <p:nvGraphicFramePr>
            <p:cNvPr id="2052" name="Object 14"/>
            <p:cNvGraphicFramePr>
              <a:graphicFrameLocks noChangeAspect="1"/>
            </p:cNvGraphicFramePr>
            <p:nvPr/>
          </p:nvGraphicFramePr>
          <p:xfrm>
            <a:off x="3360" y="864"/>
            <a:ext cx="480" cy="443"/>
          </p:xfrm>
          <a:graphic>
            <a:graphicData uri="http://schemas.openxmlformats.org/presentationml/2006/ole">
              <p:oleObj spid="_x0000_s108548" name="Equation" r:id="rId6" imgW="495000" imgH="457200" progId="Equation.3">
                <p:embed/>
              </p:oleObj>
            </a:graphicData>
          </a:graphic>
        </p:graphicFrame>
        <p:sp>
          <p:nvSpPr>
            <p:cNvPr id="2067" name="Line 15"/>
            <p:cNvSpPr>
              <a:spLocks noChangeShapeType="1"/>
            </p:cNvSpPr>
            <p:nvPr/>
          </p:nvSpPr>
          <p:spPr bwMode="auto">
            <a:xfrm flipH="1">
              <a:off x="3024" y="1104"/>
              <a:ext cx="28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8" name="Line 16"/>
            <p:cNvSpPr>
              <a:spLocks noChangeShapeType="1"/>
            </p:cNvSpPr>
            <p:nvPr/>
          </p:nvSpPr>
          <p:spPr bwMode="auto">
            <a:xfrm>
              <a:off x="1872" y="1296"/>
              <a:ext cx="24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9" name="Line 17"/>
            <p:cNvSpPr>
              <a:spLocks noChangeShapeType="1"/>
            </p:cNvSpPr>
            <p:nvPr/>
          </p:nvSpPr>
          <p:spPr bwMode="auto">
            <a:xfrm flipV="1">
              <a:off x="2016" y="2016"/>
              <a:ext cx="38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0" name="Text Box 18"/>
            <p:cNvSpPr txBox="1">
              <a:spLocks noChangeArrowheads="1"/>
            </p:cNvSpPr>
            <p:nvPr/>
          </p:nvSpPr>
          <p:spPr bwMode="auto">
            <a:xfrm>
              <a:off x="4942" y="2257"/>
              <a:ext cx="482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4008" tIns="32004" rIns="64008" bIns="32004">
              <a:spAutoFit/>
            </a:bodyPr>
            <a:lstStyle/>
            <a:p>
              <a:pPr defTabSz="639763" rtl="0">
                <a:spcBef>
                  <a:spcPct val="50000"/>
                </a:spcBef>
              </a:pPr>
              <a:r>
                <a:rPr lang="en-US" sz="1400" i="1">
                  <a:latin typeface="Times New Roman" pitchFamily="18" charset="0"/>
                </a:rPr>
                <a:t>v</a:t>
              </a:r>
            </a:p>
          </p:txBody>
        </p:sp>
        <p:sp>
          <p:nvSpPr>
            <p:cNvPr id="2071" name="Text Box 19"/>
            <p:cNvSpPr txBox="1">
              <a:spLocks noChangeArrowheads="1"/>
            </p:cNvSpPr>
            <p:nvPr/>
          </p:nvSpPr>
          <p:spPr bwMode="auto">
            <a:xfrm>
              <a:off x="3121" y="2151"/>
              <a:ext cx="337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4008" tIns="32004" rIns="64008" bIns="32004">
              <a:spAutoFit/>
            </a:bodyPr>
            <a:lstStyle/>
            <a:p>
              <a:pPr defTabSz="639763" rtl="0">
                <a:spcBef>
                  <a:spcPct val="50000"/>
                </a:spcBef>
              </a:pPr>
              <a:r>
                <a:rPr lang="en-US" sz="1400" i="1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2072" name="Line 20"/>
            <p:cNvSpPr>
              <a:spLocks noChangeShapeType="1"/>
            </p:cNvSpPr>
            <p:nvPr/>
          </p:nvSpPr>
          <p:spPr bwMode="auto">
            <a:xfrm>
              <a:off x="2256" y="3226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3" name="Line 21"/>
            <p:cNvSpPr>
              <a:spLocks noChangeShapeType="1"/>
            </p:cNvSpPr>
            <p:nvPr/>
          </p:nvSpPr>
          <p:spPr bwMode="auto">
            <a:xfrm flipH="1">
              <a:off x="3216" y="3226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053" name="Object 22"/>
            <p:cNvGraphicFramePr>
              <a:graphicFrameLocks noChangeAspect="1"/>
            </p:cNvGraphicFramePr>
            <p:nvPr/>
          </p:nvGraphicFramePr>
          <p:xfrm>
            <a:off x="2784" y="2983"/>
            <a:ext cx="384" cy="329"/>
          </p:xfrm>
          <a:graphic>
            <a:graphicData uri="http://schemas.openxmlformats.org/presentationml/2006/ole">
              <p:oleObj spid="_x0000_s108549" name="Equation" r:id="rId7" imgW="355320" imgH="304560" progId="Equation.3">
                <p:embed/>
              </p:oleObj>
            </a:graphicData>
          </a:graphic>
        </p:graphicFrame>
        <p:sp>
          <p:nvSpPr>
            <p:cNvPr id="2074" name="AutoShape 23"/>
            <p:cNvSpPr>
              <a:spLocks noChangeArrowheads="1"/>
            </p:cNvSpPr>
            <p:nvPr/>
          </p:nvSpPr>
          <p:spPr bwMode="auto">
            <a:xfrm>
              <a:off x="3024" y="2592"/>
              <a:ext cx="288" cy="192"/>
            </a:xfrm>
            <a:prstGeom prst="rightArrow">
              <a:avLst>
                <a:gd name="adj1" fmla="val 50000"/>
                <a:gd name="adj2" fmla="val 37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5" name="AutoShape 24"/>
            <p:cNvSpPr>
              <a:spLocks noChangeArrowheads="1"/>
            </p:cNvSpPr>
            <p:nvPr/>
          </p:nvSpPr>
          <p:spPr bwMode="auto">
            <a:xfrm>
              <a:off x="2688" y="1488"/>
              <a:ext cx="288" cy="192"/>
            </a:xfrm>
            <a:prstGeom prst="rightArrow">
              <a:avLst>
                <a:gd name="adj1" fmla="val 50000"/>
                <a:gd name="adj2" fmla="val 37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57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9962" name="Rectangle 26"/>
          <p:cNvSpPr>
            <a:spLocks noChangeArrowheads="1"/>
          </p:cNvSpPr>
          <p:nvPr/>
        </p:nvSpPr>
        <p:spPr bwMode="auto">
          <a:xfrm>
            <a:off x="0" y="3936400"/>
            <a:ext cx="8718487" cy="2382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/>
          <a:lstStyle/>
          <a:p>
            <a:pPr marL="230188" indent="-230188" rtl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24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Dispersive cooling </a:t>
            </a:r>
          </a:p>
          <a:p>
            <a:pPr marL="461963" lvl="1" indent="-230188" rtl="0">
              <a:lnSpc>
                <a:spcPct val="90000"/>
              </a:lnSpc>
              <a:spcBef>
                <a:spcPct val="20000"/>
              </a:spcBef>
              <a:buFont typeface="Wingdings" pitchFamily="-108" charset="2"/>
              <a:buChar char="§"/>
              <a:defRPr/>
            </a:pPr>
            <a:r>
              <a:rPr lang="en-GB" sz="1800" dirty="0">
                <a:latin typeface="Arial" charset="0"/>
                <a:cs typeface="Arial" charset="0"/>
              </a:rPr>
              <a:t>compensates for lack of transverse cooling rate at high energies due to large transverse velocity spread compared to the longitudinal (in rest frame) caused by IBS</a:t>
            </a:r>
          </a:p>
          <a:p>
            <a:pPr marL="461963" lvl="1" indent="-230188" rtl="0">
              <a:lnSpc>
                <a:spcPct val="90000"/>
              </a:lnSpc>
              <a:spcBef>
                <a:spcPct val="20000"/>
              </a:spcBef>
              <a:buFont typeface="Wingdings" pitchFamily="-108" charset="2"/>
              <a:buChar char="§"/>
              <a:defRPr/>
            </a:pPr>
            <a:endParaRPr lang="en-GB" sz="800" b="1" i="1" dirty="0">
              <a:latin typeface="Arial" charset="0"/>
              <a:cs typeface="Arial" charset="0"/>
            </a:endParaRPr>
          </a:p>
          <a:p>
            <a:pPr marL="230188" indent="-230188" rtl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24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Flat beam cooling </a:t>
            </a:r>
          </a:p>
          <a:p>
            <a:pPr marL="458788" lvl="1" indent="-285750" rtl="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1800" dirty="0">
                <a:latin typeface="Arial" charset="0"/>
                <a:cs typeface="Arial" charset="0"/>
              </a:rPr>
              <a:t>based on flattening ion beam by reduction of coupling around the ring </a:t>
            </a:r>
          </a:p>
          <a:p>
            <a:pPr marL="458788" lvl="1" indent="-285750" rtl="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1800" dirty="0">
                <a:latin typeface="Arial" charset="0"/>
                <a:cs typeface="Arial" charset="0"/>
              </a:rPr>
              <a:t>IBS rate at equilibrium reduced compared to cooling rate</a:t>
            </a:r>
            <a:endParaRPr lang="en-US" sz="1800" dirty="0">
              <a:latin typeface="Arial" charset="0"/>
              <a:cs typeface="Arial" charset="0"/>
            </a:endParaRPr>
          </a:p>
        </p:txBody>
      </p:sp>
      <p:sp>
        <p:nvSpPr>
          <p:cNvPr id="2059" name="Rectangle 27"/>
          <p:cNvSpPr>
            <a:spLocks noChangeArrowheads="1"/>
          </p:cNvSpPr>
          <p:nvPr/>
        </p:nvSpPr>
        <p:spPr bwMode="auto">
          <a:xfrm>
            <a:off x="0" y="1755965"/>
            <a:ext cx="4800600" cy="2150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/>
          <a:lstStyle/>
          <a:p>
            <a:pPr marL="169863" indent="-169863" rtl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400" b="1" i="1" dirty="0">
                <a:solidFill>
                  <a:srgbClr val="0000FF"/>
                </a:solidFill>
                <a:latin typeface="+mj-lt"/>
              </a:rPr>
              <a:t>Sweep cooling </a:t>
            </a:r>
            <a:endParaRPr lang="en-GB" sz="2400" b="1" dirty="0">
              <a:solidFill>
                <a:srgbClr val="0000FF"/>
              </a:solidFill>
              <a:latin typeface="+mj-lt"/>
            </a:endParaRPr>
          </a:p>
          <a:p>
            <a:pPr marL="461963" lvl="1" indent="-231775" rtl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GB" sz="2000" dirty="0">
                <a:latin typeface="+mj-lt"/>
              </a:rPr>
              <a:t>After transverse stochastic cooling, ion beam has a small transverse temperature but large longitudinal one. </a:t>
            </a:r>
          </a:p>
          <a:p>
            <a:pPr marL="461963" lvl="1" indent="-231775" rtl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GB" sz="2000" dirty="0">
                <a:latin typeface="+mj-lt"/>
              </a:rPr>
              <a:t>Use </a:t>
            </a:r>
            <a:r>
              <a:rPr lang="en-GB" sz="2000" i="1" dirty="0">
                <a:latin typeface="+mj-lt"/>
              </a:rPr>
              <a:t>sweep cooling to </a:t>
            </a:r>
            <a:r>
              <a:rPr lang="en-GB" sz="2000" dirty="0">
                <a:latin typeface="+mj-lt"/>
              </a:rPr>
              <a:t>gain a factor of  longitudinal cooling time </a:t>
            </a:r>
            <a:endParaRPr lang="en-GB" sz="2000" i="1" dirty="0">
              <a:latin typeface="+mj-lt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7438144" y="5999103"/>
            <a:ext cx="1398239" cy="3048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Ya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.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Derbenev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472"/>
            <a:ext cx="9144000" cy="1101012"/>
          </a:xfrm>
        </p:spPr>
        <p:txBody>
          <a:bodyPr/>
          <a:lstStyle/>
          <a:p>
            <a:r>
              <a:rPr lang="en-US" dirty="0" smtClean="0"/>
              <a:t>Beam Synchronization: </a:t>
            </a:r>
            <a:r>
              <a:rPr lang="en-US" dirty="0" smtClean="0"/>
              <a:t>Change of Number of Bunches In the Ion 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" y="4488180"/>
            <a:ext cx="8778707" cy="1836420"/>
          </a:xfrm>
        </p:spPr>
        <p:txBody>
          <a:bodyPr/>
          <a:lstStyle/>
          <a:p>
            <a:pPr marL="174625" indent="-174625"/>
            <a:r>
              <a:rPr lang="en-US" sz="1600" b="0" dirty="0" smtClean="0">
                <a:solidFill>
                  <a:schemeClr val="tx1"/>
                </a:solidFill>
              </a:rPr>
              <a:t>Change of harmonic number of ion rings could make colliding beam synchronized over a set of </a:t>
            </a:r>
            <a:r>
              <a:rPr lang="en-US" sz="1600" i="1" dirty="0" smtClean="0">
                <a:solidFill>
                  <a:srgbClr val="0000FF"/>
                </a:solidFill>
              </a:rPr>
              <a:t>discrete</a:t>
            </a:r>
            <a:r>
              <a:rPr lang="en-US" sz="1600" b="0" dirty="0" smtClean="0">
                <a:solidFill>
                  <a:schemeClr val="tx1"/>
                </a:solidFill>
              </a:rPr>
              <a:t> energy values of protons/ions.</a:t>
            </a:r>
          </a:p>
          <a:p>
            <a:pPr marL="174625" indent="-174625"/>
            <a:endParaRPr lang="en-US" sz="400" b="0" dirty="0" smtClean="0">
              <a:solidFill>
                <a:schemeClr val="tx1"/>
              </a:solidFill>
            </a:endParaRPr>
          </a:p>
          <a:p>
            <a:pPr marL="174625" indent="-174625"/>
            <a:r>
              <a:rPr lang="en-US" sz="1600" b="0" dirty="0" smtClean="0">
                <a:solidFill>
                  <a:schemeClr val="tx1"/>
                </a:solidFill>
              </a:rPr>
              <a:t>This could be a solution for low energy (&lt; 30 </a:t>
            </a:r>
            <a:r>
              <a:rPr lang="en-US" sz="1600" b="0" dirty="0" err="1" smtClean="0">
                <a:solidFill>
                  <a:schemeClr val="tx1"/>
                </a:solidFill>
              </a:rPr>
              <a:t>GeV</a:t>
            </a:r>
            <a:r>
              <a:rPr lang="en-US" sz="1600" b="0" dirty="0" smtClean="0">
                <a:solidFill>
                  <a:schemeClr val="tx1"/>
                </a:solidFill>
              </a:rPr>
              <a:t>) protons and all other ions since the discrete energies provides sufficient choices for physics  </a:t>
            </a:r>
          </a:p>
          <a:p>
            <a:pPr marL="174625" indent="-174625"/>
            <a:endParaRPr lang="en-US" sz="400" b="0" dirty="0" smtClean="0">
              <a:solidFill>
                <a:schemeClr val="tx1"/>
              </a:solidFill>
            </a:endParaRPr>
          </a:p>
          <a:p>
            <a:pPr marL="174625" indent="-174625"/>
            <a:r>
              <a:rPr lang="en-US" sz="1600" b="0" dirty="0" smtClean="0">
                <a:solidFill>
                  <a:schemeClr val="tx1"/>
                </a:solidFill>
              </a:rPr>
              <a:t>The case of two IPs requires change of harmonic number by a unit of 2, pushing the next “harmonic energy” even lower however much denser. </a:t>
            </a:r>
            <a:endParaRPr lang="en-US" sz="1600" b="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1920" y="1630680"/>
          <a:ext cx="3985260" cy="2651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08660"/>
                <a:gridCol w="708660"/>
                <a:gridCol w="685800"/>
                <a:gridCol w="868680"/>
                <a:gridCol w="1013460"/>
              </a:tblGrid>
              <a:tr h="50878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Energy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GeV</a:t>
                      </a:r>
                      <a:r>
                        <a:rPr lang="en-US" sz="1400" dirty="0" smtClean="0"/>
                        <a:t>/u)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β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Harmonic Number</a:t>
                      </a:r>
                      <a:endParaRPr lang="en-US" sz="1400" dirty="0"/>
                    </a:p>
                  </a:txBody>
                  <a:tcPr/>
                </a:tc>
              </a:tr>
              <a:tr h="1701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Proton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Deut.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Lead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8477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60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0.99988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2500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397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29.04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29.04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0.99948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2501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21.86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21.86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21.86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0.99908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2502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18.26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18.26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0.99868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2503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16.01</a:t>
                      </a:r>
                      <a:endParaRPr lang="en-US" sz="1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16.01</a:t>
                      </a:r>
                      <a:endParaRPr lang="en-US" sz="1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0.99828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2504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14.42</a:t>
                      </a:r>
                      <a:endParaRPr lang="en-US" sz="1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14.42</a:t>
                      </a:r>
                      <a:endParaRPr lang="en-US" sz="1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0.99788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2505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686300" y="1653540"/>
          <a:ext cx="3985260" cy="2042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08660"/>
                <a:gridCol w="708660"/>
                <a:gridCol w="685800"/>
                <a:gridCol w="868680"/>
                <a:gridCol w="1013460"/>
              </a:tblGrid>
              <a:tr h="27432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Energy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GeV</a:t>
                      </a:r>
                      <a:r>
                        <a:rPr lang="en-US" sz="1400" dirty="0" smtClean="0"/>
                        <a:t>/u)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β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Harmonic Number</a:t>
                      </a:r>
                      <a:endParaRPr lang="en-US" sz="1400" dirty="0"/>
                    </a:p>
                  </a:txBody>
                  <a:tcPr/>
                </a:tc>
              </a:tr>
              <a:tr h="1701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Proton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Deut.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Lead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8477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60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0.99988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2500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21.86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21.86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0.99908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2502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16.01</a:t>
                      </a:r>
                      <a:endParaRPr lang="en-US" sz="1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16.01</a:t>
                      </a:r>
                      <a:endParaRPr lang="en-US" sz="1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0.99828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2504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13.23</a:t>
                      </a:r>
                      <a:endParaRPr lang="en-US" sz="1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  <a:cs typeface="+mn-cs"/>
                        </a:rPr>
                        <a:t>13.23</a:t>
                      </a:r>
                      <a:endParaRPr lang="en-US" sz="1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0.99761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2506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617721" y="3651765"/>
            <a:ext cx="42976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Assuming two IPs are separated by equal distance on both sides 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Harmonic number has to be changed by unit of 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3015" y="1289565"/>
            <a:ext cx="2611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Only one IP</a:t>
            </a:r>
            <a:endParaRPr lang="en-US" sz="1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49241" y="1320045"/>
            <a:ext cx="3009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Two IPs with </a:t>
            </a:r>
            <a:r>
              <a:rPr lang="en-US" sz="1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equaidistance</a:t>
            </a:r>
            <a:r>
              <a:rPr lang="en-US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"/>
            <a:ext cx="9144000" cy="1101012"/>
          </a:xfrm>
        </p:spPr>
        <p:txBody>
          <a:bodyPr/>
          <a:lstStyle/>
          <a:p>
            <a:r>
              <a:rPr lang="en-US" sz="3600" dirty="0" smtClean="0"/>
              <a:t>Beam Synchronization: </a:t>
            </a:r>
            <a:br>
              <a:rPr lang="en-US" sz="3600" dirty="0" smtClean="0"/>
            </a:br>
            <a:r>
              <a:rPr lang="en-US" sz="3600" dirty="0" smtClean="0"/>
              <a:t>Change of Orbit/RF Frequency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1645920"/>
            <a:ext cx="9052560" cy="2613660"/>
          </a:xfrm>
        </p:spPr>
        <p:txBody>
          <a:bodyPr/>
          <a:lstStyle/>
          <a:p>
            <a:pPr marL="228600" indent="-228600"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Change of path length</a:t>
            </a:r>
          </a:p>
          <a:p>
            <a:pPr marL="457200" indent="-228600"/>
            <a:r>
              <a:rPr lang="en-US" sz="1600" b="0" dirty="0" smtClean="0">
                <a:solidFill>
                  <a:schemeClr val="tx1"/>
                </a:solidFill>
              </a:rPr>
              <a:t>it is possible to change the path length in the ion ring or in the electron</a:t>
            </a:r>
          </a:p>
          <a:p>
            <a:pPr marL="914400" lvl="1" indent="-228600">
              <a:buNone/>
            </a:pPr>
            <a:r>
              <a:rPr lang="en-US" sz="1600" b="0" dirty="0" smtClean="0">
                <a:solidFill>
                  <a:schemeClr val="tx1"/>
                </a:solidFill>
              </a:rPr>
              <a:t>*  For one IP, need 20 cm           *  For two IPs, need 40 cm</a:t>
            </a:r>
          </a:p>
          <a:p>
            <a:pPr marL="457200" lvl="1" indent="-228600"/>
            <a:r>
              <a:rPr lang="en-US" sz="1600" b="0" dirty="0" smtClean="0">
                <a:solidFill>
                  <a:schemeClr val="tx1"/>
                </a:solidFill>
              </a:rPr>
              <a:t>Ion ring:  mounting superconducting magnets on movers, unpleasant but possibly affordable </a:t>
            </a:r>
          </a:p>
          <a:p>
            <a:pPr marL="457200" lvl="1" indent="-228600"/>
            <a:r>
              <a:rPr lang="en-US" sz="1600" b="0" dirty="0" smtClean="0">
                <a:solidFill>
                  <a:schemeClr val="tx1"/>
                </a:solidFill>
              </a:rPr>
              <a:t>Electron ring: much easier, by making magnet bore larger</a:t>
            </a:r>
          </a:p>
          <a:p>
            <a:pPr>
              <a:buNone/>
            </a:pPr>
            <a:endParaRPr lang="en-US" sz="400" dirty="0" smtClean="0"/>
          </a:p>
          <a:p>
            <a:pPr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Change of RF frequency</a:t>
            </a:r>
          </a:p>
          <a:p>
            <a:pPr marL="457200" lvl="1" indent="-228600"/>
            <a:r>
              <a:rPr lang="en-US" sz="1600" b="0" dirty="0" smtClean="0">
                <a:solidFill>
                  <a:schemeClr val="tx1"/>
                </a:solidFill>
              </a:rPr>
              <a:t>Technically possible for both worm and cold magnets</a:t>
            </a:r>
          </a:p>
          <a:p>
            <a:pPr marL="457200" lvl="1" indent="-228600"/>
            <a:r>
              <a:rPr lang="en-US" sz="1600" b="0" dirty="0" smtClean="0">
                <a:solidFill>
                  <a:schemeClr val="tx1"/>
                </a:solidFill>
              </a:rPr>
              <a:t>Should not be large than 10</a:t>
            </a:r>
            <a:r>
              <a:rPr lang="en-US" sz="1600" b="0" baseline="30000" dirty="0" smtClean="0">
                <a:solidFill>
                  <a:schemeClr val="tx1"/>
                </a:solidFill>
              </a:rPr>
              <a:t>-3</a:t>
            </a:r>
            <a:endParaRPr lang="en-US" sz="1600" b="0" baseline="300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1520" y="1154699"/>
            <a:ext cx="78714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>
                <a:solidFill>
                  <a:srgbClr val="0000FF"/>
                </a:solidFill>
                <a:latin typeface="+mn-lt"/>
              </a:rPr>
              <a:t>to cover the medium energy of proton (30 to 60 </a:t>
            </a:r>
            <a:r>
              <a:rPr lang="en-US" b="1" i="1" dirty="0" err="1" smtClean="0">
                <a:solidFill>
                  <a:srgbClr val="0000FF"/>
                </a:solidFill>
                <a:latin typeface="+mn-lt"/>
              </a:rPr>
              <a:t>GeV</a:t>
            </a:r>
            <a:r>
              <a:rPr lang="en-US" b="1" i="1" dirty="0" smtClean="0">
                <a:solidFill>
                  <a:srgbClr val="0000FF"/>
                </a:solidFill>
                <a:latin typeface="+mn-lt"/>
              </a:rPr>
              <a:t>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89325" y="4292274"/>
          <a:ext cx="7774615" cy="2133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76835"/>
                <a:gridCol w="2346960"/>
                <a:gridCol w="2750820"/>
              </a:tblGrid>
              <a:tr h="193294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Scheme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Change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of ion </a:t>
                      </a:r>
                      <a:r>
                        <a:rPr lang="en-US" sz="1400" baseline="0" dirty="0" err="1" smtClean="0">
                          <a:latin typeface="Arial" pitchFamily="34" charset="0"/>
                          <a:cs typeface="Arial" pitchFamily="34" charset="0"/>
                        </a:rPr>
                        <a:t>pathlength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Change of electron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pathlength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93294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Ion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Orbit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Varying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Fixed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93294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Electron orbit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Fixed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Varying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93294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e-cooler orbit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Varying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Varying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93294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Ion ring harmonic number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Varying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Varying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7152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Electron ring harmonic number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Fixed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Fixed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93294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Bunch frequency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Fixed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Varying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82880" y="1455420"/>
          <a:ext cx="8778240" cy="527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455"/>
                <a:gridCol w="598438"/>
                <a:gridCol w="628627"/>
                <a:gridCol w="594360"/>
                <a:gridCol w="731520"/>
                <a:gridCol w="838200"/>
                <a:gridCol w="777240"/>
                <a:gridCol w="601980"/>
                <a:gridCol w="563880"/>
                <a:gridCol w="617220"/>
                <a:gridCol w="967740"/>
                <a:gridCol w="617220"/>
                <a:gridCol w="594360"/>
              </a:tblGrid>
              <a:tr h="237453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Energy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Collider Ring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aseline="-25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aseline="-25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Circulator Cooler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23745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Proton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Deut.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Lead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>
                          <a:latin typeface="Arial" pitchFamily="34" charset="0"/>
                          <a:cs typeface="Arial" pitchFamily="34" charset="0"/>
                        </a:rPr>
                        <a:t>γ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>
                          <a:latin typeface="Arial" pitchFamily="34" charset="0"/>
                          <a:cs typeface="Arial" pitchFamily="34" charset="0"/>
                        </a:rPr>
                        <a:t>β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Harmonic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>
                          <a:latin typeface="Arial" pitchFamily="34" charset="0"/>
                          <a:cs typeface="Arial" pitchFamily="34" charset="0"/>
                        </a:rPr>
                        <a:t>δ</a:t>
                      </a: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f/f</a:t>
                      </a:r>
                      <a:r>
                        <a:rPr lang="en-US" sz="1200" baseline="-250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200" baseline="-25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>
                          <a:latin typeface="Arial" pitchFamily="34" charset="0"/>
                          <a:cs typeface="Arial" pitchFamily="34" charset="0"/>
                        </a:rPr>
                        <a:t>δ</a:t>
                      </a: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r>
                        <a:rPr lang="en-US" sz="1200" baseline="-25000" dirty="0" smtClean="0"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endParaRPr lang="en-US" sz="1200" baseline="-25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 smtClean="0">
                          <a:latin typeface="Arial" pitchFamily="34" charset="0"/>
                          <a:cs typeface="Arial" pitchFamily="34" charset="0"/>
                        </a:rPr>
                        <a:t>δ</a:t>
                      </a: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n-US" sz="1200" baseline="-25000" dirty="0" smtClean="0"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Harmonic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 smtClean="0">
                          <a:latin typeface="Arial" pitchFamily="34" charset="0"/>
                          <a:cs typeface="Arial" pitchFamily="34" charset="0"/>
                        </a:rPr>
                        <a:t>δ</a:t>
                      </a:r>
                      <a:r>
                        <a:rPr lang="en-US" sz="1200" dirty="0" err="1" smtClean="0"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r>
                        <a:rPr lang="en-US" sz="1200" baseline="-25000" dirty="0" err="1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en-US" sz="1200" baseline="-25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 smtClean="0">
                          <a:latin typeface="Arial" pitchFamily="34" charset="0"/>
                          <a:cs typeface="Arial" pitchFamily="34" charset="0"/>
                        </a:rPr>
                        <a:t>δ</a:t>
                      </a:r>
                      <a:r>
                        <a:rPr lang="en-US" sz="1200" dirty="0" err="1" smtClean="0"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n-US" sz="1200" baseline="-25000" dirty="0" err="1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en-US" sz="1200" baseline="-25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37453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latin typeface="Arial" pitchFamily="34" charset="0"/>
                          <a:cs typeface="Arial" pitchFamily="34" charset="0"/>
                        </a:rPr>
                        <a:t>GeV</a:t>
                      </a: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/u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Number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MHz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lang="en-US" sz="1200" baseline="30000" dirty="0" smtClean="0">
                          <a:latin typeface="Arial" pitchFamily="34" charset="0"/>
                          <a:cs typeface="Arial" pitchFamily="34" charset="0"/>
                        </a:rPr>
                        <a:t>-4</a:t>
                      </a:r>
                      <a:endParaRPr lang="en-US" sz="1200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cm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cm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Number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cm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cm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3745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63.95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0.99988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2500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748.5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125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23745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58.62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0.99985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2500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748.483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-0.23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2.3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0.28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125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3745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53.29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0.99982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2500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748.457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-0.54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5.4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0.64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125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3745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47.96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0.99979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2500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748.429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-0.95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9.53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1.14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125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3745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42.63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0.99972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2500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748.386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-1.53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15.3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1.83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125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3745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37.5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39.97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0.99969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2500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748.357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-1.91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19.1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2.28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125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3745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37.3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0.99964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2501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748.622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1.63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-16.3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-1.95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125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-2.0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-0.24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3745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32.5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34.64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0.99958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2501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748.579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1.05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-10.5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-1.26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125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-2.0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-0.24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3745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31.97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0.99951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2501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748.526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0.33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-3.29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-0.39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125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-2.0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-0.24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3745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29.04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29.04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30.95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0.99948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2501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748.5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125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-2.0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-0.24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23745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29.84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0.99944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2501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748.470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-0.40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3.96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0.47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125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-2.0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-0.24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3745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27.71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0.99935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2501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748.403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-1.29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12.95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1.55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125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-2.0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-0.24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3745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26.65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0.99930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2501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748.363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-1.83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18.28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2.18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125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-2.0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-0.24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660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25.58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0.99924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2502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748.618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1.57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15.7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1.88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125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-4.0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-0.48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2426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24.51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0.99917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2502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748.567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0.89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-8.93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-1.07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125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-4.0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-0.48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2426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21.86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21.86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21.86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23.3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0.99908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2502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748.5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125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-4.0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-0.48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049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Beam Synchronization: Change of electron Path-length &amp; RF Frequency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644639" y="1193661"/>
            <a:ext cx="1868129" cy="27699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Change of ring radius</a:t>
            </a:r>
            <a:endParaRPr lang="en-US" sz="1200" b="1" dirty="0"/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6526530" y="1573530"/>
            <a:ext cx="320040" cy="16002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6200000" flipH="1">
            <a:off x="8275320" y="1470660"/>
            <a:ext cx="312420" cy="2667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35015" y="1213365"/>
            <a:ext cx="1910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Single IP</a:t>
            </a:r>
            <a:endParaRPr lang="en-US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1531630"/>
          <a:ext cx="8915396" cy="4688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7091"/>
                <a:gridCol w="681918"/>
                <a:gridCol w="601694"/>
                <a:gridCol w="601694"/>
                <a:gridCol w="752117"/>
                <a:gridCol w="902541"/>
                <a:gridCol w="827329"/>
                <a:gridCol w="601694"/>
                <a:gridCol w="601694"/>
                <a:gridCol w="601694"/>
                <a:gridCol w="827330"/>
                <a:gridCol w="676906"/>
                <a:gridCol w="601694"/>
              </a:tblGrid>
              <a:tr h="260465">
                <a:tc gridSpan="3"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Energy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Collider Ring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aseline="-25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aseline="-25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Circulator Cooler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26046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Proton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Deut.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Lead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 smtClean="0">
                          <a:latin typeface="Arial" pitchFamily="34" charset="0"/>
                          <a:cs typeface="Arial" pitchFamily="34" charset="0"/>
                        </a:rPr>
                        <a:t>γ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 smtClean="0">
                          <a:latin typeface="Arial" pitchFamily="34" charset="0"/>
                          <a:cs typeface="Arial" pitchFamily="34" charset="0"/>
                        </a:rPr>
                        <a:t>β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Harmonic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 smtClean="0">
                          <a:latin typeface="Arial" pitchFamily="34" charset="0"/>
                          <a:cs typeface="Arial" pitchFamily="34" charset="0"/>
                        </a:rPr>
                        <a:t>δ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f/f</a:t>
                      </a:r>
                      <a:r>
                        <a:rPr lang="en-US" sz="1100" baseline="-250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100" baseline="-25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 smtClean="0">
                          <a:latin typeface="Arial" pitchFamily="34" charset="0"/>
                          <a:cs typeface="Arial" pitchFamily="34" charset="0"/>
                        </a:rPr>
                        <a:t>δ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r>
                        <a:rPr lang="en-US" sz="1100" baseline="-25000" dirty="0" smtClean="0"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endParaRPr lang="en-US" sz="1100" baseline="-25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100" dirty="0" smtClean="0">
                          <a:latin typeface="Arial" pitchFamily="34" charset="0"/>
                          <a:cs typeface="Arial" pitchFamily="34" charset="0"/>
                        </a:rPr>
                        <a:t>δ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n-US" sz="1100" baseline="-25000" dirty="0" smtClean="0"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Harmonic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100" dirty="0" smtClean="0">
                          <a:latin typeface="Arial" pitchFamily="34" charset="0"/>
                          <a:cs typeface="Arial" pitchFamily="34" charset="0"/>
                        </a:rPr>
                        <a:t>δ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r>
                        <a:rPr lang="en-US" sz="1100" baseline="-25000" dirty="0" err="1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en-US" sz="1100" baseline="-25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100" dirty="0" smtClean="0">
                          <a:latin typeface="Arial" pitchFamily="34" charset="0"/>
                          <a:cs typeface="Arial" pitchFamily="34" charset="0"/>
                        </a:rPr>
                        <a:t>δ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n-US" sz="1100" baseline="-25000" dirty="0" err="1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en-US" sz="1100" baseline="-25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60465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GeV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/u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Number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MHz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lang="en-US" sz="1100" baseline="30000" dirty="0" smtClean="0">
                          <a:latin typeface="Arial" pitchFamily="34" charset="0"/>
                          <a:cs typeface="Arial" pitchFamily="34" charset="0"/>
                        </a:rPr>
                        <a:t>-4</a:t>
                      </a:r>
                      <a:endParaRPr lang="en-US" sz="1100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cm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cm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Number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cm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cm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6046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63.95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0.99988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2500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748.5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125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26046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58.62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0.99985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2500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748.483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-0.23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2.3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0.28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125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6046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53.29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0.99982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2500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748.457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-0.54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5.4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0.64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125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6046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47.96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0.99979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2500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748.429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-0.95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9.53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1.14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125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6046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42.63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0.99972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2500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748.386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-1.53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15.3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1.83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125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6046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37.3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0.99964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2500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748.323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-2.37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23.8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2.84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125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6046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31.97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0.99951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2502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748.225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-3.67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36.8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4.39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125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6046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29.84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0.99944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2502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748.770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3.60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-36.1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-4.30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125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-4.0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-0.48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6046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27.71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0.99935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2502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748.702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2.70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-27.1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-3.23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125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-4.0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-0.48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6046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25.58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0.99924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2502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748.618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1.57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15.7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-1.88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125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-4.0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-0.48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6046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24.51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0.99917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2502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748.567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0.89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-8.93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-1.07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125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-4.0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-0.48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6046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21.86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21.86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21.86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23.3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0.99908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2502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748.5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125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-4.0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-0.48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26046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21.32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0.99890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2502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748.366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-1.80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18.0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2.15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125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-4.0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-0.48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60465"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20.25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0.99878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2502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748.276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-3.00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29.9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3.57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125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-4.0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-0.48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60465"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19.18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0.99864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2504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748.770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3.61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-36.1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-4.31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125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-8.0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-0.95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+mn-lt"/>
              </a:rPr>
              <a:t>Beam Synchronization: Change of electron Path-length &amp; RF Frequency</a:t>
            </a:r>
            <a:endParaRPr lang="en-US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8193" y="6297870"/>
            <a:ext cx="4536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Harmonic number has to be changed by a unit of 2</a:t>
            </a:r>
            <a:endParaRPr lang="en-US" sz="14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39642" y="1261526"/>
            <a:ext cx="40715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Two IPs with equidistance</a:t>
            </a:r>
            <a:endParaRPr lang="en-US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6490"/>
          </a:xfrm>
        </p:spPr>
        <p:txBody>
          <a:bodyPr/>
          <a:lstStyle/>
          <a:p>
            <a:r>
              <a:rPr lang="en-US" dirty="0" smtClean="0"/>
              <a:t>Beam Instabilities &amp;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30837"/>
            <a:ext cx="9144000" cy="5549774"/>
          </a:xfrm>
        </p:spPr>
        <p:txBody>
          <a:bodyPr/>
          <a:lstStyle/>
          <a:p>
            <a:pPr marL="230188" indent="-230188">
              <a:lnSpc>
                <a:spcPct val="120000"/>
              </a:lnSpc>
            </a:pPr>
            <a:r>
              <a:rPr lang="en-US" sz="1800" b="0" dirty="0" smtClean="0">
                <a:solidFill>
                  <a:schemeClr val="tx1"/>
                </a:solidFill>
              </a:rPr>
              <a:t>T</a:t>
            </a:r>
            <a:r>
              <a:rPr lang="en-US" sz="1800" b="0" dirty="0" smtClean="0"/>
              <a:t>he </a:t>
            </a:r>
            <a:r>
              <a:rPr lang="en-US" sz="1800" b="0" dirty="0" smtClean="0"/>
              <a:t>fastest growth times </a:t>
            </a:r>
            <a:r>
              <a:rPr lang="en-US" sz="1800" b="0" dirty="0" smtClean="0">
                <a:solidFill>
                  <a:schemeClr val="tx1"/>
                </a:solidFill>
              </a:rPr>
              <a:t>of a </a:t>
            </a:r>
            <a:r>
              <a:rPr lang="en-US" sz="1800" b="0" dirty="0" smtClean="0"/>
              <a:t>dipole mode longitudinal and transverse Coupled Bunch Mode Instabilities (CBMIs)</a:t>
            </a:r>
            <a:r>
              <a:rPr lang="en-US" sz="1800" b="0" dirty="0" smtClean="0">
                <a:solidFill>
                  <a:schemeClr val="tx1"/>
                </a:solidFill>
              </a:rPr>
              <a:t> are </a:t>
            </a:r>
            <a:r>
              <a:rPr lang="en-US" sz="1800" b="0" dirty="0" smtClean="0"/>
              <a:t>43 </a:t>
            </a:r>
            <a:r>
              <a:rPr lang="en-US" sz="1800" b="0" dirty="0" smtClean="0">
                <a:sym typeface="Symbol"/>
              </a:rPr>
              <a:t>s, and 300 s, </a:t>
            </a:r>
            <a:r>
              <a:rPr lang="en-US" sz="1800" b="0" dirty="0" smtClean="0">
                <a:solidFill>
                  <a:schemeClr val="tx1"/>
                </a:solidFill>
                <a:sym typeface="Symbol"/>
              </a:rPr>
              <a:t>respectively, assuming</a:t>
            </a:r>
            <a:endParaRPr lang="en-US" sz="1600" b="0" u="sng" dirty="0" smtClean="0">
              <a:solidFill>
                <a:schemeClr val="tx1"/>
              </a:solidFill>
              <a:sym typeface="Symbol"/>
            </a:endParaRPr>
          </a:p>
          <a:p>
            <a:pPr marL="914400" lvl="1" indent="-230188">
              <a:lnSpc>
                <a:spcPct val="120000"/>
              </a:lnSpc>
            </a:pPr>
            <a:r>
              <a:rPr lang="en-US" sz="1600" b="0" dirty="0" smtClean="0">
                <a:solidFill>
                  <a:srgbClr val="0000FF"/>
                </a:solidFill>
                <a:sym typeface="Symbol"/>
              </a:rPr>
              <a:t>ring </a:t>
            </a:r>
            <a:r>
              <a:rPr lang="en-US" sz="1600" b="0" dirty="0" smtClean="0">
                <a:solidFill>
                  <a:srgbClr val="0000FF"/>
                </a:solidFill>
                <a:sym typeface="Symbol"/>
              </a:rPr>
              <a:t>= 5 </a:t>
            </a:r>
            <a:r>
              <a:rPr lang="en-US" sz="1600" b="0" dirty="0" err="1" smtClean="0">
                <a:solidFill>
                  <a:srgbClr val="0000FF"/>
                </a:solidFill>
                <a:sym typeface="Symbol"/>
              </a:rPr>
              <a:t>GeV</a:t>
            </a:r>
            <a:r>
              <a:rPr lang="en-US" sz="1600" b="0" dirty="0" smtClean="0">
                <a:solidFill>
                  <a:srgbClr val="0000FF"/>
                </a:solidFill>
                <a:sym typeface="Symbol"/>
              </a:rPr>
              <a:t> MEIC electron ring</a:t>
            </a:r>
          </a:p>
          <a:p>
            <a:pPr marL="914400" lvl="1" indent="-230188">
              <a:lnSpc>
                <a:spcPct val="120000"/>
              </a:lnSpc>
            </a:pPr>
            <a:r>
              <a:rPr lang="en-US" sz="1600" b="0" dirty="0" smtClean="0">
                <a:solidFill>
                  <a:srgbClr val="0000FF"/>
                </a:solidFill>
                <a:sym typeface="Symbol"/>
              </a:rPr>
              <a:t>total </a:t>
            </a:r>
            <a:r>
              <a:rPr lang="en-US" sz="1600" b="0" dirty="0" smtClean="0">
                <a:solidFill>
                  <a:srgbClr val="0000FF"/>
                </a:solidFill>
                <a:sym typeface="Symbol"/>
              </a:rPr>
              <a:t>stored current = 3 A</a:t>
            </a:r>
          </a:p>
          <a:p>
            <a:pPr marL="914400" lvl="1" indent="-230188">
              <a:lnSpc>
                <a:spcPct val="120000"/>
              </a:lnSpc>
            </a:pPr>
            <a:r>
              <a:rPr lang="en-US" sz="1600" b="0" dirty="0" smtClean="0">
                <a:solidFill>
                  <a:schemeClr val="tx1"/>
                </a:solidFill>
                <a:sym typeface="Symbol"/>
              </a:rPr>
              <a:t>total </a:t>
            </a:r>
            <a:r>
              <a:rPr lang="en-US" sz="1600" b="0" dirty="0" smtClean="0">
                <a:solidFill>
                  <a:schemeClr val="tx1"/>
                </a:solidFill>
                <a:sym typeface="Symbol"/>
              </a:rPr>
              <a:t>bunches = 5000</a:t>
            </a:r>
          </a:p>
          <a:p>
            <a:pPr marL="914400" lvl="1" indent="-230188">
              <a:lnSpc>
                <a:spcPct val="120000"/>
              </a:lnSpc>
            </a:pPr>
            <a:r>
              <a:rPr lang="en-US" sz="1600" b="0" dirty="0" smtClean="0">
                <a:sym typeface="Symbol"/>
              </a:rPr>
              <a:t>RF </a:t>
            </a:r>
            <a:r>
              <a:rPr lang="en-US" sz="1600" b="0" dirty="0" smtClean="0">
                <a:sym typeface="Symbol"/>
              </a:rPr>
              <a:t>frequency = 1500 MHz</a:t>
            </a:r>
          </a:p>
          <a:p>
            <a:pPr marL="914400" lvl="1" indent="-230188">
              <a:lnSpc>
                <a:spcPct val="120000"/>
              </a:lnSpc>
            </a:pPr>
            <a:r>
              <a:rPr lang="en-US" sz="1600" b="0" dirty="0" smtClean="0">
                <a:solidFill>
                  <a:schemeClr val="tx1"/>
                </a:solidFill>
                <a:sym typeface="Symbol"/>
              </a:rPr>
              <a:t>RF </a:t>
            </a:r>
            <a:r>
              <a:rPr lang="en-US" sz="1600" b="0" dirty="0" smtClean="0">
                <a:solidFill>
                  <a:schemeClr val="tx1"/>
                </a:solidFill>
                <a:sym typeface="Symbol"/>
              </a:rPr>
              <a:t>cavity = </a:t>
            </a:r>
            <a:r>
              <a:rPr lang="en-US" sz="1600" b="0" dirty="0" smtClean="0">
                <a:solidFill>
                  <a:schemeClr val="tx1"/>
                </a:solidFill>
              </a:rPr>
              <a:t>CEBAF type 6 cell normal conducting </a:t>
            </a:r>
            <a:r>
              <a:rPr lang="en-US" sz="1600" b="0" dirty="0" smtClean="0">
                <a:solidFill>
                  <a:schemeClr val="tx1"/>
                </a:solidFill>
              </a:rPr>
              <a:t>cavity</a:t>
            </a:r>
            <a:endParaRPr lang="en-US" sz="1000" b="0" dirty="0" smtClean="0">
              <a:solidFill>
                <a:schemeClr val="tx1"/>
              </a:solidFill>
            </a:endParaRPr>
          </a:p>
          <a:p>
            <a:pPr marL="230188" indent="-230188">
              <a:lnSpc>
                <a:spcPct val="120000"/>
              </a:lnSpc>
            </a:pPr>
            <a:r>
              <a:rPr lang="en-US" sz="1800" b="0" dirty="0" smtClean="0">
                <a:solidFill>
                  <a:srgbClr val="0000FF"/>
                </a:solidFill>
              </a:rPr>
              <a:t>A</a:t>
            </a:r>
            <a:r>
              <a:rPr lang="en-US" sz="1800" b="0" dirty="0" smtClean="0">
                <a:solidFill>
                  <a:srgbClr val="0000FF"/>
                </a:solidFill>
              </a:rPr>
              <a:t>ll </a:t>
            </a:r>
            <a:r>
              <a:rPr lang="en-US" sz="1800" b="0" dirty="0" smtClean="0">
                <a:solidFill>
                  <a:srgbClr val="0000FF"/>
                </a:solidFill>
              </a:rPr>
              <a:t>transverse CBMIs can be damped by a bunch-by-bunch digital transverse beam feedback system </a:t>
            </a:r>
            <a:r>
              <a:rPr lang="en-US" sz="1800" b="0" dirty="0" smtClean="0">
                <a:solidFill>
                  <a:schemeClr val="tx1"/>
                </a:solidFill>
              </a:rPr>
              <a:t>because the damping time of modern FPGA based transverse feedback system is much faster than 300 </a:t>
            </a:r>
            <a:r>
              <a:rPr lang="en-US" sz="1800" b="0" dirty="0" smtClean="0">
                <a:solidFill>
                  <a:schemeClr val="tx1"/>
                </a:solidFill>
                <a:sym typeface="Symbol"/>
              </a:rPr>
              <a:t>s </a:t>
            </a:r>
          </a:p>
          <a:p>
            <a:pPr>
              <a:lnSpc>
                <a:spcPct val="120000"/>
              </a:lnSpc>
              <a:buNone/>
            </a:pPr>
            <a:r>
              <a:rPr lang="en-US" sz="1800" b="0" dirty="0" smtClean="0">
                <a:solidFill>
                  <a:schemeClr val="tx1"/>
                </a:solidFill>
                <a:sym typeface="Symbol"/>
              </a:rPr>
              <a:t>	   examples</a:t>
            </a:r>
            <a:r>
              <a:rPr lang="en-US" sz="1800" b="0" dirty="0" smtClean="0">
                <a:solidFill>
                  <a:schemeClr val="tx1"/>
                </a:solidFill>
                <a:sym typeface="Symbol"/>
              </a:rPr>
              <a:t>,  </a:t>
            </a:r>
            <a:r>
              <a:rPr lang="en-US" sz="1800" b="0" dirty="0" smtClean="0">
                <a:solidFill>
                  <a:srgbClr val="0000FF"/>
                </a:solidFill>
                <a:sym typeface="Symbol"/>
              </a:rPr>
              <a:t>200 s for NSLS-II, 120 s for </a:t>
            </a:r>
            <a:r>
              <a:rPr lang="en-US" sz="1800" b="0" dirty="0" err="1" smtClean="0">
                <a:solidFill>
                  <a:srgbClr val="0000FF"/>
                </a:solidFill>
                <a:sym typeface="Symbol"/>
              </a:rPr>
              <a:t>SuperB</a:t>
            </a:r>
            <a:r>
              <a:rPr lang="en-US" sz="1800" b="0" dirty="0" smtClean="0">
                <a:solidFill>
                  <a:srgbClr val="0000FF"/>
                </a:solidFill>
                <a:sym typeface="Symbol"/>
              </a:rPr>
              <a:t> </a:t>
            </a:r>
            <a:r>
              <a:rPr lang="en-US" sz="1800" b="0" dirty="0" smtClean="0">
                <a:solidFill>
                  <a:srgbClr val="0000FF"/>
                </a:solidFill>
                <a:sym typeface="Symbol"/>
              </a:rPr>
              <a:t>project. </a:t>
            </a:r>
            <a:endParaRPr lang="en-US" sz="1000" b="0" dirty="0" smtClean="0">
              <a:solidFill>
                <a:schemeClr val="tx1"/>
              </a:solidFill>
              <a:sym typeface="Symbol"/>
            </a:endParaRPr>
          </a:p>
          <a:p>
            <a:pPr marL="230188" indent="-230188">
              <a:lnSpc>
                <a:spcPct val="120000"/>
              </a:lnSpc>
            </a:pPr>
            <a:r>
              <a:rPr lang="en-US" sz="1800" b="0" dirty="0" smtClean="0">
                <a:solidFill>
                  <a:schemeClr val="tx1"/>
                </a:solidFill>
                <a:sym typeface="Symbol"/>
              </a:rPr>
              <a:t>Since the damping time of modern FPGA based digital feedback system is about 1 ms </a:t>
            </a:r>
            <a:r>
              <a:rPr lang="en-US" sz="1800" b="0" dirty="0" smtClean="0">
                <a:solidFill>
                  <a:schemeClr val="tx1"/>
                </a:solidFill>
                <a:sym typeface="Symbol"/>
              </a:rPr>
              <a:t>it </a:t>
            </a:r>
            <a:r>
              <a:rPr lang="en-US" sz="1800" b="0" dirty="0" smtClean="0">
                <a:solidFill>
                  <a:schemeClr val="tx1"/>
                </a:solidFill>
                <a:sym typeface="Symbol"/>
              </a:rPr>
              <a:t>will be a </a:t>
            </a:r>
            <a:r>
              <a:rPr lang="en-US" sz="1800" b="0" dirty="0" smtClean="0">
                <a:sym typeface="Symbol"/>
              </a:rPr>
              <a:t>challenging for us to develop a digital longitudinal feedback system which can damp all longitudinal CBMIs within 43 s </a:t>
            </a:r>
            <a:r>
              <a:rPr lang="en-US" sz="1800" b="0" dirty="0" smtClean="0">
                <a:solidFill>
                  <a:schemeClr val="tx1"/>
                </a:solidFill>
                <a:sym typeface="Symbol"/>
              </a:rPr>
              <a:t>@ </a:t>
            </a:r>
            <a:r>
              <a:rPr lang="en-US" sz="1800" b="0" i="1" dirty="0" err="1" smtClean="0">
                <a:solidFill>
                  <a:schemeClr val="tx1"/>
                </a:solidFill>
                <a:sym typeface="Symbol"/>
              </a:rPr>
              <a:t>f</a:t>
            </a:r>
            <a:r>
              <a:rPr lang="en-US" sz="1800" b="0" baseline="-25000" dirty="0" err="1" smtClean="0">
                <a:solidFill>
                  <a:schemeClr val="tx1"/>
                </a:solidFill>
                <a:sym typeface="Symbol"/>
              </a:rPr>
              <a:t>RF</a:t>
            </a:r>
            <a:r>
              <a:rPr lang="en-US" sz="1800" b="0" dirty="0" smtClean="0">
                <a:solidFill>
                  <a:schemeClr val="tx1"/>
                </a:solidFill>
                <a:sym typeface="Symbol"/>
              </a:rPr>
              <a:t> = 1500 </a:t>
            </a:r>
            <a:r>
              <a:rPr lang="en-US" sz="1800" b="0" dirty="0" err="1" smtClean="0">
                <a:solidFill>
                  <a:schemeClr val="tx1"/>
                </a:solidFill>
                <a:sym typeface="Symbol"/>
              </a:rPr>
              <a:t>MHz.</a:t>
            </a:r>
            <a:endParaRPr lang="en-US" sz="1800" b="0" dirty="0" smtClean="0">
              <a:solidFill>
                <a:schemeClr val="tx1"/>
              </a:solidFill>
              <a:sym typeface="Symbol"/>
            </a:endParaRPr>
          </a:p>
          <a:p>
            <a:pPr>
              <a:lnSpc>
                <a:spcPct val="120000"/>
              </a:lnSpc>
              <a:buNone/>
            </a:pPr>
            <a:r>
              <a:rPr lang="en-US" sz="1800" b="0" dirty="0" smtClean="0">
                <a:solidFill>
                  <a:srgbClr val="0000FF"/>
                </a:solidFill>
                <a:sym typeface="Symbol"/>
              </a:rPr>
              <a:t>	   exception</a:t>
            </a:r>
            <a:r>
              <a:rPr lang="en-US" sz="1800" b="0" dirty="0" smtClean="0">
                <a:solidFill>
                  <a:srgbClr val="0000FF"/>
                </a:solidFill>
                <a:sym typeface="Symbol"/>
              </a:rPr>
              <a:t>, damping time of feedback system for DANE ~ 90 s @ </a:t>
            </a:r>
            <a:r>
              <a:rPr lang="en-US" sz="1800" b="0" i="1" dirty="0" err="1" smtClean="0">
                <a:solidFill>
                  <a:srgbClr val="0000FF"/>
                </a:solidFill>
                <a:sym typeface="Symbol"/>
              </a:rPr>
              <a:t>f</a:t>
            </a:r>
            <a:r>
              <a:rPr lang="en-US" sz="1800" b="0" baseline="-25000" dirty="0" err="1" smtClean="0">
                <a:solidFill>
                  <a:srgbClr val="0000FF"/>
                </a:solidFill>
                <a:sym typeface="Symbol"/>
              </a:rPr>
              <a:t>RF</a:t>
            </a:r>
            <a:r>
              <a:rPr lang="en-US" sz="1800" b="0" dirty="0" smtClean="0">
                <a:solidFill>
                  <a:srgbClr val="0000FF"/>
                </a:solidFill>
                <a:sym typeface="Symbol"/>
              </a:rPr>
              <a:t> = 368 </a:t>
            </a:r>
            <a:r>
              <a:rPr lang="en-US" sz="1800" b="0" dirty="0" smtClean="0">
                <a:solidFill>
                  <a:srgbClr val="0000FF"/>
                </a:solidFill>
                <a:sym typeface="Symbol"/>
              </a:rPr>
              <a:t>MHz </a:t>
            </a:r>
            <a:endParaRPr lang="en-US" sz="1800" b="0" dirty="0" smtClean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790380" y="6268044"/>
            <a:ext cx="783771" cy="3048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Y.</a:t>
            </a: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Kim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54867" y="0"/>
            <a:ext cx="7674321" cy="597529"/>
          </a:xfrm>
        </p:spPr>
        <p:txBody>
          <a:bodyPr/>
          <a:lstStyle/>
          <a:p>
            <a:pPr rtl="0" eaLnBrk="1" hangingPunct="1"/>
            <a:r>
              <a:rPr lang="en-US" sz="4000" b="1" dirty="0" smtClean="0">
                <a:solidFill>
                  <a:srgbClr val="FF0000"/>
                </a:solidFill>
              </a:rPr>
              <a:t>Positrons in ELIC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534400" cy="1447800"/>
          </a:xfrm>
        </p:spPr>
        <p:txBody>
          <a:bodyPr/>
          <a:lstStyle/>
          <a:p>
            <a:pPr algn="l" rtl="0" eaLnBrk="1" hangingPunct="1"/>
            <a:r>
              <a:rPr lang="en-US" sz="2400" smtClean="0"/>
              <a:t>Non-polarized positron bunches generated from modified electron injector through a converter</a:t>
            </a:r>
          </a:p>
          <a:p>
            <a:pPr algn="l" rtl="0" eaLnBrk="1" hangingPunct="1"/>
            <a:r>
              <a:rPr lang="en-US" sz="2400" smtClean="0"/>
              <a:t>Polarization realized through self-polarization at ring arcs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14400" y="2286000"/>
            <a:ext cx="7180263" cy="4114800"/>
            <a:chOff x="864" y="1584"/>
            <a:chExt cx="4331" cy="2544"/>
          </a:xfrm>
        </p:grpSpPr>
        <p:sp>
          <p:nvSpPr>
            <p:cNvPr id="7173" name="AutoShape 5"/>
            <p:cNvSpPr>
              <a:spLocks noChangeAspect="1" noChangeArrowheads="1" noTextEdit="1"/>
            </p:cNvSpPr>
            <p:nvPr/>
          </p:nvSpPr>
          <p:spPr bwMode="auto">
            <a:xfrm>
              <a:off x="864" y="1584"/>
              <a:ext cx="4224" cy="2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049" y="2101"/>
              <a:ext cx="438" cy="860"/>
              <a:chOff x="1836" y="2197"/>
              <a:chExt cx="438" cy="860"/>
            </a:xfrm>
          </p:grpSpPr>
          <p:sp>
            <p:nvSpPr>
              <p:cNvPr id="7175" name="Freeform 7"/>
              <p:cNvSpPr>
                <a:spLocks noEditPoints="1"/>
              </p:cNvSpPr>
              <p:nvPr/>
            </p:nvSpPr>
            <p:spPr bwMode="auto">
              <a:xfrm>
                <a:off x="1836" y="2197"/>
                <a:ext cx="438" cy="432"/>
              </a:xfrm>
              <a:custGeom>
                <a:avLst/>
                <a:gdLst/>
                <a:ahLst/>
                <a:cxnLst>
                  <a:cxn ang="0">
                    <a:pos x="416" y="8"/>
                  </a:cxn>
                  <a:cxn ang="0">
                    <a:pos x="374" y="12"/>
                  </a:cxn>
                  <a:cxn ang="0">
                    <a:pos x="333" y="21"/>
                  </a:cxn>
                  <a:cxn ang="0">
                    <a:pos x="294" y="33"/>
                  </a:cxn>
                  <a:cxn ang="0">
                    <a:pos x="256" y="49"/>
                  </a:cxn>
                  <a:cxn ang="0">
                    <a:pos x="220" y="69"/>
                  </a:cxn>
                  <a:cxn ang="0">
                    <a:pos x="187" y="92"/>
                  </a:cxn>
                  <a:cxn ang="0">
                    <a:pos x="156" y="118"/>
                  </a:cxn>
                  <a:cxn ang="0">
                    <a:pos x="128" y="147"/>
                  </a:cxn>
                  <a:cxn ang="0">
                    <a:pos x="102" y="178"/>
                  </a:cxn>
                  <a:cxn ang="0">
                    <a:pos x="80" y="212"/>
                  </a:cxn>
                  <a:cxn ang="0">
                    <a:pos x="61" y="248"/>
                  </a:cxn>
                  <a:cxn ang="0">
                    <a:pos x="45" y="286"/>
                  </a:cxn>
                  <a:cxn ang="0">
                    <a:pos x="33" y="326"/>
                  </a:cxn>
                  <a:cxn ang="0">
                    <a:pos x="24" y="368"/>
                  </a:cxn>
                  <a:cxn ang="0">
                    <a:pos x="15" y="394"/>
                  </a:cxn>
                  <a:cxn ang="0">
                    <a:pos x="22" y="345"/>
                  </a:cxn>
                  <a:cxn ang="0">
                    <a:pos x="33" y="303"/>
                  </a:cxn>
                  <a:cxn ang="0">
                    <a:pos x="47" y="263"/>
                  </a:cxn>
                  <a:cxn ang="0">
                    <a:pos x="65" y="226"/>
                  </a:cxn>
                  <a:cxn ang="0">
                    <a:pos x="86" y="190"/>
                  </a:cxn>
                  <a:cxn ang="0">
                    <a:pos x="110" y="157"/>
                  </a:cxn>
                  <a:cxn ang="0">
                    <a:pos x="138" y="126"/>
                  </a:cxn>
                  <a:cxn ang="0">
                    <a:pos x="168" y="98"/>
                  </a:cxn>
                  <a:cxn ang="0">
                    <a:pos x="201" y="73"/>
                  </a:cxn>
                  <a:cxn ang="0">
                    <a:pos x="236" y="52"/>
                  </a:cxn>
                  <a:cxn ang="0">
                    <a:pos x="273" y="34"/>
                  </a:cxn>
                  <a:cxn ang="0">
                    <a:pos x="312" y="19"/>
                  </a:cxn>
                  <a:cxn ang="0">
                    <a:pos x="352" y="8"/>
                  </a:cxn>
                  <a:cxn ang="0">
                    <a:pos x="394" y="2"/>
                  </a:cxn>
                  <a:cxn ang="0">
                    <a:pos x="437" y="0"/>
                  </a:cxn>
                  <a:cxn ang="0">
                    <a:pos x="38" y="388"/>
                  </a:cxn>
                  <a:cxn ang="0">
                    <a:pos x="0" y="385"/>
                  </a:cxn>
                </a:cxnLst>
                <a:rect l="0" t="0" r="r" b="b"/>
                <a:pathLst>
                  <a:path w="438" h="432">
                    <a:moveTo>
                      <a:pt x="438" y="7"/>
                    </a:moveTo>
                    <a:lnTo>
                      <a:pt x="416" y="8"/>
                    </a:lnTo>
                    <a:lnTo>
                      <a:pt x="395" y="9"/>
                    </a:lnTo>
                    <a:lnTo>
                      <a:pt x="374" y="12"/>
                    </a:lnTo>
                    <a:lnTo>
                      <a:pt x="353" y="16"/>
                    </a:lnTo>
                    <a:lnTo>
                      <a:pt x="333" y="21"/>
                    </a:lnTo>
                    <a:lnTo>
                      <a:pt x="313" y="26"/>
                    </a:lnTo>
                    <a:lnTo>
                      <a:pt x="294" y="33"/>
                    </a:lnTo>
                    <a:lnTo>
                      <a:pt x="275" y="41"/>
                    </a:lnTo>
                    <a:lnTo>
                      <a:pt x="256" y="49"/>
                    </a:lnTo>
                    <a:lnTo>
                      <a:pt x="238" y="59"/>
                    </a:lnTo>
                    <a:lnTo>
                      <a:pt x="220" y="69"/>
                    </a:lnTo>
                    <a:lnTo>
                      <a:pt x="204" y="80"/>
                    </a:lnTo>
                    <a:lnTo>
                      <a:pt x="187" y="92"/>
                    </a:lnTo>
                    <a:lnTo>
                      <a:pt x="171" y="104"/>
                    </a:lnTo>
                    <a:lnTo>
                      <a:pt x="156" y="118"/>
                    </a:lnTo>
                    <a:lnTo>
                      <a:pt x="142" y="132"/>
                    </a:lnTo>
                    <a:lnTo>
                      <a:pt x="128" y="147"/>
                    </a:lnTo>
                    <a:lnTo>
                      <a:pt x="115" y="162"/>
                    </a:lnTo>
                    <a:lnTo>
                      <a:pt x="102" y="178"/>
                    </a:lnTo>
                    <a:lnTo>
                      <a:pt x="91" y="195"/>
                    </a:lnTo>
                    <a:lnTo>
                      <a:pt x="80" y="212"/>
                    </a:lnTo>
                    <a:lnTo>
                      <a:pt x="70" y="230"/>
                    </a:lnTo>
                    <a:lnTo>
                      <a:pt x="61" y="248"/>
                    </a:lnTo>
                    <a:lnTo>
                      <a:pt x="52" y="267"/>
                    </a:lnTo>
                    <a:lnTo>
                      <a:pt x="45" y="286"/>
                    </a:lnTo>
                    <a:lnTo>
                      <a:pt x="38" y="306"/>
                    </a:lnTo>
                    <a:lnTo>
                      <a:pt x="33" y="326"/>
                    </a:lnTo>
                    <a:lnTo>
                      <a:pt x="28" y="347"/>
                    </a:lnTo>
                    <a:lnTo>
                      <a:pt x="24" y="368"/>
                    </a:lnTo>
                    <a:lnTo>
                      <a:pt x="22" y="395"/>
                    </a:lnTo>
                    <a:lnTo>
                      <a:pt x="15" y="394"/>
                    </a:lnTo>
                    <a:lnTo>
                      <a:pt x="18" y="366"/>
                    </a:lnTo>
                    <a:lnTo>
                      <a:pt x="22" y="345"/>
                    </a:lnTo>
                    <a:lnTo>
                      <a:pt x="27" y="324"/>
                    </a:lnTo>
                    <a:lnTo>
                      <a:pt x="33" y="303"/>
                    </a:lnTo>
                    <a:lnTo>
                      <a:pt x="39" y="283"/>
                    </a:lnTo>
                    <a:lnTo>
                      <a:pt x="47" y="263"/>
                    </a:lnTo>
                    <a:lnTo>
                      <a:pt x="55" y="244"/>
                    </a:lnTo>
                    <a:lnTo>
                      <a:pt x="65" y="226"/>
                    </a:lnTo>
                    <a:lnTo>
                      <a:pt x="75" y="207"/>
                    </a:lnTo>
                    <a:lnTo>
                      <a:pt x="86" y="190"/>
                    </a:lnTo>
                    <a:lnTo>
                      <a:pt x="98" y="173"/>
                    </a:lnTo>
                    <a:lnTo>
                      <a:pt x="110" y="157"/>
                    </a:lnTo>
                    <a:lnTo>
                      <a:pt x="124" y="141"/>
                    </a:lnTo>
                    <a:lnTo>
                      <a:pt x="138" y="126"/>
                    </a:lnTo>
                    <a:lnTo>
                      <a:pt x="153" y="112"/>
                    </a:lnTo>
                    <a:lnTo>
                      <a:pt x="168" y="98"/>
                    </a:lnTo>
                    <a:lnTo>
                      <a:pt x="184" y="85"/>
                    </a:lnTo>
                    <a:lnTo>
                      <a:pt x="201" y="73"/>
                    </a:lnTo>
                    <a:lnTo>
                      <a:pt x="218" y="62"/>
                    </a:lnTo>
                    <a:lnTo>
                      <a:pt x="236" y="52"/>
                    </a:lnTo>
                    <a:lnTo>
                      <a:pt x="254" y="42"/>
                    </a:lnTo>
                    <a:lnTo>
                      <a:pt x="273" y="34"/>
                    </a:lnTo>
                    <a:lnTo>
                      <a:pt x="292" y="26"/>
                    </a:lnTo>
                    <a:lnTo>
                      <a:pt x="312" y="19"/>
                    </a:lnTo>
                    <a:lnTo>
                      <a:pt x="332" y="13"/>
                    </a:lnTo>
                    <a:lnTo>
                      <a:pt x="352" y="8"/>
                    </a:lnTo>
                    <a:lnTo>
                      <a:pt x="373" y="5"/>
                    </a:lnTo>
                    <a:lnTo>
                      <a:pt x="394" y="2"/>
                    </a:lnTo>
                    <a:lnTo>
                      <a:pt x="416" y="0"/>
                    </a:lnTo>
                    <a:lnTo>
                      <a:pt x="437" y="0"/>
                    </a:lnTo>
                    <a:lnTo>
                      <a:pt x="438" y="7"/>
                    </a:lnTo>
                    <a:close/>
                    <a:moveTo>
                      <a:pt x="38" y="388"/>
                    </a:moveTo>
                    <a:lnTo>
                      <a:pt x="16" y="432"/>
                    </a:lnTo>
                    <a:lnTo>
                      <a:pt x="0" y="385"/>
                    </a:lnTo>
                    <a:lnTo>
                      <a:pt x="38" y="388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  <p:sp>
            <p:nvSpPr>
              <p:cNvPr id="7176" name="Freeform 8"/>
              <p:cNvSpPr>
                <a:spLocks/>
              </p:cNvSpPr>
              <p:nvPr/>
            </p:nvSpPr>
            <p:spPr bwMode="auto">
              <a:xfrm>
                <a:off x="1853" y="2629"/>
                <a:ext cx="420" cy="428"/>
              </a:xfrm>
              <a:custGeom>
                <a:avLst/>
                <a:gdLst/>
                <a:ahLst/>
                <a:cxnLst>
                  <a:cxn ang="0">
                    <a:pos x="421" y="428"/>
                  </a:cxn>
                  <a:cxn ang="0">
                    <a:pos x="0" y="0"/>
                  </a:cxn>
                </a:cxnLst>
                <a:rect l="0" t="0" r="r" b="b"/>
                <a:pathLst>
                  <a:path w="421" h="428">
                    <a:moveTo>
                      <a:pt x="421" y="428"/>
                    </a:moveTo>
                    <a:cubicBezTo>
                      <a:pt x="189" y="428"/>
                      <a:pt x="0" y="236"/>
                      <a:pt x="0" y="0"/>
                    </a:cubicBez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</p:grpSp>
        <p:sp>
          <p:nvSpPr>
            <p:cNvPr id="7177" name="Freeform 9"/>
            <p:cNvSpPr>
              <a:spLocks/>
            </p:cNvSpPr>
            <p:nvPr/>
          </p:nvSpPr>
          <p:spPr bwMode="auto">
            <a:xfrm>
              <a:off x="3943" y="2104"/>
              <a:ext cx="421" cy="4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1" y="429"/>
                </a:cxn>
              </a:cxnLst>
              <a:rect l="0" t="0" r="r" b="b"/>
              <a:pathLst>
                <a:path w="421" h="429">
                  <a:moveTo>
                    <a:pt x="0" y="0"/>
                  </a:moveTo>
                  <a:cubicBezTo>
                    <a:pt x="233" y="0"/>
                    <a:pt x="421" y="192"/>
                    <a:pt x="421" y="429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178" name="Freeform 10"/>
            <p:cNvSpPr>
              <a:spLocks noEditPoints="1"/>
            </p:cNvSpPr>
            <p:nvPr/>
          </p:nvSpPr>
          <p:spPr bwMode="auto">
            <a:xfrm>
              <a:off x="3943" y="2533"/>
              <a:ext cx="439" cy="432"/>
            </a:xfrm>
            <a:custGeom>
              <a:avLst/>
              <a:gdLst/>
              <a:ahLst/>
              <a:cxnLst>
                <a:cxn ang="0">
                  <a:pos x="22" y="424"/>
                </a:cxn>
                <a:cxn ang="0">
                  <a:pos x="64" y="419"/>
                </a:cxn>
                <a:cxn ang="0">
                  <a:pos x="105" y="411"/>
                </a:cxn>
                <a:cxn ang="0">
                  <a:pos x="144" y="398"/>
                </a:cxn>
                <a:cxn ang="0">
                  <a:pos x="182" y="382"/>
                </a:cxn>
                <a:cxn ang="0">
                  <a:pos x="217" y="363"/>
                </a:cxn>
                <a:cxn ang="0">
                  <a:pos x="251" y="340"/>
                </a:cxn>
                <a:cxn ang="0">
                  <a:pos x="281" y="314"/>
                </a:cxn>
                <a:cxn ang="0">
                  <a:pos x="310" y="285"/>
                </a:cxn>
                <a:cxn ang="0">
                  <a:pos x="335" y="254"/>
                </a:cxn>
                <a:cxn ang="0">
                  <a:pos x="358" y="220"/>
                </a:cxn>
                <a:cxn ang="0">
                  <a:pos x="377" y="184"/>
                </a:cxn>
                <a:cxn ang="0">
                  <a:pos x="393" y="146"/>
                </a:cxn>
                <a:cxn ang="0">
                  <a:pos x="405" y="106"/>
                </a:cxn>
                <a:cxn ang="0">
                  <a:pos x="413" y="65"/>
                </a:cxn>
                <a:cxn ang="0">
                  <a:pos x="422" y="38"/>
                </a:cxn>
                <a:cxn ang="0">
                  <a:pos x="416" y="87"/>
                </a:cxn>
                <a:cxn ang="0">
                  <a:pos x="405" y="129"/>
                </a:cxn>
                <a:cxn ang="0">
                  <a:pos x="391" y="168"/>
                </a:cxn>
                <a:cxn ang="0">
                  <a:pos x="373" y="206"/>
                </a:cxn>
                <a:cxn ang="0">
                  <a:pos x="352" y="242"/>
                </a:cxn>
                <a:cxn ang="0">
                  <a:pos x="327" y="275"/>
                </a:cxn>
                <a:cxn ang="0">
                  <a:pos x="300" y="306"/>
                </a:cxn>
                <a:cxn ang="0">
                  <a:pos x="270" y="334"/>
                </a:cxn>
                <a:cxn ang="0">
                  <a:pos x="237" y="358"/>
                </a:cxn>
                <a:cxn ang="0">
                  <a:pos x="202" y="380"/>
                </a:cxn>
                <a:cxn ang="0">
                  <a:pos x="165" y="398"/>
                </a:cxn>
                <a:cxn ang="0">
                  <a:pos x="126" y="413"/>
                </a:cxn>
                <a:cxn ang="0">
                  <a:pos x="86" y="423"/>
                </a:cxn>
                <a:cxn ang="0">
                  <a:pos x="43" y="430"/>
                </a:cxn>
                <a:cxn ang="0">
                  <a:pos x="0" y="432"/>
                </a:cxn>
                <a:cxn ang="0">
                  <a:pos x="400" y="44"/>
                </a:cxn>
                <a:cxn ang="0">
                  <a:pos x="438" y="47"/>
                </a:cxn>
              </a:cxnLst>
              <a:rect l="0" t="0" r="r" b="b"/>
              <a:pathLst>
                <a:path w="438" h="432">
                  <a:moveTo>
                    <a:pt x="0" y="424"/>
                  </a:moveTo>
                  <a:lnTo>
                    <a:pt x="22" y="424"/>
                  </a:lnTo>
                  <a:lnTo>
                    <a:pt x="43" y="422"/>
                  </a:lnTo>
                  <a:lnTo>
                    <a:pt x="64" y="419"/>
                  </a:lnTo>
                  <a:lnTo>
                    <a:pt x="85" y="416"/>
                  </a:lnTo>
                  <a:lnTo>
                    <a:pt x="105" y="411"/>
                  </a:lnTo>
                  <a:lnTo>
                    <a:pt x="125" y="405"/>
                  </a:lnTo>
                  <a:lnTo>
                    <a:pt x="144" y="398"/>
                  </a:lnTo>
                  <a:lnTo>
                    <a:pt x="163" y="391"/>
                  </a:lnTo>
                  <a:lnTo>
                    <a:pt x="182" y="382"/>
                  </a:lnTo>
                  <a:lnTo>
                    <a:pt x="200" y="373"/>
                  </a:lnTo>
                  <a:lnTo>
                    <a:pt x="217" y="363"/>
                  </a:lnTo>
                  <a:lnTo>
                    <a:pt x="234" y="352"/>
                  </a:lnTo>
                  <a:lnTo>
                    <a:pt x="251" y="340"/>
                  </a:lnTo>
                  <a:lnTo>
                    <a:pt x="266" y="327"/>
                  </a:lnTo>
                  <a:lnTo>
                    <a:pt x="281" y="314"/>
                  </a:lnTo>
                  <a:lnTo>
                    <a:pt x="296" y="300"/>
                  </a:lnTo>
                  <a:lnTo>
                    <a:pt x="310" y="285"/>
                  </a:lnTo>
                  <a:lnTo>
                    <a:pt x="323" y="270"/>
                  </a:lnTo>
                  <a:lnTo>
                    <a:pt x="335" y="254"/>
                  </a:lnTo>
                  <a:lnTo>
                    <a:pt x="347" y="237"/>
                  </a:lnTo>
                  <a:lnTo>
                    <a:pt x="358" y="220"/>
                  </a:lnTo>
                  <a:lnTo>
                    <a:pt x="368" y="202"/>
                  </a:lnTo>
                  <a:lnTo>
                    <a:pt x="377" y="184"/>
                  </a:lnTo>
                  <a:lnTo>
                    <a:pt x="385" y="165"/>
                  </a:lnTo>
                  <a:lnTo>
                    <a:pt x="393" y="146"/>
                  </a:lnTo>
                  <a:lnTo>
                    <a:pt x="399" y="126"/>
                  </a:lnTo>
                  <a:lnTo>
                    <a:pt x="405" y="106"/>
                  </a:lnTo>
                  <a:lnTo>
                    <a:pt x="410" y="85"/>
                  </a:lnTo>
                  <a:lnTo>
                    <a:pt x="413" y="65"/>
                  </a:lnTo>
                  <a:lnTo>
                    <a:pt x="416" y="38"/>
                  </a:lnTo>
                  <a:lnTo>
                    <a:pt x="422" y="38"/>
                  </a:lnTo>
                  <a:lnTo>
                    <a:pt x="419" y="66"/>
                  </a:lnTo>
                  <a:lnTo>
                    <a:pt x="416" y="87"/>
                  </a:lnTo>
                  <a:lnTo>
                    <a:pt x="411" y="108"/>
                  </a:lnTo>
                  <a:lnTo>
                    <a:pt x="405" y="129"/>
                  </a:lnTo>
                  <a:lnTo>
                    <a:pt x="399" y="149"/>
                  </a:lnTo>
                  <a:lnTo>
                    <a:pt x="391" y="168"/>
                  </a:lnTo>
                  <a:lnTo>
                    <a:pt x="382" y="188"/>
                  </a:lnTo>
                  <a:lnTo>
                    <a:pt x="373" y="206"/>
                  </a:lnTo>
                  <a:lnTo>
                    <a:pt x="363" y="224"/>
                  </a:lnTo>
                  <a:lnTo>
                    <a:pt x="352" y="242"/>
                  </a:lnTo>
                  <a:lnTo>
                    <a:pt x="340" y="259"/>
                  </a:lnTo>
                  <a:lnTo>
                    <a:pt x="327" y="275"/>
                  </a:lnTo>
                  <a:lnTo>
                    <a:pt x="314" y="291"/>
                  </a:lnTo>
                  <a:lnTo>
                    <a:pt x="300" y="306"/>
                  </a:lnTo>
                  <a:lnTo>
                    <a:pt x="285" y="320"/>
                  </a:lnTo>
                  <a:lnTo>
                    <a:pt x="270" y="334"/>
                  </a:lnTo>
                  <a:lnTo>
                    <a:pt x="254" y="346"/>
                  </a:lnTo>
                  <a:lnTo>
                    <a:pt x="237" y="358"/>
                  </a:lnTo>
                  <a:lnTo>
                    <a:pt x="220" y="370"/>
                  </a:lnTo>
                  <a:lnTo>
                    <a:pt x="202" y="380"/>
                  </a:lnTo>
                  <a:lnTo>
                    <a:pt x="184" y="389"/>
                  </a:lnTo>
                  <a:lnTo>
                    <a:pt x="165" y="398"/>
                  </a:lnTo>
                  <a:lnTo>
                    <a:pt x="146" y="406"/>
                  </a:lnTo>
                  <a:lnTo>
                    <a:pt x="126" y="413"/>
                  </a:lnTo>
                  <a:lnTo>
                    <a:pt x="106" y="418"/>
                  </a:lnTo>
                  <a:lnTo>
                    <a:pt x="86" y="423"/>
                  </a:lnTo>
                  <a:lnTo>
                    <a:pt x="65" y="427"/>
                  </a:lnTo>
                  <a:lnTo>
                    <a:pt x="43" y="430"/>
                  </a:lnTo>
                  <a:lnTo>
                    <a:pt x="22" y="431"/>
                  </a:lnTo>
                  <a:lnTo>
                    <a:pt x="0" y="432"/>
                  </a:lnTo>
                  <a:lnTo>
                    <a:pt x="0" y="424"/>
                  </a:lnTo>
                  <a:close/>
                  <a:moveTo>
                    <a:pt x="400" y="44"/>
                  </a:moveTo>
                  <a:lnTo>
                    <a:pt x="421" y="0"/>
                  </a:lnTo>
                  <a:lnTo>
                    <a:pt x="438" y="47"/>
                  </a:lnTo>
                  <a:lnTo>
                    <a:pt x="400" y="44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179" name="Line 11"/>
            <p:cNvSpPr>
              <a:spLocks noChangeShapeType="1"/>
            </p:cNvSpPr>
            <p:nvPr/>
          </p:nvSpPr>
          <p:spPr bwMode="auto">
            <a:xfrm>
              <a:off x="2487" y="2104"/>
              <a:ext cx="145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180" name="Line 12"/>
            <p:cNvSpPr>
              <a:spLocks noChangeShapeType="1"/>
            </p:cNvSpPr>
            <p:nvPr/>
          </p:nvSpPr>
          <p:spPr bwMode="auto">
            <a:xfrm>
              <a:off x="2487" y="2961"/>
              <a:ext cx="145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181" name="Rectangle 13"/>
            <p:cNvSpPr>
              <a:spLocks noChangeArrowheads="1"/>
            </p:cNvSpPr>
            <p:nvPr/>
          </p:nvSpPr>
          <p:spPr bwMode="auto">
            <a:xfrm>
              <a:off x="1022" y="3428"/>
              <a:ext cx="418" cy="301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182" name="Rectangle 14"/>
            <p:cNvSpPr>
              <a:spLocks noChangeArrowheads="1"/>
            </p:cNvSpPr>
            <p:nvPr/>
          </p:nvSpPr>
          <p:spPr bwMode="auto">
            <a:xfrm>
              <a:off x="1022" y="2809"/>
              <a:ext cx="418" cy="302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183" name="Freeform 15"/>
            <p:cNvSpPr>
              <a:spLocks noEditPoints="1"/>
            </p:cNvSpPr>
            <p:nvPr/>
          </p:nvSpPr>
          <p:spPr bwMode="auto">
            <a:xfrm>
              <a:off x="1273" y="2938"/>
              <a:ext cx="667" cy="45"/>
            </a:xfrm>
            <a:custGeom>
              <a:avLst/>
              <a:gdLst/>
              <a:ahLst/>
              <a:cxnLst>
                <a:cxn ang="0">
                  <a:pos x="25" y="19"/>
                </a:cxn>
                <a:cxn ang="0">
                  <a:pos x="0" y="27"/>
                </a:cxn>
                <a:cxn ang="0">
                  <a:pos x="44" y="19"/>
                </a:cxn>
                <a:cxn ang="0">
                  <a:pos x="69" y="27"/>
                </a:cxn>
                <a:cxn ang="0">
                  <a:pos x="44" y="19"/>
                </a:cxn>
                <a:cxn ang="0">
                  <a:pos x="113" y="19"/>
                </a:cxn>
                <a:cxn ang="0">
                  <a:pos x="88" y="27"/>
                </a:cxn>
                <a:cxn ang="0">
                  <a:pos x="131" y="19"/>
                </a:cxn>
                <a:cxn ang="0">
                  <a:pos x="157" y="27"/>
                </a:cxn>
                <a:cxn ang="0">
                  <a:pos x="131" y="19"/>
                </a:cxn>
                <a:cxn ang="0">
                  <a:pos x="200" y="19"/>
                </a:cxn>
                <a:cxn ang="0">
                  <a:pos x="175" y="27"/>
                </a:cxn>
                <a:cxn ang="0">
                  <a:pos x="219" y="19"/>
                </a:cxn>
                <a:cxn ang="0">
                  <a:pos x="244" y="27"/>
                </a:cxn>
                <a:cxn ang="0">
                  <a:pos x="219" y="19"/>
                </a:cxn>
                <a:cxn ang="0">
                  <a:pos x="288" y="19"/>
                </a:cxn>
                <a:cxn ang="0">
                  <a:pos x="263" y="27"/>
                </a:cxn>
                <a:cxn ang="0">
                  <a:pos x="307" y="19"/>
                </a:cxn>
                <a:cxn ang="0">
                  <a:pos x="332" y="27"/>
                </a:cxn>
                <a:cxn ang="0">
                  <a:pos x="307" y="19"/>
                </a:cxn>
                <a:cxn ang="0">
                  <a:pos x="376" y="19"/>
                </a:cxn>
                <a:cxn ang="0">
                  <a:pos x="351" y="27"/>
                </a:cxn>
                <a:cxn ang="0">
                  <a:pos x="395" y="19"/>
                </a:cxn>
                <a:cxn ang="0">
                  <a:pos x="420" y="27"/>
                </a:cxn>
                <a:cxn ang="0">
                  <a:pos x="395" y="19"/>
                </a:cxn>
                <a:cxn ang="0">
                  <a:pos x="464" y="19"/>
                </a:cxn>
                <a:cxn ang="0">
                  <a:pos x="439" y="27"/>
                </a:cxn>
                <a:cxn ang="0">
                  <a:pos x="483" y="19"/>
                </a:cxn>
                <a:cxn ang="0">
                  <a:pos x="508" y="27"/>
                </a:cxn>
                <a:cxn ang="0">
                  <a:pos x="483" y="19"/>
                </a:cxn>
                <a:cxn ang="0">
                  <a:pos x="552" y="19"/>
                </a:cxn>
                <a:cxn ang="0">
                  <a:pos x="527" y="27"/>
                </a:cxn>
                <a:cxn ang="0">
                  <a:pos x="570" y="19"/>
                </a:cxn>
                <a:cxn ang="0">
                  <a:pos x="596" y="27"/>
                </a:cxn>
                <a:cxn ang="0">
                  <a:pos x="570" y="19"/>
                </a:cxn>
                <a:cxn ang="0">
                  <a:pos x="636" y="19"/>
                </a:cxn>
                <a:cxn ang="0">
                  <a:pos x="614" y="27"/>
                </a:cxn>
                <a:cxn ang="0">
                  <a:pos x="629" y="0"/>
                </a:cxn>
                <a:cxn ang="0">
                  <a:pos x="629" y="46"/>
                </a:cxn>
              </a:cxnLst>
              <a:rect l="0" t="0" r="r" b="b"/>
              <a:pathLst>
                <a:path w="667" h="46">
                  <a:moveTo>
                    <a:pt x="0" y="19"/>
                  </a:moveTo>
                  <a:lnTo>
                    <a:pt x="25" y="19"/>
                  </a:lnTo>
                  <a:lnTo>
                    <a:pt x="25" y="27"/>
                  </a:lnTo>
                  <a:lnTo>
                    <a:pt x="0" y="27"/>
                  </a:lnTo>
                  <a:lnTo>
                    <a:pt x="0" y="19"/>
                  </a:lnTo>
                  <a:close/>
                  <a:moveTo>
                    <a:pt x="44" y="19"/>
                  </a:moveTo>
                  <a:lnTo>
                    <a:pt x="69" y="19"/>
                  </a:lnTo>
                  <a:lnTo>
                    <a:pt x="69" y="27"/>
                  </a:lnTo>
                  <a:lnTo>
                    <a:pt x="44" y="27"/>
                  </a:lnTo>
                  <a:lnTo>
                    <a:pt x="44" y="19"/>
                  </a:lnTo>
                  <a:close/>
                  <a:moveTo>
                    <a:pt x="88" y="19"/>
                  </a:moveTo>
                  <a:lnTo>
                    <a:pt x="113" y="19"/>
                  </a:lnTo>
                  <a:lnTo>
                    <a:pt x="113" y="27"/>
                  </a:lnTo>
                  <a:lnTo>
                    <a:pt x="88" y="27"/>
                  </a:lnTo>
                  <a:lnTo>
                    <a:pt x="88" y="19"/>
                  </a:lnTo>
                  <a:close/>
                  <a:moveTo>
                    <a:pt x="131" y="19"/>
                  </a:moveTo>
                  <a:lnTo>
                    <a:pt x="157" y="19"/>
                  </a:lnTo>
                  <a:lnTo>
                    <a:pt x="157" y="27"/>
                  </a:lnTo>
                  <a:lnTo>
                    <a:pt x="131" y="27"/>
                  </a:lnTo>
                  <a:lnTo>
                    <a:pt x="131" y="19"/>
                  </a:lnTo>
                  <a:close/>
                  <a:moveTo>
                    <a:pt x="175" y="19"/>
                  </a:moveTo>
                  <a:lnTo>
                    <a:pt x="200" y="19"/>
                  </a:lnTo>
                  <a:lnTo>
                    <a:pt x="200" y="27"/>
                  </a:lnTo>
                  <a:lnTo>
                    <a:pt x="175" y="27"/>
                  </a:lnTo>
                  <a:lnTo>
                    <a:pt x="175" y="19"/>
                  </a:lnTo>
                  <a:close/>
                  <a:moveTo>
                    <a:pt x="219" y="19"/>
                  </a:moveTo>
                  <a:lnTo>
                    <a:pt x="244" y="19"/>
                  </a:lnTo>
                  <a:lnTo>
                    <a:pt x="244" y="27"/>
                  </a:lnTo>
                  <a:lnTo>
                    <a:pt x="219" y="27"/>
                  </a:lnTo>
                  <a:lnTo>
                    <a:pt x="219" y="19"/>
                  </a:lnTo>
                  <a:close/>
                  <a:moveTo>
                    <a:pt x="263" y="19"/>
                  </a:moveTo>
                  <a:lnTo>
                    <a:pt x="288" y="19"/>
                  </a:lnTo>
                  <a:lnTo>
                    <a:pt x="288" y="27"/>
                  </a:lnTo>
                  <a:lnTo>
                    <a:pt x="263" y="27"/>
                  </a:lnTo>
                  <a:lnTo>
                    <a:pt x="263" y="19"/>
                  </a:lnTo>
                  <a:close/>
                  <a:moveTo>
                    <a:pt x="307" y="19"/>
                  </a:moveTo>
                  <a:lnTo>
                    <a:pt x="332" y="19"/>
                  </a:lnTo>
                  <a:lnTo>
                    <a:pt x="332" y="27"/>
                  </a:lnTo>
                  <a:lnTo>
                    <a:pt x="307" y="27"/>
                  </a:lnTo>
                  <a:lnTo>
                    <a:pt x="307" y="19"/>
                  </a:lnTo>
                  <a:close/>
                  <a:moveTo>
                    <a:pt x="351" y="19"/>
                  </a:moveTo>
                  <a:lnTo>
                    <a:pt x="376" y="19"/>
                  </a:lnTo>
                  <a:lnTo>
                    <a:pt x="376" y="27"/>
                  </a:lnTo>
                  <a:lnTo>
                    <a:pt x="351" y="27"/>
                  </a:lnTo>
                  <a:lnTo>
                    <a:pt x="351" y="19"/>
                  </a:lnTo>
                  <a:close/>
                  <a:moveTo>
                    <a:pt x="395" y="19"/>
                  </a:moveTo>
                  <a:lnTo>
                    <a:pt x="420" y="19"/>
                  </a:lnTo>
                  <a:lnTo>
                    <a:pt x="420" y="27"/>
                  </a:lnTo>
                  <a:lnTo>
                    <a:pt x="395" y="27"/>
                  </a:lnTo>
                  <a:lnTo>
                    <a:pt x="395" y="19"/>
                  </a:lnTo>
                  <a:close/>
                  <a:moveTo>
                    <a:pt x="439" y="19"/>
                  </a:moveTo>
                  <a:lnTo>
                    <a:pt x="464" y="19"/>
                  </a:lnTo>
                  <a:lnTo>
                    <a:pt x="464" y="27"/>
                  </a:lnTo>
                  <a:lnTo>
                    <a:pt x="439" y="27"/>
                  </a:lnTo>
                  <a:lnTo>
                    <a:pt x="439" y="19"/>
                  </a:lnTo>
                  <a:close/>
                  <a:moveTo>
                    <a:pt x="483" y="19"/>
                  </a:moveTo>
                  <a:lnTo>
                    <a:pt x="508" y="19"/>
                  </a:lnTo>
                  <a:lnTo>
                    <a:pt x="508" y="27"/>
                  </a:lnTo>
                  <a:lnTo>
                    <a:pt x="483" y="27"/>
                  </a:lnTo>
                  <a:lnTo>
                    <a:pt x="483" y="19"/>
                  </a:lnTo>
                  <a:close/>
                  <a:moveTo>
                    <a:pt x="527" y="19"/>
                  </a:moveTo>
                  <a:lnTo>
                    <a:pt x="552" y="19"/>
                  </a:lnTo>
                  <a:lnTo>
                    <a:pt x="552" y="27"/>
                  </a:lnTo>
                  <a:lnTo>
                    <a:pt x="527" y="27"/>
                  </a:lnTo>
                  <a:lnTo>
                    <a:pt x="527" y="19"/>
                  </a:lnTo>
                  <a:close/>
                  <a:moveTo>
                    <a:pt x="570" y="19"/>
                  </a:moveTo>
                  <a:lnTo>
                    <a:pt x="596" y="19"/>
                  </a:lnTo>
                  <a:lnTo>
                    <a:pt x="596" y="27"/>
                  </a:lnTo>
                  <a:lnTo>
                    <a:pt x="570" y="27"/>
                  </a:lnTo>
                  <a:lnTo>
                    <a:pt x="570" y="19"/>
                  </a:lnTo>
                  <a:close/>
                  <a:moveTo>
                    <a:pt x="614" y="19"/>
                  </a:moveTo>
                  <a:lnTo>
                    <a:pt x="636" y="19"/>
                  </a:lnTo>
                  <a:lnTo>
                    <a:pt x="636" y="27"/>
                  </a:lnTo>
                  <a:lnTo>
                    <a:pt x="614" y="27"/>
                  </a:lnTo>
                  <a:lnTo>
                    <a:pt x="614" y="19"/>
                  </a:lnTo>
                  <a:close/>
                  <a:moveTo>
                    <a:pt x="629" y="0"/>
                  </a:moveTo>
                  <a:lnTo>
                    <a:pt x="667" y="23"/>
                  </a:lnTo>
                  <a:lnTo>
                    <a:pt x="629" y="46"/>
                  </a:lnTo>
                  <a:lnTo>
                    <a:pt x="629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184" name="Freeform 16"/>
            <p:cNvSpPr>
              <a:spLocks noEditPoints="1"/>
            </p:cNvSpPr>
            <p:nvPr/>
          </p:nvSpPr>
          <p:spPr bwMode="auto">
            <a:xfrm>
              <a:off x="1915" y="2957"/>
              <a:ext cx="815" cy="8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0" y="8"/>
                </a:cxn>
                <a:cxn ang="0">
                  <a:pos x="44" y="0"/>
                </a:cxn>
                <a:cxn ang="0">
                  <a:pos x="69" y="8"/>
                </a:cxn>
                <a:cxn ang="0">
                  <a:pos x="44" y="0"/>
                </a:cxn>
                <a:cxn ang="0">
                  <a:pos x="113" y="0"/>
                </a:cxn>
                <a:cxn ang="0">
                  <a:pos x="88" y="8"/>
                </a:cxn>
                <a:cxn ang="0">
                  <a:pos x="132" y="0"/>
                </a:cxn>
                <a:cxn ang="0">
                  <a:pos x="157" y="8"/>
                </a:cxn>
                <a:cxn ang="0">
                  <a:pos x="132" y="0"/>
                </a:cxn>
                <a:cxn ang="0">
                  <a:pos x="201" y="0"/>
                </a:cxn>
                <a:cxn ang="0">
                  <a:pos x="175" y="8"/>
                </a:cxn>
                <a:cxn ang="0">
                  <a:pos x="219" y="0"/>
                </a:cxn>
                <a:cxn ang="0">
                  <a:pos x="245" y="8"/>
                </a:cxn>
                <a:cxn ang="0">
                  <a:pos x="219" y="0"/>
                </a:cxn>
                <a:cxn ang="0">
                  <a:pos x="288" y="0"/>
                </a:cxn>
                <a:cxn ang="0">
                  <a:pos x="263" y="8"/>
                </a:cxn>
                <a:cxn ang="0">
                  <a:pos x="307" y="0"/>
                </a:cxn>
                <a:cxn ang="0">
                  <a:pos x="332" y="8"/>
                </a:cxn>
                <a:cxn ang="0">
                  <a:pos x="307" y="0"/>
                </a:cxn>
                <a:cxn ang="0">
                  <a:pos x="376" y="0"/>
                </a:cxn>
                <a:cxn ang="0">
                  <a:pos x="351" y="8"/>
                </a:cxn>
                <a:cxn ang="0">
                  <a:pos x="395" y="0"/>
                </a:cxn>
                <a:cxn ang="0">
                  <a:pos x="420" y="8"/>
                </a:cxn>
                <a:cxn ang="0">
                  <a:pos x="395" y="0"/>
                </a:cxn>
                <a:cxn ang="0">
                  <a:pos x="464" y="0"/>
                </a:cxn>
                <a:cxn ang="0">
                  <a:pos x="439" y="8"/>
                </a:cxn>
                <a:cxn ang="0">
                  <a:pos x="483" y="0"/>
                </a:cxn>
                <a:cxn ang="0">
                  <a:pos x="508" y="8"/>
                </a:cxn>
                <a:cxn ang="0">
                  <a:pos x="483" y="0"/>
                </a:cxn>
                <a:cxn ang="0">
                  <a:pos x="552" y="0"/>
                </a:cxn>
                <a:cxn ang="0">
                  <a:pos x="527" y="8"/>
                </a:cxn>
                <a:cxn ang="0">
                  <a:pos x="571" y="0"/>
                </a:cxn>
                <a:cxn ang="0">
                  <a:pos x="596" y="8"/>
                </a:cxn>
                <a:cxn ang="0">
                  <a:pos x="571" y="0"/>
                </a:cxn>
                <a:cxn ang="0">
                  <a:pos x="640" y="0"/>
                </a:cxn>
                <a:cxn ang="0">
                  <a:pos x="615" y="8"/>
                </a:cxn>
                <a:cxn ang="0">
                  <a:pos x="658" y="0"/>
                </a:cxn>
                <a:cxn ang="0">
                  <a:pos x="683" y="8"/>
                </a:cxn>
                <a:cxn ang="0">
                  <a:pos x="658" y="0"/>
                </a:cxn>
                <a:cxn ang="0">
                  <a:pos x="727" y="0"/>
                </a:cxn>
                <a:cxn ang="0">
                  <a:pos x="702" y="8"/>
                </a:cxn>
                <a:cxn ang="0">
                  <a:pos x="746" y="0"/>
                </a:cxn>
                <a:cxn ang="0">
                  <a:pos x="771" y="8"/>
                </a:cxn>
                <a:cxn ang="0">
                  <a:pos x="746" y="0"/>
                </a:cxn>
                <a:cxn ang="0">
                  <a:pos x="815" y="0"/>
                </a:cxn>
                <a:cxn ang="0">
                  <a:pos x="790" y="8"/>
                </a:cxn>
              </a:cxnLst>
              <a:rect l="0" t="0" r="r" b="b"/>
              <a:pathLst>
                <a:path w="815" h="8">
                  <a:moveTo>
                    <a:pt x="0" y="0"/>
                  </a:moveTo>
                  <a:lnTo>
                    <a:pt x="25" y="0"/>
                  </a:lnTo>
                  <a:lnTo>
                    <a:pt x="25" y="8"/>
                  </a:lnTo>
                  <a:lnTo>
                    <a:pt x="0" y="8"/>
                  </a:lnTo>
                  <a:lnTo>
                    <a:pt x="0" y="0"/>
                  </a:lnTo>
                  <a:close/>
                  <a:moveTo>
                    <a:pt x="44" y="0"/>
                  </a:moveTo>
                  <a:lnTo>
                    <a:pt x="69" y="0"/>
                  </a:lnTo>
                  <a:lnTo>
                    <a:pt x="69" y="8"/>
                  </a:lnTo>
                  <a:lnTo>
                    <a:pt x="44" y="8"/>
                  </a:lnTo>
                  <a:lnTo>
                    <a:pt x="44" y="0"/>
                  </a:lnTo>
                  <a:close/>
                  <a:moveTo>
                    <a:pt x="88" y="0"/>
                  </a:moveTo>
                  <a:lnTo>
                    <a:pt x="113" y="0"/>
                  </a:lnTo>
                  <a:lnTo>
                    <a:pt x="113" y="8"/>
                  </a:lnTo>
                  <a:lnTo>
                    <a:pt x="88" y="8"/>
                  </a:lnTo>
                  <a:lnTo>
                    <a:pt x="88" y="0"/>
                  </a:lnTo>
                  <a:close/>
                  <a:moveTo>
                    <a:pt x="132" y="0"/>
                  </a:moveTo>
                  <a:lnTo>
                    <a:pt x="157" y="0"/>
                  </a:lnTo>
                  <a:lnTo>
                    <a:pt x="157" y="8"/>
                  </a:lnTo>
                  <a:lnTo>
                    <a:pt x="132" y="8"/>
                  </a:lnTo>
                  <a:lnTo>
                    <a:pt x="132" y="0"/>
                  </a:lnTo>
                  <a:close/>
                  <a:moveTo>
                    <a:pt x="175" y="0"/>
                  </a:moveTo>
                  <a:lnTo>
                    <a:pt x="201" y="0"/>
                  </a:lnTo>
                  <a:lnTo>
                    <a:pt x="201" y="8"/>
                  </a:lnTo>
                  <a:lnTo>
                    <a:pt x="175" y="8"/>
                  </a:lnTo>
                  <a:lnTo>
                    <a:pt x="175" y="0"/>
                  </a:lnTo>
                  <a:close/>
                  <a:moveTo>
                    <a:pt x="219" y="0"/>
                  </a:moveTo>
                  <a:lnTo>
                    <a:pt x="245" y="0"/>
                  </a:lnTo>
                  <a:lnTo>
                    <a:pt x="245" y="8"/>
                  </a:lnTo>
                  <a:lnTo>
                    <a:pt x="219" y="8"/>
                  </a:lnTo>
                  <a:lnTo>
                    <a:pt x="219" y="0"/>
                  </a:lnTo>
                  <a:close/>
                  <a:moveTo>
                    <a:pt x="263" y="0"/>
                  </a:moveTo>
                  <a:lnTo>
                    <a:pt x="288" y="0"/>
                  </a:lnTo>
                  <a:lnTo>
                    <a:pt x="288" y="8"/>
                  </a:lnTo>
                  <a:lnTo>
                    <a:pt x="263" y="8"/>
                  </a:lnTo>
                  <a:lnTo>
                    <a:pt x="263" y="0"/>
                  </a:lnTo>
                  <a:close/>
                  <a:moveTo>
                    <a:pt x="307" y="0"/>
                  </a:moveTo>
                  <a:lnTo>
                    <a:pt x="332" y="0"/>
                  </a:lnTo>
                  <a:lnTo>
                    <a:pt x="332" y="8"/>
                  </a:lnTo>
                  <a:lnTo>
                    <a:pt x="307" y="8"/>
                  </a:lnTo>
                  <a:lnTo>
                    <a:pt x="307" y="0"/>
                  </a:lnTo>
                  <a:close/>
                  <a:moveTo>
                    <a:pt x="351" y="0"/>
                  </a:moveTo>
                  <a:lnTo>
                    <a:pt x="376" y="0"/>
                  </a:lnTo>
                  <a:lnTo>
                    <a:pt x="376" y="8"/>
                  </a:lnTo>
                  <a:lnTo>
                    <a:pt x="351" y="8"/>
                  </a:lnTo>
                  <a:lnTo>
                    <a:pt x="351" y="0"/>
                  </a:lnTo>
                  <a:close/>
                  <a:moveTo>
                    <a:pt x="395" y="0"/>
                  </a:moveTo>
                  <a:lnTo>
                    <a:pt x="420" y="0"/>
                  </a:lnTo>
                  <a:lnTo>
                    <a:pt x="420" y="8"/>
                  </a:lnTo>
                  <a:lnTo>
                    <a:pt x="395" y="8"/>
                  </a:lnTo>
                  <a:lnTo>
                    <a:pt x="395" y="0"/>
                  </a:lnTo>
                  <a:close/>
                  <a:moveTo>
                    <a:pt x="439" y="0"/>
                  </a:moveTo>
                  <a:lnTo>
                    <a:pt x="464" y="0"/>
                  </a:lnTo>
                  <a:lnTo>
                    <a:pt x="464" y="8"/>
                  </a:lnTo>
                  <a:lnTo>
                    <a:pt x="439" y="8"/>
                  </a:lnTo>
                  <a:lnTo>
                    <a:pt x="439" y="0"/>
                  </a:lnTo>
                  <a:close/>
                  <a:moveTo>
                    <a:pt x="483" y="0"/>
                  </a:moveTo>
                  <a:lnTo>
                    <a:pt x="508" y="0"/>
                  </a:lnTo>
                  <a:lnTo>
                    <a:pt x="508" y="8"/>
                  </a:lnTo>
                  <a:lnTo>
                    <a:pt x="483" y="8"/>
                  </a:lnTo>
                  <a:lnTo>
                    <a:pt x="483" y="0"/>
                  </a:lnTo>
                  <a:close/>
                  <a:moveTo>
                    <a:pt x="527" y="0"/>
                  </a:moveTo>
                  <a:lnTo>
                    <a:pt x="552" y="0"/>
                  </a:lnTo>
                  <a:lnTo>
                    <a:pt x="552" y="8"/>
                  </a:lnTo>
                  <a:lnTo>
                    <a:pt x="527" y="8"/>
                  </a:lnTo>
                  <a:lnTo>
                    <a:pt x="527" y="0"/>
                  </a:lnTo>
                  <a:close/>
                  <a:moveTo>
                    <a:pt x="571" y="0"/>
                  </a:moveTo>
                  <a:lnTo>
                    <a:pt x="596" y="0"/>
                  </a:lnTo>
                  <a:lnTo>
                    <a:pt x="596" y="8"/>
                  </a:lnTo>
                  <a:lnTo>
                    <a:pt x="571" y="8"/>
                  </a:lnTo>
                  <a:lnTo>
                    <a:pt x="571" y="0"/>
                  </a:lnTo>
                  <a:close/>
                  <a:moveTo>
                    <a:pt x="615" y="0"/>
                  </a:moveTo>
                  <a:lnTo>
                    <a:pt x="640" y="0"/>
                  </a:lnTo>
                  <a:lnTo>
                    <a:pt x="640" y="8"/>
                  </a:lnTo>
                  <a:lnTo>
                    <a:pt x="615" y="8"/>
                  </a:lnTo>
                  <a:lnTo>
                    <a:pt x="615" y="0"/>
                  </a:lnTo>
                  <a:close/>
                  <a:moveTo>
                    <a:pt x="658" y="0"/>
                  </a:moveTo>
                  <a:lnTo>
                    <a:pt x="683" y="0"/>
                  </a:lnTo>
                  <a:lnTo>
                    <a:pt x="683" y="8"/>
                  </a:lnTo>
                  <a:lnTo>
                    <a:pt x="658" y="8"/>
                  </a:lnTo>
                  <a:lnTo>
                    <a:pt x="658" y="0"/>
                  </a:lnTo>
                  <a:close/>
                  <a:moveTo>
                    <a:pt x="702" y="0"/>
                  </a:moveTo>
                  <a:lnTo>
                    <a:pt x="727" y="0"/>
                  </a:lnTo>
                  <a:lnTo>
                    <a:pt x="727" y="8"/>
                  </a:lnTo>
                  <a:lnTo>
                    <a:pt x="702" y="8"/>
                  </a:lnTo>
                  <a:lnTo>
                    <a:pt x="702" y="0"/>
                  </a:lnTo>
                  <a:close/>
                  <a:moveTo>
                    <a:pt x="746" y="0"/>
                  </a:moveTo>
                  <a:lnTo>
                    <a:pt x="771" y="0"/>
                  </a:lnTo>
                  <a:lnTo>
                    <a:pt x="771" y="8"/>
                  </a:lnTo>
                  <a:lnTo>
                    <a:pt x="746" y="8"/>
                  </a:lnTo>
                  <a:lnTo>
                    <a:pt x="746" y="0"/>
                  </a:lnTo>
                  <a:close/>
                  <a:moveTo>
                    <a:pt x="790" y="0"/>
                  </a:moveTo>
                  <a:lnTo>
                    <a:pt x="815" y="0"/>
                  </a:lnTo>
                  <a:lnTo>
                    <a:pt x="815" y="8"/>
                  </a:lnTo>
                  <a:lnTo>
                    <a:pt x="790" y="8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grpSp>
          <p:nvGrpSpPr>
            <p:cNvPr id="4" name="Group 17"/>
            <p:cNvGrpSpPr>
              <a:grpSpLocks/>
            </p:cNvGrpSpPr>
            <p:nvPr/>
          </p:nvGrpSpPr>
          <p:grpSpPr bwMode="auto">
            <a:xfrm>
              <a:off x="2775" y="2860"/>
              <a:ext cx="234" cy="201"/>
              <a:chOff x="2562" y="2956"/>
              <a:chExt cx="234" cy="201"/>
            </a:xfrm>
          </p:grpSpPr>
          <p:grpSp>
            <p:nvGrpSpPr>
              <p:cNvPr id="5" name="Group 18"/>
              <p:cNvGrpSpPr>
                <a:grpSpLocks/>
              </p:cNvGrpSpPr>
              <p:nvPr/>
            </p:nvGrpSpPr>
            <p:grpSpPr bwMode="auto">
              <a:xfrm>
                <a:off x="2562" y="3107"/>
                <a:ext cx="234" cy="50"/>
                <a:chOff x="2562" y="3107"/>
                <a:chExt cx="234" cy="50"/>
              </a:xfrm>
            </p:grpSpPr>
            <p:grpSp>
              <p:nvGrpSpPr>
                <p:cNvPr id="6" name="Group 19"/>
                <p:cNvGrpSpPr>
                  <a:grpSpLocks/>
                </p:cNvGrpSpPr>
                <p:nvPr/>
              </p:nvGrpSpPr>
              <p:grpSpPr bwMode="auto">
                <a:xfrm>
                  <a:off x="2562" y="3107"/>
                  <a:ext cx="187" cy="50"/>
                  <a:chOff x="2562" y="3107"/>
                  <a:chExt cx="187" cy="50"/>
                </a:xfrm>
              </p:grpSpPr>
              <p:sp>
                <p:nvSpPr>
                  <p:cNvPr id="7188" name="Freeform 20"/>
                  <p:cNvSpPr>
                    <a:spLocks/>
                  </p:cNvSpPr>
                  <p:nvPr/>
                </p:nvSpPr>
                <p:spPr bwMode="auto">
                  <a:xfrm>
                    <a:off x="2585" y="3107"/>
                    <a:ext cx="24" cy="50"/>
                  </a:xfrm>
                  <a:custGeom>
                    <a:avLst/>
                    <a:gdLst/>
                    <a:ahLst/>
                    <a:cxnLst>
                      <a:cxn ang="0">
                        <a:pos x="0" y="50"/>
                      </a:cxn>
                      <a:cxn ang="0">
                        <a:pos x="24" y="0"/>
                      </a:cxn>
                    </a:cxnLst>
                    <a:rect l="0" t="0" r="r" b="b"/>
                    <a:pathLst>
                      <a:path w="24" h="50">
                        <a:moveTo>
                          <a:pt x="0" y="50"/>
                        </a:moveTo>
                        <a:cubicBezTo>
                          <a:pt x="13" y="50"/>
                          <a:pt x="24" y="28"/>
                          <a:pt x="24" y="0"/>
                        </a:cubicBezTo>
                      </a:path>
                    </a:pathLst>
                  </a:custGeom>
                  <a:noFill/>
                  <a:ln w="14288" cap="flat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 b="1">
                      <a:latin typeface="+mj-lt"/>
                    </a:endParaRPr>
                  </a:p>
                </p:txBody>
              </p:sp>
              <p:sp>
                <p:nvSpPr>
                  <p:cNvPr id="7189" name="Freeform 21"/>
                  <p:cNvSpPr>
                    <a:spLocks/>
                  </p:cNvSpPr>
                  <p:nvPr/>
                </p:nvSpPr>
                <p:spPr bwMode="auto">
                  <a:xfrm>
                    <a:off x="2562" y="3107"/>
                    <a:ext cx="23" cy="50"/>
                  </a:xfrm>
                  <a:custGeom>
                    <a:avLst/>
                    <a:gdLst/>
                    <a:ahLst/>
                    <a:cxnLst>
                      <a:cxn ang="0">
                        <a:pos x="23" y="5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3" h="50">
                        <a:moveTo>
                          <a:pt x="23" y="50"/>
                        </a:moveTo>
                        <a:cubicBezTo>
                          <a:pt x="10" y="50"/>
                          <a:pt x="0" y="28"/>
                          <a:pt x="0" y="0"/>
                        </a:cubicBezTo>
                      </a:path>
                    </a:pathLst>
                  </a:custGeom>
                  <a:noFill/>
                  <a:ln w="14288" cap="flat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 b="1">
                      <a:latin typeface="+mj-lt"/>
                    </a:endParaRPr>
                  </a:p>
                </p:txBody>
              </p:sp>
              <p:sp>
                <p:nvSpPr>
                  <p:cNvPr id="7190" name="Freeform 22"/>
                  <p:cNvSpPr>
                    <a:spLocks/>
                  </p:cNvSpPr>
                  <p:nvPr/>
                </p:nvSpPr>
                <p:spPr bwMode="auto">
                  <a:xfrm>
                    <a:off x="2632" y="3107"/>
                    <a:ext cx="24" cy="50"/>
                  </a:xfrm>
                  <a:custGeom>
                    <a:avLst/>
                    <a:gdLst/>
                    <a:ahLst/>
                    <a:cxnLst>
                      <a:cxn ang="0">
                        <a:pos x="0" y="50"/>
                      </a:cxn>
                      <a:cxn ang="0">
                        <a:pos x="24" y="0"/>
                      </a:cxn>
                    </a:cxnLst>
                    <a:rect l="0" t="0" r="r" b="b"/>
                    <a:pathLst>
                      <a:path w="24" h="50">
                        <a:moveTo>
                          <a:pt x="0" y="50"/>
                        </a:moveTo>
                        <a:cubicBezTo>
                          <a:pt x="14" y="50"/>
                          <a:pt x="24" y="28"/>
                          <a:pt x="24" y="0"/>
                        </a:cubicBezTo>
                      </a:path>
                    </a:pathLst>
                  </a:custGeom>
                  <a:noFill/>
                  <a:ln w="14288" cap="flat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 b="1">
                      <a:latin typeface="+mj-lt"/>
                    </a:endParaRPr>
                  </a:p>
                </p:txBody>
              </p:sp>
              <p:sp>
                <p:nvSpPr>
                  <p:cNvPr id="7191" name="Freeform 23"/>
                  <p:cNvSpPr>
                    <a:spLocks/>
                  </p:cNvSpPr>
                  <p:nvPr/>
                </p:nvSpPr>
                <p:spPr bwMode="auto">
                  <a:xfrm>
                    <a:off x="2609" y="3107"/>
                    <a:ext cx="23" cy="50"/>
                  </a:xfrm>
                  <a:custGeom>
                    <a:avLst/>
                    <a:gdLst/>
                    <a:ahLst/>
                    <a:cxnLst>
                      <a:cxn ang="0">
                        <a:pos x="23" y="5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3" h="50">
                        <a:moveTo>
                          <a:pt x="23" y="50"/>
                        </a:moveTo>
                        <a:cubicBezTo>
                          <a:pt x="10" y="50"/>
                          <a:pt x="0" y="28"/>
                          <a:pt x="0" y="0"/>
                        </a:cubicBezTo>
                      </a:path>
                    </a:pathLst>
                  </a:custGeom>
                  <a:noFill/>
                  <a:ln w="14288" cap="flat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 b="1">
                      <a:latin typeface="+mj-lt"/>
                    </a:endParaRPr>
                  </a:p>
                </p:txBody>
              </p:sp>
              <p:sp>
                <p:nvSpPr>
                  <p:cNvPr id="7192" name="Freeform 24"/>
                  <p:cNvSpPr>
                    <a:spLocks/>
                  </p:cNvSpPr>
                  <p:nvPr/>
                </p:nvSpPr>
                <p:spPr bwMode="auto">
                  <a:xfrm>
                    <a:off x="2679" y="3107"/>
                    <a:ext cx="23" cy="50"/>
                  </a:xfrm>
                  <a:custGeom>
                    <a:avLst/>
                    <a:gdLst/>
                    <a:ahLst/>
                    <a:cxnLst>
                      <a:cxn ang="0">
                        <a:pos x="0" y="50"/>
                      </a:cxn>
                      <a:cxn ang="0">
                        <a:pos x="23" y="0"/>
                      </a:cxn>
                    </a:cxnLst>
                    <a:rect l="0" t="0" r="r" b="b"/>
                    <a:pathLst>
                      <a:path w="23" h="50">
                        <a:moveTo>
                          <a:pt x="0" y="50"/>
                        </a:moveTo>
                        <a:cubicBezTo>
                          <a:pt x="13" y="50"/>
                          <a:pt x="23" y="28"/>
                          <a:pt x="23" y="0"/>
                        </a:cubicBezTo>
                      </a:path>
                    </a:pathLst>
                  </a:custGeom>
                  <a:noFill/>
                  <a:ln w="14288" cap="flat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 b="1">
                      <a:latin typeface="+mj-lt"/>
                    </a:endParaRPr>
                  </a:p>
                </p:txBody>
              </p:sp>
              <p:sp>
                <p:nvSpPr>
                  <p:cNvPr id="7193" name="Freeform 25"/>
                  <p:cNvSpPr>
                    <a:spLocks/>
                  </p:cNvSpPr>
                  <p:nvPr/>
                </p:nvSpPr>
                <p:spPr bwMode="auto">
                  <a:xfrm>
                    <a:off x="2656" y="3107"/>
                    <a:ext cx="23" cy="50"/>
                  </a:xfrm>
                  <a:custGeom>
                    <a:avLst/>
                    <a:gdLst/>
                    <a:ahLst/>
                    <a:cxnLst>
                      <a:cxn ang="0">
                        <a:pos x="23" y="5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3" h="50">
                        <a:moveTo>
                          <a:pt x="23" y="50"/>
                        </a:moveTo>
                        <a:cubicBezTo>
                          <a:pt x="10" y="50"/>
                          <a:pt x="0" y="28"/>
                          <a:pt x="0" y="0"/>
                        </a:cubicBezTo>
                      </a:path>
                    </a:pathLst>
                  </a:custGeom>
                  <a:noFill/>
                  <a:ln w="14288" cap="flat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 b="1">
                      <a:latin typeface="+mj-lt"/>
                    </a:endParaRPr>
                  </a:p>
                </p:txBody>
              </p:sp>
              <p:sp>
                <p:nvSpPr>
                  <p:cNvPr id="7194" name="Freeform 26"/>
                  <p:cNvSpPr>
                    <a:spLocks/>
                  </p:cNvSpPr>
                  <p:nvPr/>
                </p:nvSpPr>
                <p:spPr bwMode="auto">
                  <a:xfrm>
                    <a:off x="2726" y="3107"/>
                    <a:ext cx="23" cy="50"/>
                  </a:xfrm>
                  <a:custGeom>
                    <a:avLst/>
                    <a:gdLst/>
                    <a:ahLst/>
                    <a:cxnLst>
                      <a:cxn ang="0">
                        <a:pos x="0" y="50"/>
                      </a:cxn>
                      <a:cxn ang="0">
                        <a:pos x="23" y="0"/>
                      </a:cxn>
                    </a:cxnLst>
                    <a:rect l="0" t="0" r="r" b="b"/>
                    <a:pathLst>
                      <a:path w="23" h="50">
                        <a:moveTo>
                          <a:pt x="0" y="50"/>
                        </a:moveTo>
                        <a:cubicBezTo>
                          <a:pt x="13" y="50"/>
                          <a:pt x="23" y="28"/>
                          <a:pt x="23" y="0"/>
                        </a:cubicBezTo>
                      </a:path>
                    </a:pathLst>
                  </a:custGeom>
                  <a:noFill/>
                  <a:ln w="14288" cap="flat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 b="1">
                      <a:latin typeface="+mj-lt"/>
                    </a:endParaRPr>
                  </a:p>
                </p:txBody>
              </p:sp>
              <p:sp>
                <p:nvSpPr>
                  <p:cNvPr id="7195" name="Freeform 27"/>
                  <p:cNvSpPr>
                    <a:spLocks/>
                  </p:cNvSpPr>
                  <p:nvPr/>
                </p:nvSpPr>
                <p:spPr bwMode="auto">
                  <a:xfrm>
                    <a:off x="2702" y="3107"/>
                    <a:ext cx="24" cy="50"/>
                  </a:xfrm>
                  <a:custGeom>
                    <a:avLst/>
                    <a:gdLst/>
                    <a:ahLst/>
                    <a:cxnLst>
                      <a:cxn ang="0">
                        <a:pos x="24" y="5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4" h="50">
                        <a:moveTo>
                          <a:pt x="24" y="50"/>
                        </a:moveTo>
                        <a:cubicBezTo>
                          <a:pt x="11" y="50"/>
                          <a:pt x="0" y="28"/>
                          <a:pt x="0" y="0"/>
                        </a:cubicBezTo>
                      </a:path>
                    </a:pathLst>
                  </a:custGeom>
                  <a:noFill/>
                  <a:ln w="14288" cap="flat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 b="1">
                      <a:latin typeface="+mj-lt"/>
                    </a:endParaRPr>
                  </a:p>
                </p:txBody>
              </p:sp>
            </p:grpSp>
            <p:sp>
              <p:nvSpPr>
                <p:cNvPr id="7196" name="Freeform 28"/>
                <p:cNvSpPr>
                  <a:spLocks/>
                </p:cNvSpPr>
                <p:nvPr/>
              </p:nvSpPr>
              <p:spPr bwMode="auto">
                <a:xfrm>
                  <a:off x="2773" y="3107"/>
                  <a:ext cx="23" cy="50"/>
                </a:xfrm>
                <a:custGeom>
                  <a:avLst/>
                  <a:gdLst/>
                  <a:ahLst/>
                  <a:cxnLst>
                    <a:cxn ang="0">
                      <a:pos x="0" y="5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23" h="50">
                      <a:moveTo>
                        <a:pt x="0" y="50"/>
                      </a:moveTo>
                      <a:cubicBezTo>
                        <a:pt x="13" y="50"/>
                        <a:pt x="23" y="28"/>
                        <a:pt x="23" y="0"/>
                      </a:cubicBezTo>
                    </a:path>
                  </a:pathLst>
                </a:custGeom>
                <a:noFill/>
                <a:ln w="1428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 b="1">
                    <a:latin typeface="+mj-lt"/>
                  </a:endParaRPr>
                </a:p>
              </p:txBody>
            </p:sp>
            <p:sp>
              <p:nvSpPr>
                <p:cNvPr id="7197" name="Freeform 29"/>
                <p:cNvSpPr>
                  <a:spLocks/>
                </p:cNvSpPr>
                <p:nvPr/>
              </p:nvSpPr>
              <p:spPr bwMode="auto">
                <a:xfrm>
                  <a:off x="2749" y="3107"/>
                  <a:ext cx="24" cy="50"/>
                </a:xfrm>
                <a:custGeom>
                  <a:avLst/>
                  <a:gdLst/>
                  <a:ahLst/>
                  <a:cxnLst>
                    <a:cxn ang="0">
                      <a:pos x="24" y="5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4" h="50">
                      <a:moveTo>
                        <a:pt x="24" y="50"/>
                      </a:moveTo>
                      <a:cubicBezTo>
                        <a:pt x="11" y="50"/>
                        <a:pt x="0" y="28"/>
                        <a:pt x="0" y="0"/>
                      </a:cubicBezTo>
                    </a:path>
                  </a:pathLst>
                </a:custGeom>
                <a:noFill/>
                <a:ln w="1428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 b="1">
                    <a:latin typeface="+mj-lt"/>
                  </a:endParaRPr>
                </a:p>
              </p:txBody>
            </p:sp>
          </p:grpSp>
          <p:grpSp>
            <p:nvGrpSpPr>
              <p:cNvPr id="7" name="Group 30"/>
              <p:cNvGrpSpPr>
                <a:grpSpLocks/>
              </p:cNvGrpSpPr>
              <p:nvPr/>
            </p:nvGrpSpPr>
            <p:grpSpPr bwMode="auto">
              <a:xfrm>
                <a:off x="2562" y="2956"/>
                <a:ext cx="234" cy="50"/>
                <a:chOff x="2562" y="2956"/>
                <a:chExt cx="234" cy="50"/>
              </a:xfrm>
            </p:grpSpPr>
            <p:grpSp>
              <p:nvGrpSpPr>
                <p:cNvPr id="8" name="Group 31"/>
                <p:cNvGrpSpPr>
                  <a:grpSpLocks/>
                </p:cNvGrpSpPr>
                <p:nvPr/>
              </p:nvGrpSpPr>
              <p:grpSpPr bwMode="auto">
                <a:xfrm>
                  <a:off x="2562" y="2956"/>
                  <a:ext cx="187" cy="50"/>
                  <a:chOff x="2562" y="2956"/>
                  <a:chExt cx="187" cy="50"/>
                </a:xfrm>
              </p:grpSpPr>
              <p:sp>
                <p:nvSpPr>
                  <p:cNvPr id="7200" name="Freeform 32"/>
                  <p:cNvSpPr>
                    <a:spLocks/>
                  </p:cNvSpPr>
                  <p:nvPr/>
                </p:nvSpPr>
                <p:spPr bwMode="auto">
                  <a:xfrm>
                    <a:off x="2585" y="2956"/>
                    <a:ext cx="24" cy="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4" y="50"/>
                      </a:cxn>
                    </a:cxnLst>
                    <a:rect l="0" t="0" r="r" b="b"/>
                    <a:pathLst>
                      <a:path w="24" h="50">
                        <a:moveTo>
                          <a:pt x="0" y="0"/>
                        </a:moveTo>
                        <a:cubicBezTo>
                          <a:pt x="13" y="0"/>
                          <a:pt x="24" y="22"/>
                          <a:pt x="24" y="50"/>
                        </a:cubicBezTo>
                      </a:path>
                    </a:pathLst>
                  </a:custGeom>
                  <a:noFill/>
                  <a:ln w="14288" cap="flat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 b="1">
                      <a:latin typeface="+mj-lt"/>
                    </a:endParaRPr>
                  </a:p>
                </p:txBody>
              </p:sp>
              <p:sp>
                <p:nvSpPr>
                  <p:cNvPr id="7201" name="Freeform 33"/>
                  <p:cNvSpPr>
                    <a:spLocks/>
                  </p:cNvSpPr>
                  <p:nvPr/>
                </p:nvSpPr>
                <p:spPr bwMode="auto">
                  <a:xfrm>
                    <a:off x="2562" y="2956"/>
                    <a:ext cx="23" cy="50"/>
                  </a:xfrm>
                  <a:custGeom>
                    <a:avLst/>
                    <a:gdLst/>
                    <a:ahLst/>
                    <a:cxnLst>
                      <a:cxn ang="0">
                        <a:pos x="23" y="0"/>
                      </a:cxn>
                      <a:cxn ang="0">
                        <a:pos x="0" y="50"/>
                      </a:cxn>
                    </a:cxnLst>
                    <a:rect l="0" t="0" r="r" b="b"/>
                    <a:pathLst>
                      <a:path w="23" h="50">
                        <a:moveTo>
                          <a:pt x="23" y="0"/>
                        </a:moveTo>
                        <a:cubicBezTo>
                          <a:pt x="10" y="0"/>
                          <a:pt x="0" y="22"/>
                          <a:pt x="0" y="50"/>
                        </a:cubicBezTo>
                      </a:path>
                    </a:pathLst>
                  </a:custGeom>
                  <a:noFill/>
                  <a:ln w="14288" cap="flat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 b="1">
                      <a:latin typeface="+mj-lt"/>
                    </a:endParaRPr>
                  </a:p>
                </p:txBody>
              </p:sp>
              <p:sp>
                <p:nvSpPr>
                  <p:cNvPr id="7202" name="Freeform 34"/>
                  <p:cNvSpPr>
                    <a:spLocks/>
                  </p:cNvSpPr>
                  <p:nvPr/>
                </p:nvSpPr>
                <p:spPr bwMode="auto">
                  <a:xfrm>
                    <a:off x="2632" y="2956"/>
                    <a:ext cx="24" cy="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4" y="50"/>
                      </a:cxn>
                    </a:cxnLst>
                    <a:rect l="0" t="0" r="r" b="b"/>
                    <a:pathLst>
                      <a:path w="24" h="50">
                        <a:moveTo>
                          <a:pt x="0" y="0"/>
                        </a:moveTo>
                        <a:cubicBezTo>
                          <a:pt x="14" y="0"/>
                          <a:pt x="24" y="22"/>
                          <a:pt x="24" y="50"/>
                        </a:cubicBezTo>
                      </a:path>
                    </a:pathLst>
                  </a:custGeom>
                  <a:noFill/>
                  <a:ln w="14288" cap="flat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 b="1">
                      <a:latin typeface="+mj-lt"/>
                    </a:endParaRPr>
                  </a:p>
                </p:txBody>
              </p:sp>
              <p:sp>
                <p:nvSpPr>
                  <p:cNvPr id="7203" name="Freeform 35"/>
                  <p:cNvSpPr>
                    <a:spLocks/>
                  </p:cNvSpPr>
                  <p:nvPr/>
                </p:nvSpPr>
                <p:spPr bwMode="auto">
                  <a:xfrm>
                    <a:off x="2609" y="2956"/>
                    <a:ext cx="23" cy="50"/>
                  </a:xfrm>
                  <a:custGeom>
                    <a:avLst/>
                    <a:gdLst/>
                    <a:ahLst/>
                    <a:cxnLst>
                      <a:cxn ang="0">
                        <a:pos x="23" y="0"/>
                      </a:cxn>
                      <a:cxn ang="0">
                        <a:pos x="0" y="50"/>
                      </a:cxn>
                    </a:cxnLst>
                    <a:rect l="0" t="0" r="r" b="b"/>
                    <a:pathLst>
                      <a:path w="23" h="50">
                        <a:moveTo>
                          <a:pt x="23" y="0"/>
                        </a:moveTo>
                        <a:cubicBezTo>
                          <a:pt x="10" y="0"/>
                          <a:pt x="0" y="22"/>
                          <a:pt x="0" y="50"/>
                        </a:cubicBezTo>
                      </a:path>
                    </a:pathLst>
                  </a:custGeom>
                  <a:noFill/>
                  <a:ln w="14288" cap="flat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 b="1">
                      <a:latin typeface="+mj-lt"/>
                    </a:endParaRPr>
                  </a:p>
                </p:txBody>
              </p:sp>
              <p:sp>
                <p:nvSpPr>
                  <p:cNvPr id="7204" name="Freeform 36"/>
                  <p:cNvSpPr>
                    <a:spLocks/>
                  </p:cNvSpPr>
                  <p:nvPr/>
                </p:nvSpPr>
                <p:spPr bwMode="auto">
                  <a:xfrm>
                    <a:off x="2679" y="2956"/>
                    <a:ext cx="23" cy="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3" y="50"/>
                      </a:cxn>
                    </a:cxnLst>
                    <a:rect l="0" t="0" r="r" b="b"/>
                    <a:pathLst>
                      <a:path w="23" h="50">
                        <a:moveTo>
                          <a:pt x="0" y="0"/>
                        </a:moveTo>
                        <a:cubicBezTo>
                          <a:pt x="13" y="0"/>
                          <a:pt x="23" y="22"/>
                          <a:pt x="23" y="50"/>
                        </a:cubicBezTo>
                      </a:path>
                    </a:pathLst>
                  </a:custGeom>
                  <a:noFill/>
                  <a:ln w="14288" cap="flat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 b="1">
                      <a:latin typeface="+mj-lt"/>
                    </a:endParaRPr>
                  </a:p>
                </p:txBody>
              </p:sp>
              <p:sp>
                <p:nvSpPr>
                  <p:cNvPr id="7205" name="Freeform 37"/>
                  <p:cNvSpPr>
                    <a:spLocks/>
                  </p:cNvSpPr>
                  <p:nvPr/>
                </p:nvSpPr>
                <p:spPr bwMode="auto">
                  <a:xfrm>
                    <a:off x="2656" y="2956"/>
                    <a:ext cx="23" cy="50"/>
                  </a:xfrm>
                  <a:custGeom>
                    <a:avLst/>
                    <a:gdLst/>
                    <a:ahLst/>
                    <a:cxnLst>
                      <a:cxn ang="0">
                        <a:pos x="23" y="0"/>
                      </a:cxn>
                      <a:cxn ang="0">
                        <a:pos x="0" y="50"/>
                      </a:cxn>
                    </a:cxnLst>
                    <a:rect l="0" t="0" r="r" b="b"/>
                    <a:pathLst>
                      <a:path w="23" h="50">
                        <a:moveTo>
                          <a:pt x="23" y="0"/>
                        </a:moveTo>
                        <a:cubicBezTo>
                          <a:pt x="10" y="0"/>
                          <a:pt x="0" y="22"/>
                          <a:pt x="0" y="50"/>
                        </a:cubicBezTo>
                      </a:path>
                    </a:pathLst>
                  </a:custGeom>
                  <a:noFill/>
                  <a:ln w="14288" cap="flat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 b="1">
                      <a:latin typeface="+mj-lt"/>
                    </a:endParaRPr>
                  </a:p>
                </p:txBody>
              </p:sp>
              <p:sp>
                <p:nvSpPr>
                  <p:cNvPr id="7206" name="Freeform 38"/>
                  <p:cNvSpPr>
                    <a:spLocks/>
                  </p:cNvSpPr>
                  <p:nvPr/>
                </p:nvSpPr>
                <p:spPr bwMode="auto">
                  <a:xfrm>
                    <a:off x="2726" y="2956"/>
                    <a:ext cx="23" cy="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3" y="50"/>
                      </a:cxn>
                    </a:cxnLst>
                    <a:rect l="0" t="0" r="r" b="b"/>
                    <a:pathLst>
                      <a:path w="23" h="50">
                        <a:moveTo>
                          <a:pt x="0" y="0"/>
                        </a:moveTo>
                        <a:cubicBezTo>
                          <a:pt x="13" y="0"/>
                          <a:pt x="23" y="22"/>
                          <a:pt x="23" y="50"/>
                        </a:cubicBezTo>
                      </a:path>
                    </a:pathLst>
                  </a:custGeom>
                  <a:noFill/>
                  <a:ln w="14288" cap="flat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 b="1">
                      <a:latin typeface="+mj-lt"/>
                    </a:endParaRPr>
                  </a:p>
                </p:txBody>
              </p:sp>
              <p:sp>
                <p:nvSpPr>
                  <p:cNvPr id="7207" name="Freeform 39"/>
                  <p:cNvSpPr>
                    <a:spLocks/>
                  </p:cNvSpPr>
                  <p:nvPr/>
                </p:nvSpPr>
                <p:spPr bwMode="auto">
                  <a:xfrm>
                    <a:off x="2702" y="2956"/>
                    <a:ext cx="24" cy="50"/>
                  </a:xfrm>
                  <a:custGeom>
                    <a:avLst/>
                    <a:gdLst/>
                    <a:ahLst/>
                    <a:cxnLst>
                      <a:cxn ang="0">
                        <a:pos x="24" y="0"/>
                      </a:cxn>
                      <a:cxn ang="0">
                        <a:pos x="0" y="50"/>
                      </a:cxn>
                    </a:cxnLst>
                    <a:rect l="0" t="0" r="r" b="b"/>
                    <a:pathLst>
                      <a:path w="24" h="50">
                        <a:moveTo>
                          <a:pt x="24" y="0"/>
                        </a:moveTo>
                        <a:cubicBezTo>
                          <a:pt x="11" y="0"/>
                          <a:pt x="0" y="22"/>
                          <a:pt x="0" y="50"/>
                        </a:cubicBezTo>
                      </a:path>
                    </a:pathLst>
                  </a:custGeom>
                  <a:noFill/>
                  <a:ln w="14288" cap="flat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 b="1">
                      <a:latin typeface="+mj-lt"/>
                    </a:endParaRPr>
                  </a:p>
                </p:txBody>
              </p:sp>
            </p:grpSp>
            <p:sp>
              <p:nvSpPr>
                <p:cNvPr id="7208" name="Freeform 40"/>
                <p:cNvSpPr>
                  <a:spLocks/>
                </p:cNvSpPr>
                <p:nvPr/>
              </p:nvSpPr>
              <p:spPr bwMode="auto">
                <a:xfrm>
                  <a:off x="2773" y="2956"/>
                  <a:ext cx="23" cy="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3" y="50"/>
                    </a:cxn>
                  </a:cxnLst>
                  <a:rect l="0" t="0" r="r" b="b"/>
                  <a:pathLst>
                    <a:path w="23" h="50">
                      <a:moveTo>
                        <a:pt x="0" y="0"/>
                      </a:moveTo>
                      <a:cubicBezTo>
                        <a:pt x="13" y="0"/>
                        <a:pt x="23" y="22"/>
                        <a:pt x="23" y="50"/>
                      </a:cubicBezTo>
                    </a:path>
                  </a:pathLst>
                </a:custGeom>
                <a:noFill/>
                <a:ln w="1428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 b="1">
                    <a:latin typeface="+mj-lt"/>
                  </a:endParaRPr>
                </a:p>
              </p:txBody>
            </p:sp>
            <p:sp>
              <p:nvSpPr>
                <p:cNvPr id="7209" name="Freeform 41"/>
                <p:cNvSpPr>
                  <a:spLocks/>
                </p:cNvSpPr>
                <p:nvPr/>
              </p:nvSpPr>
              <p:spPr bwMode="auto">
                <a:xfrm>
                  <a:off x="2749" y="2956"/>
                  <a:ext cx="24" cy="50"/>
                </a:xfrm>
                <a:custGeom>
                  <a:avLst/>
                  <a:gdLst/>
                  <a:ahLst/>
                  <a:cxnLst>
                    <a:cxn ang="0">
                      <a:pos x="24" y="0"/>
                    </a:cxn>
                    <a:cxn ang="0">
                      <a:pos x="0" y="50"/>
                    </a:cxn>
                  </a:cxnLst>
                  <a:rect l="0" t="0" r="r" b="b"/>
                  <a:pathLst>
                    <a:path w="24" h="50">
                      <a:moveTo>
                        <a:pt x="24" y="0"/>
                      </a:moveTo>
                      <a:cubicBezTo>
                        <a:pt x="11" y="0"/>
                        <a:pt x="0" y="22"/>
                        <a:pt x="0" y="50"/>
                      </a:cubicBezTo>
                    </a:path>
                  </a:pathLst>
                </a:custGeom>
                <a:noFill/>
                <a:ln w="1428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 b="1">
                    <a:latin typeface="+mj-lt"/>
                  </a:endParaRPr>
                </a:p>
              </p:txBody>
            </p:sp>
          </p:grpSp>
        </p:grpSp>
        <p:grpSp>
          <p:nvGrpSpPr>
            <p:cNvPr id="9" name="Group 42"/>
            <p:cNvGrpSpPr>
              <a:grpSpLocks/>
            </p:cNvGrpSpPr>
            <p:nvPr/>
          </p:nvGrpSpPr>
          <p:grpSpPr bwMode="auto">
            <a:xfrm>
              <a:off x="3067" y="2860"/>
              <a:ext cx="235" cy="201"/>
              <a:chOff x="2854" y="2956"/>
              <a:chExt cx="235" cy="201"/>
            </a:xfrm>
          </p:grpSpPr>
          <p:grpSp>
            <p:nvGrpSpPr>
              <p:cNvPr id="10" name="Group 43"/>
              <p:cNvGrpSpPr>
                <a:grpSpLocks/>
              </p:cNvGrpSpPr>
              <p:nvPr/>
            </p:nvGrpSpPr>
            <p:grpSpPr bwMode="auto">
              <a:xfrm>
                <a:off x="2854" y="3107"/>
                <a:ext cx="235" cy="50"/>
                <a:chOff x="2854" y="3107"/>
                <a:chExt cx="235" cy="50"/>
              </a:xfrm>
            </p:grpSpPr>
            <p:grpSp>
              <p:nvGrpSpPr>
                <p:cNvPr id="11" name="Group 44"/>
                <p:cNvGrpSpPr>
                  <a:grpSpLocks/>
                </p:cNvGrpSpPr>
                <p:nvPr/>
              </p:nvGrpSpPr>
              <p:grpSpPr bwMode="auto">
                <a:xfrm>
                  <a:off x="2854" y="3107"/>
                  <a:ext cx="188" cy="50"/>
                  <a:chOff x="2854" y="3107"/>
                  <a:chExt cx="188" cy="50"/>
                </a:xfrm>
              </p:grpSpPr>
              <p:sp>
                <p:nvSpPr>
                  <p:cNvPr id="7213" name="Freeform 45"/>
                  <p:cNvSpPr>
                    <a:spLocks/>
                  </p:cNvSpPr>
                  <p:nvPr/>
                </p:nvSpPr>
                <p:spPr bwMode="auto">
                  <a:xfrm>
                    <a:off x="2877" y="3107"/>
                    <a:ext cx="24" cy="50"/>
                  </a:xfrm>
                  <a:custGeom>
                    <a:avLst/>
                    <a:gdLst/>
                    <a:ahLst/>
                    <a:cxnLst>
                      <a:cxn ang="0">
                        <a:pos x="0" y="50"/>
                      </a:cxn>
                      <a:cxn ang="0">
                        <a:pos x="24" y="0"/>
                      </a:cxn>
                    </a:cxnLst>
                    <a:rect l="0" t="0" r="r" b="b"/>
                    <a:pathLst>
                      <a:path w="24" h="50">
                        <a:moveTo>
                          <a:pt x="0" y="50"/>
                        </a:moveTo>
                        <a:cubicBezTo>
                          <a:pt x="13" y="50"/>
                          <a:pt x="24" y="28"/>
                          <a:pt x="24" y="0"/>
                        </a:cubicBezTo>
                      </a:path>
                    </a:pathLst>
                  </a:custGeom>
                  <a:noFill/>
                  <a:ln w="14288" cap="flat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 b="1">
                      <a:latin typeface="+mj-lt"/>
                    </a:endParaRPr>
                  </a:p>
                </p:txBody>
              </p:sp>
              <p:sp>
                <p:nvSpPr>
                  <p:cNvPr id="7214" name="Freeform 46"/>
                  <p:cNvSpPr>
                    <a:spLocks/>
                  </p:cNvSpPr>
                  <p:nvPr/>
                </p:nvSpPr>
                <p:spPr bwMode="auto">
                  <a:xfrm>
                    <a:off x="2854" y="3107"/>
                    <a:ext cx="23" cy="50"/>
                  </a:xfrm>
                  <a:custGeom>
                    <a:avLst/>
                    <a:gdLst/>
                    <a:ahLst/>
                    <a:cxnLst>
                      <a:cxn ang="0">
                        <a:pos x="23" y="5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3" h="50">
                        <a:moveTo>
                          <a:pt x="23" y="50"/>
                        </a:moveTo>
                        <a:cubicBezTo>
                          <a:pt x="10" y="50"/>
                          <a:pt x="0" y="28"/>
                          <a:pt x="0" y="0"/>
                        </a:cubicBezTo>
                      </a:path>
                    </a:pathLst>
                  </a:custGeom>
                  <a:noFill/>
                  <a:ln w="14288" cap="flat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 b="1">
                      <a:latin typeface="+mj-lt"/>
                    </a:endParaRPr>
                  </a:p>
                </p:txBody>
              </p:sp>
              <p:sp>
                <p:nvSpPr>
                  <p:cNvPr id="7215" name="Freeform 47"/>
                  <p:cNvSpPr>
                    <a:spLocks/>
                  </p:cNvSpPr>
                  <p:nvPr/>
                </p:nvSpPr>
                <p:spPr bwMode="auto">
                  <a:xfrm>
                    <a:off x="2924" y="3107"/>
                    <a:ext cx="24" cy="50"/>
                  </a:xfrm>
                  <a:custGeom>
                    <a:avLst/>
                    <a:gdLst/>
                    <a:ahLst/>
                    <a:cxnLst>
                      <a:cxn ang="0">
                        <a:pos x="0" y="50"/>
                      </a:cxn>
                      <a:cxn ang="0">
                        <a:pos x="24" y="0"/>
                      </a:cxn>
                    </a:cxnLst>
                    <a:rect l="0" t="0" r="r" b="b"/>
                    <a:pathLst>
                      <a:path w="24" h="50">
                        <a:moveTo>
                          <a:pt x="0" y="50"/>
                        </a:moveTo>
                        <a:cubicBezTo>
                          <a:pt x="13" y="50"/>
                          <a:pt x="24" y="28"/>
                          <a:pt x="24" y="0"/>
                        </a:cubicBezTo>
                      </a:path>
                    </a:pathLst>
                  </a:custGeom>
                  <a:noFill/>
                  <a:ln w="14288" cap="flat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 b="1">
                      <a:latin typeface="+mj-lt"/>
                    </a:endParaRPr>
                  </a:p>
                </p:txBody>
              </p:sp>
              <p:sp>
                <p:nvSpPr>
                  <p:cNvPr id="7216" name="Freeform 48"/>
                  <p:cNvSpPr>
                    <a:spLocks/>
                  </p:cNvSpPr>
                  <p:nvPr/>
                </p:nvSpPr>
                <p:spPr bwMode="auto">
                  <a:xfrm>
                    <a:off x="2901" y="3107"/>
                    <a:ext cx="23" cy="50"/>
                  </a:xfrm>
                  <a:custGeom>
                    <a:avLst/>
                    <a:gdLst/>
                    <a:ahLst/>
                    <a:cxnLst>
                      <a:cxn ang="0">
                        <a:pos x="23" y="5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3" h="50">
                        <a:moveTo>
                          <a:pt x="23" y="50"/>
                        </a:moveTo>
                        <a:cubicBezTo>
                          <a:pt x="10" y="50"/>
                          <a:pt x="0" y="28"/>
                          <a:pt x="0" y="0"/>
                        </a:cubicBezTo>
                      </a:path>
                    </a:pathLst>
                  </a:custGeom>
                  <a:noFill/>
                  <a:ln w="14288" cap="flat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 b="1">
                      <a:latin typeface="+mj-lt"/>
                    </a:endParaRPr>
                  </a:p>
                </p:txBody>
              </p:sp>
              <p:sp>
                <p:nvSpPr>
                  <p:cNvPr id="7217" name="Freeform 49"/>
                  <p:cNvSpPr>
                    <a:spLocks/>
                  </p:cNvSpPr>
                  <p:nvPr/>
                </p:nvSpPr>
                <p:spPr bwMode="auto">
                  <a:xfrm>
                    <a:off x="2971" y="3107"/>
                    <a:ext cx="24" cy="50"/>
                  </a:xfrm>
                  <a:custGeom>
                    <a:avLst/>
                    <a:gdLst/>
                    <a:ahLst/>
                    <a:cxnLst>
                      <a:cxn ang="0">
                        <a:pos x="0" y="50"/>
                      </a:cxn>
                      <a:cxn ang="0">
                        <a:pos x="24" y="0"/>
                      </a:cxn>
                    </a:cxnLst>
                    <a:rect l="0" t="0" r="r" b="b"/>
                    <a:pathLst>
                      <a:path w="24" h="50">
                        <a:moveTo>
                          <a:pt x="0" y="50"/>
                        </a:moveTo>
                        <a:cubicBezTo>
                          <a:pt x="13" y="50"/>
                          <a:pt x="24" y="28"/>
                          <a:pt x="24" y="0"/>
                        </a:cubicBezTo>
                      </a:path>
                    </a:pathLst>
                  </a:custGeom>
                  <a:noFill/>
                  <a:ln w="14288" cap="flat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 b="1">
                      <a:latin typeface="+mj-lt"/>
                    </a:endParaRPr>
                  </a:p>
                </p:txBody>
              </p:sp>
              <p:sp>
                <p:nvSpPr>
                  <p:cNvPr id="7218" name="Freeform 50"/>
                  <p:cNvSpPr>
                    <a:spLocks/>
                  </p:cNvSpPr>
                  <p:nvPr/>
                </p:nvSpPr>
                <p:spPr bwMode="auto">
                  <a:xfrm>
                    <a:off x="2948" y="3107"/>
                    <a:ext cx="23" cy="50"/>
                  </a:xfrm>
                  <a:custGeom>
                    <a:avLst/>
                    <a:gdLst/>
                    <a:ahLst/>
                    <a:cxnLst>
                      <a:cxn ang="0">
                        <a:pos x="23" y="5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3" h="50">
                        <a:moveTo>
                          <a:pt x="23" y="50"/>
                        </a:moveTo>
                        <a:cubicBezTo>
                          <a:pt x="10" y="50"/>
                          <a:pt x="0" y="28"/>
                          <a:pt x="0" y="0"/>
                        </a:cubicBezTo>
                      </a:path>
                    </a:pathLst>
                  </a:custGeom>
                  <a:noFill/>
                  <a:ln w="14288" cap="flat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 b="1">
                      <a:latin typeface="+mj-lt"/>
                    </a:endParaRPr>
                  </a:p>
                </p:txBody>
              </p:sp>
              <p:sp>
                <p:nvSpPr>
                  <p:cNvPr id="7219" name="Freeform 51"/>
                  <p:cNvSpPr>
                    <a:spLocks/>
                  </p:cNvSpPr>
                  <p:nvPr/>
                </p:nvSpPr>
                <p:spPr bwMode="auto">
                  <a:xfrm>
                    <a:off x="3018" y="3107"/>
                    <a:ext cx="24" cy="50"/>
                  </a:xfrm>
                  <a:custGeom>
                    <a:avLst/>
                    <a:gdLst/>
                    <a:ahLst/>
                    <a:cxnLst>
                      <a:cxn ang="0">
                        <a:pos x="0" y="50"/>
                      </a:cxn>
                      <a:cxn ang="0">
                        <a:pos x="24" y="0"/>
                      </a:cxn>
                    </a:cxnLst>
                    <a:rect l="0" t="0" r="r" b="b"/>
                    <a:pathLst>
                      <a:path w="24" h="50">
                        <a:moveTo>
                          <a:pt x="0" y="50"/>
                        </a:moveTo>
                        <a:cubicBezTo>
                          <a:pt x="13" y="50"/>
                          <a:pt x="24" y="28"/>
                          <a:pt x="24" y="0"/>
                        </a:cubicBezTo>
                      </a:path>
                    </a:pathLst>
                  </a:custGeom>
                  <a:noFill/>
                  <a:ln w="14288" cap="flat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 b="1">
                      <a:latin typeface="+mj-lt"/>
                    </a:endParaRPr>
                  </a:p>
                </p:txBody>
              </p:sp>
              <p:sp>
                <p:nvSpPr>
                  <p:cNvPr id="7220" name="Freeform 52"/>
                  <p:cNvSpPr>
                    <a:spLocks/>
                  </p:cNvSpPr>
                  <p:nvPr/>
                </p:nvSpPr>
                <p:spPr bwMode="auto">
                  <a:xfrm>
                    <a:off x="2995" y="3107"/>
                    <a:ext cx="23" cy="50"/>
                  </a:xfrm>
                  <a:custGeom>
                    <a:avLst/>
                    <a:gdLst/>
                    <a:ahLst/>
                    <a:cxnLst>
                      <a:cxn ang="0">
                        <a:pos x="23" y="5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3" h="50">
                        <a:moveTo>
                          <a:pt x="23" y="50"/>
                        </a:moveTo>
                        <a:cubicBezTo>
                          <a:pt x="10" y="50"/>
                          <a:pt x="0" y="28"/>
                          <a:pt x="0" y="0"/>
                        </a:cubicBezTo>
                      </a:path>
                    </a:pathLst>
                  </a:custGeom>
                  <a:noFill/>
                  <a:ln w="14288" cap="flat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 b="1">
                      <a:latin typeface="+mj-lt"/>
                    </a:endParaRPr>
                  </a:p>
                </p:txBody>
              </p:sp>
            </p:grpSp>
            <p:sp>
              <p:nvSpPr>
                <p:cNvPr id="7221" name="Freeform 53"/>
                <p:cNvSpPr>
                  <a:spLocks/>
                </p:cNvSpPr>
                <p:nvPr/>
              </p:nvSpPr>
              <p:spPr bwMode="auto">
                <a:xfrm>
                  <a:off x="3065" y="3107"/>
                  <a:ext cx="24" cy="50"/>
                </a:xfrm>
                <a:custGeom>
                  <a:avLst/>
                  <a:gdLst/>
                  <a:ahLst/>
                  <a:cxnLst>
                    <a:cxn ang="0">
                      <a:pos x="0" y="50"/>
                    </a:cxn>
                    <a:cxn ang="0">
                      <a:pos x="24" y="0"/>
                    </a:cxn>
                  </a:cxnLst>
                  <a:rect l="0" t="0" r="r" b="b"/>
                  <a:pathLst>
                    <a:path w="24" h="50">
                      <a:moveTo>
                        <a:pt x="0" y="50"/>
                      </a:moveTo>
                      <a:cubicBezTo>
                        <a:pt x="13" y="50"/>
                        <a:pt x="24" y="28"/>
                        <a:pt x="24" y="0"/>
                      </a:cubicBezTo>
                    </a:path>
                  </a:pathLst>
                </a:custGeom>
                <a:noFill/>
                <a:ln w="1428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 b="1">
                    <a:latin typeface="+mj-lt"/>
                  </a:endParaRPr>
                </a:p>
              </p:txBody>
            </p:sp>
            <p:sp>
              <p:nvSpPr>
                <p:cNvPr id="7222" name="Freeform 54"/>
                <p:cNvSpPr>
                  <a:spLocks/>
                </p:cNvSpPr>
                <p:nvPr/>
              </p:nvSpPr>
              <p:spPr bwMode="auto">
                <a:xfrm>
                  <a:off x="3042" y="3107"/>
                  <a:ext cx="23" cy="50"/>
                </a:xfrm>
                <a:custGeom>
                  <a:avLst/>
                  <a:gdLst/>
                  <a:ahLst/>
                  <a:cxnLst>
                    <a:cxn ang="0">
                      <a:pos x="23" y="5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3" h="50">
                      <a:moveTo>
                        <a:pt x="23" y="50"/>
                      </a:moveTo>
                      <a:cubicBezTo>
                        <a:pt x="10" y="50"/>
                        <a:pt x="0" y="28"/>
                        <a:pt x="0" y="0"/>
                      </a:cubicBezTo>
                    </a:path>
                  </a:pathLst>
                </a:custGeom>
                <a:noFill/>
                <a:ln w="1428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 b="1">
                    <a:latin typeface="+mj-lt"/>
                  </a:endParaRPr>
                </a:p>
              </p:txBody>
            </p:sp>
          </p:grpSp>
          <p:grpSp>
            <p:nvGrpSpPr>
              <p:cNvPr id="12" name="Group 55"/>
              <p:cNvGrpSpPr>
                <a:grpSpLocks/>
              </p:cNvGrpSpPr>
              <p:nvPr/>
            </p:nvGrpSpPr>
            <p:grpSpPr bwMode="auto">
              <a:xfrm>
                <a:off x="2854" y="2956"/>
                <a:ext cx="235" cy="50"/>
                <a:chOff x="2854" y="2956"/>
                <a:chExt cx="235" cy="50"/>
              </a:xfrm>
            </p:grpSpPr>
            <p:grpSp>
              <p:nvGrpSpPr>
                <p:cNvPr id="13" name="Group 56"/>
                <p:cNvGrpSpPr>
                  <a:grpSpLocks/>
                </p:cNvGrpSpPr>
                <p:nvPr/>
              </p:nvGrpSpPr>
              <p:grpSpPr bwMode="auto">
                <a:xfrm>
                  <a:off x="2854" y="2956"/>
                  <a:ext cx="188" cy="50"/>
                  <a:chOff x="2854" y="2956"/>
                  <a:chExt cx="188" cy="50"/>
                </a:xfrm>
              </p:grpSpPr>
              <p:sp>
                <p:nvSpPr>
                  <p:cNvPr id="7225" name="Freeform 57"/>
                  <p:cNvSpPr>
                    <a:spLocks/>
                  </p:cNvSpPr>
                  <p:nvPr/>
                </p:nvSpPr>
                <p:spPr bwMode="auto">
                  <a:xfrm>
                    <a:off x="2877" y="2956"/>
                    <a:ext cx="24" cy="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4" y="50"/>
                      </a:cxn>
                    </a:cxnLst>
                    <a:rect l="0" t="0" r="r" b="b"/>
                    <a:pathLst>
                      <a:path w="24" h="50">
                        <a:moveTo>
                          <a:pt x="0" y="0"/>
                        </a:moveTo>
                        <a:cubicBezTo>
                          <a:pt x="13" y="0"/>
                          <a:pt x="24" y="22"/>
                          <a:pt x="24" y="50"/>
                        </a:cubicBezTo>
                      </a:path>
                    </a:pathLst>
                  </a:custGeom>
                  <a:noFill/>
                  <a:ln w="14288" cap="flat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 b="1">
                      <a:latin typeface="+mj-lt"/>
                    </a:endParaRPr>
                  </a:p>
                </p:txBody>
              </p:sp>
              <p:sp>
                <p:nvSpPr>
                  <p:cNvPr id="7226" name="Freeform 58"/>
                  <p:cNvSpPr>
                    <a:spLocks/>
                  </p:cNvSpPr>
                  <p:nvPr/>
                </p:nvSpPr>
                <p:spPr bwMode="auto">
                  <a:xfrm>
                    <a:off x="2854" y="2956"/>
                    <a:ext cx="23" cy="50"/>
                  </a:xfrm>
                  <a:custGeom>
                    <a:avLst/>
                    <a:gdLst/>
                    <a:ahLst/>
                    <a:cxnLst>
                      <a:cxn ang="0">
                        <a:pos x="23" y="0"/>
                      </a:cxn>
                      <a:cxn ang="0">
                        <a:pos x="0" y="50"/>
                      </a:cxn>
                    </a:cxnLst>
                    <a:rect l="0" t="0" r="r" b="b"/>
                    <a:pathLst>
                      <a:path w="23" h="50">
                        <a:moveTo>
                          <a:pt x="23" y="0"/>
                        </a:moveTo>
                        <a:cubicBezTo>
                          <a:pt x="10" y="0"/>
                          <a:pt x="0" y="22"/>
                          <a:pt x="0" y="50"/>
                        </a:cubicBezTo>
                      </a:path>
                    </a:pathLst>
                  </a:custGeom>
                  <a:noFill/>
                  <a:ln w="14288" cap="flat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 b="1">
                      <a:latin typeface="+mj-lt"/>
                    </a:endParaRPr>
                  </a:p>
                </p:txBody>
              </p:sp>
              <p:sp>
                <p:nvSpPr>
                  <p:cNvPr id="7227" name="Freeform 59"/>
                  <p:cNvSpPr>
                    <a:spLocks/>
                  </p:cNvSpPr>
                  <p:nvPr/>
                </p:nvSpPr>
                <p:spPr bwMode="auto">
                  <a:xfrm>
                    <a:off x="2924" y="2956"/>
                    <a:ext cx="24" cy="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4" y="50"/>
                      </a:cxn>
                    </a:cxnLst>
                    <a:rect l="0" t="0" r="r" b="b"/>
                    <a:pathLst>
                      <a:path w="24" h="50">
                        <a:moveTo>
                          <a:pt x="0" y="0"/>
                        </a:moveTo>
                        <a:cubicBezTo>
                          <a:pt x="13" y="0"/>
                          <a:pt x="24" y="22"/>
                          <a:pt x="24" y="50"/>
                        </a:cubicBezTo>
                      </a:path>
                    </a:pathLst>
                  </a:custGeom>
                  <a:noFill/>
                  <a:ln w="14288" cap="flat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 b="1">
                      <a:latin typeface="+mj-lt"/>
                    </a:endParaRPr>
                  </a:p>
                </p:txBody>
              </p:sp>
              <p:sp>
                <p:nvSpPr>
                  <p:cNvPr id="7228" name="Freeform 60"/>
                  <p:cNvSpPr>
                    <a:spLocks/>
                  </p:cNvSpPr>
                  <p:nvPr/>
                </p:nvSpPr>
                <p:spPr bwMode="auto">
                  <a:xfrm>
                    <a:off x="2901" y="2956"/>
                    <a:ext cx="23" cy="50"/>
                  </a:xfrm>
                  <a:custGeom>
                    <a:avLst/>
                    <a:gdLst/>
                    <a:ahLst/>
                    <a:cxnLst>
                      <a:cxn ang="0">
                        <a:pos x="23" y="0"/>
                      </a:cxn>
                      <a:cxn ang="0">
                        <a:pos x="0" y="50"/>
                      </a:cxn>
                    </a:cxnLst>
                    <a:rect l="0" t="0" r="r" b="b"/>
                    <a:pathLst>
                      <a:path w="23" h="50">
                        <a:moveTo>
                          <a:pt x="23" y="0"/>
                        </a:moveTo>
                        <a:cubicBezTo>
                          <a:pt x="10" y="0"/>
                          <a:pt x="0" y="22"/>
                          <a:pt x="0" y="50"/>
                        </a:cubicBezTo>
                      </a:path>
                    </a:pathLst>
                  </a:custGeom>
                  <a:noFill/>
                  <a:ln w="14288" cap="flat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 b="1">
                      <a:latin typeface="+mj-lt"/>
                    </a:endParaRPr>
                  </a:p>
                </p:txBody>
              </p:sp>
              <p:sp>
                <p:nvSpPr>
                  <p:cNvPr id="7229" name="Freeform 61"/>
                  <p:cNvSpPr>
                    <a:spLocks/>
                  </p:cNvSpPr>
                  <p:nvPr/>
                </p:nvSpPr>
                <p:spPr bwMode="auto">
                  <a:xfrm>
                    <a:off x="2971" y="2956"/>
                    <a:ext cx="24" cy="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4" y="50"/>
                      </a:cxn>
                    </a:cxnLst>
                    <a:rect l="0" t="0" r="r" b="b"/>
                    <a:pathLst>
                      <a:path w="24" h="50">
                        <a:moveTo>
                          <a:pt x="0" y="0"/>
                        </a:moveTo>
                        <a:cubicBezTo>
                          <a:pt x="13" y="0"/>
                          <a:pt x="24" y="22"/>
                          <a:pt x="24" y="50"/>
                        </a:cubicBezTo>
                      </a:path>
                    </a:pathLst>
                  </a:custGeom>
                  <a:noFill/>
                  <a:ln w="14288" cap="flat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 b="1">
                      <a:latin typeface="+mj-lt"/>
                    </a:endParaRPr>
                  </a:p>
                </p:txBody>
              </p:sp>
              <p:sp>
                <p:nvSpPr>
                  <p:cNvPr id="7230" name="Freeform 62"/>
                  <p:cNvSpPr>
                    <a:spLocks/>
                  </p:cNvSpPr>
                  <p:nvPr/>
                </p:nvSpPr>
                <p:spPr bwMode="auto">
                  <a:xfrm>
                    <a:off x="2948" y="2956"/>
                    <a:ext cx="23" cy="50"/>
                  </a:xfrm>
                  <a:custGeom>
                    <a:avLst/>
                    <a:gdLst/>
                    <a:ahLst/>
                    <a:cxnLst>
                      <a:cxn ang="0">
                        <a:pos x="23" y="0"/>
                      </a:cxn>
                      <a:cxn ang="0">
                        <a:pos x="0" y="50"/>
                      </a:cxn>
                    </a:cxnLst>
                    <a:rect l="0" t="0" r="r" b="b"/>
                    <a:pathLst>
                      <a:path w="23" h="50">
                        <a:moveTo>
                          <a:pt x="23" y="0"/>
                        </a:moveTo>
                        <a:cubicBezTo>
                          <a:pt x="10" y="0"/>
                          <a:pt x="0" y="22"/>
                          <a:pt x="0" y="50"/>
                        </a:cubicBezTo>
                      </a:path>
                    </a:pathLst>
                  </a:custGeom>
                  <a:noFill/>
                  <a:ln w="14288" cap="flat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 b="1">
                      <a:latin typeface="+mj-lt"/>
                    </a:endParaRPr>
                  </a:p>
                </p:txBody>
              </p:sp>
              <p:sp>
                <p:nvSpPr>
                  <p:cNvPr id="7231" name="Freeform 63"/>
                  <p:cNvSpPr>
                    <a:spLocks/>
                  </p:cNvSpPr>
                  <p:nvPr/>
                </p:nvSpPr>
                <p:spPr bwMode="auto">
                  <a:xfrm>
                    <a:off x="3018" y="2956"/>
                    <a:ext cx="24" cy="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4" y="50"/>
                      </a:cxn>
                    </a:cxnLst>
                    <a:rect l="0" t="0" r="r" b="b"/>
                    <a:pathLst>
                      <a:path w="24" h="50">
                        <a:moveTo>
                          <a:pt x="0" y="0"/>
                        </a:moveTo>
                        <a:cubicBezTo>
                          <a:pt x="13" y="0"/>
                          <a:pt x="24" y="22"/>
                          <a:pt x="24" y="50"/>
                        </a:cubicBezTo>
                      </a:path>
                    </a:pathLst>
                  </a:custGeom>
                  <a:noFill/>
                  <a:ln w="14288" cap="flat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 b="1">
                      <a:latin typeface="+mj-lt"/>
                    </a:endParaRPr>
                  </a:p>
                </p:txBody>
              </p:sp>
              <p:sp>
                <p:nvSpPr>
                  <p:cNvPr id="7232" name="Freeform 64"/>
                  <p:cNvSpPr>
                    <a:spLocks/>
                  </p:cNvSpPr>
                  <p:nvPr/>
                </p:nvSpPr>
                <p:spPr bwMode="auto">
                  <a:xfrm>
                    <a:off x="2995" y="2956"/>
                    <a:ext cx="23" cy="50"/>
                  </a:xfrm>
                  <a:custGeom>
                    <a:avLst/>
                    <a:gdLst/>
                    <a:ahLst/>
                    <a:cxnLst>
                      <a:cxn ang="0">
                        <a:pos x="23" y="0"/>
                      </a:cxn>
                      <a:cxn ang="0">
                        <a:pos x="0" y="50"/>
                      </a:cxn>
                    </a:cxnLst>
                    <a:rect l="0" t="0" r="r" b="b"/>
                    <a:pathLst>
                      <a:path w="23" h="50">
                        <a:moveTo>
                          <a:pt x="23" y="0"/>
                        </a:moveTo>
                        <a:cubicBezTo>
                          <a:pt x="10" y="0"/>
                          <a:pt x="0" y="22"/>
                          <a:pt x="0" y="50"/>
                        </a:cubicBezTo>
                      </a:path>
                    </a:pathLst>
                  </a:custGeom>
                  <a:noFill/>
                  <a:ln w="14288" cap="flat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 b="1">
                      <a:latin typeface="+mj-lt"/>
                    </a:endParaRPr>
                  </a:p>
                </p:txBody>
              </p:sp>
            </p:grpSp>
            <p:sp>
              <p:nvSpPr>
                <p:cNvPr id="7233" name="Freeform 65"/>
                <p:cNvSpPr>
                  <a:spLocks/>
                </p:cNvSpPr>
                <p:nvPr/>
              </p:nvSpPr>
              <p:spPr bwMode="auto">
                <a:xfrm>
                  <a:off x="3065" y="2956"/>
                  <a:ext cx="24" cy="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4" y="50"/>
                    </a:cxn>
                  </a:cxnLst>
                  <a:rect l="0" t="0" r="r" b="b"/>
                  <a:pathLst>
                    <a:path w="24" h="50">
                      <a:moveTo>
                        <a:pt x="0" y="0"/>
                      </a:moveTo>
                      <a:cubicBezTo>
                        <a:pt x="13" y="0"/>
                        <a:pt x="24" y="22"/>
                        <a:pt x="24" y="50"/>
                      </a:cubicBezTo>
                    </a:path>
                  </a:pathLst>
                </a:custGeom>
                <a:noFill/>
                <a:ln w="1428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 b="1">
                    <a:latin typeface="+mj-lt"/>
                  </a:endParaRPr>
                </a:p>
              </p:txBody>
            </p:sp>
            <p:sp>
              <p:nvSpPr>
                <p:cNvPr id="7234" name="Freeform 66"/>
                <p:cNvSpPr>
                  <a:spLocks/>
                </p:cNvSpPr>
                <p:nvPr/>
              </p:nvSpPr>
              <p:spPr bwMode="auto">
                <a:xfrm>
                  <a:off x="3042" y="2956"/>
                  <a:ext cx="23" cy="5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0"/>
                    </a:cxn>
                  </a:cxnLst>
                  <a:rect l="0" t="0" r="r" b="b"/>
                  <a:pathLst>
                    <a:path w="23" h="50">
                      <a:moveTo>
                        <a:pt x="23" y="0"/>
                      </a:moveTo>
                      <a:cubicBezTo>
                        <a:pt x="10" y="0"/>
                        <a:pt x="0" y="22"/>
                        <a:pt x="0" y="50"/>
                      </a:cubicBezTo>
                    </a:path>
                  </a:pathLst>
                </a:custGeom>
                <a:noFill/>
                <a:ln w="1428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 b="1">
                    <a:latin typeface="+mj-lt"/>
                  </a:endParaRPr>
                </a:p>
              </p:txBody>
            </p:sp>
          </p:grpSp>
        </p:grpSp>
        <p:grpSp>
          <p:nvGrpSpPr>
            <p:cNvPr id="14" name="Group 67"/>
            <p:cNvGrpSpPr>
              <a:grpSpLocks/>
            </p:cNvGrpSpPr>
            <p:nvPr/>
          </p:nvGrpSpPr>
          <p:grpSpPr bwMode="auto">
            <a:xfrm>
              <a:off x="3359" y="2860"/>
              <a:ext cx="234" cy="201"/>
              <a:chOff x="3146" y="2956"/>
              <a:chExt cx="234" cy="201"/>
            </a:xfrm>
          </p:grpSpPr>
          <p:grpSp>
            <p:nvGrpSpPr>
              <p:cNvPr id="15" name="Group 68"/>
              <p:cNvGrpSpPr>
                <a:grpSpLocks/>
              </p:cNvGrpSpPr>
              <p:nvPr/>
            </p:nvGrpSpPr>
            <p:grpSpPr bwMode="auto">
              <a:xfrm>
                <a:off x="3146" y="3107"/>
                <a:ext cx="234" cy="50"/>
                <a:chOff x="3146" y="3107"/>
                <a:chExt cx="234" cy="50"/>
              </a:xfrm>
            </p:grpSpPr>
            <p:grpSp>
              <p:nvGrpSpPr>
                <p:cNvPr id="16" name="Group 69"/>
                <p:cNvGrpSpPr>
                  <a:grpSpLocks/>
                </p:cNvGrpSpPr>
                <p:nvPr/>
              </p:nvGrpSpPr>
              <p:grpSpPr bwMode="auto">
                <a:xfrm>
                  <a:off x="3146" y="3107"/>
                  <a:ext cx="187" cy="50"/>
                  <a:chOff x="3146" y="3107"/>
                  <a:chExt cx="187" cy="50"/>
                </a:xfrm>
              </p:grpSpPr>
              <p:sp>
                <p:nvSpPr>
                  <p:cNvPr id="7238" name="Freeform 70"/>
                  <p:cNvSpPr>
                    <a:spLocks/>
                  </p:cNvSpPr>
                  <p:nvPr/>
                </p:nvSpPr>
                <p:spPr bwMode="auto">
                  <a:xfrm>
                    <a:off x="3170" y="3107"/>
                    <a:ext cx="23" cy="50"/>
                  </a:xfrm>
                  <a:custGeom>
                    <a:avLst/>
                    <a:gdLst/>
                    <a:ahLst/>
                    <a:cxnLst>
                      <a:cxn ang="0">
                        <a:pos x="0" y="50"/>
                      </a:cxn>
                      <a:cxn ang="0">
                        <a:pos x="23" y="0"/>
                      </a:cxn>
                    </a:cxnLst>
                    <a:rect l="0" t="0" r="r" b="b"/>
                    <a:pathLst>
                      <a:path w="23" h="50">
                        <a:moveTo>
                          <a:pt x="0" y="50"/>
                        </a:moveTo>
                        <a:cubicBezTo>
                          <a:pt x="13" y="50"/>
                          <a:pt x="23" y="28"/>
                          <a:pt x="23" y="0"/>
                        </a:cubicBezTo>
                      </a:path>
                    </a:pathLst>
                  </a:custGeom>
                  <a:noFill/>
                  <a:ln w="14288" cap="flat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 b="1">
                      <a:latin typeface="+mj-lt"/>
                    </a:endParaRPr>
                  </a:p>
                </p:txBody>
              </p:sp>
              <p:sp>
                <p:nvSpPr>
                  <p:cNvPr id="7239" name="Freeform 71"/>
                  <p:cNvSpPr>
                    <a:spLocks/>
                  </p:cNvSpPr>
                  <p:nvPr/>
                </p:nvSpPr>
                <p:spPr bwMode="auto">
                  <a:xfrm>
                    <a:off x="3146" y="3107"/>
                    <a:ext cx="24" cy="50"/>
                  </a:xfrm>
                  <a:custGeom>
                    <a:avLst/>
                    <a:gdLst/>
                    <a:ahLst/>
                    <a:cxnLst>
                      <a:cxn ang="0">
                        <a:pos x="24" y="5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4" h="50">
                        <a:moveTo>
                          <a:pt x="24" y="50"/>
                        </a:moveTo>
                        <a:cubicBezTo>
                          <a:pt x="11" y="50"/>
                          <a:pt x="0" y="28"/>
                          <a:pt x="0" y="0"/>
                        </a:cubicBezTo>
                      </a:path>
                    </a:pathLst>
                  </a:custGeom>
                  <a:noFill/>
                  <a:ln w="14288" cap="flat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 b="1">
                      <a:latin typeface="+mj-lt"/>
                    </a:endParaRPr>
                  </a:p>
                </p:txBody>
              </p:sp>
              <p:sp>
                <p:nvSpPr>
                  <p:cNvPr id="7240" name="Freeform 72"/>
                  <p:cNvSpPr>
                    <a:spLocks/>
                  </p:cNvSpPr>
                  <p:nvPr/>
                </p:nvSpPr>
                <p:spPr bwMode="auto">
                  <a:xfrm>
                    <a:off x="3217" y="3107"/>
                    <a:ext cx="23" cy="50"/>
                  </a:xfrm>
                  <a:custGeom>
                    <a:avLst/>
                    <a:gdLst/>
                    <a:ahLst/>
                    <a:cxnLst>
                      <a:cxn ang="0">
                        <a:pos x="0" y="50"/>
                      </a:cxn>
                      <a:cxn ang="0">
                        <a:pos x="23" y="0"/>
                      </a:cxn>
                    </a:cxnLst>
                    <a:rect l="0" t="0" r="r" b="b"/>
                    <a:pathLst>
                      <a:path w="23" h="50">
                        <a:moveTo>
                          <a:pt x="0" y="50"/>
                        </a:moveTo>
                        <a:cubicBezTo>
                          <a:pt x="13" y="50"/>
                          <a:pt x="23" y="28"/>
                          <a:pt x="23" y="0"/>
                        </a:cubicBezTo>
                      </a:path>
                    </a:pathLst>
                  </a:custGeom>
                  <a:noFill/>
                  <a:ln w="14288" cap="flat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 b="1">
                      <a:latin typeface="+mj-lt"/>
                    </a:endParaRPr>
                  </a:p>
                </p:txBody>
              </p:sp>
              <p:sp>
                <p:nvSpPr>
                  <p:cNvPr id="7241" name="Freeform 73"/>
                  <p:cNvSpPr>
                    <a:spLocks/>
                  </p:cNvSpPr>
                  <p:nvPr/>
                </p:nvSpPr>
                <p:spPr bwMode="auto">
                  <a:xfrm>
                    <a:off x="3193" y="3107"/>
                    <a:ext cx="24" cy="50"/>
                  </a:xfrm>
                  <a:custGeom>
                    <a:avLst/>
                    <a:gdLst/>
                    <a:ahLst/>
                    <a:cxnLst>
                      <a:cxn ang="0">
                        <a:pos x="24" y="5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4" h="50">
                        <a:moveTo>
                          <a:pt x="24" y="50"/>
                        </a:moveTo>
                        <a:cubicBezTo>
                          <a:pt x="11" y="50"/>
                          <a:pt x="0" y="28"/>
                          <a:pt x="0" y="0"/>
                        </a:cubicBezTo>
                      </a:path>
                    </a:pathLst>
                  </a:custGeom>
                  <a:noFill/>
                  <a:ln w="14288" cap="flat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 b="1">
                      <a:latin typeface="+mj-lt"/>
                    </a:endParaRPr>
                  </a:p>
                </p:txBody>
              </p:sp>
              <p:sp>
                <p:nvSpPr>
                  <p:cNvPr id="7242" name="Freeform 74"/>
                  <p:cNvSpPr>
                    <a:spLocks/>
                  </p:cNvSpPr>
                  <p:nvPr/>
                </p:nvSpPr>
                <p:spPr bwMode="auto">
                  <a:xfrm>
                    <a:off x="3263" y="3107"/>
                    <a:ext cx="23" cy="50"/>
                  </a:xfrm>
                  <a:custGeom>
                    <a:avLst/>
                    <a:gdLst/>
                    <a:ahLst/>
                    <a:cxnLst>
                      <a:cxn ang="0">
                        <a:pos x="0" y="50"/>
                      </a:cxn>
                      <a:cxn ang="0">
                        <a:pos x="23" y="0"/>
                      </a:cxn>
                    </a:cxnLst>
                    <a:rect l="0" t="0" r="r" b="b"/>
                    <a:pathLst>
                      <a:path w="23" h="50">
                        <a:moveTo>
                          <a:pt x="0" y="50"/>
                        </a:moveTo>
                        <a:cubicBezTo>
                          <a:pt x="13" y="50"/>
                          <a:pt x="23" y="28"/>
                          <a:pt x="23" y="0"/>
                        </a:cubicBezTo>
                      </a:path>
                    </a:pathLst>
                  </a:custGeom>
                  <a:noFill/>
                  <a:ln w="14288" cap="flat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 b="1">
                      <a:latin typeface="+mj-lt"/>
                    </a:endParaRPr>
                  </a:p>
                </p:txBody>
              </p:sp>
              <p:sp>
                <p:nvSpPr>
                  <p:cNvPr id="7243" name="Freeform 75"/>
                  <p:cNvSpPr>
                    <a:spLocks/>
                  </p:cNvSpPr>
                  <p:nvPr/>
                </p:nvSpPr>
                <p:spPr bwMode="auto">
                  <a:xfrm>
                    <a:off x="3240" y="3107"/>
                    <a:ext cx="23" cy="50"/>
                  </a:xfrm>
                  <a:custGeom>
                    <a:avLst/>
                    <a:gdLst/>
                    <a:ahLst/>
                    <a:cxnLst>
                      <a:cxn ang="0">
                        <a:pos x="23" y="5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3" h="50">
                        <a:moveTo>
                          <a:pt x="23" y="50"/>
                        </a:moveTo>
                        <a:cubicBezTo>
                          <a:pt x="10" y="50"/>
                          <a:pt x="0" y="28"/>
                          <a:pt x="0" y="0"/>
                        </a:cubicBezTo>
                      </a:path>
                    </a:pathLst>
                  </a:custGeom>
                  <a:noFill/>
                  <a:ln w="14288" cap="flat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 b="1">
                      <a:latin typeface="+mj-lt"/>
                    </a:endParaRPr>
                  </a:p>
                </p:txBody>
              </p:sp>
              <p:sp>
                <p:nvSpPr>
                  <p:cNvPr id="7244" name="Freeform 76"/>
                  <p:cNvSpPr>
                    <a:spLocks/>
                  </p:cNvSpPr>
                  <p:nvPr/>
                </p:nvSpPr>
                <p:spPr bwMode="auto">
                  <a:xfrm>
                    <a:off x="3310" y="3107"/>
                    <a:ext cx="23" cy="50"/>
                  </a:xfrm>
                  <a:custGeom>
                    <a:avLst/>
                    <a:gdLst/>
                    <a:ahLst/>
                    <a:cxnLst>
                      <a:cxn ang="0">
                        <a:pos x="0" y="50"/>
                      </a:cxn>
                      <a:cxn ang="0">
                        <a:pos x="23" y="0"/>
                      </a:cxn>
                    </a:cxnLst>
                    <a:rect l="0" t="0" r="r" b="b"/>
                    <a:pathLst>
                      <a:path w="23" h="50">
                        <a:moveTo>
                          <a:pt x="0" y="50"/>
                        </a:moveTo>
                        <a:cubicBezTo>
                          <a:pt x="13" y="50"/>
                          <a:pt x="23" y="28"/>
                          <a:pt x="23" y="0"/>
                        </a:cubicBezTo>
                      </a:path>
                    </a:pathLst>
                  </a:custGeom>
                  <a:noFill/>
                  <a:ln w="14288" cap="flat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 b="1">
                      <a:latin typeface="+mj-lt"/>
                    </a:endParaRPr>
                  </a:p>
                </p:txBody>
              </p:sp>
              <p:sp>
                <p:nvSpPr>
                  <p:cNvPr id="7245" name="Freeform 77"/>
                  <p:cNvSpPr>
                    <a:spLocks/>
                  </p:cNvSpPr>
                  <p:nvPr/>
                </p:nvSpPr>
                <p:spPr bwMode="auto">
                  <a:xfrm>
                    <a:off x="3286" y="3107"/>
                    <a:ext cx="24" cy="50"/>
                  </a:xfrm>
                  <a:custGeom>
                    <a:avLst/>
                    <a:gdLst/>
                    <a:ahLst/>
                    <a:cxnLst>
                      <a:cxn ang="0">
                        <a:pos x="24" y="5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4" h="50">
                        <a:moveTo>
                          <a:pt x="24" y="50"/>
                        </a:moveTo>
                        <a:cubicBezTo>
                          <a:pt x="11" y="50"/>
                          <a:pt x="0" y="28"/>
                          <a:pt x="0" y="0"/>
                        </a:cubicBezTo>
                      </a:path>
                    </a:pathLst>
                  </a:custGeom>
                  <a:noFill/>
                  <a:ln w="14288" cap="flat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 b="1">
                      <a:latin typeface="+mj-lt"/>
                    </a:endParaRPr>
                  </a:p>
                </p:txBody>
              </p:sp>
            </p:grpSp>
            <p:sp>
              <p:nvSpPr>
                <p:cNvPr id="7246" name="Freeform 78"/>
                <p:cNvSpPr>
                  <a:spLocks/>
                </p:cNvSpPr>
                <p:nvPr/>
              </p:nvSpPr>
              <p:spPr bwMode="auto">
                <a:xfrm>
                  <a:off x="3357" y="3107"/>
                  <a:ext cx="23" cy="50"/>
                </a:xfrm>
                <a:custGeom>
                  <a:avLst/>
                  <a:gdLst/>
                  <a:ahLst/>
                  <a:cxnLst>
                    <a:cxn ang="0">
                      <a:pos x="0" y="5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23" h="50">
                      <a:moveTo>
                        <a:pt x="0" y="50"/>
                      </a:moveTo>
                      <a:cubicBezTo>
                        <a:pt x="13" y="50"/>
                        <a:pt x="23" y="28"/>
                        <a:pt x="23" y="0"/>
                      </a:cubicBezTo>
                    </a:path>
                  </a:pathLst>
                </a:custGeom>
                <a:noFill/>
                <a:ln w="1428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 b="1">
                    <a:latin typeface="+mj-lt"/>
                  </a:endParaRPr>
                </a:p>
              </p:txBody>
            </p:sp>
            <p:sp>
              <p:nvSpPr>
                <p:cNvPr id="7247" name="Freeform 79"/>
                <p:cNvSpPr>
                  <a:spLocks/>
                </p:cNvSpPr>
                <p:nvPr/>
              </p:nvSpPr>
              <p:spPr bwMode="auto">
                <a:xfrm>
                  <a:off x="3333" y="3107"/>
                  <a:ext cx="24" cy="50"/>
                </a:xfrm>
                <a:custGeom>
                  <a:avLst/>
                  <a:gdLst/>
                  <a:ahLst/>
                  <a:cxnLst>
                    <a:cxn ang="0">
                      <a:pos x="24" y="5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4" h="50">
                      <a:moveTo>
                        <a:pt x="24" y="50"/>
                      </a:moveTo>
                      <a:cubicBezTo>
                        <a:pt x="11" y="50"/>
                        <a:pt x="0" y="28"/>
                        <a:pt x="0" y="0"/>
                      </a:cubicBezTo>
                    </a:path>
                  </a:pathLst>
                </a:custGeom>
                <a:noFill/>
                <a:ln w="1428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 b="1">
                    <a:latin typeface="+mj-lt"/>
                  </a:endParaRPr>
                </a:p>
              </p:txBody>
            </p:sp>
          </p:grpSp>
          <p:grpSp>
            <p:nvGrpSpPr>
              <p:cNvPr id="17" name="Group 80"/>
              <p:cNvGrpSpPr>
                <a:grpSpLocks/>
              </p:cNvGrpSpPr>
              <p:nvPr/>
            </p:nvGrpSpPr>
            <p:grpSpPr bwMode="auto">
              <a:xfrm>
                <a:off x="3146" y="2956"/>
                <a:ext cx="234" cy="50"/>
                <a:chOff x="3146" y="2956"/>
                <a:chExt cx="234" cy="50"/>
              </a:xfrm>
            </p:grpSpPr>
            <p:grpSp>
              <p:nvGrpSpPr>
                <p:cNvPr id="18" name="Group 81"/>
                <p:cNvGrpSpPr>
                  <a:grpSpLocks/>
                </p:cNvGrpSpPr>
                <p:nvPr/>
              </p:nvGrpSpPr>
              <p:grpSpPr bwMode="auto">
                <a:xfrm>
                  <a:off x="3146" y="2956"/>
                  <a:ext cx="187" cy="50"/>
                  <a:chOff x="3146" y="2956"/>
                  <a:chExt cx="187" cy="50"/>
                </a:xfrm>
              </p:grpSpPr>
              <p:sp>
                <p:nvSpPr>
                  <p:cNvPr id="7250" name="Freeform 82"/>
                  <p:cNvSpPr>
                    <a:spLocks/>
                  </p:cNvSpPr>
                  <p:nvPr/>
                </p:nvSpPr>
                <p:spPr bwMode="auto">
                  <a:xfrm>
                    <a:off x="3170" y="2956"/>
                    <a:ext cx="23" cy="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3" y="50"/>
                      </a:cxn>
                    </a:cxnLst>
                    <a:rect l="0" t="0" r="r" b="b"/>
                    <a:pathLst>
                      <a:path w="23" h="50">
                        <a:moveTo>
                          <a:pt x="0" y="0"/>
                        </a:moveTo>
                        <a:cubicBezTo>
                          <a:pt x="13" y="0"/>
                          <a:pt x="23" y="22"/>
                          <a:pt x="23" y="50"/>
                        </a:cubicBezTo>
                      </a:path>
                    </a:pathLst>
                  </a:custGeom>
                  <a:noFill/>
                  <a:ln w="14288" cap="flat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 b="1">
                      <a:latin typeface="+mj-lt"/>
                    </a:endParaRPr>
                  </a:p>
                </p:txBody>
              </p:sp>
              <p:sp>
                <p:nvSpPr>
                  <p:cNvPr id="7251" name="Freeform 83"/>
                  <p:cNvSpPr>
                    <a:spLocks/>
                  </p:cNvSpPr>
                  <p:nvPr/>
                </p:nvSpPr>
                <p:spPr bwMode="auto">
                  <a:xfrm>
                    <a:off x="3146" y="2956"/>
                    <a:ext cx="24" cy="50"/>
                  </a:xfrm>
                  <a:custGeom>
                    <a:avLst/>
                    <a:gdLst/>
                    <a:ahLst/>
                    <a:cxnLst>
                      <a:cxn ang="0">
                        <a:pos x="24" y="0"/>
                      </a:cxn>
                      <a:cxn ang="0">
                        <a:pos x="0" y="50"/>
                      </a:cxn>
                    </a:cxnLst>
                    <a:rect l="0" t="0" r="r" b="b"/>
                    <a:pathLst>
                      <a:path w="24" h="50">
                        <a:moveTo>
                          <a:pt x="24" y="0"/>
                        </a:moveTo>
                        <a:cubicBezTo>
                          <a:pt x="11" y="0"/>
                          <a:pt x="0" y="22"/>
                          <a:pt x="0" y="50"/>
                        </a:cubicBezTo>
                      </a:path>
                    </a:pathLst>
                  </a:custGeom>
                  <a:noFill/>
                  <a:ln w="14288" cap="flat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 b="1">
                      <a:latin typeface="+mj-lt"/>
                    </a:endParaRPr>
                  </a:p>
                </p:txBody>
              </p:sp>
              <p:sp>
                <p:nvSpPr>
                  <p:cNvPr id="7252" name="Freeform 84"/>
                  <p:cNvSpPr>
                    <a:spLocks/>
                  </p:cNvSpPr>
                  <p:nvPr/>
                </p:nvSpPr>
                <p:spPr bwMode="auto">
                  <a:xfrm>
                    <a:off x="3217" y="2956"/>
                    <a:ext cx="23" cy="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3" y="50"/>
                      </a:cxn>
                    </a:cxnLst>
                    <a:rect l="0" t="0" r="r" b="b"/>
                    <a:pathLst>
                      <a:path w="23" h="50">
                        <a:moveTo>
                          <a:pt x="0" y="0"/>
                        </a:moveTo>
                        <a:cubicBezTo>
                          <a:pt x="13" y="0"/>
                          <a:pt x="23" y="22"/>
                          <a:pt x="23" y="50"/>
                        </a:cubicBezTo>
                      </a:path>
                    </a:pathLst>
                  </a:custGeom>
                  <a:noFill/>
                  <a:ln w="14288" cap="flat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 b="1">
                      <a:latin typeface="+mj-lt"/>
                    </a:endParaRPr>
                  </a:p>
                </p:txBody>
              </p:sp>
              <p:sp>
                <p:nvSpPr>
                  <p:cNvPr id="7253" name="Freeform 85"/>
                  <p:cNvSpPr>
                    <a:spLocks/>
                  </p:cNvSpPr>
                  <p:nvPr/>
                </p:nvSpPr>
                <p:spPr bwMode="auto">
                  <a:xfrm>
                    <a:off x="3193" y="2956"/>
                    <a:ext cx="24" cy="50"/>
                  </a:xfrm>
                  <a:custGeom>
                    <a:avLst/>
                    <a:gdLst/>
                    <a:ahLst/>
                    <a:cxnLst>
                      <a:cxn ang="0">
                        <a:pos x="24" y="0"/>
                      </a:cxn>
                      <a:cxn ang="0">
                        <a:pos x="0" y="50"/>
                      </a:cxn>
                    </a:cxnLst>
                    <a:rect l="0" t="0" r="r" b="b"/>
                    <a:pathLst>
                      <a:path w="24" h="50">
                        <a:moveTo>
                          <a:pt x="24" y="0"/>
                        </a:moveTo>
                        <a:cubicBezTo>
                          <a:pt x="11" y="0"/>
                          <a:pt x="0" y="22"/>
                          <a:pt x="0" y="50"/>
                        </a:cubicBezTo>
                      </a:path>
                    </a:pathLst>
                  </a:custGeom>
                  <a:noFill/>
                  <a:ln w="14288" cap="flat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 b="1">
                      <a:latin typeface="+mj-lt"/>
                    </a:endParaRPr>
                  </a:p>
                </p:txBody>
              </p:sp>
              <p:sp>
                <p:nvSpPr>
                  <p:cNvPr id="7254" name="Freeform 86"/>
                  <p:cNvSpPr>
                    <a:spLocks/>
                  </p:cNvSpPr>
                  <p:nvPr/>
                </p:nvSpPr>
                <p:spPr bwMode="auto">
                  <a:xfrm>
                    <a:off x="3263" y="2956"/>
                    <a:ext cx="23" cy="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3" y="50"/>
                      </a:cxn>
                    </a:cxnLst>
                    <a:rect l="0" t="0" r="r" b="b"/>
                    <a:pathLst>
                      <a:path w="23" h="50">
                        <a:moveTo>
                          <a:pt x="0" y="0"/>
                        </a:moveTo>
                        <a:cubicBezTo>
                          <a:pt x="13" y="0"/>
                          <a:pt x="23" y="22"/>
                          <a:pt x="23" y="50"/>
                        </a:cubicBezTo>
                      </a:path>
                    </a:pathLst>
                  </a:custGeom>
                  <a:noFill/>
                  <a:ln w="14288" cap="flat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 b="1">
                      <a:latin typeface="+mj-lt"/>
                    </a:endParaRPr>
                  </a:p>
                </p:txBody>
              </p:sp>
              <p:sp>
                <p:nvSpPr>
                  <p:cNvPr id="7255" name="Freeform 87"/>
                  <p:cNvSpPr>
                    <a:spLocks/>
                  </p:cNvSpPr>
                  <p:nvPr/>
                </p:nvSpPr>
                <p:spPr bwMode="auto">
                  <a:xfrm>
                    <a:off x="3240" y="2956"/>
                    <a:ext cx="23" cy="50"/>
                  </a:xfrm>
                  <a:custGeom>
                    <a:avLst/>
                    <a:gdLst/>
                    <a:ahLst/>
                    <a:cxnLst>
                      <a:cxn ang="0">
                        <a:pos x="23" y="0"/>
                      </a:cxn>
                      <a:cxn ang="0">
                        <a:pos x="0" y="50"/>
                      </a:cxn>
                    </a:cxnLst>
                    <a:rect l="0" t="0" r="r" b="b"/>
                    <a:pathLst>
                      <a:path w="23" h="50">
                        <a:moveTo>
                          <a:pt x="23" y="0"/>
                        </a:moveTo>
                        <a:cubicBezTo>
                          <a:pt x="10" y="0"/>
                          <a:pt x="0" y="22"/>
                          <a:pt x="0" y="50"/>
                        </a:cubicBezTo>
                      </a:path>
                    </a:pathLst>
                  </a:custGeom>
                  <a:noFill/>
                  <a:ln w="14288" cap="flat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 b="1">
                      <a:latin typeface="+mj-lt"/>
                    </a:endParaRPr>
                  </a:p>
                </p:txBody>
              </p:sp>
              <p:sp>
                <p:nvSpPr>
                  <p:cNvPr id="7256" name="Freeform 88"/>
                  <p:cNvSpPr>
                    <a:spLocks/>
                  </p:cNvSpPr>
                  <p:nvPr/>
                </p:nvSpPr>
                <p:spPr bwMode="auto">
                  <a:xfrm>
                    <a:off x="3310" y="2956"/>
                    <a:ext cx="23" cy="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3" y="50"/>
                      </a:cxn>
                    </a:cxnLst>
                    <a:rect l="0" t="0" r="r" b="b"/>
                    <a:pathLst>
                      <a:path w="23" h="50">
                        <a:moveTo>
                          <a:pt x="0" y="0"/>
                        </a:moveTo>
                        <a:cubicBezTo>
                          <a:pt x="13" y="0"/>
                          <a:pt x="23" y="22"/>
                          <a:pt x="23" y="50"/>
                        </a:cubicBezTo>
                      </a:path>
                    </a:pathLst>
                  </a:custGeom>
                  <a:noFill/>
                  <a:ln w="14288" cap="flat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 b="1">
                      <a:latin typeface="+mj-lt"/>
                    </a:endParaRPr>
                  </a:p>
                </p:txBody>
              </p:sp>
              <p:sp>
                <p:nvSpPr>
                  <p:cNvPr id="7257" name="Freeform 89"/>
                  <p:cNvSpPr>
                    <a:spLocks/>
                  </p:cNvSpPr>
                  <p:nvPr/>
                </p:nvSpPr>
                <p:spPr bwMode="auto">
                  <a:xfrm>
                    <a:off x="3286" y="2956"/>
                    <a:ext cx="24" cy="50"/>
                  </a:xfrm>
                  <a:custGeom>
                    <a:avLst/>
                    <a:gdLst/>
                    <a:ahLst/>
                    <a:cxnLst>
                      <a:cxn ang="0">
                        <a:pos x="24" y="0"/>
                      </a:cxn>
                      <a:cxn ang="0">
                        <a:pos x="0" y="50"/>
                      </a:cxn>
                    </a:cxnLst>
                    <a:rect l="0" t="0" r="r" b="b"/>
                    <a:pathLst>
                      <a:path w="24" h="50">
                        <a:moveTo>
                          <a:pt x="24" y="0"/>
                        </a:moveTo>
                        <a:cubicBezTo>
                          <a:pt x="11" y="0"/>
                          <a:pt x="0" y="22"/>
                          <a:pt x="0" y="50"/>
                        </a:cubicBezTo>
                      </a:path>
                    </a:pathLst>
                  </a:custGeom>
                  <a:noFill/>
                  <a:ln w="14288" cap="flat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 b="1">
                      <a:latin typeface="+mj-lt"/>
                    </a:endParaRPr>
                  </a:p>
                </p:txBody>
              </p:sp>
            </p:grpSp>
            <p:sp>
              <p:nvSpPr>
                <p:cNvPr id="7258" name="Freeform 90"/>
                <p:cNvSpPr>
                  <a:spLocks/>
                </p:cNvSpPr>
                <p:nvPr/>
              </p:nvSpPr>
              <p:spPr bwMode="auto">
                <a:xfrm>
                  <a:off x="3357" y="2956"/>
                  <a:ext cx="23" cy="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3" y="50"/>
                    </a:cxn>
                  </a:cxnLst>
                  <a:rect l="0" t="0" r="r" b="b"/>
                  <a:pathLst>
                    <a:path w="23" h="50">
                      <a:moveTo>
                        <a:pt x="0" y="0"/>
                      </a:moveTo>
                      <a:cubicBezTo>
                        <a:pt x="13" y="0"/>
                        <a:pt x="23" y="22"/>
                        <a:pt x="23" y="50"/>
                      </a:cubicBezTo>
                    </a:path>
                  </a:pathLst>
                </a:custGeom>
                <a:noFill/>
                <a:ln w="1428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 b="1">
                    <a:latin typeface="+mj-lt"/>
                  </a:endParaRPr>
                </a:p>
              </p:txBody>
            </p:sp>
            <p:sp>
              <p:nvSpPr>
                <p:cNvPr id="7259" name="Freeform 91"/>
                <p:cNvSpPr>
                  <a:spLocks/>
                </p:cNvSpPr>
                <p:nvPr/>
              </p:nvSpPr>
              <p:spPr bwMode="auto">
                <a:xfrm>
                  <a:off x="3333" y="2956"/>
                  <a:ext cx="24" cy="50"/>
                </a:xfrm>
                <a:custGeom>
                  <a:avLst/>
                  <a:gdLst/>
                  <a:ahLst/>
                  <a:cxnLst>
                    <a:cxn ang="0">
                      <a:pos x="24" y="0"/>
                    </a:cxn>
                    <a:cxn ang="0">
                      <a:pos x="0" y="50"/>
                    </a:cxn>
                  </a:cxnLst>
                  <a:rect l="0" t="0" r="r" b="b"/>
                  <a:pathLst>
                    <a:path w="24" h="50">
                      <a:moveTo>
                        <a:pt x="24" y="0"/>
                      </a:moveTo>
                      <a:cubicBezTo>
                        <a:pt x="11" y="0"/>
                        <a:pt x="0" y="22"/>
                        <a:pt x="0" y="50"/>
                      </a:cubicBezTo>
                    </a:path>
                  </a:pathLst>
                </a:custGeom>
                <a:noFill/>
                <a:ln w="1428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 b="1">
                    <a:latin typeface="+mj-lt"/>
                  </a:endParaRPr>
                </a:p>
              </p:txBody>
            </p:sp>
          </p:grpSp>
        </p:grpSp>
        <p:sp>
          <p:nvSpPr>
            <p:cNvPr id="7260" name="Rectangle 92"/>
            <p:cNvSpPr>
              <a:spLocks noChangeArrowheads="1"/>
            </p:cNvSpPr>
            <p:nvPr/>
          </p:nvSpPr>
          <p:spPr bwMode="auto">
            <a:xfrm>
              <a:off x="2315" y="2809"/>
              <a:ext cx="210" cy="302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261" name="Rectangle 93"/>
            <p:cNvSpPr>
              <a:spLocks noChangeArrowheads="1"/>
            </p:cNvSpPr>
            <p:nvPr/>
          </p:nvSpPr>
          <p:spPr bwMode="auto">
            <a:xfrm>
              <a:off x="3860" y="2810"/>
              <a:ext cx="209" cy="301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grpSp>
          <p:nvGrpSpPr>
            <p:cNvPr id="19" name="Group 94"/>
            <p:cNvGrpSpPr>
              <a:grpSpLocks/>
            </p:cNvGrpSpPr>
            <p:nvPr/>
          </p:nvGrpSpPr>
          <p:grpSpPr bwMode="auto">
            <a:xfrm>
              <a:off x="1857" y="2963"/>
              <a:ext cx="622" cy="621"/>
              <a:chOff x="1644" y="3059"/>
              <a:chExt cx="622" cy="621"/>
            </a:xfrm>
          </p:grpSpPr>
          <p:sp>
            <p:nvSpPr>
              <p:cNvPr id="7263" name="Freeform 95"/>
              <p:cNvSpPr>
                <a:spLocks/>
              </p:cNvSpPr>
              <p:nvPr/>
            </p:nvSpPr>
            <p:spPr bwMode="auto">
              <a:xfrm>
                <a:off x="1644" y="3508"/>
                <a:ext cx="233" cy="173"/>
              </a:xfrm>
              <a:custGeom>
                <a:avLst/>
                <a:gdLst/>
                <a:ahLst/>
                <a:cxnLst>
                  <a:cxn ang="0">
                    <a:pos x="0" y="173"/>
                  </a:cxn>
                  <a:cxn ang="0">
                    <a:pos x="233" y="0"/>
                  </a:cxn>
                </a:cxnLst>
                <a:rect l="0" t="0" r="r" b="b"/>
                <a:pathLst>
                  <a:path w="233" h="173">
                    <a:moveTo>
                      <a:pt x="0" y="173"/>
                    </a:moveTo>
                    <a:cubicBezTo>
                      <a:pt x="93" y="169"/>
                      <a:pt x="180" y="105"/>
                      <a:pt x="233" y="0"/>
                    </a:cubicBez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  <p:sp>
            <p:nvSpPr>
              <p:cNvPr id="7264" name="Line 96"/>
              <p:cNvSpPr>
                <a:spLocks noChangeShapeType="1"/>
              </p:cNvSpPr>
              <p:nvPr/>
            </p:nvSpPr>
            <p:spPr bwMode="auto">
              <a:xfrm flipV="1">
                <a:off x="1877" y="3226"/>
                <a:ext cx="152" cy="28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  <p:sp>
            <p:nvSpPr>
              <p:cNvPr id="7265" name="Freeform 97"/>
              <p:cNvSpPr>
                <a:spLocks/>
              </p:cNvSpPr>
              <p:nvPr/>
            </p:nvSpPr>
            <p:spPr bwMode="auto">
              <a:xfrm>
                <a:off x="2029" y="3059"/>
                <a:ext cx="237" cy="167"/>
              </a:xfrm>
              <a:custGeom>
                <a:avLst/>
                <a:gdLst/>
                <a:ahLst/>
                <a:cxnLst>
                  <a:cxn ang="0">
                    <a:pos x="237" y="0"/>
                  </a:cxn>
                  <a:cxn ang="0">
                    <a:pos x="0" y="167"/>
                  </a:cxn>
                </a:cxnLst>
                <a:rect l="0" t="0" r="r" b="b"/>
                <a:pathLst>
                  <a:path w="237" h="167">
                    <a:moveTo>
                      <a:pt x="237" y="0"/>
                    </a:moveTo>
                    <a:cubicBezTo>
                      <a:pt x="143" y="2"/>
                      <a:pt x="55" y="64"/>
                      <a:pt x="0" y="167"/>
                    </a:cubicBez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</p:grpSp>
        <p:sp>
          <p:nvSpPr>
            <p:cNvPr id="7266" name="Freeform 98"/>
            <p:cNvSpPr>
              <a:spLocks noEditPoints="1"/>
            </p:cNvSpPr>
            <p:nvPr/>
          </p:nvSpPr>
          <p:spPr bwMode="auto">
            <a:xfrm>
              <a:off x="1244" y="3562"/>
              <a:ext cx="639" cy="45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608" y="19"/>
                </a:cxn>
                <a:cxn ang="0">
                  <a:pos x="608" y="26"/>
                </a:cxn>
                <a:cxn ang="0">
                  <a:pos x="0" y="26"/>
                </a:cxn>
                <a:cxn ang="0">
                  <a:pos x="0" y="19"/>
                </a:cxn>
                <a:cxn ang="0">
                  <a:pos x="602" y="0"/>
                </a:cxn>
                <a:cxn ang="0">
                  <a:pos x="639" y="22"/>
                </a:cxn>
                <a:cxn ang="0">
                  <a:pos x="602" y="45"/>
                </a:cxn>
                <a:cxn ang="0">
                  <a:pos x="602" y="0"/>
                </a:cxn>
              </a:cxnLst>
              <a:rect l="0" t="0" r="r" b="b"/>
              <a:pathLst>
                <a:path w="639" h="45">
                  <a:moveTo>
                    <a:pt x="0" y="19"/>
                  </a:moveTo>
                  <a:lnTo>
                    <a:pt x="608" y="19"/>
                  </a:lnTo>
                  <a:lnTo>
                    <a:pt x="608" y="26"/>
                  </a:lnTo>
                  <a:lnTo>
                    <a:pt x="0" y="26"/>
                  </a:lnTo>
                  <a:lnTo>
                    <a:pt x="0" y="19"/>
                  </a:lnTo>
                  <a:close/>
                  <a:moveTo>
                    <a:pt x="602" y="0"/>
                  </a:moveTo>
                  <a:lnTo>
                    <a:pt x="639" y="22"/>
                  </a:lnTo>
                  <a:lnTo>
                    <a:pt x="602" y="45"/>
                  </a:lnTo>
                  <a:lnTo>
                    <a:pt x="602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grpSp>
          <p:nvGrpSpPr>
            <p:cNvPr id="20" name="Group 99"/>
            <p:cNvGrpSpPr>
              <a:grpSpLocks/>
            </p:cNvGrpSpPr>
            <p:nvPr/>
          </p:nvGrpSpPr>
          <p:grpSpPr bwMode="auto">
            <a:xfrm>
              <a:off x="1606" y="2860"/>
              <a:ext cx="235" cy="201"/>
              <a:chOff x="1393" y="2956"/>
              <a:chExt cx="235" cy="201"/>
            </a:xfrm>
          </p:grpSpPr>
          <p:grpSp>
            <p:nvGrpSpPr>
              <p:cNvPr id="21" name="Group 100"/>
              <p:cNvGrpSpPr>
                <a:grpSpLocks/>
              </p:cNvGrpSpPr>
              <p:nvPr/>
            </p:nvGrpSpPr>
            <p:grpSpPr bwMode="auto">
              <a:xfrm>
                <a:off x="1393" y="3107"/>
                <a:ext cx="235" cy="50"/>
                <a:chOff x="1393" y="3107"/>
                <a:chExt cx="235" cy="50"/>
              </a:xfrm>
            </p:grpSpPr>
            <p:grpSp>
              <p:nvGrpSpPr>
                <p:cNvPr id="22" name="Group 101"/>
                <p:cNvGrpSpPr>
                  <a:grpSpLocks/>
                </p:cNvGrpSpPr>
                <p:nvPr/>
              </p:nvGrpSpPr>
              <p:grpSpPr bwMode="auto">
                <a:xfrm>
                  <a:off x="1393" y="3107"/>
                  <a:ext cx="188" cy="50"/>
                  <a:chOff x="1393" y="3107"/>
                  <a:chExt cx="188" cy="50"/>
                </a:xfrm>
              </p:grpSpPr>
              <p:sp>
                <p:nvSpPr>
                  <p:cNvPr id="7270" name="Freeform 102"/>
                  <p:cNvSpPr>
                    <a:spLocks/>
                  </p:cNvSpPr>
                  <p:nvPr/>
                </p:nvSpPr>
                <p:spPr bwMode="auto">
                  <a:xfrm>
                    <a:off x="1416" y="3107"/>
                    <a:ext cx="24" cy="50"/>
                  </a:xfrm>
                  <a:custGeom>
                    <a:avLst/>
                    <a:gdLst/>
                    <a:ahLst/>
                    <a:cxnLst>
                      <a:cxn ang="0">
                        <a:pos x="0" y="50"/>
                      </a:cxn>
                      <a:cxn ang="0">
                        <a:pos x="24" y="0"/>
                      </a:cxn>
                    </a:cxnLst>
                    <a:rect l="0" t="0" r="r" b="b"/>
                    <a:pathLst>
                      <a:path w="24" h="50">
                        <a:moveTo>
                          <a:pt x="0" y="50"/>
                        </a:moveTo>
                        <a:cubicBezTo>
                          <a:pt x="14" y="50"/>
                          <a:pt x="24" y="28"/>
                          <a:pt x="24" y="0"/>
                        </a:cubicBezTo>
                      </a:path>
                    </a:pathLst>
                  </a:custGeom>
                  <a:noFill/>
                  <a:ln w="14288" cap="flat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 b="1">
                      <a:latin typeface="+mj-lt"/>
                    </a:endParaRPr>
                  </a:p>
                </p:txBody>
              </p:sp>
              <p:sp>
                <p:nvSpPr>
                  <p:cNvPr id="7271" name="Freeform 103"/>
                  <p:cNvSpPr>
                    <a:spLocks/>
                  </p:cNvSpPr>
                  <p:nvPr/>
                </p:nvSpPr>
                <p:spPr bwMode="auto">
                  <a:xfrm>
                    <a:off x="1393" y="3107"/>
                    <a:ext cx="23" cy="50"/>
                  </a:xfrm>
                  <a:custGeom>
                    <a:avLst/>
                    <a:gdLst/>
                    <a:ahLst/>
                    <a:cxnLst>
                      <a:cxn ang="0">
                        <a:pos x="23" y="5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3" h="50">
                        <a:moveTo>
                          <a:pt x="23" y="50"/>
                        </a:moveTo>
                        <a:cubicBezTo>
                          <a:pt x="10" y="50"/>
                          <a:pt x="0" y="28"/>
                          <a:pt x="0" y="0"/>
                        </a:cubicBezTo>
                      </a:path>
                    </a:pathLst>
                  </a:custGeom>
                  <a:noFill/>
                  <a:ln w="14288" cap="flat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 b="1">
                      <a:latin typeface="+mj-lt"/>
                    </a:endParaRPr>
                  </a:p>
                </p:txBody>
              </p:sp>
              <p:sp>
                <p:nvSpPr>
                  <p:cNvPr id="7272" name="Freeform 104"/>
                  <p:cNvSpPr>
                    <a:spLocks/>
                  </p:cNvSpPr>
                  <p:nvPr/>
                </p:nvSpPr>
                <p:spPr bwMode="auto">
                  <a:xfrm>
                    <a:off x="1463" y="3107"/>
                    <a:ext cx="24" cy="50"/>
                  </a:xfrm>
                  <a:custGeom>
                    <a:avLst/>
                    <a:gdLst/>
                    <a:ahLst/>
                    <a:cxnLst>
                      <a:cxn ang="0">
                        <a:pos x="0" y="50"/>
                      </a:cxn>
                      <a:cxn ang="0">
                        <a:pos x="24" y="0"/>
                      </a:cxn>
                    </a:cxnLst>
                    <a:rect l="0" t="0" r="r" b="b"/>
                    <a:pathLst>
                      <a:path w="24" h="50">
                        <a:moveTo>
                          <a:pt x="0" y="50"/>
                        </a:moveTo>
                        <a:cubicBezTo>
                          <a:pt x="14" y="50"/>
                          <a:pt x="24" y="28"/>
                          <a:pt x="24" y="0"/>
                        </a:cubicBezTo>
                      </a:path>
                    </a:pathLst>
                  </a:custGeom>
                  <a:noFill/>
                  <a:ln w="14288" cap="flat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 b="1">
                      <a:latin typeface="+mj-lt"/>
                    </a:endParaRPr>
                  </a:p>
                </p:txBody>
              </p:sp>
              <p:sp>
                <p:nvSpPr>
                  <p:cNvPr id="7273" name="Freeform 105"/>
                  <p:cNvSpPr>
                    <a:spLocks/>
                  </p:cNvSpPr>
                  <p:nvPr/>
                </p:nvSpPr>
                <p:spPr bwMode="auto">
                  <a:xfrm>
                    <a:off x="1440" y="3107"/>
                    <a:ext cx="23" cy="50"/>
                  </a:xfrm>
                  <a:custGeom>
                    <a:avLst/>
                    <a:gdLst/>
                    <a:ahLst/>
                    <a:cxnLst>
                      <a:cxn ang="0">
                        <a:pos x="23" y="5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3" h="50">
                        <a:moveTo>
                          <a:pt x="23" y="50"/>
                        </a:moveTo>
                        <a:cubicBezTo>
                          <a:pt x="11" y="50"/>
                          <a:pt x="0" y="28"/>
                          <a:pt x="0" y="0"/>
                        </a:cubicBezTo>
                      </a:path>
                    </a:pathLst>
                  </a:custGeom>
                  <a:noFill/>
                  <a:ln w="14288" cap="flat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 b="1">
                      <a:latin typeface="+mj-lt"/>
                    </a:endParaRPr>
                  </a:p>
                </p:txBody>
              </p:sp>
              <p:sp>
                <p:nvSpPr>
                  <p:cNvPr id="7274" name="Freeform 106"/>
                  <p:cNvSpPr>
                    <a:spLocks/>
                  </p:cNvSpPr>
                  <p:nvPr/>
                </p:nvSpPr>
                <p:spPr bwMode="auto">
                  <a:xfrm>
                    <a:off x="1511" y="3107"/>
                    <a:ext cx="23" cy="50"/>
                  </a:xfrm>
                  <a:custGeom>
                    <a:avLst/>
                    <a:gdLst/>
                    <a:ahLst/>
                    <a:cxnLst>
                      <a:cxn ang="0">
                        <a:pos x="0" y="50"/>
                      </a:cxn>
                      <a:cxn ang="0">
                        <a:pos x="23" y="0"/>
                      </a:cxn>
                    </a:cxnLst>
                    <a:rect l="0" t="0" r="r" b="b"/>
                    <a:pathLst>
                      <a:path w="23" h="50">
                        <a:moveTo>
                          <a:pt x="0" y="50"/>
                        </a:moveTo>
                        <a:cubicBezTo>
                          <a:pt x="13" y="50"/>
                          <a:pt x="23" y="28"/>
                          <a:pt x="23" y="0"/>
                        </a:cubicBezTo>
                      </a:path>
                    </a:pathLst>
                  </a:custGeom>
                  <a:noFill/>
                  <a:ln w="14288" cap="flat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 b="1">
                      <a:latin typeface="+mj-lt"/>
                    </a:endParaRPr>
                  </a:p>
                </p:txBody>
              </p:sp>
              <p:sp>
                <p:nvSpPr>
                  <p:cNvPr id="7275" name="Freeform 107"/>
                  <p:cNvSpPr>
                    <a:spLocks/>
                  </p:cNvSpPr>
                  <p:nvPr/>
                </p:nvSpPr>
                <p:spPr bwMode="auto">
                  <a:xfrm>
                    <a:off x="1487" y="3107"/>
                    <a:ext cx="24" cy="50"/>
                  </a:xfrm>
                  <a:custGeom>
                    <a:avLst/>
                    <a:gdLst/>
                    <a:ahLst/>
                    <a:cxnLst>
                      <a:cxn ang="0">
                        <a:pos x="24" y="5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4" h="50">
                        <a:moveTo>
                          <a:pt x="24" y="50"/>
                        </a:moveTo>
                        <a:cubicBezTo>
                          <a:pt x="11" y="50"/>
                          <a:pt x="0" y="28"/>
                          <a:pt x="0" y="0"/>
                        </a:cubicBezTo>
                      </a:path>
                    </a:pathLst>
                  </a:custGeom>
                  <a:noFill/>
                  <a:ln w="14288" cap="flat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 b="1">
                      <a:latin typeface="+mj-lt"/>
                    </a:endParaRPr>
                  </a:p>
                </p:txBody>
              </p:sp>
              <p:sp>
                <p:nvSpPr>
                  <p:cNvPr id="7276" name="Freeform 108"/>
                  <p:cNvSpPr>
                    <a:spLocks/>
                  </p:cNvSpPr>
                  <p:nvPr/>
                </p:nvSpPr>
                <p:spPr bwMode="auto">
                  <a:xfrm>
                    <a:off x="1558" y="3107"/>
                    <a:ext cx="23" cy="50"/>
                  </a:xfrm>
                  <a:custGeom>
                    <a:avLst/>
                    <a:gdLst/>
                    <a:ahLst/>
                    <a:cxnLst>
                      <a:cxn ang="0">
                        <a:pos x="0" y="50"/>
                      </a:cxn>
                      <a:cxn ang="0">
                        <a:pos x="23" y="0"/>
                      </a:cxn>
                    </a:cxnLst>
                    <a:rect l="0" t="0" r="r" b="b"/>
                    <a:pathLst>
                      <a:path w="23" h="50">
                        <a:moveTo>
                          <a:pt x="0" y="50"/>
                        </a:moveTo>
                        <a:cubicBezTo>
                          <a:pt x="13" y="50"/>
                          <a:pt x="23" y="28"/>
                          <a:pt x="23" y="0"/>
                        </a:cubicBezTo>
                      </a:path>
                    </a:pathLst>
                  </a:custGeom>
                  <a:noFill/>
                  <a:ln w="14288" cap="flat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 b="1">
                      <a:latin typeface="+mj-lt"/>
                    </a:endParaRPr>
                  </a:p>
                </p:txBody>
              </p:sp>
              <p:sp>
                <p:nvSpPr>
                  <p:cNvPr id="7277" name="Freeform 109"/>
                  <p:cNvSpPr>
                    <a:spLocks/>
                  </p:cNvSpPr>
                  <p:nvPr/>
                </p:nvSpPr>
                <p:spPr bwMode="auto">
                  <a:xfrm>
                    <a:off x="1534" y="3107"/>
                    <a:ext cx="24" cy="50"/>
                  </a:xfrm>
                  <a:custGeom>
                    <a:avLst/>
                    <a:gdLst/>
                    <a:ahLst/>
                    <a:cxnLst>
                      <a:cxn ang="0">
                        <a:pos x="24" y="5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4" h="50">
                        <a:moveTo>
                          <a:pt x="24" y="50"/>
                        </a:moveTo>
                        <a:cubicBezTo>
                          <a:pt x="11" y="50"/>
                          <a:pt x="0" y="28"/>
                          <a:pt x="0" y="0"/>
                        </a:cubicBezTo>
                      </a:path>
                    </a:pathLst>
                  </a:custGeom>
                  <a:noFill/>
                  <a:ln w="14288" cap="flat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 b="1">
                      <a:latin typeface="+mj-lt"/>
                    </a:endParaRPr>
                  </a:p>
                </p:txBody>
              </p:sp>
            </p:grpSp>
            <p:sp>
              <p:nvSpPr>
                <p:cNvPr id="7278" name="Freeform 110"/>
                <p:cNvSpPr>
                  <a:spLocks/>
                </p:cNvSpPr>
                <p:nvPr/>
              </p:nvSpPr>
              <p:spPr bwMode="auto">
                <a:xfrm>
                  <a:off x="1605" y="3107"/>
                  <a:ext cx="23" cy="50"/>
                </a:xfrm>
                <a:custGeom>
                  <a:avLst/>
                  <a:gdLst/>
                  <a:ahLst/>
                  <a:cxnLst>
                    <a:cxn ang="0">
                      <a:pos x="0" y="5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23" h="50">
                      <a:moveTo>
                        <a:pt x="0" y="50"/>
                      </a:moveTo>
                      <a:cubicBezTo>
                        <a:pt x="13" y="50"/>
                        <a:pt x="23" y="28"/>
                        <a:pt x="23" y="0"/>
                      </a:cubicBezTo>
                    </a:path>
                  </a:pathLst>
                </a:custGeom>
                <a:noFill/>
                <a:ln w="1428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 b="1">
                    <a:latin typeface="+mj-lt"/>
                  </a:endParaRPr>
                </a:p>
              </p:txBody>
            </p:sp>
            <p:sp>
              <p:nvSpPr>
                <p:cNvPr id="7279" name="Freeform 111"/>
                <p:cNvSpPr>
                  <a:spLocks/>
                </p:cNvSpPr>
                <p:nvPr/>
              </p:nvSpPr>
              <p:spPr bwMode="auto">
                <a:xfrm>
                  <a:off x="1581" y="3107"/>
                  <a:ext cx="24" cy="50"/>
                </a:xfrm>
                <a:custGeom>
                  <a:avLst/>
                  <a:gdLst/>
                  <a:ahLst/>
                  <a:cxnLst>
                    <a:cxn ang="0">
                      <a:pos x="24" y="5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4" h="50">
                      <a:moveTo>
                        <a:pt x="24" y="50"/>
                      </a:moveTo>
                      <a:cubicBezTo>
                        <a:pt x="11" y="50"/>
                        <a:pt x="0" y="28"/>
                        <a:pt x="0" y="0"/>
                      </a:cubicBezTo>
                    </a:path>
                  </a:pathLst>
                </a:custGeom>
                <a:noFill/>
                <a:ln w="1428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 b="1">
                    <a:latin typeface="+mj-lt"/>
                  </a:endParaRPr>
                </a:p>
              </p:txBody>
            </p:sp>
          </p:grpSp>
          <p:grpSp>
            <p:nvGrpSpPr>
              <p:cNvPr id="23" name="Group 112"/>
              <p:cNvGrpSpPr>
                <a:grpSpLocks/>
              </p:cNvGrpSpPr>
              <p:nvPr/>
            </p:nvGrpSpPr>
            <p:grpSpPr bwMode="auto">
              <a:xfrm>
                <a:off x="1393" y="2956"/>
                <a:ext cx="235" cy="50"/>
                <a:chOff x="1393" y="2956"/>
                <a:chExt cx="235" cy="50"/>
              </a:xfrm>
            </p:grpSpPr>
            <p:grpSp>
              <p:nvGrpSpPr>
                <p:cNvPr id="24" name="Group 113"/>
                <p:cNvGrpSpPr>
                  <a:grpSpLocks/>
                </p:cNvGrpSpPr>
                <p:nvPr/>
              </p:nvGrpSpPr>
              <p:grpSpPr bwMode="auto">
                <a:xfrm>
                  <a:off x="1393" y="2956"/>
                  <a:ext cx="188" cy="50"/>
                  <a:chOff x="1393" y="2956"/>
                  <a:chExt cx="188" cy="50"/>
                </a:xfrm>
              </p:grpSpPr>
              <p:sp>
                <p:nvSpPr>
                  <p:cNvPr id="7282" name="Freeform 114"/>
                  <p:cNvSpPr>
                    <a:spLocks/>
                  </p:cNvSpPr>
                  <p:nvPr/>
                </p:nvSpPr>
                <p:spPr bwMode="auto">
                  <a:xfrm>
                    <a:off x="1416" y="2956"/>
                    <a:ext cx="24" cy="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4" y="50"/>
                      </a:cxn>
                    </a:cxnLst>
                    <a:rect l="0" t="0" r="r" b="b"/>
                    <a:pathLst>
                      <a:path w="24" h="50">
                        <a:moveTo>
                          <a:pt x="0" y="0"/>
                        </a:moveTo>
                        <a:cubicBezTo>
                          <a:pt x="14" y="0"/>
                          <a:pt x="24" y="22"/>
                          <a:pt x="24" y="50"/>
                        </a:cubicBezTo>
                      </a:path>
                    </a:pathLst>
                  </a:custGeom>
                  <a:noFill/>
                  <a:ln w="14288" cap="flat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 b="1">
                      <a:latin typeface="+mj-lt"/>
                    </a:endParaRPr>
                  </a:p>
                </p:txBody>
              </p:sp>
              <p:sp>
                <p:nvSpPr>
                  <p:cNvPr id="7283" name="Freeform 115"/>
                  <p:cNvSpPr>
                    <a:spLocks/>
                  </p:cNvSpPr>
                  <p:nvPr/>
                </p:nvSpPr>
                <p:spPr bwMode="auto">
                  <a:xfrm>
                    <a:off x="1393" y="2956"/>
                    <a:ext cx="23" cy="50"/>
                  </a:xfrm>
                  <a:custGeom>
                    <a:avLst/>
                    <a:gdLst/>
                    <a:ahLst/>
                    <a:cxnLst>
                      <a:cxn ang="0">
                        <a:pos x="23" y="0"/>
                      </a:cxn>
                      <a:cxn ang="0">
                        <a:pos x="0" y="50"/>
                      </a:cxn>
                    </a:cxnLst>
                    <a:rect l="0" t="0" r="r" b="b"/>
                    <a:pathLst>
                      <a:path w="23" h="50">
                        <a:moveTo>
                          <a:pt x="23" y="0"/>
                        </a:moveTo>
                        <a:cubicBezTo>
                          <a:pt x="10" y="0"/>
                          <a:pt x="0" y="22"/>
                          <a:pt x="0" y="50"/>
                        </a:cubicBezTo>
                      </a:path>
                    </a:pathLst>
                  </a:custGeom>
                  <a:noFill/>
                  <a:ln w="14288" cap="flat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 b="1">
                      <a:latin typeface="+mj-lt"/>
                    </a:endParaRPr>
                  </a:p>
                </p:txBody>
              </p:sp>
              <p:sp>
                <p:nvSpPr>
                  <p:cNvPr id="7284" name="Freeform 116"/>
                  <p:cNvSpPr>
                    <a:spLocks/>
                  </p:cNvSpPr>
                  <p:nvPr/>
                </p:nvSpPr>
                <p:spPr bwMode="auto">
                  <a:xfrm>
                    <a:off x="1463" y="2956"/>
                    <a:ext cx="24" cy="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4" y="50"/>
                      </a:cxn>
                    </a:cxnLst>
                    <a:rect l="0" t="0" r="r" b="b"/>
                    <a:pathLst>
                      <a:path w="24" h="50">
                        <a:moveTo>
                          <a:pt x="0" y="0"/>
                        </a:moveTo>
                        <a:cubicBezTo>
                          <a:pt x="14" y="0"/>
                          <a:pt x="24" y="22"/>
                          <a:pt x="24" y="50"/>
                        </a:cubicBezTo>
                      </a:path>
                    </a:pathLst>
                  </a:custGeom>
                  <a:noFill/>
                  <a:ln w="14288" cap="flat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 b="1">
                      <a:latin typeface="+mj-lt"/>
                    </a:endParaRPr>
                  </a:p>
                </p:txBody>
              </p:sp>
              <p:sp>
                <p:nvSpPr>
                  <p:cNvPr id="7285" name="Freeform 117"/>
                  <p:cNvSpPr>
                    <a:spLocks/>
                  </p:cNvSpPr>
                  <p:nvPr/>
                </p:nvSpPr>
                <p:spPr bwMode="auto">
                  <a:xfrm>
                    <a:off x="1440" y="2956"/>
                    <a:ext cx="23" cy="50"/>
                  </a:xfrm>
                  <a:custGeom>
                    <a:avLst/>
                    <a:gdLst/>
                    <a:ahLst/>
                    <a:cxnLst>
                      <a:cxn ang="0">
                        <a:pos x="23" y="0"/>
                      </a:cxn>
                      <a:cxn ang="0">
                        <a:pos x="0" y="50"/>
                      </a:cxn>
                    </a:cxnLst>
                    <a:rect l="0" t="0" r="r" b="b"/>
                    <a:pathLst>
                      <a:path w="23" h="50">
                        <a:moveTo>
                          <a:pt x="23" y="0"/>
                        </a:moveTo>
                        <a:cubicBezTo>
                          <a:pt x="11" y="0"/>
                          <a:pt x="0" y="22"/>
                          <a:pt x="0" y="50"/>
                        </a:cubicBezTo>
                      </a:path>
                    </a:pathLst>
                  </a:custGeom>
                  <a:noFill/>
                  <a:ln w="14288" cap="flat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 b="1">
                      <a:latin typeface="+mj-lt"/>
                    </a:endParaRPr>
                  </a:p>
                </p:txBody>
              </p:sp>
              <p:sp>
                <p:nvSpPr>
                  <p:cNvPr id="7286" name="Freeform 118"/>
                  <p:cNvSpPr>
                    <a:spLocks/>
                  </p:cNvSpPr>
                  <p:nvPr/>
                </p:nvSpPr>
                <p:spPr bwMode="auto">
                  <a:xfrm>
                    <a:off x="1511" y="2956"/>
                    <a:ext cx="23" cy="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3" y="50"/>
                      </a:cxn>
                    </a:cxnLst>
                    <a:rect l="0" t="0" r="r" b="b"/>
                    <a:pathLst>
                      <a:path w="23" h="50">
                        <a:moveTo>
                          <a:pt x="0" y="0"/>
                        </a:moveTo>
                        <a:cubicBezTo>
                          <a:pt x="13" y="0"/>
                          <a:pt x="23" y="22"/>
                          <a:pt x="23" y="50"/>
                        </a:cubicBezTo>
                      </a:path>
                    </a:pathLst>
                  </a:custGeom>
                  <a:noFill/>
                  <a:ln w="14288" cap="flat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 b="1">
                      <a:latin typeface="+mj-lt"/>
                    </a:endParaRPr>
                  </a:p>
                </p:txBody>
              </p:sp>
              <p:sp>
                <p:nvSpPr>
                  <p:cNvPr id="7287" name="Freeform 119"/>
                  <p:cNvSpPr>
                    <a:spLocks/>
                  </p:cNvSpPr>
                  <p:nvPr/>
                </p:nvSpPr>
                <p:spPr bwMode="auto">
                  <a:xfrm>
                    <a:off x="1487" y="2956"/>
                    <a:ext cx="24" cy="50"/>
                  </a:xfrm>
                  <a:custGeom>
                    <a:avLst/>
                    <a:gdLst/>
                    <a:ahLst/>
                    <a:cxnLst>
                      <a:cxn ang="0">
                        <a:pos x="24" y="0"/>
                      </a:cxn>
                      <a:cxn ang="0">
                        <a:pos x="0" y="50"/>
                      </a:cxn>
                    </a:cxnLst>
                    <a:rect l="0" t="0" r="r" b="b"/>
                    <a:pathLst>
                      <a:path w="24" h="50">
                        <a:moveTo>
                          <a:pt x="24" y="0"/>
                        </a:moveTo>
                        <a:cubicBezTo>
                          <a:pt x="11" y="0"/>
                          <a:pt x="0" y="22"/>
                          <a:pt x="0" y="50"/>
                        </a:cubicBezTo>
                      </a:path>
                    </a:pathLst>
                  </a:custGeom>
                  <a:noFill/>
                  <a:ln w="14288" cap="flat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 b="1">
                      <a:latin typeface="+mj-lt"/>
                    </a:endParaRPr>
                  </a:p>
                </p:txBody>
              </p:sp>
              <p:sp>
                <p:nvSpPr>
                  <p:cNvPr id="7288" name="Freeform 120"/>
                  <p:cNvSpPr>
                    <a:spLocks/>
                  </p:cNvSpPr>
                  <p:nvPr/>
                </p:nvSpPr>
                <p:spPr bwMode="auto">
                  <a:xfrm>
                    <a:off x="1558" y="2956"/>
                    <a:ext cx="23" cy="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3" y="50"/>
                      </a:cxn>
                    </a:cxnLst>
                    <a:rect l="0" t="0" r="r" b="b"/>
                    <a:pathLst>
                      <a:path w="23" h="50">
                        <a:moveTo>
                          <a:pt x="0" y="0"/>
                        </a:moveTo>
                        <a:cubicBezTo>
                          <a:pt x="13" y="0"/>
                          <a:pt x="23" y="22"/>
                          <a:pt x="23" y="50"/>
                        </a:cubicBezTo>
                      </a:path>
                    </a:pathLst>
                  </a:custGeom>
                  <a:noFill/>
                  <a:ln w="14288" cap="flat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 b="1">
                      <a:latin typeface="+mj-lt"/>
                    </a:endParaRPr>
                  </a:p>
                </p:txBody>
              </p:sp>
              <p:sp>
                <p:nvSpPr>
                  <p:cNvPr id="7289" name="Freeform 121"/>
                  <p:cNvSpPr>
                    <a:spLocks/>
                  </p:cNvSpPr>
                  <p:nvPr/>
                </p:nvSpPr>
                <p:spPr bwMode="auto">
                  <a:xfrm>
                    <a:off x="1534" y="2956"/>
                    <a:ext cx="24" cy="50"/>
                  </a:xfrm>
                  <a:custGeom>
                    <a:avLst/>
                    <a:gdLst/>
                    <a:ahLst/>
                    <a:cxnLst>
                      <a:cxn ang="0">
                        <a:pos x="24" y="0"/>
                      </a:cxn>
                      <a:cxn ang="0">
                        <a:pos x="0" y="50"/>
                      </a:cxn>
                    </a:cxnLst>
                    <a:rect l="0" t="0" r="r" b="b"/>
                    <a:pathLst>
                      <a:path w="24" h="50">
                        <a:moveTo>
                          <a:pt x="24" y="0"/>
                        </a:moveTo>
                        <a:cubicBezTo>
                          <a:pt x="11" y="0"/>
                          <a:pt x="0" y="22"/>
                          <a:pt x="0" y="50"/>
                        </a:cubicBezTo>
                      </a:path>
                    </a:pathLst>
                  </a:custGeom>
                  <a:noFill/>
                  <a:ln w="14288" cap="flat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 b="1">
                      <a:latin typeface="+mj-lt"/>
                    </a:endParaRPr>
                  </a:p>
                </p:txBody>
              </p:sp>
            </p:grpSp>
            <p:sp>
              <p:nvSpPr>
                <p:cNvPr id="7290" name="Freeform 122"/>
                <p:cNvSpPr>
                  <a:spLocks/>
                </p:cNvSpPr>
                <p:nvPr/>
              </p:nvSpPr>
              <p:spPr bwMode="auto">
                <a:xfrm>
                  <a:off x="1605" y="2956"/>
                  <a:ext cx="23" cy="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3" y="50"/>
                    </a:cxn>
                  </a:cxnLst>
                  <a:rect l="0" t="0" r="r" b="b"/>
                  <a:pathLst>
                    <a:path w="23" h="50">
                      <a:moveTo>
                        <a:pt x="0" y="0"/>
                      </a:moveTo>
                      <a:cubicBezTo>
                        <a:pt x="13" y="0"/>
                        <a:pt x="23" y="22"/>
                        <a:pt x="23" y="50"/>
                      </a:cubicBezTo>
                    </a:path>
                  </a:pathLst>
                </a:custGeom>
                <a:noFill/>
                <a:ln w="1428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 b="1">
                    <a:latin typeface="+mj-lt"/>
                  </a:endParaRPr>
                </a:p>
              </p:txBody>
            </p:sp>
            <p:sp>
              <p:nvSpPr>
                <p:cNvPr id="7291" name="Freeform 123"/>
                <p:cNvSpPr>
                  <a:spLocks/>
                </p:cNvSpPr>
                <p:nvPr/>
              </p:nvSpPr>
              <p:spPr bwMode="auto">
                <a:xfrm>
                  <a:off x="1581" y="2956"/>
                  <a:ext cx="24" cy="50"/>
                </a:xfrm>
                <a:custGeom>
                  <a:avLst/>
                  <a:gdLst/>
                  <a:ahLst/>
                  <a:cxnLst>
                    <a:cxn ang="0">
                      <a:pos x="24" y="0"/>
                    </a:cxn>
                    <a:cxn ang="0">
                      <a:pos x="0" y="50"/>
                    </a:cxn>
                  </a:cxnLst>
                  <a:rect l="0" t="0" r="r" b="b"/>
                  <a:pathLst>
                    <a:path w="24" h="50">
                      <a:moveTo>
                        <a:pt x="24" y="0"/>
                      </a:moveTo>
                      <a:cubicBezTo>
                        <a:pt x="11" y="0"/>
                        <a:pt x="0" y="22"/>
                        <a:pt x="0" y="50"/>
                      </a:cubicBezTo>
                    </a:path>
                  </a:pathLst>
                </a:custGeom>
                <a:noFill/>
                <a:ln w="1428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 b="1">
                    <a:latin typeface="+mj-lt"/>
                  </a:endParaRPr>
                </a:p>
              </p:txBody>
            </p:sp>
          </p:grpSp>
        </p:grpSp>
        <p:grpSp>
          <p:nvGrpSpPr>
            <p:cNvPr id="25" name="Group 124"/>
            <p:cNvGrpSpPr>
              <a:grpSpLocks/>
            </p:cNvGrpSpPr>
            <p:nvPr/>
          </p:nvGrpSpPr>
          <p:grpSpPr bwMode="auto">
            <a:xfrm>
              <a:off x="1606" y="3469"/>
              <a:ext cx="235" cy="202"/>
              <a:chOff x="1393" y="3565"/>
              <a:chExt cx="235" cy="202"/>
            </a:xfrm>
          </p:grpSpPr>
          <p:grpSp>
            <p:nvGrpSpPr>
              <p:cNvPr id="26" name="Group 125"/>
              <p:cNvGrpSpPr>
                <a:grpSpLocks/>
              </p:cNvGrpSpPr>
              <p:nvPr/>
            </p:nvGrpSpPr>
            <p:grpSpPr bwMode="auto">
              <a:xfrm>
                <a:off x="1393" y="3716"/>
                <a:ext cx="235" cy="51"/>
                <a:chOff x="1393" y="3716"/>
                <a:chExt cx="235" cy="51"/>
              </a:xfrm>
            </p:grpSpPr>
            <p:grpSp>
              <p:nvGrpSpPr>
                <p:cNvPr id="27" name="Group 126"/>
                <p:cNvGrpSpPr>
                  <a:grpSpLocks/>
                </p:cNvGrpSpPr>
                <p:nvPr/>
              </p:nvGrpSpPr>
              <p:grpSpPr bwMode="auto">
                <a:xfrm>
                  <a:off x="1393" y="3716"/>
                  <a:ext cx="188" cy="51"/>
                  <a:chOff x="1393" y="3716"/>
                  <a:chExt cx="188" cy="51"/>
                </a:xfrm>
              </p:grpSpPr>
              <p:sp>
                <p:nvSpPr>
                  <p:cNvPr id="7295" name="Freeform 127"/>
                  <p:cNvSpPr>
                    <a:spLocks/>
                  </p:cNvSpPr>
                  <p:nvPr/>
                </p:nvSpPr>
                <p:spPr bwMode="auto">
                  <a:xfrm>
                    <a:off x="1416" y="3716"/>
                    <a:ext cx="24" cy="51"/>
                  </a:xfrm>
                  <a:custGeom>
                    <a:avLst/>
                    <a:gdLst/>
                    <a:ahLst/>
                    <a:cxnLst>
                      <a:cxn ang="0">
                        <a:pos x="0" y="51"/>
                      </a:cxn>
                      <a:cxn ang="0">
                        <a:pos x="24" y="0"/>
                      </a:cxn>
                    </a:cxnLst>
                    <a:rect l="0" t="0" r="r" b="b"/>
                    <a:pathLst>
                      <a:path w="24" h="51">
                        <a:moveTo>
                          <a:pt x="0" y="51"/>
                        </a:moveTo>
                        <a:cubicBezTo>
                          <a:pt x="14" y="51"/>
                          <a:pt x="24" y="28"/>
                          <a:pt x="24" y="0"/>
                        </a:cubicBezTo>
                      </a:path>
                    </a:pathLst>
                  </a:custGeom>
                  <a:noFill/>
                  <a:ln w="14288" cap="flat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 b="1">
                      <a:latin typeface="+mj-lt"/>
                    </a:endParaRPr>
                  </a:p>
                </p:txBody>
              </p:sp>
              <p:sp>
                <p:nvSpPr>
                  <p:cNvPr id="7296" name="Freeform 128"/>
                  <p:cNvSpPr>
                    <a:spLocks/>
                  </p:cNvSpPr>
                  <p:nvPr/>
                </p:nvSpPr>
                <p:spPr bwMode="auto">
                  <a:xfrm>
                    <a:off x="1393" y="3716"/>
                    <a:ext cx="23" cy="51"/>
                  </a:xfrm>
                  <a:custGeom>
                    <a:avLst/>
                    <a:gdLst/>
                    <a:ahLst/>
                    <a:cxnLst>
                      <a:cxn ang="0">
                        <a:pos x="23" y="5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3" h="51">
                        <a:moveTo>
                          <a:pt x="23" y="51"/>
                        </a:moveTo>
                        <a:cubicBezTo>
                          <a:pt x="10" y="51"/>
                          <a:pt x="0" y="28"/>
                          <a:pt x="0" y="0"/>
                        </a:cubicBezTo>
                      </a:path>
                    </a:pathLst>
                  </a:custGeom>
                  <a:noFill/>
                  <a:ln w="14288" cap="flat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 b="1">
                      <a:latin typeface="+mj-lt"/>
                    </a:endParaRPr>
                  </a:p>
                </p:txBody>
              </p:sp>
              <p:sp>
                <p:nvSpPr>
                  <p:cNvPr id="7297" name="Freeform 129"/>
                  <p:cNvSpPr>
                    <a:spLocks/>
                  </p:cNvSpPr>
                  <p:nvPr/>
                </p:nvSpPr>
                <p:spPr bwMode="auto">
                  <a:xfrm>
                    <a:off x="1463" y="3716"/>
                    <a:ext cx="24" cy="51"/>
                  </a:xfrm>
                  <a:custGeom>
                    <a:avLst/>
                    <a:gdLst/>
                    <a:ahLst/>
                    <a:cxnLst>
                      <a:cxn ang="0">
                        <a:pos x="0" y="51"/>
                      </a:cxn>
                      <a:cxn ang="0">
                        <a:pos x="24" y="0"/>
                      </a:cxn>
                    </a:cxnLst>
                    <a:rect l="0" t="0" r="r" b="b"/>
                    <a:pathLst>
                      <a:path w="24" h="51">
                        <a:moveTo>
                          <a:pt x="0" y="51"/>
                        </a:moveTo>
                        <a:cubicBezTo>
                          <a:pt x="14" y="51"/>
                          <a:pt x="24" y="28"/>
                          <a:pt x="24" y="0"/>
                        </a:cubicBezTo>
                      </a:path>
                    </a:pathLst>
                  </a:custGeom>
                  <a:noFill/>
                  <a:ln w="14288" cap="flat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 b="1">
                      <a:latin typeface="+mj-lt"/>
                    </a:endParaRPr>
                  </a:p>
                </p:txBody>
              </p:sp>
              <p:sp>
                <p:nvSpPr>
                  <p:cNvPr id="7298" name="Freeform 130"/>
                  <p:cNvSpPr>
                    <a:spLocks/>
                  </p:cNvSpPr>
                  <p:nvPr/>
                </p:nvSpPr>
                <p:spPr bwMode="auto">
                  <a:xfrm>
                    <a:off x="1440" y="3716"/>
                    <a:ext cx="23" cy="51"/>
                  </a:xfrm>
                  <a:custGeom>
                    <a:avLst/>
                    <a:gdLst/>
                    <a:ahLst/>
                    <a:cxnLst>
                      <a:cxn ang="0">
                        <a:pos x="23" y="5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3" h="51">
                        <a:moveTo>
                          <a:pt x="23" y="51"/>
                        </a:moveTo>
                        <a:cubicBezTo>
                          <a:pt x="11" y="51"/>
                          <a:pt x="0" y="28"/>
                          <a:pt x="0" y="0"/>
                        </a:cubicBezTo>
                      </a:path>
                    </a:pathLst>
                  </a:custGeom>
                  <a:noFill/>
                  <a:ln w="14288" cap="flat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 b="1">
                      <a:latin typeface="+mj-lt"/>
                    </a:endParaRPr>
                  </a:p>
                </p:txBody>
              </p:sp>
              <p:sp>
                <p:nvSpPr>
                  <p:cNvPr id="7299" name="Freeform 131"/>
                  <p:cNvSpPr>
                    <a:spLocks/>
                  </p:cNvSpPr>
                  <p:nvPr/>
                </p:nvSpPr>
                <p:spPr bwMode="auto">
                  <a:xfrm>
                    <a:off x="1511" y="3716"/>
                    <a:ext cx="23" cy="51"/>
                  </a:xfrm>
                  <a:custGeom>
                    <a:avLst/>
                    <a:gdLst/>
                    <a:ahLst/>
                    <a:cxnLst>
                      <a:cxn ang="0">
                        <a:pos x="0" y="51"/>
                      </a:cxn>
                      <a:cxn ang="0">
                        <a:pos x="23" y="0"/>
                      </a:cxn>
                    </a:cxnLst>
                    <a:rect l="0" t="0" r="r" b="b"/>
                    <a:pathLst>
                      <a:path w="23" h="51">
                        <a:moveTo>
                          <a:pt x="0" y="51"/>
                        </a:moveTo>
                        <a:cubicBezTo>
                          <a:pt x="13" y="51"/>
                          <a:pt x="23" y="28"/>
                          <a:pt x="23" y="0"/>
                        </a:cubicBezTo>
                      </a:path>
                    </a:pathLst>
                  </a:custGeom>
                  <a:noFill/>
                  <a:ln w="14288" cap="flat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 b="1">
                      <a:latin typeface="+mj-lt"/>
                    </a:endParaRPr>
                  </a:p>
                </p:txBody>
              </p:sp>
              <p:sp>
                <p:nvSpPr>
                  <p:cNvPr id="7300" name="Freeform 132"/>
                  <p:cNvSpPr>
                    <a:spLocks/>
                  </p:cNvSpPr>
                  <p:nvPr/>
                </p:nvSpPr>
                <p:spPr bwMode="auto">
                  <a:xfrm>
                    <a:off x="1487" y="3716"/>
                    <a:ext cx="24" cy="51"/>
                  </a:xfrm>
                  <a:custGeom>
                    <a:avLst/>
                    <a:gdLst/>
                    <a:ahLst/>
                    <a:cxnLst>
                      <a:cxn ang="0">
                        <a:pos x="24" y="5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4" h="51">
                        <a:moveTo>
                          <a:pt x="24" y="51"/>
                        </a:moveTo>
                        <a:cubicBezTo>
                          <a:pt x="11" y="51"/>
                          <a:pt x="0" y="28"/>
                          <a:pt x="0" y="0"/>
                        </a:cubicBezTo>
                      </a:path>
                    </a:pathLst>
                  </a:custGeom>
                  <a:noFill/>
                  <a:ln w="14288" cap="flat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 b="1">
                      <a:latin typeface="+mj-lt"/>
                    </a:endParaRPr>
                  </a:p>
                </p:txBody>
              </p:sp>
              <p:sp>
                <p:nvSpPr>
                  <p:cNvPr id="7301" name="Freeform 133"/>
                  <p:cNvSpPr>
                    <a:spLocks/>
                  </p:cNvSpPr>
                  <p:nvPr/>
                </p:nvSpPr>
                <p:spPr bwMode="auto">
                  <a:xfrm>
                    <a:off x="1558" y="3716"/>
                    <a:ext cx="23" cy="51"/>
                  </a:xfrm>
                  <a:custGeom>
                    <a:avLst/>
                    <a:gdLst/>
                    <a:ahLst/>
                    <a:cxnLst>
                      <a:cxn ang="0">
                        <a:pos x="0" y="51"/>
                      </a:cxn>
                      <a:cxn ang="0">
                        <a:pos x="23" y="0"/>
                      </a:cxn>
                    </a:cxnLst>
                    <a:rect l="0" t="0" r="r" b="b"/>
                    <a:pathLst>
                      <a:path w="23" h="51">
                        <a:moveTo>
                          <a:pt x="0" y="51"/>
                        </a:moveTo>
                        <a:cubicBezTo>
                          <a:pt x="13" y="51"/>
                          <a:pt x="23" y="28"/>
                          <a:pt x="23" y="0"/>
                        </a:cubicBezTo>
                      </a:path>
                    </a:pathLst>
                  </a:custGeom>
                  <a:noFill/>
                  <a:ln w="14288" cap="flat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 b="1">
                      <a:latin typeface="+mj-lt"/>
                    </a:endParaRPr>
                  </a:p>
                </p:txBody>
              </p:sp>
              <p:sp>
                <p:nvSpPr>
                  <p:cNvPr id="7302" name="Freeform 134"/>
                  <p:cNvSpPr>
                    <a:spLocks/>
                  </p:cNvSpPr>
                  <p:nvPr/>
                </p:nvSpPr>
                <p:spPr bwMode="auto">
                  <a:xfrm>
                    <a:off x="1534" y="3716"/>
                    <a:ext cx="24" cy="51"/>
                  </a:xfrm>
                  <a:custGeom>
                    <a:avLst/>
                    <a:gdLst/>
                    <a:ahLst/>
                    <a:cxnLst>
                      <a:cxn ang="0">
                        <a:pos x="24" y="5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4" h="51">
                        <a:moveTo>
                          <a:pt x="24" y="51"/>
                        </a:moveTo>
                        <a:cubicBezTo>
                          <a:pt x="11" y="51"/>
                          <a:pt x="0" y="28"/>
                          <a:pt x="0" y="0"/>
                        </a:cubicBezTo>
                      </a:path>
                    </a:pathLst>
                  </a:custGeom>
                  <a:noFill/>
                  <a:ln w="14288" cap="flat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 b="1">
                      <a:latin typeface="+mj-lt"/>
                    </a:endParaRPr>
                  </a:p>
                </p:txBody>
              </p:sp>
            </p:grpSp>
            <p:sp>
              <p:nvSpPr>
                <p:cNvPr id="7303" name="Freeform 135"/>
                <p:cNvSpPr>
                  <a:spLocks/>
                </p:cNvSpPr>
                <p:nvPr/>
              </p:nvSpPr>
              <p:spPr bwMode="auto">
                <a:xfrm>
                  <a:off x="1605" y="3716"/>
                  <a:ext cx="23" cy="51"/>
                </a:xfrm>
                <a:custGeom>
                  <a:avLst/>
                  <a:gdLst/>
                  <a:ahLst/>
                  <a:cxnLst>
                    <a:cxn ang="0">
                      <a:pos x="0" y="51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23" h="51">
                      <a:moveTo>
                        <a:pt x="0" y="51"/>
                      </a:moveTo>
                      <a:cubicBezTo>
                        <a:pt x="13" y="51"/>
                        <a:pt x="23" y="28"/>
                        <a:pt x="23" y="0"/>
                      </a:cubicBezTo>
                    </a:path>
                  </a:pathLst>
                </a:custGeom>
                <a:noFill/>
                <a:ln w="1428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 b="1">
                    <a:latin typeface="+mj-lt"/>
                  </a:endParaRPr>
                </a:p>
              </p:txBody>
            </p:sp>
            <p:sp>
              <p:nvSpPr>
                <p:cNvPr id="7304" name="Freeform 136"/>
                <p:cNvSpPr>
                  <a:spLocks/>
                </p:cNvSpPr>
                <p:nvPr/>
              </p:nvSpPr>
              <p:spPr bwMode="auto">
                <a:xfrm>
                  <a:off x="1581" y="3716"/>
                  <a:ext cx="24" cy="51"/>
                </a:xfrm>
                <a:custGeom>
                  <a:avLst/>
                  <a:gdLst/>
                  <a:ahLst/>
                  <a:cxnLst>
                    <a:cxn ang="0">
                      <a:pos x="24" y="5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4" h="51">
                      <a:moveTo>
                        <a:pt x="24" y="51"/>
                      </a:moveTo>
                      <a:cubicBezTo>
                        <a:pt x="11" y="51"/>
                        <a:pt x="0" y="28"/>
                        <a:pt x="0" y="0"/>
                      </a:cubicBezTo>
                    </a:path>
                  </a:pathLst>
                </a:custGeom>
                <a:noFill/>
                <a:ln w="1428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 b="1">
                    <a:latin typeface="+mj-lt"/>
                  </a:endParaRPr>
                </a:p>
              </p:txBody>
            </p:sp>
          </p:grpSp>
          <p:grpSp>
            <p:nvGrpSpPr>
              <p:cNvPr id="28" name="Group 137"/>
              <p:cNvGrpSpPr>
                <a:grpSpLocks/>
              </p:cNvGrpSpPr>
              <p:nvPr/>
            </p:nvGrpSpPr>
            <p:grpSpPr bwMode="auto">
              <a:xfrm>
                <a:off x="1393" y="3565"/>
                <a:ext cx="235" cy="50"/>
                <a:chOff x="1393" y="3565"/>
                <a:chExt cx="235" cy="50"/>
              </a:xfrm>
            </p:grpSpPr>
            <p:grpSp>
              <p:nvGrpSpPr>
                <p:cNvPr id="29" name="Group 138"/>
                <p:cNvGrpSpPr>
                  <a:grpSpLocks/>
                </p:cNvGrpSpPr>
                <p:nvPr/>
              </p:nvGrpSpPr>
              <p:grpSpPr bwMode="auto">
                <a:xfrm>
                  <a:off x="1393" y="3565"/>
                  <a:ext cx="188" cy="50"/>
                  <a:chOff x="1393" y="3565"/>
                  <a:chExt cx="188" cy="50"/>
                </a:xfrm>
              </p:grpSpPr>
              <p:sp>
                <p:nvSpPr>
                  <p:cNvPr id="7307" name="Freeform 139"/>
                  <p:cNvSpPr>
                    <a:spLocks/>
                  </p:cNvSpPr>
                  <p:nvPr/>
                </p:nvSpPr>
                <p:spPr bwMode="auto">
                  <a:xfrm>
                    <a:off x="1416" y="3565"/>
                    <a:ext cx="24" cy="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4" y="50"/>
                      </a:cxn>
                    </a:cxnLst>
                    <a:rect l="0" t="0" r="r" b="b"/>
                    <a:pathLst>
                      <a:path w="24" h="50">
                        <a:moveTo>
                          <a:pt x="0" y="0"/>
                        </a:moveTo>
                        <a:cubicBezTo>
                          <a:pt x="14" y="0"/>
                          <a:pt x="24" y="23"/>
                          <a:pt x="24" y="50"/>
                        </a:cubicBezTo>
                      </a:path>
                    </a:pathLst>
                  </a:custGeom>
                  <a:noFill/>
                  <a:ln w="14288" cap="flat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 b="1">
                      <a:latin typeface="+mj-lt"/>
                    </a:endParaRPr>
                  </a:p>
                </p:txBody>
              </p:sp>
              <p:sp>
                <p:nvSpPr>
                  <p:cNvPr id="7308" name="Freeform 140"/>
                  <p:cNvSpPr>
                    <a:spLocks/>
                  </p:cNvSpPr>
                  <p:nvPr/>
                </p:nvSpPr>
                <p:spPr bwMode="auto">
                  <a:xfrm>
                    <a:off x="1393" y="3565"/>
                    <a:ext cx="23" cy="50"/>
                  </a:xfrm>
                  <a:custGeom>
                    <a:avLst/>
                    <a:gdLst/>
                    <a:ahLst/>
                    <a:cxnLst>
                      <a:cxn ang="0">
                        <a:pos x="23" y="0"/>
                      </a:cxn>
                      <a:cxn ang="0">
                        <a:pos x="0" y="50"/>
                      </a:cxn>
                    </a:cxnLst>
                    <a:rect l="0" t="0" r="r" b="b"/>
                    <a:pathLst>
                      <a:path w="23" h="50">
                        <a:moveTo>
                          <a:pt x="23" y="0"/>
                        </a:moveTo>
                        <a:cubicBezTo>
                          <a:pt x="10" y="0"/>
                          <a:pt x="0" y="23"/>
                          <a:pt x="0" y="50"/>
                        </a:cubicBezTo>
                      </a:path>
                    </a:pathLst>
                  </a:custGeom>
                  <a:noFill/>
                  <a:ln w="14288" cap="flat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 b="1">
                      <a:latin typeface="+mj-lt"/>
                    </a:endParaRPr>
                  </a:p>
                </p:txBody>
              </p:sp>
              <p:sp>
                <p:nvSpPr>
                  <p:cNvPr id="7309" name="Freeform 141"/>
                  <p:cNvSpPr>
                    <a:spLocks/>
                  </p:cNvSpPr>
                  <p:nvPr/>
                </p:nvSpPr>
                <p:spPr bwMode="auto">
                  <a:xfrm>
                    <a:off x="1463" y="3565"/>
                    <a:ext cx="24" cy="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4" y="50"/>
                      </a:cxn>
                    </a:cxnLst>
                    <a:rect l="0" t="0" r="r" b="b"/>
                    <a:pathLst>
                      <a:path w="24" h="50">
                        <a:moveTo>
                          <a:pt x="0" y="0"/>
                        </a:moveTo>
                        <a:cubicBezTo>
                          <a:pt x="14" y="0"/>
                          <a:pt x="24" y="23"/>
                          <a:pt x="24" y="50"/>
                        </a:cubicBezTo>
                      </a:path>
                    </a:pathLst>
                  </a:custGeom>
                  <a:noFill/>
                  <a:ln w="14288" cap="flat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 b="1">
                      <a:latin typeface="+mj-lt"/>
                    </a:endParaRPr>
                  </a:p>
                </p:txBody>
              </p:sp>
              <p:sp>
                <p:nvSpPr>
                  <p:cNvPr id="7310" name="Freeform 142"/>
                  <p:cNvSpPr>
                    <a:spLocks/>
                  </p:cNvSpPr>
                  <p:nvPr/>
                </p:nvSpPr>
                <p:spPr bwMode="auto">
                  <a:xfrm>
                    <a:off x="1440" y="3565"/>
                    <a:ext cx="23" cy="50"/>
                  </a:xfrm>
                  <a:custGeom>
                    <a:avLst/>
                    <a:gdLst/>
                    <a:ahLst/>
                    <a:cxnLst>
                      <a:cxn ang="0">
                        <a:pos x="23" y="0"/>
                      </a:cxn>
                      <a:cxn ang="0">
                        <a:pos x="0" y="50"/>
                      </a:cxn>
                    </a:cxnLst>
                    <a:rect l="0" t="0" r="r" b="b"/>
                    <a:pathLst>
                      <a:path w="23" h="50">
                        <a:moveTo>
                          <a:pt x="23" y="0"/>
                        </a:moveTo>
                        <a:cubicBezTo>
                          <a:pt x="11" y="0"/>
                          <a:pt x="0" y="23"/>
                          <a:pt x="0" y="50"/>
                        </a:cubicBezTo>
                      </a:path>
                    </a:pathLst>
                  </a:custGeom>
                  <a:noFill/>
                  <a:ln w="14288" cap="flat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 b="1">
                      <a:latin typeface="+mj-lt"/>
                    </a:endParaRPr>
                  </a:p>
                </p:txBody>
              </p:sp>
              <p:sp>
                <p:nvSpPr>
                  <p:cNvPr id="7311" name="Freeform 143"/>
                  <p:cNvSpPr>
                    <a:spLocks/>
                  </p:cNvSpPr>
                  <p:nvPr/>
                </p:nvSpPr>
                <p:spPr bwMode="auto">
                  <a:xfrm>
                    <a:off x="1511" y="3565"/>
                    <a:ext cx="23" cy="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3" y="50"/>
                      </a:cxn>
                    </a:cxnLst>
                    <a:rect l="0" t="0" r="r" b="b"/>
                    <a:pathLst>
                      <a:path w="23" h="50">
                        <a:moveTo>
                          <a:pt x="0" y="0"/>
                        </a:moveTo>
                        <a:cubicBezTo>
                          <a:pt x="13" y="0"/>
                          <a:pt x="23" y="23"/>
                          <a:pt x="23" y="50"/>
                        </a:cubicBezTo>
                      </a:path>
                    </a:pathLst>
                  </a:custGeom>
                  <a:noFill/>
                  <a:ln w="14288" cap="flat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 b="1">
                      <a:latin typeface="+mj-lt"/>
                    </a:endParaRPr>
                  </a:p>
                </p:txBody>
              </p:sp>
              <p:sp>
                <p:nvSpPr>
                  <p:cNvPr id="7312" name="Freeform 144"/>
                  <p:cNvSpPr>
                    <a:spLocks/>
                  </p:cNvSpPr>
                  <p:nvPr/>
                </p:nvSpPr>
                <p:spPr bwMode="auto">
                  <a:xfrm>
                    <a:off x="1487" y="3565"/>
                    <a:ext cx="24" cy="50"/>
                  </a:xfrm>
                  <a:custGeom>
                    <a:avLst/>
                    <a:gdLst/>
                    <a:ahLst/>
                    <a:cxnLst>
                      <a:cxn ang="0">
                        <a:pos x="24" y="0"/>
                      </a:cxn>
                      <a:cxn ang="0">
                        <a:pos x="0" y="50"/>
                      </a:cxn>
                    </a:cxnLst>
                    <a:rect l="0" t="0" r="r" b="b"/>
                    <a:pathLst>
                      <a:path w="24" h="50">
                        <a:moveTo>
                          <a:pt x="24" y="0"/>
                        </a:moveTo>
                        <a:cubicBezTo>
                          <a:pt x="11" y="0"/>
                          <a:pt x="0" y="23"/>
                          <a:pt x="0" y="50"/>
                        </a:cubicBezTo>
                      </a:path>
                    </a:pathLst>
                  </a:custGeom>
                  <a:noFill/>
                  <a:ln w="14288" cap="flat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 b="1">
                      <a:latin typeface="+mj-lt"/>
                    </a:endParaRPr>
                  </a:p>
                </p:txBody>
              </p:sp>
              <p:sp>
                <p:nvSpPr>
                  <p:cNvPr id="7313" name="Freeform 145"/>
                  <p:cNvSpPr>
                    <a:spLocks/>
                  </p:cNvSpPr>
                  <p:nvPr/>
                </p:nvSpPr>
                <p:spPr bwMode="auto">
                  <a:xfrm>
                    <a:off x="1558" y="3565"/>
                    <a:ext cx="23" cy="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3" y="50"/>
                      </a:cxn>
                    </a:cxnLst>
                    <a:rect l="0" t="0" r="r" b="b"/>
                    <a:pathLst>
                      <a:path w="23" h="50">
                        <a:moveTo>
                          <a:pt x="0" y="0"/>
                        </a:moveTo>
                        <a:cubicBezTo>
                          <a:pt x="13" y="0"/>
                          <a:pt x="23" y="23"/>
                          <a:pt x="23" y="50"/>
                        </a:cubicBezTo>
                      </a:path>
                    </a:pathLst>
                  </a:custGeom>
                  <a:noFill/>
                  <a:ln w="14288" cap="flat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 b="1">
                      <a:latin typeface="+mj-lt"/>
                    </a:endParaRPr>
                  </a:p>
                </p:txBody>
              </p:sp>
              <p:sp>
                <p:nvSpPr>
                  <p:cNvPr id="7314" name="Freeform 146"/>
                  <p:cNvSpPr>
                    <a:spLocks/>
                  </p:cNvSpPr>
                  <p:nvPr/>
                </p:nvSpPr>
                <p:spPr bwMode="auto">
                  <a:xfrm>
                    <a:off x="1534" y="3565"/>
                    <a:ext cx="24" cy="50"/>
                  </a:xfrm>
                  <a:custGeom>
                    <a:avLst/>
                    <a:gdLst/>
                    <a:ahLst/>
                    <a:cxnLst>
                      <a:cxn ang="0">
                        <a:pos x="24" y="0"/>
                      </a:cxn>
                      <a:cxn ang="0">
                        <a:pos x="0" y="50"/>
                      </a:cxn>
                    </a:cxnLst>
                    <a:rect l="0" t="0" r="r" b="b"/>
                    <a:pathLst>
                      <a:path w="24" h="50">
                        <a:moveTo>
                          <a:pt x="24" y="0"/>
                        </a:moveTo>
                        <a:cubicBezTo>
                          <a:pt x="11" y="0"/>
                          <a:pt x="0" y="23"/>
                          <a:pt x="0" y="50"/>
                        </a:cubicBezTo>
                      </a:path>
                    </a:pathLst>
                  </a:custGeom>
                  <a:noFill/>
                  <a:ln w="14288" cap="flat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 b="1">
                      <a:latin typeface="+mj-lt"/>
                    </a:endParaRPr>
                  </a:p>
                </p:txBody>
              </p:sp>
            </p:grpSp>
            <p:sp>
              <p:nvSpPr>
                <p:cNvPr id="7315" name="Freeform 147"/>
                <p:cNvSpPr>
                  <a:spLocks/>
                </p:cNvSpPr>
                <p:nvPr/>
              </p:nvSpPr>
              <p:spPr bwMode="auto">
                <a:xfrm>
                  <a:off x="1605" y="3565"/>
                  <a:ext cx="23" cy="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3" y="50"/>
                    </a:cxn>
                  </a:cxnLst>
                  <a:rect l="0" t="0" r="r" b="b"/>
                  <a:pathLst>
                    <a:path w="23" h="50">
                      <a:moveTo>
                        <a:pt x="0" y="0"/>
                      </a:moveTo>
                      <a:cubicBezTo>
                        <a:pt x="13" y="0"/>
                        <a:pt x="23" y="23"/>
                        <a:pt x="23" y="50"/>
                      </a:cubicBezTo>
                    </a:path>
                  </a:pathLst>
                </a:custGeom>
                <a:noFill/>
                <a:ln w="1428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 b="1">
                    <a:latin typeface="+mj-lt"/>
                  </a:endParaRPr>
                </a:p>
              </p:txBody>
            </p:sp>
            <p:sp>
              <p:nvSpPr>
                <p:cNvPr id="7316" name="Freeform 148"/>
                <p:cNvSpPr>
                  <a:spLocks/>
                </p:cNvSpPr>
                <p:nvPr/>
              </p:nvSpPr>
              <p:spPr bwMode="auto">
                <a:xfrm>
                  <a:off x="1581" y="3565"/>
                  <a:ext cx="24" cy="50"/>
                </a:xfrm>
                <a:custGeom>
                  <a:avLst/>
                  <a:gdLst/>
                  <a:ahLst/>
                  <a:cxnLst>
                    <a:cxn ang="0">
                      <a:pos x="24" y="0"/>
                    </a:cxn>
                    <a:cxn ang="0">
                      <a:pos x="0" y="50"/>
                    </a:cxn>
                  </a:cxnLst>
                  <a:rect l="0" t="0" r="r" b="b"/>
                  <a:pathLst>
                    <a:path w="24" h="50">
                      <a:moveTo>
                        <a:pt x="24" y="0"/>
                      </a:moveTo>
                      <a:cubicBezTo>
                        <a:pt x="11" y="0"/>
                        <a:pt x="0" y="23"/>
                        <a:pt x="0" y="50"/>
                      </a:cubicBezTo>
                    </a:path>
                  </a:pathLst>
                </a:custGeom>
                <a:noFill/>
                <a:ln w="1428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 b="1">
                    <a:latin typeface="+mj-lt"/>
                  </a:endParaRPr>
                </a:p>
              </p:txBody>
            </p:sp>
          </p:grpSp>
        </p:grpSp>
        <p:grpSp>
          <p:nvGrpSpPr>
            <p:cNvPr id="30" name="Group 149"/>
            <p:cNvGrpSpPr>
              <a:grpSpLocks/>
            </p:cNvGrpSpPr>
            <p:nvPr/>
          </p:nvGrpSpPr>
          <p:grpSpPr bwMode="auto">
            <a:xfrm>
              <a:off x="2642" y="2004"/>
              <a:ext cx="234" cy="202"/>
              <a:chOff x="2429" y="2100"/>
              <a:chExt cx="234" cy="202"/>
            </a:xfrm>
          </p:grpSpPr>
          <p:grpSp>
            <p:nvGrpSpPr>
              <p:cNvPr id="31" name="Group 150"/>
              <p:cNvGrpSpPr>
                <a:grpSpLocks/>
              </p:cNvGrpSpPr>
              <p:nvPr/>
            </p:nvGrpSpPr>
            <p:grpSpPr bwMode="auto">
              <a:xfrm>
                <a:off x="2429" y="2251"/>
                <a:ext cx="234" cy="51"/>
                <a:chOff x="2429" y="2251"/>
                <a:chExt cx="234" cy="51"/>
              </a:xfrm>
            </p:grpSpPr>
            <p:grpSp>
              <p:nvGrpSpPr>
                <p:cNvPr id="7360" name="Group 151"/>
                <p:cNvGrpSpPr>
                  <a:grpSpLocks/>
                </p:cNvGrpSpPr>
                <p:nvPr/>
              </p:nvGrpSpPr>
              <p:grpSpPr bwMode="auto">
                <a:xfrm>
                  <a:off x="2429" y="2251"/>
                  <a:ext cx="187" cy="51"/>
                  <a:chOff x="2429" y="2251"/>
                  <a:chExt cx="187" cy="51"/>
                </a:xfrm>
              </p:grpSpPr>
              <p:sp>
                <p:nvSpPr>
                  <p:cNvPr id="7320" name="Freeform 152"/>
                  <p:cNvSpPr>
                    <a:spLocks/>
                  </p:cNvSpPr>
                  <p:nvPr/>
                </p:nvSpPr>
                <p:spPr bwMode="auto">
                  <a:xfrm>
                    <a:off x="2452" y="2251"/>
                    <a:ext cx="24" cy="51"/>
                  </a:xfrm>
                  <a:custGeom>
                    <a:avLst/>
                    <a:gdLst/>
                    <a:ahLst/>
                    <a:cxnLst>
                      <a:cxn ang="0">
                        <a:pos x="0" y="51"/>
                      </a:cxn>
                      <a:cxn ang="0">
                        <a:pos x="24" y="0"/>
                      </a:cxn>
                    </a:cxnLst>
                    <a:rect l="0" t="0" r="r" b="b"/>
                    <a:pathLst>
                      <a:path w="24" h="51">
                        <a:moveTo>
                          <a:pt x="0" y="51"/>
                        </a:moveTo>
                        <a:cubicBezTo>
                          <a:pt x="13" y="51"/>
                          <a:pt x="24" y="28"/>
                          <a:pt x="24" y="0"/>
                        </a:cubicBezTo>
                      </a:path>
                    </a:pathLst>
                  </a:custGeom>
                  <a:noFill/>
                  <a:ln w="14288" cap="flat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 b="1">
                      <a:latin typeface="+mj-lt"/>
                    </a:endParaRPr>
                  </a:p>
                </p:txBody>
              </p:sp>
              <p:sp>
                <p:nvSpPr>
                  <p:cNvPr id="7321" name="Freeform 153"/>
                  <p:cNvSpPr>
                    <a:spLocks/>
                  </p:cNvSpPr>
                  <p:nvPr/>
                </p:nvSpPr>
                <p:spPr bwMode="auto">
                  <a:xfrm>
                    <a:off x="2429" y="2251"/>
                    <a:ext cx="23" cy="51"/>
                  </a:xfrm>
                  <a:custGeom>
                    <a:avLst/>
                    <a:gdLst/>
                    <a:ahLst/>
                    <a:cxnLst>
                      <a:cxn ang="0">
                        <a:pos x="23" y="5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3" h="51">
                        <a:moveTo>
                          <a:pt x="23" y="51"/>
                        </a:moveTo>
                        <a:cubicBezTo>
                          <a:pt x="10" y="51"/>
                          <a:pt x="0" y="28"/>
                          <a:pt x="0" y="0"/>
                        </a:cubicBezTo>
                      </a:path>
                    </a:pathLst>
                  </a:custGeom>
                  <a:noFill/>
                  <a:ln w="14288" cap="flat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 b="1">
                      <a:latin typeface="+mj-lt"/>
                    </a:endParaRPr>
                  </a:p>
                </p:txBody>
              </p:sp>
              <p:sp>
                <p:nvSpPr>
                  <p:cNvPr id="7322" name="Freeform 154"/>
                  <p:cNvSpPr>
                    <a:spLocks/>
                  </p:cNvSpPr>
                  <p:nvPr/>
                </p:nvSpPr>
                <p:spPr bwMode="auto">
                  <a:xfrm>
                    <a:off x="2499" y="2251"/>
                    <a:ext cx="24" cy="51"/>
                  </a:xfrm>
                  <a:custGeom>
                    <a:avLst/>
                    <a:gdLst/>
                    <a:ahLst/>
                    <a:cxnLst>
                      <a:cxn ang="0">
                        <a:pos x="0" y="51"/>
                      </a:cxn>
                      <a:cxn ang="0">
                        <a:pos x="24" y="0"/>
                      </a:cxn>
                    </a:cxnLst>
                    <a:rect l="0" t="0" r="r" b="b"/>
                    <a:pathLst>
                      <a:path w="24" h="51">
                        <a:moveTo>
                          <a:pt x="0" y="51"/>
                        </a:moveTo>
                        <a:cubicBezTo>
                          <a:pt x="13" y="51"/>
                          <a:pt x="24" y="28"/>
                          <a:pt x="24" y="0"/>
                        </a:cubicBezTo>
                      </a:path>
                    </a:pathLst>
                  </a:custGeom>
                  <a:noFill/>
                  <a:ln w="14288" cap="flat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 b="1">
                      <a:latin typeface="+mj-lt"/>
                    </a:endParaRPr>
                  </a:p>
                </p:txBody>
              </p:sp>
              <p:sp>
                <p:nvSpPr>
                  <p:cNvPr id="7323" name="Freeform 155"/>
                  <p:cNvSpPr>
                    <a:spLocks/>
                  </p:cNvSpPr>
                  <p:nvPr/>
                </p:nvSpPr>
                <p:spPr bwMode="auto">
                  <a:xfrm>
                    <a:off x="2476" y="2251"/>
                    <a:ext cx="23" cy="51"/>
                  </a:xfrm>
                  <a:custGeom>
                    <a:avLst/>
                    <a:gdLst/>
                    <a:ahLst/>
                    <a:cxnLst>
                      <a:cxn ang="0">
                        <a:pos x="23" y="5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3" h="51">
                        <a:moveTo>
                          <a:pt x="23" y="51"/>
                        </a:moveTo>
                        <a:cubicBezTo>
                          <a:pt x="10" y="51"/>
                          <a:pt x="0" y="28"/>
                          <a:pt x="0" y="0"/>
                        </a:cubicBezTo>
                      </a:path>
                    </a:pathLst>
                  </a:custGeom>
                  <a:noFill/>
                  <a:ln w="14288" cap="flat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 b="1">
                      <a:latin typeface="+mj-lt"/>
                    </a:endParaRPr>
                  </a:p>
                </p:txBody>
              </p:sp>
              <p:sp>
                <p:nvSpPr>
                  <p:cNvPr id="7324" name="Freeform 156"/>
                  <p:cNvSpPr>
                    <a:spLocks/>
                  </p:cNvSpPr>
                  <p:nvPr/>
                </p:nvSpPr>
                <p:spPr bwMode="auto">
                  <a:xfrm>
                    <a:off x="2545" y="2251"/>
                    <a:ext cx="24" cy="51"/>
                  </a:xfrm>
                  <a:custGeom>
                    <a:avLst/>
                    <a:gdLst/>
                    <a:ahLst/>
                    <a:cxnLst>
                      <a:cxn ang="0">
                        <a:pos x="0" y="51"/>
                      </a:cxn>
                      <a:cxn ang="0">
                        <a:pos x="24" y="0"/>
                      </a:cxn>
                    </a:cxnLst>
                    <a:rect l="0" t="0" r="r" b="b"/>
                    <a:pathLst>
                      <a:path w="24" h="51">
                        <a:moveTo>
                          <a:pt x="0" y="51"/>
                        </a:moveTo>
                        <a:cubicBezTo>
                          <a:pt x="14" y="51"/>
                          <a:pt x="24" y="28"/>
                          <a:pt x="24" y="0"/>
                        </a:cubicBezTo>
                      </a:path>
                    </a:pathLst>
                  </a:custGeom>
                  <a:noFill/>
                  <a:ln w="14288" cap="flat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 b="1">
                      <a:latin typeface="+mj-lt"/>
                    </a:endParaRPr>
                  </a:p>
                </p:txBody>
              </p:sp>
              <p:sp>
                <p:nvSpPr>
                  <p:cNvPr id="7325" name="Freeform 157"/>
                  <p:cNvSpPr>
                    <a:spLocks/>
                  </p:cNvSpPr>
                  <p:nvPr/>
                </p:nvSpPr>
                <p:spPr bwMode="auto">
                  <a:xfrm>
                    <a:off x="2523" y="2251"/>
                    <a:ext cx="22" cy="51"/>
                  </a:xfrm>
                  <a:custGeom>
                    <a:avLst/>
                    <a:gdLst/>
                    <a:ahLst/>
                    <a:cxnLst>
                      <a:cxn ang="0">
                        <a:pos x="22" y="5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2" h="51">
                        <a:moveTo>
                          <a:pt x="22" y="51"/>
                        </a:moveTo>
                        <a:cubicBezTo>
                          <a:pt x="10" y="51"/>
                          <a:pt x="0" y="28"/>
                          <a:pt x="0" y="0"/>
                        </a:cubicBezTo>
                      </a:path>
                    </a:pathLst>
                  </a:custGeom>
                  <a:noFill/>
                  <a:ln w="14288" cap="flat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 b="1">
                      <a:latin typeface="+mj-lt"/>
                    </a:endParaRPr>
                  </a:p>
                </p:txBody>
              </p:sp>
              <p:sp>
                <p:nvSpPr>
                  <p:cNvPr id="7326" name="Freeform 158"/>
                  <p:cNvSpPr>
                    <a:spLocks/>
                  </p:cNvSpPr>
                  <p:nvPr/>
                </p:nvSpPr>
                <p:spPr bwMode="auto">
                  <a:xfrm>
                    <a:off x="2592" y="2251"/>
                    <a:ext cx="24" cy="51"/>
                  </a:xfrm>
                  <a:custGeom>
                    <a:avLst/>
                    <a:gdLst/>
                    <a:ahLst/>
                    <a:cxnLst>
                      <a:cxn ang="0">
                        <a:pos x="0" y="51"/>
                      </a:cxn>
                      <a:cxn ang="0">
                        <a:pos x="24" y="0"/>
                      </a:cxn>
                    </a:cxnLst>
                    <a:rect l="0" t="0" r="r" b="b"/>
                    <a:pathLst>
                      <a:path w="24" h="51">
                        <a:moveTo>
                          <a:pt x="0" y="51"/>
                        </a:moveTo>
                        <a:cubicBezTo>
                          <a:pt x="14" y="51"/>
                          <a:pt x="24" y="28"/>
                          <a:pt x="24" y="0"/>
                        </a:cubicBezTo>
                      </a:path>
                    </a:pathLst>
                  </a:custGeom>
                  <a:noFill/>
                  <a:ln w="14288" cap="flat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 b="1">
                      <a:latin typeface="+mj-lt"/>
                    </a:endParaRPr>
                  </a:p>
                </p:txBody>
              </p:sp>
              <p:sp>
                <p:nvSpPr>
                  <p:cNvPr id="7327" name="Freeform 159"/>
                  <p:cNvSpPr>
                    <a:spLocks/>
                  </p:cNvSpPr>
                  <p:nvPr/>
                </p:nvSpPr>
                <p:spPr bwMode="auto">
                  <a:xfrm>
                    <a:off x="2569" y="2251"/>
                    <a:ext cx="23" cy="51"/>
                  </a:xfrm>
                  <a:custGeom>
                    <a:avLst/>
                    <a:gdLst/>
                    <a:ahLst/>
                    <a:cxnLst>
                      <a:cxn ang="0">
                        <a:pos x="23" y="5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3" h="51">
                        <a:moveTo>
                          <a:pt x="23" y="51"/>
                        </a:moveTo>
                        <a:cubicBezTo>
                          <a:pt x="10" y="51"/>
                          <a:pt x="0" y="28"/>
                          <a:pt x="0" y="0"/>
                        </a:cubicBezTo>
                      </a:path>
                    </a:pathLst>
                  </a:custGeom>
                  <a:noFill/>
                  <a:ln w="14288" cap="flat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 b="1">
                      <a:latin typeface="+mj-lt"/>
                    </a:endParaRPr>
                  </a:p>
                </p:txBody>
              </p:sp>
            </p:grpSp>
            <p:sp>
              <p:nvSpPr>
                <p:cNvPr id="7328" name="Freeform 160"/>
                <p:cNvSpPr>
                  <a:spLocks/>
                </p:cNvSpPr>
                <p:nvPr/>
              </p:nvSpPr>
              <p:spPr bwMode="auto">
                <a:xfrm>
                  <a:off x="2640" y="2251"/>
                  <a:ext cx="23" cy="51"/>
                </a:xfrm>
                <a:custGeom>
                  <a:avLst/>
                  <a:gdLst/>
                  <a:ahLst/>
                  <a:cxnLst>
                    <a:cxn ang="0">
                      <a:pos x="0" y="51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23" h="51">
                      <a:moveTo>
                        <a:pt x="0" y="51"/>
                      </a:moveTo>
                      <a:cubicBezTo>
                        <a:pt x="13" y="51"/>
                        <a:pt x="23" y="28"/>
                        <a:pt x="23" y="0"/>
                      </a:cubicBezTo>
                    </a:path>
                  </a:pathLst>
                </a:custGeom>
                <a:noFill/>
                <a:ln w="1428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 b="1">
                    <a:latin typeface="+mj-lt"/>
                  </a:endParaRPr>
                </a:p>
              </p:txBody>
            </p:sp>
            <p:sp>
              <p:nvSpPr>
                <p:cNvPr id="7329" name="Freeform 161"/>
                <p:cNvSpPr>
                  <a:spLocks/>
                </p:cNvSpPr>
                <p:nvPr/>
              </p:nvSpPr>
              <p:spPr bwMode="auto">
                <a:xfrm>
                  <a:off x="2616" y="2251"/>
                  <a:ext cx="24" cy="51"/>
                </a:xfrm>
                <a:custGeom>
                  <a:avLst/>
                  <a:gdLst/>
                  <a:ahLst/>
                  <a:cxnLst>
                    <a:cxn ang="0">
                      <a:pos x="24" y="5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4" h="51">
                      <a:moveTo>
                        <a:pt x="24" y="51"/>
                      </a:moveTo>
                      <a:cubicBezTo>
                        <a:pt x="11" y="51"/>
                        <a:pt x="0" y="28"/>
                        <a:pt x="0" y="0"/>
                      </a:cubicBezTo>
                    </a:path>
                  </a:pathLst>
                </a:custGeom>
                <a:noFill/>
                <a:ln w="1428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 b="1">
                    <a:latin typeface="+mj-lt"/>
                  </a:endParaRPr>
                </a:p>
              </p:txBody>
            </p:sp>
          </p:grpSp>
          <p:grpSp>
            <p:nvGrpSpPr>
              <p:cNvPr id="7364" name="Group 162"/>
              <p:cNvGrpSpPr>
                <a:grpSpLocks/>
              </p:cNvGrpSpPr>
              <p:nvPr/>
            </p:nvGrpSpPr>
            <p:grpSpPr bwMode="auto">
              <a:xfrm>
                <a:off x="2429" y="2100"/>
                <a:ext cx="234" cy="50"/>
                <a:chOff x="2429" y="2100"/>
                <a:chExt cx="234" cy="50"/>
              </a:xfrm>
            </p:grpSpPr>
            <p:grpSp>
              <p:nvGrpSpPr>
                <p:cNvPr id="18432" name="Group 163"/>
                <p:cNvGrpSpPr>
                  <a:grpSpLocks/>
                </p:cNvGrpSpPr>
                <p:nvPr/>
              </p:nvGrpSpPr>
              <p:grpSpPr bwMode="auto">
                <a:xfrm>
                  <a:off x="2429" y="2100"/>
                  <a:ext cx="187" cy="50"/>
                  <a:chOff x="2429" y="2100"/>
                  <a:chExt cx="187" cy="50"/>
                </a:xfrm>
              </p:grpSpPr>
              <p:sp>
                <p:nvSpPr>
                  <p:cNvPr id="7332" name="Freeform 164"/>
                  <p:cNvSpPr>
                    <a:spLocks/>
                  </p:cNvSpPr>
                  <p:nvPr/>
                </p:nvSpPr>
                <p:spPr bwMode="auto">
                  <a:xfrm>
                    <a:off x="2452" y="2100"/>
                    <a:ext cx="24" cy="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4" y="50"/>
                      </a:cxn>
                    </a:cxnLst>
                    <a:rect l="0" t="0" r="r" b="b"/>
                    <a:pathLst>
                      <a:path w="24" h="50">
                        <a:moveTo>
                          <a:pt x="0" y="0"/>
                        </a:moveTo>
                        <a:cubicBezTo>
                          <a:pt x="13" y="0"/>
                          <a:pt x="24" y="23"/>
                          <a:pt x="24" y="50"/>
                        </a:cubicBezTo>
                      </a:path>
                    </a:pathLst>
                  </a:custGeom>
                  <a:noFill/>
                  <a:ln w="14288" cap="flat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 b="1">
                      <a:latin typeface="+mj-lt"/>
                    </a:endParaRPr>
                  </a:p>
                </p:txBody>
              </p:sp>
              <p:sp>
                <p:nvSpPr>
                  <p:cNvPr id="7333" name="Freeform 165"/>
                  <p:cNvSpPr>
                    <a:spLocks/>
                  </p:cNvSpPr>
                  <p:nvPr/>
                </p:nvSpPr>
                <p:spPr bwMode="auto">
                  <a:xfrm>
                    <a:off x="2429" y="2100"/>
                    <a:ext cx="23" cy="50"/>
                  </a:xfrm>
                  <a:custGeom>
                    <a:avLst/>
                    <a:gdLst/>
                    <a:ahLst/>
                    <a:cxnLst>
                      <a:cxn ang="0">
                        <a:pos x="23" y="0"/>
                      </a:cxn>
                      <a:cxn ang="0">
                        <a:pos x="0" y="50"/>
                      </a:cxn>
                    </a:cxnLst>
                    <a:rect l="0" t="0" r="r" b="b"/>
                    <a:pathLst>
                      <a:path w="23" h="50">
                        <a:moveTo>
                          <a:pt x="23" y="0"/>
                        </a:moveTo>
                        <a:cubicBezTo>
                          <a:pt x="10" y="0"/>
                          <a:pt x="0" y="23"/>
                          <a:pt x="0" y="50"/>
                        </a:cubicBezTo>
                      </a:path>
                    </a:pathLst>
                  </a:custGeom>
                  <a:noFill/>
                  <a:ln w="14288" cap="flat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 b="1">
                      <a:latin typeface="+mj-lt"/>
                    </a:endParaRPr>
                  </a:p>
                </p:txBody>
              </p:sp>
              <p:sp>
                <p:nvSpPr>
                  <p:cNvPr id="7334" name="Freeform 166"/>
                  <p:cNvSpPr>
                    <a:spLocks/>
                  </p:cNvSpPr>
                  <p:nvPr/>
                </p:nvSpPr>
                <p:spPr bwMode="auto">
                  <a:xfrm>
                    <a:off x="2499" y="2100"/>
                    <a:ext cx="24" cy="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4" y="50"/>
                      </a:cxn>
                    </a:cxnLst>
                    <a:rect l="0" t="0" r="r" b="b"/>
                    <a:pathLst>
                      <a:path w="24" h="50">
                        <a:moveTo>
                          <a:pt x="0" y="0"/>
                        </a:moveTo>
                        <a:cubicBezTo>
                          <a:pt x="13" y="0"/>
                          <a:pt x="24" y="23"/>
                          <a:pt x="24" y="50"/>
                        </a:cubicBezTo>
                      </a:path>
                    </a:pathLst>
                  </a:custGeom>
                  <a:noFill/>
                  <a:ln w="14288" cap="flat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 b="1">
                      <a:latin typeface="+mj-lt"/>
                    </a:endParaRPr>
                  </a:p>
                </p:txBody>
              </p:sp>
              <p:sp>
                <p:nvSpPr>
                  <p:cNvPr id="7335" name="Freeform 167"/>
                  <p:cNvSpPr>
                    <a:spLocks/>
                  </p:cNvSpPr>
                  <p:nvPr/>
                </p:nvSpPr>
                <p:spPr bwMode="auto">
                  <a:xfrm>
                    <a:off x="2476" y="2100"/>
                    <a:ext cx="23" cy="50"/>
                  </a:xfrm>
                  <a:custGeom>
                    <a:avLst/>
                    <a:gdLst/>
                    <a:ahLst/>
                    <a:cxnLst>
                      <a:cxn ang="0">
                        <a:pos x="23" y="0"/>
                      </a:cxn>
                      <a:cxn ang="0">
                        <a:pos x="0" y="50"/>
                      </a:cxn>
                    </a:cxnLst>
                    <a:rect l="0" t="0" r="r" b="b"/>
                    <a:pathLst>
                      <a:path w="23" h="50">
                        <a:moveTo>
                          <a:pt x="23" y="0"/>
                        </a:moveTo>
                        <a:cubicBezTo>
                          <a:pt x="10" y="0"/>
                          <a:pt x="0" y="23"/>
                          <a:pt x="0" y="50"/>
                        </a:cubicBezTo>
                      </a:path>
                    </a:pathLst>
                  </a:custGeom>
                  <a:noFill/>
                  <a:ln w="14288" cap="flat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 b="1">
                      <a:latin typeface="+mj-lt"/>
                    </a:endParaRPr>
                  </a:p>
                </p:txBody>
              </p:sp>
              <p:sp>
                <p:nvSpPr>
                  <p:cNvPr id="7336" name="Freeform 168"/>
                  <p:cNvSpPr>
                    <a:spLocks/>
                  </p:cNvSpPr>
                  <p:nvPr/>
                </p:nvSpPr>
                <p:spPr bwMode="auto">
                  <a:xfrm>
                    <a:off x="2545" y="2100"/>
                    <a:ext cx="24" cy="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4" y="50"/>
                      </a:cxn>
                    </a:cxnLst>
                    <a:rect l="0" t="0" r="r" b="b"/>
                    <a:pathLst>
                      <a:path w="24" h="50">
                        <a:moveTo>
                          <a:pt x="0" y="0"/>
                        </a:moveTo>
                        <a:cubicBezTo>
                          <a:pt x="14" y="0"/>
                          <a:pt x="24" y="23"/>
                          <a:pt x="24" y="50"/>
                        </a:cubicBezTo>
                      </a:path>
                    </a:pathLst>
                  </a:custGeom>
                  <a:noFill/>
                  <a:ln w="14288" cap="flat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 b="1">
                      <a:latin typeface="+mj-lt"/>
                    </a:endParaRPr>
                  </a:p>
                </p:txBody>
              </p:sp>
              <p:sp>
                <p:nvSpPr>
                  <p:cNvPr id="7337" name="Freeform 169"/>
                  <p:cNvSpPr>
                    <a:spLocks/>
                  </p:cNvSpPr>
                  <p:nvPr/>
                </p:nvSpPr>
                <p:spPr bwMode="auto">
                  <a:xfrm>
                    <a:off x="2523" y="2100"/>
                    <a:ext cx="22" cy="50"/>
                  </a:xfrm>
                  <a:custGeom>
                    <a:avLst/>
                    <a:gdLst/>
                    <a:ahLst/>
                    <a:cxnLst>
                      <a:cxn ang="0">
                        <a:pos x="22" y="0"/>
                      </a:cxn>
                      <a:cxn ang="0">
                        <a:pos x="0" y="50"/>
                      </a:cxn>
                    </a:cxnLst>
                    <a:rect l="0" t="0" r="r" b="b"/>
                    <a:pathLst>
                      <a:path w="22" h="50">
                        <a:moveTo>
                          <a:pt x="22" y="0"/>
                        </a:moveTo>
                        <a:cubicBezTo>
                          <a:pt x="10" y="0"/>
                          <a:pt x="0" y="23"/>
                          <a:pt x="0" y="50"/>
                        </a:cubicBezTo>
                      </a:path>
                    </a:pathLst>
                  </a:custGeom>
                  <a:noFill/>
                  <a:ln w="14288" cap="flat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 b="1">
                      <a:latin typeface="+mj-lt"/>
                    </a:endParaRPr>
                  </a:p>
                </p:txBody>
              </p:sp>
              <p:sp>
                <p:nvSpPr>
                  <p:cNvPr id="7338" name="Freeform 170"/>
                  <p:cNvSpPr>
                    <a:spLocks/>
                  </p:cNvSpPr>
                  <p:nvPr/>
                </p:nvSpPr>
                <p:spPr bwMode="auto">
                  <a:xfrm>
                    <a:off x="2592" y="2100"/>
                    <a:ext cx="24" cy="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4" y="50"/>
                      </a:cxn>
                    </a:cxnLst>
                    <a:rect l="0" t="0" r="r" b="b"/>
                    <a:pathLst>
                      <a:path w="24" h="50">
                        <a:moveTo>
                          <a:pt x="0" y="0"/>
                        </a:moveTo>
                        <a:cubicBezTo>
                          <a:pt x="14" y="0"/>
                          <a:pt x="24" y="23"/>
                          <a:pt x="24" y="50"/>
                        </a:cubicBezTo>
                      </a:path>
                    </a:pathLst>
                  </a:custGeom>
                  <a:noFill/>
                  <a:ln w="14288" cap="flat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 b="1">
                      <a:latin typeface="+mj-lt"/>
                    </a:endParaRPr>
                  </a:p>
                </p:txBody>
              </p:sp>
              <p:sp>
                <p:nvSpPr>
                  <p:cNvPr id="7339" name="Freeform 171"/>
                  <p:cNvSpPr>
                    <a:spLocks/>
                  </p:cNvSpPr>
                  <p:nvPr/>
                </p:nvSpPr>
                <p:spPr bwMode="auto">
                  <a:xfrm>
                    <a:off x="2569" y="2100"/>
                    <a:ext cx="23" cy="50"/>
                  </a:xfrm>
                  <a:custGeom>
                    <a:avLst/>
                    <a:gdLst/>
                    <a:ahLst/>
                    <a:cxnLst>
                      <a:cxn ang="0">
                        <a:pos x="23" y="0"/>
                      </a:cxn>
                      <a:cxn ang="0">
                        <a:pos x="0" y="50"/>
                      </a:cxn>
                    </a:cxnLst>
                    <a:rect l="0" t="0" r="r" b="b"/>
                    <a:pathLst>
                      <a:path w="23" h="50">
                        <a:moveTo>
                          <a:pt x="23" y="0"/>
                        </a:moveTo>
                        <a:cubicBezTo>
                          <a:pt x="10" y="0"/>
                          <a:pt x="0" y="23"/>
                          <a:pt x="0" y="50"/>
                        </a:cubicBezTo>
                      </a:path>
                    </a:pathLst>
                  </a:custGeom>
                  <a:noFill/>
                  <a:ln w="14288" cap="flat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 b="1">
                      <a:latin typeface="+mj-lt"/>
                    </a:endParaRPr>
                  </a:p>
                </p:txBody>
              </p:sp>
            </p:grpSp>
            <p:sp>
              <p:nvSpPr>
                <p:cNvPr id="7340" name="Freeform 172"/>
                <p:cNvSpPr>
                  <a:spLocks/>
                </p:cNvSpPr>
                <p:nvPr/>
              </p:nvSpPr>
              <p:spPr bwMode="auto">
                <a:xfrm>
                  <a:off x="2640" y="2100"/>
                  <a:ext cx="23" cy="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3" y="50"/>
                    </a:cxn>
                  </a:cxnLst>
                  <a:rect l="0" t="0" r="r" b="b"/>
                  <a:pathLst>
                    <a:path w="23" h="50">
                      <a:moveTo>
                        <a:pt x="0" y="0"/>
                      </a:moveTo>
                      <a:cubicBezTo>
                        <a:pt x="13" y="0"/>
                        <a:pt x="23" y="23"/>
                        <a:pt x="23" y="50"/>
                      </a:cubicBezTo>
                    </a:path>
                  </a:pathLst>
                </a:custGeom>
                <a:noFill/>
                <a:ln w="1428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 b="1">
                    <a:latin typeface="+mj-lt"/>
                  </a:endParaRPr>
                </a:p>
              </p:txBody>
            </p:sp>
            <p:sp>
              <p:nvSpPr>
                <p:cNvPr id="7341" name="Freeform 173"/>
                <p:cNvSpPr>
                  <a:spLocks/>
                </p:cNvSpPr>
                <p:nvPr/>
              </p:nvSpPr>
              <p:spPr bwMode="auto">
                <a:xfrm>
                  <a:off x="2616" y="2100"/>
                  <a:ext cx="24" cy="50"/>
                </a:xfrm>
                <a:custGeom>
                  <a:avLst/>
                  <a:gdLst/>
                  <a:ahLst/>
                  <a:cxnLst>
                    <a:cxn ang="0">
                      <a:pos x="24" y="0"/>
                    </a:cxn>
                    <a:cxn ang="0">
                      <a:pos x="0" y="50"/>
                    </a:cxn>
                  </a:cxnLst>
                  <a:rect l="0" t="0" r="r" b="b"/>
                  <a:pathLst>
                    <a:path w="24" h="50">
                      <a:moveTo>
                        <a:pt x="24" y="0"/>
                      </a:moveTo>
                      <a:cubicBezTo>
                        <a:pt x="11" y="0"/>
                        <a:pt x="0" y="23"/>
                        <a:pt x="0" y="50"/>
                      </a:cubicBezTo>
                    </a:path>
                  </a:pathLst>
                </a:custGeom>
                <a:noFill/>
                <a:ln w="1428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 b="1">
                    <a:latin typeface="+mj-lt"/>
                  </a:endParaRPr>
                </a:p>
              </p:txBody>
            </p:sp>
          </p:grpSp>
        </p:grpSp>
        <p:grpSp>
          <p:nvGrpSpPr>
            <p:cNvPr id="18433" name="Group 174"/>
            <p:cNvGrpSpPr>
              <a:grpSpLocks/>
            </p:cNvGrpSpPr>
            <p:nvPr/>
          </p:nvGrpSpPr>
          <p:grpSpPr bwMode="auto">
            <a:xfrm>
              <a:off x="3727" y="1943"/>
              <a:ext cx="77" cy="324"/>
              <a:chOff x="3514" y="2039"/>
              <a:chExt cx="77" cy="324"/>
            </a:xfrm>
          </p:grpSpPr>
          <p:sp>
            <p:nvSpPr>
              <p:cNvPr id="7343" name="Rectangle 175"/>
              <p:cNvSpPr>
                <a:spLocks noChangeArrowheads="1"/>
              </p:cNvSpPr>
              <p:nvPr/>
            </p:nvSpPr>
            <p:spPr bwMode="auto">
              <a:xfrm>
                <a:off x="3514" y="2039"/>
                <a:ext cx="77" cy="324"/>
              </a:xfrm>
              <a:prstGeom prst="rect">
                <a:avLst/>
              </a:prstGeom>
              <a:solidFill>
                <a:srgbClr val="BBE0E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  <p:sp>
            <p:nvSpPr>
              <p:cNvPr id="7344" name="Rectangle 176"/>
              <p:cNvSpPr>
                <a:spLocks noChangeArrowheads="1"/>
              </p:cNvSpPr>
              <p:nvPr/>
            </p:nvSpPr>
            <p:spPr bwMode="auto">
              <a:xfrm>
                <a:off x="3514" y="2039"/>
                <a:ext cx="77" cy="324"/>
              </a:xfrm>
              <a:prstGeom prst="rect">
                <a:avLst/>
              </a:prstGeom>
              <a:noFill/>
              <a:ln w="6350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</p:grpSp>
        <p:grpSp>
          <p:nvGrpSpPr>
            <p:cNvPr id="18436" name="Group 177"/>
            <p:cNvGrpSpPr>
              <a:grpSpLocks/>
            </p:cNvGrpSpPr>
            <p:nvPr/>
          </p:nvGrpSpPr>
          <p:grpSpPr bwMode="auto">
            <a:xfrm>
              <a:off x="1063" y="3483"/>
              <a:ext cx="43" cy="202"/>
              <a:chOff x="850" y="3579"/>
              <a:chExt cx="43" cy="202"/>
            </a:xfrm>
          </p:grpSpPr>
          <p:sp>
            <p:nvSpPr>
              <p:cNvPr id="7346" name="Line 178"/>
              <p:cNvSpPr>
                <a:spLocks noChangeShapeType="1"/>
              </p:cNvSpPr>
              <p:nvPr/>
            </p:nvSpPr>
            <p:spPr bwMode="auto">
              <a:xfrm flipV="1">
                <a:off x="850" y="3620"/>
                <a:ext cx="0" cy="12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  <p:sp>
            <p:nvSpPr>
              <p:cNvPr id="7347" name="Line 179"/>
              <p:cNvSpPr>
                <a:spLocks noChangeShapeType="1"/>
              </p:cNvSpPr>
              <p:nvPr/>
            </p:nvSpPr>
            <p:spPr bwMode="auto">
              <a:xfrm flipV="1">
                <a:off x="850" y="3579"/>
                <a:ext cx="43" cy="4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  <p:sp>
            <p:nvSpPr>
              <p:cNvPr id="7348" name="Line 180"/>
              <p:cNvSpPr>
                <a:spLocks noChangeShapeType="1"/>
              </p:cNvSpPr>
              <p:nvPr/>
            </p:nvSpPr>
            <p:spPr bwMode="auto">
              <a:xfrm>
                <a:off x="850" y="3734"/>
                <a:ext cx="43" cy="4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</p:grpSp>
        <p:sp>
          <p:nvSpPr>
            <p:cNvPr id="7349" name="Freeform 181"/>
            <p:cNvSpPr>
              <a:spLocks noEditPoints="1"/>
            </p:cNvSpPr>
            <p:nvPr/>
          </p:nvSpPr>
          <p:spPr bwMode="auto">
            <a:xfrm>
              <a:off x="1063" y="3561"/>
              <a:ext cx="251" cy="45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220" y="19"/>
                </a:cxn>
                <a:cxn ang="0">
                  <a:pos x="220" y="26"/>
                </a:cxn>
                <a:cxn ang="0">
                  <a:pos x="0" y="26"/>
                </a:cxn>
                <a:cxn ang="0">
                  <a:pos x="0" y="19"/>
                </a:cxn>
                <a:cxn ang="0">
                  <a:pos x="214" y="0"/>
                </a:cxn>
                <a:cxn ang="0">
                  <a:pos x="251" y="23"/>
                </a:cxn>
                <a:cxn ang="0">
                  <a:pos x="214" y="45"/>
                </a:cxn>
                <a:cxn ang="0">
                  <a:pos x="214" y="0"/>
                </a:cxn>
              </a:cxnLst>
              <a:rect l="0" t="0" r="r" b="b"/>
              <a:pathLst>
                <a:path w="251" h="45">
                  <a:moveTo>
                    <a:pt x="0" y="19"/>
                  </a:moveTo>
                  <a:lnTo>
                    <a:pt x="220" y="19"/>
                  </a:lnTo>
                  <a:lnTo>
                    <a:pt x="220" y="26"/>
                  </a:lnTo>
                  <a:lnTo>
                    <a:pt x="0" y="26"/>
                  </a:lnTo>
                  <a:lnTo>
                    <a:pt x="0" y="19"/>
                  </a:lnTo>
                  <a:close/>
                  <a:moveTo>
                    <a:pt x="214" y="0"/>
                  </a:moveTo>
                  <a:lnTo>
                    <a:pt x="251" y="23"/>
                  </a:lnTo>
                  <a:lnTo>
                    <a:pt x="214" y="45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grpSp>
          <p:nvGrpSpPr>
            <p:cNvPr id="18437" name="Group 182"/>
            <p:cNvGrpSpPr>
              <a:grpSpLocks/>
            </p:cNvGrpSpPr>
            <p:nvPr/>
          </p:nvGrpSpPr>
          <p:grpSpPr bwMode="auto">
            <a:xfrm>
              <a:off x="1063" y="2860"/>
              <a:ext cx="43" cy="201"/>
              <a:chOff x="850" y="2956"/>
              <a:chExt cx="43" cy="201"/>
            </a:xfrm>
          </p:grpSpPr>
          <p:sp>
            <p:nvSpPr>
              <p:cNvPr id="7351" name="Line 183"/>
              <p:cNvSpPr>
                <a:spLocks noChangeShapeType="1"/>
              </p:cNvSpPr>
              <p:nvPr/>
            </p:nvSpPr>
            <p:spPr bwMode="auto">
              <a:xfrm flipV="1">
                <a:off x="850" y="2996"/>
                <a:ext cx="0" cy="12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  <p:sp>
            <p:nvSpPr>
              <p:cNvPr id="7352" name="Line 184"/>
              <p:cNvSpPr>
                <a:spLocks noChangeShapeType="1"/>
              </p:cNvSpPr>
              <p:nvPr/>
            </p:nvSpPr>
            <p:spPr bwMode="auto">
              <a:xfrm flipV="1">
                <a:off x="850" y="2956"/>
                <a:ext cx="43" cy="4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  <p:sp>
            <p:nvSpPr>
              <p:cNvPr id="7353" name="Line 185"/>
              <p:cNvSpPr>
                <a:spLocks noChangeShapeType="1"/>
              </p:cNvSpPr>
              <p:nvPr/>
            </p:nvSpPr>
            <p:spPr bwMode="auto">
              <a:xfrm>
                <a:off x="850" y="3111"/>
                <a:ext cx="43" cy="4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</p:grpSp>
        <p:sp>
          <p:nvSpPr>
            <p:cNvPr id="7354" name="Freeform 186"/>
            <p:cNvSpPr>
              <a:spLocks noEditPoints="1"/>
            </p:cNvSpPr>
            <p:nvPr/>
          </p:nvSpPr>
          <p:spPr bwMode="auto">
            <a:xfrm>
              <a:off x="1063" y="2938"/>
              <a:ext cx="251" cy="45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220" y="19"/>
                </a:cxn>
                <a:cxn ang="0">
                  <a:pos x="220" y="27"/>
                </a:cxn>
                <a:cxn ang="0">
                  <a:pos x="0" y="27"/>
                </a:cxn>
                <a:cxn ang="0">
                  <a:pos x="0" y="19"/>
                </a:cxn>
                <a:cxn ang="0">
                  <a:pos x="214" y="0"/>
                </a:cxn>
                <a:cxn ang="0">
                  <a:pos x="251" y="23"/>
                </a:cxn>
                <a:cxn ang="0">
                  <a:pos x="214" y="46"/>
                </a:cxn>
                <a:cxn ang="0">
                  <a:pos x="214" y="0"/>
                </a:cxn>
              </a:cxnLst>
              <a:rect l="0" t="0" r="r" b="b"/>
              <a:pathLst>
                <a:path w="251" h="46">
                  <a:moveTo>
                    <a:pt x="0" y="19"/>
                  </a:moveTo>
                  <a:lnTo>
                    <a:pt x="220" y="19"/>
                  </a:lnTo>
                  <a:lnTo>
                    <a:pt x="220" y="27"/>
                  </a:lnTo>
                  <a:lnTo>
                    <a:pt x="0" y="27"/>
                  </a:lnTo>
                  <a:lnTo>
                    <a:pt x="0" y="19"/>
                  </a:lnTo>
                  <a:close/>
                  <a:moveTo>
                    <a:pt x="214" y="0"/>
                  </a:moveTo>
                  <a:lnTo>
                    <a:pt x="251" y="23"/>
                  </a:lnTo>
                  <a:lnTo>
                    <a:pt x="214" y="46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355" name="Freeform 187"/>
            <p:cNvSpPr>
              <a:spLocks noEditPoints="1"/>
            </p:cNvSpPr>
            <p:nvPr/>
          </p:nvSpPr>
          <p:spPr bwMode="auto">
            <a:xfrm>
              <a:off x="3651" y="2938"/>
              <a:ext cx="124" cy="45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94" y="19"/>
                </a:cxn>
                <a:cxn ang="0">
                  <a:pos x="94" y="27"/>
                </a:cxn>
                <a:cxn ang="0">
                  <a:pos x="0" y="27"/>
                </a:cxn>
                <a:cxn ang="0">
                  <a:pos x="0" y="19"/>
                </a:cxn>
                <a:cxn ang="0">
                  <a:pos x="87" y="0"/>
                </a:cxn>
                <a:cxn ang="0">
                  <a:pos x="125" y="23"/>
                </a:cxn>
                <a:cxn ang="0">
                  <a:pos x="87" y="46"/>
                </a:cxn>
                <a:cxn ang="0">
                  <a:pos x="87" y="0"/>
                </a:cxn>
              </a:cxnLst>
              <a:rect l="0" t="0" r="r" b="b"/>
              <a:pathLst>
                <a:path w="125" h="46">
                  <a:moveTo>
                    <a:pt x="0" y="19"/>
                  </a:moveTo>
                  <a:lnTo>
                    <a:pt x="94" y="19"/>
                  </a:lnTo>
                  <a:lnTo>
                    <a:pt x="94" y="27"/>
                  </a:lnTo>
                  <a:lnTo>
                    <a:pt x="0" y="27"/>
                  </a:lnTo>
                  <a:lnTo>
                    <a:pt x="0" y="19"/>
                  </a:lnTo>
                  <a:close/>
                  <a:moveTo>
                    <a:pt x="87" y="0"/>
                  </a:moveTo>
                  <a:lnTo>
                    <a:pt x="125" y="23"/>
                  </a:lnTo>
                  <a:lnTo>
                    <a:pt x="87" y="46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356" name="Freeform 188"/>
            <p:cNvSpPr>
              <a:spLocks noEditPoints="1"/>
            </p:cNvSpPr>
            <p:nvPr/>
          </p:nvSpPr>
          <p:spPr bwMode="auto">
            <a:xfrm>
              <a:off x="3818" y="2082"/>
              <a:ext cx="124" cy="45"/>
            </a:xfrm>
            <a:custGeom>
              <a:avLst/>
              <a:gdLst/>
              <a:ahLst/>
              <a:cxnLst>
                <a:cxn ang="0">
                  <a:pos x="125" y="26"/>
                </a:cxn>
                <a:cxn ang="0">
                  <a:pos x="31" y="26"/>
                </a:cxn>
                <a:cxn ang="0">
                  <a:pos x="31" y="19"/>
                </a:cxn>
                <a:cxn ang="0">
                  <a:pos x="125" y="19"/>
                </a:cxn>
                <a:cxn ang="0">
                  <a:pos x="125" y="26"/>
                </a:cxn>
                <a:cxn ang="0">
                  <a:pos x="37" y="45"/>
                </a:cxn>
                <a:cxn ang="0">
                  <a:pos x="0" y="22"/>
                </a:cxn>
                <a:cxn ang="0">
                  <a:pos x="37" y="0"/>
                </a:cxn>
                <a:cxn ang="0">
                  <a:pos x="37" y="45"/>
                </a:cxn>
              </a:cxnLst>
              <a:rect l="0" t="0" r="r" b="b"/>
              <a:pathLst>
                <a:path w="125" h="45">
                  <a:moveTo>
                    <a:pt x="125" y="26"/>
                  </a:moveTo>
                  <a:lnTo>
                    <a:pt x="31" y="26"/>
                  </a:lnTo>
                  <a:lnTo>
                    <a:pt x="31" y="19"/>
                  </a:lnTo>
                  <a:lnTo>
                    <a:pt x="125" y="19"/>
                  </a:lnTo>
                  <a:lnTo>
                    <a:pt x="125" y="26"/>
                  </a:lnTo>
                  <a:close/>
                  <a:moveTo>
                    <a:pt x="37" y="45"/>
                  </a:moveTo>
                  <a:lnTo>
                    <a:pt x="0" y="22"/>
                  </a:lnTo>
                  <a:lnTo>
                    <a:pt x="37" y="0"/>
                  </a:lnTo>
                  <a:lnTo>
                    <a:pt x="37" y="45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357" name="Freeform 189"/>
            <p:cNvSpPr>
              <a:spLocks noEditPoints="1"/>
            </p:cNvSpPr>
            <p:nvPr/>
          </p:nvSpPr>
          <p:spPr bwMode="auto">
            <a:xfrm>
              <a:off x="2555" y="2082"/>
              <a:ext cx="167" cy="45"/>
            </a:xfrm>
            <a:custGeom>
              <a:avLst/>
              <a:gdLst/>
              <a:ahLst/>
              <a:cxnLst>
                <a:cxn ang="0">
                  <a:pos x="167" y="26"/>
                </a:cxn>
                <a:cxn ang="0">
                  <a:pos x="31" y="26"/>
                </a:cxn>
                <a:cxn ang="0">
                  <a:pos x="31" y="19"/>
                </a:cxn>
                <a:cxn ang="0">
                  <a:pos x="167" y="19"/>
                </a:cxn>
                <a:cxn ang="0">
                  <a:pos x="167" y="26"/>
                </a:cxn>
                <a:cxn ang="0">
                  <a:pos x="37" y="45"/>
                </a:cxn>
                <a:cxn ang="0">
                  <a:pos x="0" y="22"/>
                </a:cxn>
                <a:cxn ang="0">
                  <a:pos x="37" y="0"/>
                </a:cxn>
                <a:cxn ang="0">
                  <a:pos x="37" y="45"/>
                </a:cxn>
              </a:cxnLst>
              <a:rect l="0" t="0" r="r" b="b"/>
              <a:pathLst>
                <a:path w="167" h="45">
                  <a:moveTo>
                    <a:pt x="167" y="26"/>
                  </a:moveTo>
                  <a:lnTo>
                    <a:pt x="31" y="26"/>
                  </a:lnTo>
                  <a:lnTo>
                    <a:pt x="31" y="19"/>
                  </a:lnTo>
                  <a:lnTo>
                    <a:pt x="167" y="19"/>
                  </a:lnTo>
                  <a:lnTo>
                    <a:pt x="167" y="26"/>
                  </a:lnTo>
                  <a:close/>
                  <a:moveTo>
                    <a:pt x="37" y="45"/>
                  </a:moveTo>
                  <a:lnTo>
                    <a:pt x="0" y="22"/>
                  </a:lnTo>
                  <a:lnTo>
                    <a:pt x="37" y="0"/>
                  </a:lnTo>
                  <a:lnTo>
                    <a:pt x="37" y="45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358" name="Freeform 190"/>
            <p:cNvSpPr>
              <a:spLocks noEditPoints="1"/>
            </p:cNvSpPr>
            <p:nvPr/>
          </p:nvSpPr>
          <p:spPr bwMode="auto">
            <a:xfrm>
              <a:off x="2608" y="2938"/>
              <a:ext cx="125" cy="45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94" y="19"/>
                </a:cxn>
                <a:cxn ang="0">
                  <a:pos x="94" y="27"/>
                </a:cxn>
                <a:cxn ang="0">
                  <a:pos x="0" y="27"/>
                </a:cxn>
                <a:cxn ang="0">
                  <a:pos x="0" y="19"/>
                </a:cxn>
                <a:cxn ang="0">
                  <a:pos x="88" y="0"/>
                </a:cxn>
                <a:cxn ang="0">
                  <a:pos x="125" y="23"/>
                </a:cxn>
                <a:cxn ang="0">
                  <a:pos x="88" y="46"/>
                </a:cxn>
                <a:cxn ang="0">
                  <a:pos x="88" y="0"/>
                </a:cxn>
              </a:cxnLst>
              <a:rect l="0" t="0" r="r" b="b"/>
              <a:pathLst>
                <a:path w="125" h="46">
                  <a:moveTo>
                    <a:pt x="0" y="19"/>
                  </a:moveTo>
                  <a:lnTo>
                    <a:pt x="94" y="19"/>
                  </a:lnTo>
                  <a:lnTo>
                    <a:pt x="94" y="27"/>
                  </a:lnTo>
                  <a:lnTo>
                    <a:pt x="0" y="27"/>
                  </a:lnTo>
                  <a:lnTo>
                    <a:pt x="0" y="19"/>
                  </a:lnTo>
                  <a:close/>
                  <a:moveTo>
                    <a:pt x="88" y="0"/>
                  </a:moveTo>
                  <a:lnTo>
                    <a:pt x="125" y="23"/>
                  </a:lnTo>
                  <a:lnTo>
                    <a:pt x="88" y="46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grpSp>
          <p:nvGrpSpPr>
            <p:cNvPr id="18438" name="Group 191"/>
            <p:cNvGrpSpPr>
              <a:grpSpLocks/>
            </p:cNvGrpSpPr>
            <p:nvPr/>
          </p:nvGrpSpPr>
          <p:grpSpPr bwMode="auto">
            <a:xfrm>
              <a:off x="3906" y="2963"/>
              <a:ext cx="784" cy="272"/>
              <a:chOff x="3693" y="3059"/>
              <a:chExt cx="784" cy="272"/>
            </a:xfrm>
          </p:grpSpPr>
          <p:grpSp>
            <p:nvGrpSpPr>
              <p:cNvPr id="18439" name="Group 192"/>
              <p:cNvGrpSpPr>
                <a:grpSpLocks/>
              </p:cNvGrpSpPr>
              <p:nvPr/>
            </p:nvGrpSpPr>
            <p:grpSpPr bwMode="auto">
              <a:xfrm>
                <a:off x="4129" y="3059"/>
                <a:ext cx="348" cy="250"/>
                <a:chOff x="4129" y="3059"/>
                <a:chExt cx="348" cy="250"/>
              </a:xfrm>
            </p:grpSpPr>
            <p:sp>
              <p:nvSpPr>
                <p:cNvPr id="7361" name="Freeform 193"/>
                <p:cNvSpPr>
                  <a:spLocks/>
                </p:cNvSpPr>
                <p:nvPr/>
              </p:nvSpPr>
              <p:spPr bwMode="auto">
                <a:xfrm>
                  <a:off x="4129" y="3240"/>
                  <a:ext cx="130" cy="70"/>
                </a:xfrm>
                <a:custGeom>
                  <a:avLst/>
                  <a:gdLst/>
                  <a:ahLst/>
                  <a:cxnLst>
                    <a:cxn ang="0">
                      <a:pos x="0" y="70"/>
                    </a:cxn>
                    <a:cxn ang="0">
                      <a:pos x="130" y="0"/>
                    </a:cxn>
                  </a:cxnLst>
                  <a:rect l="0" t="0" r="r" b="b"/>
                  <a:pathLst>
                    <a:path w="130" h="70">
                      <a:moveTo>
                        <a:pt x="0" y="70"/>
                      </a:moveTo>
                      <a:cubicBezTo>
                        <a:pt x="52" y="68"/>
                        <a:pt x="101" y="42"/>
                        <a:pt x="130" y="0"/>
                      </a:cubicBezTo>
                    </a:path>
                  </a:pathLst>
                </a:custGeom>
                <a:noFill/>
                <a:ln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 b="1">
                    <a:latin typeface="+mj-lt"/>
                  </a:endParaRPr>
                </a:p>
              </p:txBody>
            </p:sp>
            <p:sp>
              <p:nvSpPr>
                <p:cNvPr id="7362" name="Line 194"/>
                <p:cNvSpPr>
                  <a:spLocks noChangeShapeType="1"/>
                </p:cNvSpPr>
                <p:nvPr/>
              </p:nvSpPr>
              <p:spPr bwMode="auto">
                <a:xfrm flipV="1">
                  <a:off x="4259" y="3126"/>
                  <a:ext cx="86" cy="11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 b="1">
                    <a:latin typeface="+mj-lt"/>
                  </a:endParaRPr>
                </a:p>
              </p:txBody>
            </p:sp>
            <p:sp>
              <p:nvSpPr>
                <p:cNvPr id="7363" name="Freeform 195"/>
                <p:cNvSpPr>
                  <a:spLocks/>
                </p:cNvSpPr>
                <p:nvPr/>
              </p:nvSpPr>
              <p:spPr bwMode="auto">
                <a:xfrm>
                  <a:off x="4345" y="3059"/>
                  <a:ext cx="132" cy="66"/>
                </a:xfrm>
                <a:custGeom>
                  <a:avLst/>
                  <a:gdLst/>
                  <a:ahLst/>
                  <a:cxnLst>
                    <a:cxn ang="0">
                      <a:pos x="132" y="0"/>
                    </a:cxn>
                    <a:cxn ang="0">
                      <a:pos x="0" y="66"/>
                    </a:cxn>
                  </a:cxnLst>
                  <a:rect l="0" t="0" r="r" b="b"/>
                  <a:pathLst>
                    <a:path w="132" h="66">
                      <a:moveTo>
                        <a:pt x="132" y="0"/>
                      </a:moveTo>
                      <a:cubicBezTo>
                        <a:pt x="79" y="0"/>
                        <a:pt x="31" y="25"/>
                        <a:pt x="0" y="66"/>
                      </a:cubicBezTo>
                    </a:path>
                  </a:pathLst>
                </a:custGeom>
                <a:noFill/>
                <a:ln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 b="1">
                    <a:latin typeface="+mj-lt"/>
                  </a:endParaRPr>
                </a:p>
              </p:txBody>
            </p:sp>
          </p:grpSp>
          <p:grpSp>
            <p:nvGrpSpPr>
              <p:cNvPr id="18440" name="Group 196"/>
              <p:cNvGrpSpPr>
                <a:grpSpLocks/>
              </p:cNvGrpSpPr>
              <p:nvPr/>
            </p:nvGrpSpPr>
            <p:grpSpPr bwMode="auto">
              <a:xfrm>
                <a:off x="3693" y="3059"/>
                <a:ext cx="348" cy="250"/>
                <a:chOff x="3693" y="3059"/>
                <a:chExt cx="348" cy="250"/>
              </a:xfrm>
            </p:grpSpPr>
            <p:sp>
              <p:nvSpPr>
                <p:cNvPr id="7365" name="Freeform 197"/>
                <p:cNvSpPr>
                  <a:spLocks/>
                </p:cNvSpPr>
                <p:nvPr/>
              </p:nvSpPr>
              <p:spPr bwMode="auto">
                <a:xfrm>
                  <a:off x="3911" y="3240"/>
                  <a:ext cx="130" cy="70"/>
                </a:xfrm>
                <a:custGeom>
                  <a:avLst/>
                  <a:gdLst/>
                  <a:ahLst/>
                  <a:cxnLst>
                    <a:cxn ang="0">
                      <a:pos x="130" y="7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0" h="70">
                      <a:moveTo>
                        <a:pt x="130" y="70"/>
                      </a:moveTo>
                      <a:cubicBezTo>
                        <a:pt x="77" y="68"/>
                        <a:pt x="29" y="42"/>
                        <a:pt x="0" y="0"/>
                      </a:cubicBezTo>
                    </a:path>
                  </a:pathLst>
                </a:custGeom>
                <a:noFill/>
                <a:ln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 b="1">
                    <a:latin typeface="+mj-lt"/>
                  </a:endParaRPr>
                </a:p>
              </p:txBody>
            </p:sp>
            <p:sp>
              <p:nvSpPr>
                <p:cNvPr id="7366" name="Line 198"/>
                <p:cNvSpPr>
                  <a:spLocks noChangeShapeType="1"/>
                </p:cNvSpPr>
                <p:nvPr/>
              </p:nvSpPr>
              <p:spPr bwMode="auto">
                <a:xfrm flipH="1" flipV="1">
                  <a:off x="3825" y="3126"/>
                  <a:ext cx="86" cy="11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 b="1">
                    <a:latin typeface="+mj-lt"/>
                  </a:endParaRPr>
                </a:p>
              </p:txBody>
            </p:sp>
            <p:sp>
              <p:nvSpPr>
                <p:cNvPr id="7367" name="Freeform 199"/>
                <p:cNvSpPr>
                  <a:spLocks/>
                </p:cNvSpPr>
                <p:nvPr/>
              </p:nvSpPr>
              <p:spPr bwMode="auto">
                <a:xfrm>
                  <a:off x="3693" y="3059"/>
                  <a:ext cx="132" cy="6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32" y="66"/>
                    </a:cxn>
                  </a:cxnLst>
                  <a:rect l="0" t="0" r="r" b="b"/>
                  <a:pathLst>
                    <a:path w="132" h="66">
                      <a:moveTo>
                        <a:pt x="0" y="0"/>
                      </a:moveTo>
                      <a:cubicBezTo>
                        <a:pt x="52" y="0"/>
                        <a:pt x="101" y="25"/>
                        <a:pt x="132" y="66"/>
                      </a:cubicBezTo>
                    </a:path>
                  </a:pathLst>
                </a:custGeom>
                <a:noFill/>
                <a:ln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 b="1">
                    <a:latin typeface="+mj-lt"/>
                  </a:endParaRPr>
                </a:p>
              </p:txBody>
            </p:sp>
          </p:grpSp>
          <p:sp>
            <p:nvSpPr>
              <p:cNvPr id="7368" name="Freeform 200"/>
              <p:cNvSpPr>
                <a:spLocks noEditPoints="1"/>
              </p:cNvSpPr>
              <p:nvPr/>
            </p:nvSpPr>
            <p:spPr bwMode="auto">
              <a:xfrm>
                <a:off x="4035" y="3286"/>
                <a:ext cx="101" cy="4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68" y="19"/>
                  </a:cxn>
                  <a:cxn ang="0">
                    <a:pos x="68" y="27"/>
                  </a:cxn>
                  <a:cxn ang="0">
                    <a:pos x="0" y="27"/>
                  </a:cxn>
                  <a:cxn ang="0">
                    <a:pos x="0" y="19"/>
                  </a:cxn>
                  <a:cxn ang="0">
                    <a:pos x="62" y="0"/>
                  </a:cxn>
                  <a:cxn ang="0">
                    <a:pos x="100" y="23"/>
                  </a:cxn>
                  <a:cxn ang="0">
                    <a:pos x="62" y="45"/>
                  </a:cxn>
                  <a:cxn ang="0">
                    <a:pos x="62" y="0"/>
                  </a:cxn>
                </a:cxnLst>
                <a:rect l="0" t="0" r="r" b="b"/>
                <a:pathLst>
                  <a:path w="100" h="45">
                    <a:moveTo>
                      <a:pt x="0" y="19"/>
                    </a:moveTo>
                    <a:lnTo>
                      <a:pt x="68" y="19"/>
                    </a:lnTo>
                    <a:lnTo>
                      <a:pt x="68" y="27"/>
                    </a:lnTo>
                    <a:lnTo>
                      <a:pt x="0" y="27"/>
                    </a:lnTo>
                    <a:lnTo>
                      <a:pt x="0" y="19"/>
                    </a:lnTo>
                    <a:close/>
                    <a:moveTo>
                      <a:pt x="62" y="0"/>
                    </a:moveTo>
                    <a:lnTo>
                      <a:pt x="100" y="23"/>
                    </a:lnTo>
                    <a:lnTo>
                      <a:pt x="62" y="45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</p:grpSp>
        <p:sp>
          <p:nvSpPr>
            <p:cNvPr id="7369" name="Freeform 201"/>
            <p:cNvSpPr>
              <a:spLocks noEditPoints="1"/>
            </p:cNvSpPr>
            <p:nvPr/>
          </p:nvSpPr>
          <p:spPr bwMode="auto">
            <a:xfrm>
              <a:off x="4694" y="2938"/>
              <a:ext cx="293" cy="45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261" y="19"/>
                </a:cxn>
                <a:cxn ang="0">
                  <a:pos x="261" y="27"/>
                </a:cxn>
                <a:cxn ang="0">
                  <a:pos x="0" y="27"/>
                </a:cxn>
                <a:cxn ang="0">
                  <a:pos x="0" y="19"/>
                </a:cxn>
                <a:cxn ang="0">
                  <a:pos x="255" y="0"/>
                </a:cxn>
                <a:cxn ang="0">
                  <a:pos x="293" y="23"/>
                </a:cxn>
                <a:cxn ang="0">
                  <a:pos x="255" y="46"/>
                </a:cxn>
                <a:cxn ang="0">
                  <a:pos x="255" y="0"/>
                </a:cxn>
              </a:cxnLst>
              <a:rect l="0" t="0" r="r" b="b"/>
              <a:pathLst>
                <a:path w="293" h="46">
                  <a:moveTo>
                    <a:pt x="0" y="19"/>
                  </a:moveTo>
                  <a:lnTo>
                    <a:pt x="261" y="19"/>
                  </a:lnTo>
                  <a:lnTo>
                    <a:pt x="261" y="27"/>
                  </a:lnTo>
                  <a:lnTo>
                    <a:pt x="0" y="27"/>
                  </a:lnTo>
                  <a:lnTo>
                    <a:pt x="0" y="19"/>
                  </a:lnTo>
                  <a:close/>
                  <a:moveTo>
                    <a:pt x="255" y="0"/>
                  </a:moveTo>
                  <a:lnTo>
                    <a:pt x="293" y="23"/>
                  </a:lnTo>
                  <a:lnTo>
                    <a:pt x="255" y="46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370" name="Rectangle 202"/>
            <p:cNvSpPr>
              <a:spLocks noChangeArrowheads="1"/>
            </p:cNvSpPr>
            <p:nvPr/>
          </p:nvSpPr>
          <p:spPr bwMode="auto">
            <a:xfrm>
              <a:off x="4527" y="2810"/>
              <a:ext cx="210" cy="301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371" name="Freeform 203"/>
            <p:cNvSpPr>
              <a:spLocks noEditPoints="1"/>
            </p:cNvSpPr>
            <p:nvPr/>
          </p:nvSpPr>
          <p:spPr bwMode="auto">
            <a:xfrm>
              <a:off x="3860" y="2957"/>
              <a:ext cx="1335" cy="8"/>
            </a:xfrm>
            <a:custGeom>
              <a:avLst/>
              <a:gdLst/>
              <a:ahLst/>
              <a:cxnLst>
                <a:cxn ang="0">
                  <a:pos x="25" y="8"/>
                </a:cxn>
                <a:cxn ang="0">
                  <a:pos x="44" y="0"/>
                </a:cxn>
                <a:cxn ang="0">
                  <a:pos x="44" y="8"/>
                </a:cxn>
                <a:cxn ang="0">
                  <a:pos x="113" y="0"/>
                </a:cxn>
                <a:cxn ang="0">
                  <a:pos x="88" y="0"/>
                </a:cxn>
                <a:cxn ang="0">
                  <a:pos x="157" y="8"/>
                </a:cxn>
                <a:cxn ang="0">
                  <a:pos x="176" y="0"/>
                </a:cxn>
                <a:cxn ang="0">
                  <a:pos x="176" y="8"/>
                </a:cxn>
                <a:cxn ang="0">
                  <a:pos x="245" y="0"/>
                </a:cxn>
                <a:cxn ang="0">
                  <a:pos x="220" y="0"/>
                </a:cxn>
                <a:cxn ang="0">
                  <a:pos x="289" y="8"/>
                </a:cxn>
                <a:cxn ang="0">
                  <a:pos x="307" y="0"/>
                </a:cxn>
                <a:cxn ang="0">
                  <a:pos x="307" y="8"/>
                </a:cxn>
                <a:cxn ang="0">
                  <a:pos x="376" y="0"/>
                </a:cxn>
                <a:cxn ang="0">
                  <a:pos x="351" y="0"/>
                </a:cxn>
                <a:cxn ang="0">
                  <a:pos x="420" y="8"/>
                </a:cxn>
                <a:cxn ang="0">
                  <a:pos x="439" y="0"/>
                </a:cxn>
                <a:cxn ang="0">
                  <a:pos x="439" y="8"/>
                </a:cxn>
                <a:cxn ang="0">
                  <a:pos x="508" y="0"/>
                </a:cxn>
                <a:cxn ang="0">
                  <a:pos x="483" y="0"/>
                </a:cxn>
                <a:cxn ang="0">
                  <a:pos x="552" y="8"/>
                </a:cxn>
                <a:cxn ang="0">
                  <a:pos x="571" y="0"/>
                </a:cxn>
                <a:cxn ang="0">
                  <a:pos x="571" y="8"/>
                </a:cxn>
                <a:cxn ang="0">
                  <a:pos x="640" y="0"/>
                </a:cxn>
                <a:cxn ang="0">
                  <a:pos x="615" y="0"/>
                </a:cxn>
                <a:cxn ang="0">
                  <a:pos x="684" y="8"/>
                </a:cxn>
                <a:cxn ang="0">
                  <a:pos x="703" y="0"/>
                </a:cxn>
                <a:cxn ang="0">
                  <a:pos x="703" y="8"/>
                </a:cxn>
                <a:cxn ang="0">
                  <a:pos x="772" y="0"/>
                </a:cxn>
                <a:cxn ang="0">
                  <a:pos x="746" y="0"/>
                </a:cxn>
                <a:cxn ang="0">
                  <a:pos x="815" y="8"/>
                </a:cxn>
                <a:cxn ang="0">
                  <a:pos x="834" y="0"/>
                </a:cxn>
                <a:cxn ang="0">
                  <a:pos x="834" y="8"/>
                </a:cxn>
                <a:cxn ang="0">
                  <a:pos x="903" y="0"/>
                </a:cxn>
                <a:cxn ang="0">
                  <a:pos x="878" y="0"/>
                </a:cxn>
                <a:cxn ang="0">
                  <a:pos x="947" y="8"/>
                </a:cxn>
                <a:cxn ang="0">
                  <a:pos x="966" y="0"/>
                </a:cxn>
                <a:cxn ang="0">
                  <a:pos x="966" y="8"/>
                </a:cxn>
                <a:cxn ang="0">
                  <a:pos x="1035" y="0"/>
                </a:cxn>
                <a:cxn ang="0">
                  <a:pos x="1010" y="0"/>
                </a:cxn>
                <a:cxn ang="0">
                  <a:pos x="1079" y="8"/>
                </a:cxn>
                <a:cxn ang="0">
                  <a:pos x="1098" y="0"/>
                </a:cxn>
                <a:cxn ang="0">
                  <a:pos x="1098" y="8"/>
                </a:cxn>
                <a:cxn ang="0">
                  <a:pos x="1167" y="0"/>
                </a:cxn>
                <a:cxn ang="0">
                  <a:pos x="1142" y="0"/>
                </a:cxn>
                <a:cxn ang="0">
                  <a:pos x="1211" y="8"/>
                </a:cxn>
                <a:cxn ang="0">
                  <a:pos x="1229" y="0"/>
                </a:cxn>
                <a:cxn ang="0">
                  <a:pos x="1229" y="8"/>
                </a:cxn>
                <a:cxn ang="0">
                  <a:pos x="1298" y="0"/>
                </a:cxn>
                <a:cxn ang="0">
                  <a:pos x="1273" y="0"/>
                </a:cxn>
                <a:cxn ang="0">
                  <a:pos x="1335" y="8"/>
                </a:cxn>
              </a:cxnLst>
              <a:rect l="0" t="0" r="r" b="b"/>
              <a:pathLst>
                <a:path w="1335" h="8">
                  <a:moveTo>
                    <a:pt x="0" y="0"/>
                  </a:moveTo>
                  <a:lnTo>
                    <a:pt x="25" y="0"/>
                  </a:lnTo>
                  <a:lnTo>
                    <a:pt x="25" y="8"/>
                  </a:lnTo>
                  <a:lnTo>
                    <a:pt x="0" y="8"/>
                  </a:lnTo>
                  <a:lnTo>
                    <a:pt x="0" y="0"/>
                  </a:lnTo>
                  <a:close/>
                  <a:moveTo>
                    <a:pt x="44" y="0"/>
                  </a:moveTo>
                  <a:lnTo>
                    <a:pt x="69" y="0"/>
                  </a:lnTo>
                  <a:lnTo>
                    <a:pt x="69" y="8"/>
                  </a:lnTo>
                  <a:lnTo>
                    <a:pt x="44" y="8"/>
                  </a:lnTo>
                  <a:lnTo>
                    <a:pt x="44" y="0"/>
                  </a:lnTo>
                  <a:close/>
                  <a:moveTo>
                    <a:pt x="88" y="0"/>
                  </a:moveTo>
                  <a:lnTo>
                    <a:pt x="113" y="0"/>
                  </a:lnTo>
                  <a:lnTo>
                    <a:pt x="113" y="8"/>
                  </a:lnTo>
                  <a:lnTo>
                    <a:pt x="88" y="8"/>
                  </a:lnTo>
                  <a:lnTo>
                    <a:pt x="88" y="0"/>
                  </a:lnTo>
                  <a:close/>
                  <a:moveTo>
                    <a:pt x="132" y="0"/>
                  </a:moveTo>
                  <a:lnTo>
                    <a:pt x="157" y="0"/>
                  </a:lnTo>
                  <a:lnTo>
                    <a:pt x="157" y="8"/>
                  </a:lnTo>
                  <a:lnTo>
                    <a:pt x="132" y="8"/>
                  </a:lnTo>
                  <a:lnTo>
                    <a:pt x="132" y="0"/>
                  </a:lnTo>
                  <a:close/>
                  <a:moveTo>
                    <a:pt x="176" y="0"/>
                  </a:moveTo>
                  <a:lnTo>
                    <a:pt x="201" y="0"/>
                  </a:lnTo>
                  <a:lnTo>
                    <a:pt x="201" y="8"/>
                  </a:lnTo>
                  <a:lnTo>
                    <a:pt x="176" y="8"/>
                  </a:lnTo>
                  <a:lnTo>
                    <a:pt x="176" y="0"/>
                  </a:lnTo>
                  <a:close/>
                  <a:moveTo>
                    <a:pt x="220" y="0"/>
                  </a:moveTo>
                  <a:lnTo>
                    <a:pt x="245" y="0"/>
                  </a:lnTo>
                  <a:lnTo>
                    <a:pt x="245" y="8"/>
                  </a:lnTo>
                  <a:lnTo>
                    <a:pt x="220" y="8"/>
                  </a:lnTo>
                  <a:lnTo>
                    <a:pt x="220" y="0"/>
                  </a:lnTo>
                  <a:close/>
                  <a:moveTo>
                    <a:pt x="264" y="0"/>
                  </a:moveTo>
                  <a:lnTo>
                    <a:pt x="289" y="0"/>
                  </a:lnTo>
                  <a:lnTo>
                    <a:pt x="289" y="8"/>
                  </a:lnTo>
                  <a:lnTo>
                    <a:pt x="264" y="8"/>
                  </a:lnTo>
                  <a:lnTo>
                    <a:pt x="264" y="0"/>
                  </a:lnTo>
                  <a:close/>
                  <a:moveTo>
                    <a:pt x="307" y="0"/>
                  </a:moveTo>
                  <a:lnTo>
                    <a:pt x="332" y="0"/>
                  </a:lnTo>
                  <a:lnTo>
                    <a:pt x="332" y="8"/>
                  </a:lnTo>
                  <a:lnTo>
                    <a:pt x="307" y="8"/>
                  </a:lnTo>
                  <a:lnTo>
                    <a:pt x="307" y="0"/>
                  </a:lnTo>
                  <a:close/>
                  <a:moveTo>
                    <a:pt x="351" y="0"/>
                  </a:moveTo>
                  <a:lnTo>
                    <a:pt x="376" y="0"/>
                  </a:lnTo>
                  <a:lnTo>
                    <a:pt x="376" y="8"/>
                  </a:lnTo>
                  <a:lnTo>
                    <a:pt x="351" y="8"/>
                  </a:lnTo>
                  <a:lnTo>
                    <a:pt x="351" y="0"/>
                  </a:lnTo>
                  <a:close/>
                  <a:moveTo>
                    <a:pt x="395" y="0"/>
                  </a:moveTo>
                  <a:lnTo>
                    <a:pt x="420" y="0"/>
                  </a:lnTo>
                  <a:lnTo>
                    <a:pt x="420" y="8"/>
                  </a:lnTo>
                  <a:lnTo>
                    <a:pt x="395" y="8"/>
                  </a:lnTo>
                  <a:lnTo>
                    <a:pt x="395" y="0"/>
                  </a:lnTo>
                  <a:close/>
                  <a:moveTo>
                    <a:pt x="439" y="0"/>
                  </a:moveTo>
                  <a:lnTo>
                    <a:pt x="464" y="0"/>
                  </a:lnTo>
                  <a:lnTo>
                    <a:pt x="464" y="8"/>
                  </a:lnTo>
                  <a:lnTo>
                    <a:pt x="439" y="8"/>
                  </a:lnTo>
                  <a:lnTo>
                    <a:pt x="439" y="0"/>
                  </a:lnTo>
                  <a:close/>
                  <a:moveTo>
                    <a:pt x="483" y="0"/>
                  </a:moveTo>
                  <a:lnTo>
                    <a:pt x="508" y="0"/>
                  </a:lnTo>
                  <a:lnTo>
                    <a:pt x="508" y="8"/>
                  </a:lnTo>
                  <a:lnTo>
                    <a:pt x="483" y="8"/>
                  </a:lnTo>
                  <a:lnTo>
                    <a:pt x="483" y="0"/>
                  </a:lnTo>
                  <a:close/>
                  <a:moveTo>
                    <a:pt x="527" y="0"/>
                  </a:moveTo>
                  <a:lnTo>
                    <a:pt x="552" y="0"/>
                  </a:lnTo>
                  <a:lnTo>
                    <a:pt x="552" y="8"/>
                  </a:lnTo>
                  <a:lnTo>
                    <a:pt x="527" y="8"/>
                  </a:lnTo>
                  <a:lnTo>
                    <a:pt x="527" y="0"/>
                  </a:lnTo>
                  <a:close/>
                  <a:moveTo>
                    <a:pt x="571" y="0"/>
                  </a:moveTo>
                  <a:lnTo>
                    <a:pt x="596" y="0"/>
                  </a:lnTo>
                  <a:lnTo>
                    <a:pt x="596" y="8"/>
                  </a:lnTo>
                  <a:lnTo>
                    <a:pt x="571" y="8"/>
                  </a:lnTo>
                  <a:lnTo>
                    <a:pt x="571" y="0"/>
                  </a:lnTo>
                  <a:close/>
                  <a:moveTo>
                    <a:pt x="615" y="0"/>
                  </a:moveTo>
                  <a:lnTo>
                    <a:pt x="640" y="0"/>
                  </a:lnTo>
                  <a:lnTo>
                    <a:pt x="640" y="8"/>
                  </a:lnTo>
                  <a:lnTo>
                    <a:pt x="615" y="8"/>
                  </a:lnTo>
                  <a:lnTo>
                    <a:pt x="615" y="0"/>
                  </a:lnTo>
                  <a:close/>
                  <a:moveTo>
                    <a:pt x="659" y="0"/>
                  </a:moveTo>
                  <a:lnTo>
                    <a:pt x="684" y="0"/>
                  </a:lnTo>
                  <a:lnTo>
                    <a:pt x="684" y="8"/>
                  </a:lnTo>
                  <a:lnTo>
                    <a:pt x="659" y="8"/>
                  </a:lnTo>
                  <a:lnTo>
                    <a:pt x="659" y="0"/>
                  </a:lnTo>
                  <a:close/>
                  <a:moveTo>
                    <a:pt x="703" y="0"/>
                  </a:moveTo>
                  <a:lnTo>
                    <a:pt x="728" y="0"/>
                  </a:lnTo>
                  <a:lnTo>
                    <a:pt x="728" y="8"/>
                  </a:lnTo>
                  <a:lnTo>
                    <a:pt x="703" y="8"/>
                  </a:lnTo>
                  <a:lnTo>
                    <a:pt x="703" y="0"/>
                  </a:lnTo>
                  <a:close/>
                  <a:moveTo>
                    <a:pt x="746" y="0"/>
                  </a:moveTo>
                  <a:lnTo>
                    <a:pt x="772" y="0"/>
                  </a:lnTo>
                  <a:lnTo>
                    <a:pt x="772" y="8"/>
                  </a:lnTo>
                  <a:lnTo>
                    <a:pt x="746" y="8"/>
                  </a:lnTo>
                  <a:lnTo>
                    <a:pt x="746" y="0"/>
                  </a:lnTo>
                  <a:close/>
                  <a:moveTo>
                    <a:pt x="790" y="0"/>
                  </a:moveTo>
                  <a:lnTo>
                    <a:pt x="815" y="0"/>
                  </a:lnTo>
                  <a:lnTo>
                    <a:pt x="815" y="8"/>
                  </a:lnTo>
                  <a:lnTo>
                    <a:pt x="790" y="8"/>
                  </a:lnTo>
                  <a:lnTo>
                    <a:pt x="790" y="0"/>
                  </a:lnTo>
                  <a:close/>
                  <a:moveTo>
                    <a:pt x="834" y="0"/>
                  </a:moveTo>
                  <a:lnTo>
                    <a:pt x="859" y="0"/>
                  </a:lnTo>
                  <a:lnTo>
                    <a:pt x="859" y="8"/>
                  </a:lnTo>
                  <a:lnTo>
                    <a:pt x="834" y="8"/>
                  </a:lnTo>
                  <a:lnTo>
                    <a:pt x="834" y="0"/>
                  </a:lnTo>
                  <a:close/>
                  <a:moveTo>
                    <a:pt x="878" y="0"/>
                  </a:moveTo>
                  <a:lnTo>
                    <a:pt x="903" y="0"/>
                  </a:lnTo>
                  <a:lnTo>
                    <a:pt x="903" y="8"/>
                  </a:lnTo>
                  <a:lnTo>
                    <a:pt x="878" y="8"/>
                  </a:lnTo>
                  <a:lnTo>
                    <a:pt x="878" y="0"/>
                  </a:lnTo>
                  <a:close/>
                  <a:moveTo>
                    <a:pt x="922" y="0"/>
                  </a:moveTo>
                  <a:lnTo>
                    <a:pt x="947" y="0"/>
                  </a:lnTo>
                  <a:lnTo>
                    <a:pt x="947" y="8"/>
                  </a:lnTo>
                  <a:lnTo>
                    <a:pt x="922" y="8"/>
                  </a:lnTo>
                  <a:lnTo>
                    <a:pt x="922" y="0"/>
                  </a:lnTo>
                  <a:close/>
                  <a:moveTo>
                    <a:pt x="966" y="0"/>
                  </a:moveTo>
                  <a:lnTo>
                    <a:pt x="991" y="0"/>
                  </a:lnTo>
                  <a:lnTo>
                    <a:pt x="991" y="8"/>
                  </a:lnTo>
                  <a:lnTo>
                    <a:pt x="966" y="8"/>
                  </a:lnTo>
                  <a:lnTo>
                    <a:pt x="966" y="0"/>
                  </a:lnTo>
                  <a:close/>
                  <a:moveTo>
                    <a:pt x="1010" y="0"/>
                  </a:moveTo>
                  <a:lnTo>
                    <a:pt x="1035" y="0"/>
                  </a:lnTo>
                  <a:lnTo>
                    <a:pt x="1035" y="8"/>
                  </a:lnTo>
                  <a:lnTo>
                    <a:pt x="1010" y="8"/>
                  </a:lnTo>
                  <a:lnTo>
                    <a:pt x="1010" y="0"/>
                  </a:lnTo>
                  <a:close/>
                  <a:moveTo>
                    <a:pt x="1054" y="0"/>
                  </a:moveTo>
                  <a:lnTo>
                    <a:pt x="1079" y="0"/>
                  </a:lnTo>
                  <a:lnTo>
                    <a:pt x="1079" y="8"/>
                  </a:lnTo>
                  <a:lnTo>
                    <a:pt x="1054" y="8"/>
                  </a:lnTo>
                  <a:lnTo>
                    <a:pt x="1054" y="0"/>
                  </a:lnTo>
                  <a:close/>
                  <a:moveTo>
                    <a:pt x="1098" y="0"/>
                  </a:moveTo>
                  <a:lnTo>
                    <a:pt x="1123" y="0"/>
                  </a:lnTo>
                  <a:lnTo>
                    <a:pt x="1123" y="8"/>
                  </a:lnTo>
                  <a:lnTo>
                    <a:pt x="1098" y="8"/>
                  </a:lnTo>
                  <a:lnTo>
                    <a:pt x="1098" y="0"/>
                  </a:lnTo>
                  <a:close/>
                  <a:moveTo>
                    <a:pt x="1142" y="0"/>
                  </a:moveTo>
                  <a:lnTo>
                    <a:pt x="1167" y="0"/>
                  </a:lnTo>
                  <a:lnTo>
                    <a:pt x="1167" y="8"/>
                  </a:lnTo>
                  <a:lnTo>
                    <a:pt x="1142" y="8"/>
                  </a:lnTo>
                  <a:lnTo>
                    <a:pt x="1142" y="0"/>
                  </a:lnTo>
                  <a:close/>
                  <a:moveTo>
                    <a:pt x="1186" y="0"/>
                  </a:moveTo>
                  <a:lnTo>
                    <a:pt x="1211" y="0"/>
                  </a:lnTo>
                  <a:lnTo>
                    <a:pt x="1211" y="8"/>
                  </a:lnTo>
                  <a:lnTo>
                    <a:pt x="1186" y="8"/>
                  </a:lnTo>
                  <a:lnTo>
                    <a:pt x="1186" y="0"/>
                  </a:lnTo>
                  <a:close/>
                  <a:moveTo>
                    <a:pt x="1229" y="0"/>
                  </a:moveTo>
                  <a:lnTo>
                    <a:pt x="1254" y="0"/>
                  </a:lnTo>
                  <a:lnTo>
                    <a:pt x="1254" y="8"/>
                  </a:lnTo>
                  <a:lnTo>
                    <a:pt x="1229" y="8"/>
                  </a:lnTo>
                  <a:lnTo>
                    <a:pt x="1229" y="0"/>
                  </a:lnTo>
                  <a:close/>
                  <a:moveTo>
                    <a:pt x="1273" y="0"/>
                  </a:moveTo>
                  <a:lnTo>
                    <a:pt x="1298" y="0"/>
                  </a:lnTo>
                  <a:lnTo>
                    <a:pt x="1298" y="8"/>
                  </a:lnTo>
                  <a:lnTo>
                    <a:pt x="1273" y="8"/>
                  </a:lnTo>
                  <a:lnTo>
                    <a:pt x="1273" y="0"/>
                  </a:lnTo>
                  <a:close/>
                  <a:moveTo>
                    <a:pt x="1317" y="0"/>
                  </a:moveTo>
                  <a:lnTo>
                    <a:pt x="1335" y="0"/>
                  </a:lnTo>
                  <a:lnTo>
                    <a:pt x="1335" y="8"/>
                  </a:lnTo>
                  <a:lnTo>
                    <a:pt x="1317" y="8"/>
                  </a:lnTo>
                  <a:lnTo>
                    <a:pt x="1317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372" name="Rectangle 204"/>
            <p:cNvSpPr>
              <a:spLocks noChangeArrowheads="1"/>
            </p:cNvSpPr>
            <p:nvPr/>
          </p:nvSpPr>
          <p:spPr bwMode="auto">
            <a:xfrm>
              <a:off x="3067" y="3144"/>
              <a:ext cx="17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rtl="0" eaLnBrk="0" hangingPunct="0">
                <a:defRPr/>
              </a:pPr>
              <a:r>
                <a:rPr lang="en-US" sz="1200" b="1">
                  <a:solidFill>
                    <a:srgbClr val="000000"/>
                  </a:solidFill>
                  <a:latin typeface="+mj-lt"/>
                </a:rPr>
                <a:t>115 </a:t>
              </a:r>
              <a:endParaRPr lang="en-US" sz="1200" b="1">
                <a:latin typeface="+mj-lt"/>
              </a:endParaRPr>
            </a:p>
          </p:txBody>
        </p:sp>
        <p:sp>
          <p:nvSpPr>
            <p:cNvPr id="7373" name="Rectangle 205"/>
            <p:cNvSpPr>
              <a:spLocks noChangeArrowheads="1"/>
            </p:cNvSpPr>
            <p:nvPr/>
          </p:nvSpPr>
          <p:spPr bwMode="auto">
            <a:xfrm>
              <a:off x="3200" y="3144"/>
              <a:ext cx="19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rtl="0" eaLnBrk="0" hangingPunct="0">
                <a:defRPr/>
              </a:pPr>
              <a:r>
                <a:rPr lang="en-US" sz="1200" b="1">
                  <a:solidFill>
                    <a:srgbClr val="000000"/>
                  </a:solidFill>
                  <a:latin typeface="+mj-lt"/>
                </a:rPr>
                <a:t>MeV</a:t>
              </a:r>
              <a:endParaRPr lang="en-US" sz="1200" b="1">
                <a:latin typeface="+mj-lt"/>
              </a:endParaRPr>
            </a:p>
          </p:txBody>
        </p:sp>
        <p:sp>
          <p:nvSpPr>
            <p:cNvPr id="7374" name="Rectangle 206"/>
            <p:cNvSpPr>
              <a:spLocks noChangeArrowheads="1"/>
            </p:cNvSpPr>
            <p:nvPr/>
          </p:nvSpPr>
          <p:spPr bwMode="auto">
            <a:xfrm>
              <a:off x="3635" y="2299"/>
              <a:ext cx="42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rtl="0" eaLnBrk="0" hangingPunct="0">
                <a:defRPr/>
              </a:pPr>
              <a:r>
                <a:rPr lang="en-US" sz="1200" b="1">
                  <a:solidFill>
                    <a:srgbClr val="000000"/>
                  </a:solidFill>
                  <a:latin typeface="+mj-lt"/>
                </a:rPr>
                <a:t>converter</a:t>
              </a:r>
              <a:endParaRPr lang="en-US" sz="1200" b="1">
                <a:latin typeface="+mj-lt"/>
              </a:endParaRPr>
            </a:p>
          </p:txBody>
        </p:sp>
        <p:sp>
          <p:nvSpPr>
            <p:cNvPr id="7375" name="Rectangle 207"/>
            <p:cNvSpPr>
              <a:spLocks noChangeArrowheads="1"/>
            </p:cNvSpPr>
            <p:nvPr/>
          </p:nvSpPr>
          <p:spPr bwMode="auto">
            <a:xfrm>
              <a:off x="1177" y="3439"/>
              <a:ext cx="51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rtl="0" eaLnBrk="0" hangingPunct="0">
                <a:defRPr/>
              </a:pPr>
              <a:r>
                <a:rPr lang="en-US" sz="1200" b="1">
                  <a:solidFill>
                    <a:srgbClr val="000000"/>
                  </a:solidFill>
                  <a:latin typeface="+mj-lt"/>
                </a:rPr>
                <a:t>e</a:t>
              </a:r>
              <a:endParaRPr lang="en-US" sz="1200" b="1">
                <a:latin typeface="+mj-lt"/>
              </a:endParaRPr>
            </a:p>
          </p:txBody>
        </p:sp>
        <p:sp>
          <p:nvSpPr>
            <p:cNvPr id="7376" name="Rectangle 208"/>
            <p:cNvSpPr>
              <a:spLocks noChangeArrowheads="1"/>
            </p:cNvSpPr>
            <p:nvPr/>
          </p:nvSpPr>
          <p:spPr bwMode="auto">
            <a:xfrm>
              <a:off x="1216" y="3439"/>
              <a:ext cx="31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rtl="0" eaLnBrk="0" hangingPunct="0">
                <a:defRPr/>
              </a:pPr>
              <a:r>
                <a:rPr lang="en-US" sz="1200" b="1">
                  <a:solidFill>
                    <a:srgbClr val="000000"/>
                  </a:solidFill>
                  <a:latin typeface="+mj-lt"/>
                </a:rPr>
                <a:t>-</a:t>
              </a:r>
              <a:endParaRPr lang="en-US" sz="1200" b="1">
                <a:latin typeface="+mj-lt"/>
              </a:endParaRPr>
            </a:p>
          </p:txBody>
        </p:sp>
        <p:sp>
          <p:nvSpPr>
            <p:cNvPr id="7377" name="Rectangle 209"/>
            <p:cNvSpPr>
              <a:spLocks noChangeArrowheads="1"/>
            </p:cNvSpPr>
            <p:nvPr/>
          </p:nvSpPr>
          <p:spPr bwMode="auto">
            <a:xfrm>
              <a:off x="1177" y="2795"/>
              <a:ext cx="51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rtl="0" eaLnBrk="0" hangingPunct="0">
                <a:defRPr/>
              </a:pPr>
              <a:r>
                <a:rPr lang="en-US" sz="1200" b="1">
                  <a:solidFill>
                    <a:srgbClr val="000000"/>
                  </a:solidFill>
                  <a:latin typeface="+mj-lt"/>
                </a:rPr>
                <a:t>e</a:t>
              </a:r>
              <a:endParaRPr lang="en-US" sz="1200" b="1">
                <a:latin typeface="+mj-lt"/>
              </a:endParaRPr>
            </a:p>
          </p:txBody>
        </p:sp>
        <p:sp>
          <p:nvSpPr>
            <p:cNvPr id="7378" name="Rectangle 210"/>
            <p:cNvSpPr>
              <a:spLocks noChangeArrowheads="1"/>
            </p:cNvSpPr>
            <p:nvPr/>
          </p:nvSpPr>
          <p:spPr bwMode="auto">
            <a:xfrm>
              <a:off x="1216" y="2795"/>
              <a:ext cx="31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rtl="0" eaLnBrk="0" hangingPunct="0">
                <a:defRPr/>
              </a:pPr>
              <a:r>
                <a:rPr lang="en-US" sz="1200" b="1">
                  <a:solidFill>
                    <a:srgbClr val="000000"/>
                  </a:solidFill>
                  <a:latin typeface="+mj-lt"/>
                </a:rPr>
                <a:t>-</a:t>
              </a:r>
              <a:endParaRPr lang="en-US" sz="1200" b="1">
                <a:latin typeface="+mj-lt"/>
              </a:endParaRPr>
            </a:p>
          </p:txBody>
        </p:sp>
        <p:sp>
          <p:nvSpPr>
            <p:cNvPr id="7379" name="Rectangle 211"/>
            <p:cNvSpPr>
              <a:spLocks noChangeArrowheads="1"/>
            </p:cNvSpPr>
            <p:nvPr/>
          </p:nvSpPr>
          <p:spPr bwMode="auto">
            <a:xfrm>
              <a:off x="1603" y="2727"/>
              <a:ext cx="128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rtl="0" eaLnBrk="0" hangingPunct="0">
                <a:defRPr/>
              </a:pPr>
              <a:r>
                <a:rPr lang="en-US" sz="1200" b="1">
                  <a:solidFill>
                    <a:srgbClr val="000000"/>
                  </a:solidFill>
                  <a:latin typeface="+mj-lt"/>
                </a:rPr>
                <a:t>15 </a:t>
              </a:r>
              <a:endParaRPr lang="en-US" sz="1200" b="1">
                <a:latin typeface="+mj-lt"/>
              </a:endParaRPr>
            </a:p>
          </p:txBody>
        </p:sp>
        <p:sp>
          <p:nvSpPr>
            <p:cNvPr id="7380" name="Rectangle 212"/>
            <p:cNvSpPr>
              <a:spLocks noChangeArrowheads="1"/>
            </p:cNvSpPr>
            <p:nvPr/>
          </p:nvSpPr>
          <p:spPr bwMode="auto">
            <a:xfrm>
              <a:off x="1698" y="2727"/>
              <a:ext cx="19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rtl="0" eaLnBrk="0" hangingPunct="0">
                <a:defRPr/>
              </a:pPr>
              <a:r>
                <a:rPr lang="en-US" sz="1200" b="1">
                  <a:solidFill>
                    <a:srgbClr val="000000"/>
                  </a:solidFill>
                  <a:latin typeface="+mj-lt"/>
                </a:rPr>
                <a:t>MeV</a:t>
              </a:r>
              <a:endParaRPr lang="en-US" sz="1200" b="1">
                <a:latin typeface="+mj-lt"/>
              </a:endParaRPr>
            </a:p>
          </p:txBody>
        </p:sp>
        <p:sp>
          <p:nvSpPr>
            <p:cNvPr id="7381" name="Rectangle 213"/>
            <p:cNvSpPr>
              <a:spLocks noChangeArrowheads="1"/>
            </p:cNvSpPr>
            <p:nvPr/>
          </p:nvSpPr>
          <p:spPr bwMode="auto">
            <a:xfrm>
              <a:off x="3063" y="1996"/>
              <a:ext cx="78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rtl="0" eaLnBrk="0" hangingPunct="0">
                <a:defRPr/>
              </a:pPr>
              <a:r>
                <a:rPr lang="en-US" sz="1200" b="1">
                  <a:solidFill>
                    <a:srgbClr val="000000"/>
                  </a:solidFill>
                  <a:latin typeface="+mj-lt"/>
                </a:rPr>
                <a:t>5 </a:t>
              </a:r>
              <a:endParaRPr lang="en-US" sz="1200" b="1">
                <a:latin typeface="+mj-lt"/>
              </a:endParaRPr>
            </a:p>
          </p:txBody>
        </p:sp>
        <p:sp>
          <p:nvSpPr>
            <p:cNvPr id="7382" name="Rectangle 214"/>
            <p:cNvSpPr>
              <a:spLocks noChangeArrowheads="1"/>
            </p:cNvSpPr>
            <p:nvPr/>
          </p:nvSpPr>
          <p:spPr bwMode="auto">
            <a:xfrm>
              <a:off x="3120" y="1996"/>
              <a:ext cx="19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rtl="0" eaLnBrk="0" hangingPunct="0">
                <a:defRPr/>
              </a:pPr>
              <a:r>
                <a:rPr lang="en-US" sz="1200" b="1">
                  <a:solidFill>
                    <a:srgbClr val="000000"/>
                  </a:solidFill>
                  <a:latin typeface="+mj-lt"/>
                </a:rPr>
                <a:t>MeV</a:t>
              </a:r>
              <a:endParaRPr lang="en-US" sz="1200" b="1">
                <a:latin typeface="+mj-lt"/>
              </a:endParaRPr>
            </a:p>
          </p:txBody>
        </p:sp>
        <p:sp>
          <p:nvSpPr>
            <p:cNvPr id="7383" name="Rectangle 215"/>
            <p:cNvSpPr>
              <a:spLocks noChangeArrowheads="1"/>
            </p:cNvSpPr>
            <p:nvPr/>
          </p:nvSpPr>
          <p:spPr bwMode="auto">
            <a:xfrm>
              <a:off x="3299" y="1985"/>
              <a:ext cx="105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rtl="0" eaLnBrk="0" hangingPunct="0">
                <a:defRPr/>
              </a:pPr>
              <a:r>
                <a:rPr lang="en-US" sz="1200" b="1">
                  <a:solidFill>
                    <a:srgbClr val="000000"/>
                  </a:solidFill>
                  <a:latin typeface="+mj-lt"/>
                </a:rPr>
                <a:t>e+</a:t>
              </a:r>
              <a:endParaRPr lang="en-US" sz="1200" b="1">
                <a:latin typeface="+mj-lt"/>
              </a:endParaRPr>
            </a:p>
          </p:txBody>
        </p:sp>
        <p:sp>
          <p:nvSpPr>
            <p:cNvPr id="7384" name="Rectangle 216"/>
            <p:cNvSpPr>
              <a:spLocks noChangeArrowheads="1"/>
            </p:cNvSpPr>
            <p:nvPr/>
          </p:nvSpPr>
          <p:spPr bwMode="auto">
            <a:xfrm>
              <a:off x="2631" y="2795"/>
              <a:ext cx="5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rtl="0" eaLnBrk="0" hangingPunct="0">
                <a:defRPr/>
              </a:pPr>
              <a:r>
                <a:rPr lang="en-US" sz="1200" b="1">
                  <a:solidFill>
                    <a:srgbClr val="000000"/>
                  </a:solidFill>
                  <a:latin typeface="+mj-lt"/>
                </a:rPr>
                <a:t>e</a:t>
              </a:r>
              <a:endParaRPr lang="en-US" sz="1200" b="1">
                <a:latin typeface="+mj-lt"/>
              </a:endParaRPr>
            </a:p>
          </p:txBody>
        </p:sp>
        <p:sp>
          <p:nvSpPr>
            <p:cNvPr id="7385" name="Rectangle 217"/>
            <p:cNvSpPr>
              <a:spLocks noChangeArrowheads="1"/>
            </p:cNvSpPr>
            <p:nvPr/>
          </p:nvSpPr>
          <p:spPr bwMode="auto">
            <a:xfrm>
              <a:off x="2670" y="2795"/>
              <a:ext cx="31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rtl="0" eaLnBrk="0" hangingPunct="0">
                <a:defRPr/>
              </a:pPr>
              <a:r>
                <a:rPr lang="en-US" sz="1200" b="1">
                  <a:solidFill>
                    <a:srgbClr val="000000"/>
                  </a:solidFill>
                  <a:latin typeface="+mj-lt"/>
                </a:rPr>
                <a:t>-</a:t>
              </a:r>
              <a:endParaRPr lang="en-US" sz="1200" b="1">
                <a:latin typeface="+mj-lt"/>
              </a:endParaRPr>
            </a:p>
          </p:txBody>
        </p:sp>
        <p:sp>
          <p:nvSpPr>
            <p:cNvPr id="7386" name="Rectangle 218"/>
            <p:cNvSpPr>
              <a:spLocks noChangeArrowheads="1"/>
            </p:cNvSpPr>
            <p:nvPr/>
          </p:nvSpPr>
          <p:spPr bwMode="auto">
            <a:xfrm>
              <a:off x="4389" y="2443"/>
              <a:ext cx="5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rtl="0" eaLnBrk="0" hangingPunct="0">
                <a:defRPr/>
              </a:pPr>
              <a:r>
                <a:rPr lang="en-US" sz="1200" b="1">
                  <a:solidFill>
                    <a:srgbClr val="000000"/>
                  </a:solidFill>
                  <a:latin typeface="+mj-lt"/>
                </a:rPr>
                <a:t>e</a:t>
              </a:r>
              <a:endParaRPr lang="en-US" sz="1200" b="1">
                <a:latin typeface="+mj-lt"/>
              </a:endParaRPr>
            </a:p>
          </p:txBody>
        </p:sp>
        <p:sp>
          <p:nvSpPr>
            <p:cNvPr id="7387" name="Rectangle 219"/>
            <p:cNvSpPr>
              <a:spLocks noChangeArrowheads="1"/>
            </p:cNvSpPr>
            <p:nvPr/>
          </p:nvSpPr>
          <p:spPr bwMode="auto">
            <a:xfrm>
              <a:off x="4428" y="2443"/>
              <a:ext cx="31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rtl="0" eaLnBrk="0" hangingPunct="0">
                <a:defRPr/>
              </a:pPr>
              <a:r>
                <a:rPr lang="en-US" sz="1200" b="1">
                  <a:solidFill>
                    <a:srgbClr val="000000"/>
                  </a:solidFill>
                  <a:latin typeface="+mj-lt"/>
                </a:rPr>
                <a:t>-</a:t>
              </a:r>
              <a:endParaRPr lang="en-US" sz="1200" b="1">
                <a:latin typeface="+mj-lt"/>
              </a:endParaRPr>
            </a:p>
          </p:txBody>
        </p:sp>
        <p:sp>
          <p:nvSpPr>
            <p:cNvPr id="7388" name="Rectangle 220"/>
            <p:cNvSpPr>
              <a:spLocks noChangeArrowheads="1"/>
            </p:cNvSpPr>
            <p:nvPr/>
          </p:nvSpPr>
          <p:spPr bwMode="auto">
            <a:xfrm>
              <a:off x="4287" y="2841"/>
              <a:ext cx="51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rtl="0" eaLnBrk="0" hangingPunct="0">
                <a:defRPr/>
              </a:pPr>
              <a:r>
                <a:rPr lang="en-US" sz="1200" b="1">
                  <a:solidFill>
                    <a:srgbClr val="000000"/>
                  </a:solidFill>
                  <a:latin typeface="+mj-lt"/>
                </a:rPr>
                <a:t>e</a:t>
              </a:r>
              <a:endParaRPr lang="en-US" sz="1200" b="1">
                <a:latin typeface="+mj-lt"/>
              </a:endParaRPr>
            </a:p>
          </p:txBody>
        </p:sp>
        <p:sp>
          <p:nvSpPr>
            <p:cNvPr id="7389" name="Rectangle 221"/>
            <p:cNvSpPr>
              <a:spLocks noChangeArrowheads="1"/>
            </p:cNvSpPr>
            <p:nvPr/>
          </p:nvSpPr>
          <p:spPr bwMode="auto">
            <a:xfrm>
              <a:off x="4326" y="2841"/>
              <a:ext cx="3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rtl="0" eaLnBrk="0" hangingPunct="0">
                <a:defRPr/>
              </a:pPr>
              <a:r>
                <a:rPr lang="en-US" sz="1200" b="1">
                  <a:solidFill>
                    <a:srgbClr val="000000"/>
                  </a:solidFill>
                  <a:latin typeface="+mj-lt"/>
                </a:rPr>
                <a:t>-</a:t>
              </a:r>
              <a:endParaRPr lang="en-US" sz="1200" b="1">
                <a:latin typeface="+mj-lt"/>
              </a:endParaRPr>
            </a:p>
          </p:txBody>
        </p:sp>
        <p:sp>
          <p:nvSpPr>
            <p:cNvPr id="7390" name="Rectangle 222"/>
            <p:cNvSpPr>
              <a:spLocks noChangeArrowheads="1"/>
            </p:cNvSpPr>
            <p:nvPr/>
          </p:nvSpPr>
          <p:spPr bwMode="auto">
            <a:xfrm>
              <a:off x="4276" y="3075"/>
              <a:ext cx="105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rtl="0" eaLnBrk="0" hangingPunct="0">
                <a:defRPr/>
              </a:pPr>
              <a:r>
                <a:rPr lang="en-US" sz="1200" b="1">
                  <a:solidFill>
                    <a:srgbClr val="000000"/>
                  </a:solidFill>
                  <a:latin typeface="+mj-lt"/>
                </a:rPr>
                <a:t>e+</a:t>
              </a:r>
              <a:endParaRPr lang="en-US" sz="1200" b="1">
                <a:latin typeface="+mj-lt"/>
              </a:endParaRPr>
            </a:p>
          </p:txBody>
        </p:sp>
        <p:sp>
          <p:nvSpPr>
            <p:cNvPr id="7391" name="Rectangle 223"/>
            <p:cNvSpPr>
              <a:spLocks noChangeArrowheads="1"/>
            </p:cNvSpPr>
            <p:nvPr/>
          </p:nvSpPr>
          <p:spPr bwMode="auto">
            <a:xfrm>
              <a:off x="2619" y="1834"/>
              <a:ext cx="129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rtl="0" eaLnBrk="0" hangingPunct="0">
                <a:defRPr/>
              </a:pPr>
              <a:r>
                <a:rPr lang="en-US" sz="1200" b="1">
                  <a:solidFill>
                    <a:srgbClr val="000000"/>
                  </a:solidFill>
                  <a:latin typeface="+mj-lt"/>
                </a:rPr>
                <a:t>10 </a:t>
              </a:r>
              <a:endParaRPr lang="en-US" sz="1200" b="1">
                <a:latin typeface="+mj-lt"/>
              </a:endParaRPr>
            </a:p>
          </p:txBody>
        </p:sp>
        <p:sp>
          <p:nvSpPr>
            <p:cNvPr id="7392" name="Rectangle 224"/>
            <p:cNvSpPr>
              <a:spLocks noChangeArrowheads="1"/>
            </p:cNvSpPr>
            <p:nvPr/>
          </p:nvSpPr>
          <p:spPr bwMode="auto">
            <a:xfrm>
              <a:off x="2714" y="1834"/>
              <a:ext cx="19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rtl="0" eaLnBrk="0" hangingPunct="0">
                <a:defRPr/>
              </a:pPr>
              <a:r>
                <a:rPr lang="en-US" sz="1200" b="1">
                  <a:solidFill>
                    <a:srgbClr val="000000"/>
                  </a:solidFill>
                  <a:latin typeface="+mj-lt"/>
                </a:rPr>
                <a:t>MeV</a:t>
              </a:r>
              <a:endParaRPr lang="en-US" sz="1200" b="1">
                <a:latin typeface="+mj-lt"/>
              </a:endParaRPr>
            </a:p>
          </p:txBody>
        </p:sp>
        <p:sp>
          <p:nvSpPr>
            <p:cNvPr id="7393" name="Rectangle 225"/>
            <p:cNvSpPr>
              <a:spLocks noChangeArrowheads="1"/>
            </p:cNvSpPr>
            <p:nvPr/>
          </p:nvSpPr>
          <p:spPr bwMode="auto">
            <a:xfrm>
              <a:off x="1583" y="3722"/>
              <a:ext cx="129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rtl="0" eaLnBrk="0" hangingPunct="0">
                <a:defRPr/>
              </a:pPr>
              <a:r>
                <a:rPr lang="en-US" sz="1200" b="1">
                  <a:solidFill>
                    <a:srgbClr val="000000"/>
                  </a:solidFill>
                  <a:latin typeface="+mj-lt"/>
                </a:rPr>
                <a:t>15 </a:t>
              </a:r>
              <a:endParaRPr lang="en-US" sz="1200" b="1">
                <a:latin typeface="+mj-lt"/>
              </a:endParaRPr>
            </a:p>
          </p:txBody>
        </p:sp>
        <p:sp>
          <p:nvSpPr>
            <p:cNvPr id="7394" name="Rectangle 226"/>
            <p:cNvSpPr>
              <a:spLocks noChangeArrowheads="1"/>
            </p:cNvSpPr>
            <p:nvPr/>
          </p:nvSpPr>
          <p:spPr bwMode="auto">
            <a:xfrm>
              <a:off x="1678" y="3722"/>
              <a:ext cx="191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rtl="0" eaLnBrk="0" hangingPunct="0">
                <a:defRPr/>
              </a:pPr>
              <a:r>
                <a:rPr lang="en-US" sz="1200" b="1">
                  <a:solidFill>
                    <a:srgbClr val="000000"/>
                  </a:solidFill>
                  <a:latin typeface="+mj-lt"/>
                </a:rPr>
                <a:t>MeV</a:t>
              </a:r>
              <a:endParaRPr lang="en-US" sz="1200" b="1">
                <a:latin typeface="+mj-lt"/>
              </a:endParaRPr>
            </a:p>
          </p:txBody>
        </p:sp>
        <p:sp>
          <p:nvSpPr>
            <p:cNvPr id="7395" name="Rectangle 227"/>
            <p:cNvSpPr>
              <a:spLocks noChangeArrowheads="1"/>
            </p:cNvSpPr>
            <p:nvPr/>
          </p:nvSpPr>
          <p:spPr bwMode="auto">
            <a:xfrm>
              <a:off x="3722" y="2795"/>
              <a:ext cx="51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rtl="0" eaLnBrk="0" hangingPunct="0">
                <a:defRPr/>
              </a:pPr>
              <a:r>
                <a:rPr lang="en-US" sz="1200" b="1">
                  <a:solidFill>
                    <a:srgbClr val="000000"/>
                  </a:solidFill>
                  <a:latin typeface="+mj-lt"/>
                </a:rPr>
                <a:t>e</a:t>
              </a:r>
              <a:endParaRPr lang="en-US" sz="1200" b="1">
                <a:latin typeface="+mj-lt"/>
              </a:endParaRPr>
            </a:p>
          </p:txBody>
        </p:sp>
        <p:sp>
          <p:nvSpPr>
            <p:cNvPr id="7396" name="Rectangle 228"/>
            <p:cNvSpPr>
              <a:spLocks noChangeArrowheads="1"/>
            </p:cNvSpPr>
            <p:nvPr/>
          </p:nvSpPr>
          <p:spPr bwMode="auto">
            <a:xfrm>
              <a:off x="3761" y="2795"/>
              <a:ext cx="3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rtl="0" eaLnBrk="0" hangingPunct="0">
                <a:defRPr/>
              </a:pPr>
              <a:r>
                <a:rPr lang="en-US" sz="1200" b="1">
                  <a:solidFill>
                    <a:srgbClr val="000000"/>
                  </a:solidFill>
                  <a:latin typeface="+mj-lt"/>
                </a:rPr>
                <a:t>-</a:t>
              </a:r>
              <a:endParaRPr lang="en-US" sz="1200" b="1">
                <a:latin typeface="+mj-lt"/>
              </a:endParaRPr>
            </a:p>
          </p:txBody>
        </p:sp>
        <p:sp>
          <p:nvSpPr>
            <p:cNvPr id="7397" name="Rectangle 229"/>
            <p:cNvSpPr>
              <a:spLocks noChangeArrowheads="1"/>
            </p:cNvSpPr>
            <p:nvPr/>
          </p:nvSpPr>
          <p:spPr bwMode="auto">
            <a:xfrm>
              <a:off x="3712" y="2997"/>
              <a:ext cx="105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rtl="0" eaLnBrk="0" hangingPunct="0">
                <a:defRPr/>
              </a:pPr>
              <a:r>
                <a:rPr lang="en-US" sz="1200" b="1">
                  <a:solidFill>
                    <a:srgbClr val="000000"/>
                  </a:solidFill>
                  <a:latin typeface="+mj-lt"/>
                </a:rPr>
                <a:t>e+</a:t>
              </a:r>
              <a:endParaRPr lang="en-US" sz="1200" b="1">
                <a:latin typeface="+mj-lt"/>
              </a:endParaRPr>
            </a:p>
          </p:txBody>
        </p:sp>
        <p:sp>
          <p:nvSpPr>
            <p:cNvPr id="7398" name="Line 230"/>
            <p:cNvSpPr>
              <a:spLocks noChangeShapeType="1"/>
            </p:cNvSpPr>
            <p:nvPr/>
          </p:nvSpPr>
          <p:spPr bwMode="auto">
            <a:xfrm flipV="1">
              <a:off x="2733" y="3011"/>
              <a:ext cx="0" cy="302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399" name="Line 231"/>
            <p:cNvSpPr>
              <a:spLocks noChangeShapeType="1"/>
            </p:cNvSpPr>
            <p:nvPr/>
          </p:nvSpPr>
          <p:spPr bwMode="auto">
            <a:xfrm flipV="1">
              <a:off x="3651" y="3011"/>
              <a:ext cx="0" cy="352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400" name="Freeform 232"/>
            <p:cNvSpPr>
              <a:spLocks noEditPoints="1"/>
            </p:cNvSpPr>
            <p:nvPr/>
          </p:nvSpPr>
          <p:spPr bwMode="auto">
            <a:xfrm>
              <a:off x="3397" y="3190"/>
              <a:ext cx="255" cy="45"/>
            </a:xfrm>
            <a:custGeom>
              <a:avLst/>
              <a:gdLst/>
              <a:ahLst/>
              <a:cxnLst>
                <a:cxn ang="0">
                  <a:pos x="33" y="167"/>
                </a:cxn>
                <a:cxn ang="0">
                  <a:pos x="2367" y="167"/>
                </a:cxn>
                <a:cxn ang="0">
                  <a:pos x="2400" y="200"/>
                </a:cxn>
                <a:cxn ang="0">
                  <a:pos x="2367" y="234"/>
                </a:cxn>
                <a:cxn ang="0">
                  <a:pos x="33" y="234"/>
                </a:cxn>
                <a:cxn ang="0">
                  <a:pos x="0" y="200"/>
                </a:cxn>
                <a:cxn ang="0">
                  <a:pos x="33" y="167"/>
                </a:cxn>
                <a:cxn ang="0">
                  <a:pos x="2300" y="0"/>
                </a:cxn>
                <a:cxn ang="0">
                  <a:pos x="2700" y="200"/>
                </a:cxn>
                <a:cxn ang="0">
                  <a:pos x="2300" y="400"/>
                </a:cxn>
                <a:cxn ang="0">
                  <a:pos x="2300" y="0"/>
                </a:cxn>
              </a:cxnLst>
              <a:rect l="0" t="0" r="r" b="b"/>
              <a:pathLst>
                <a:path w="2700" h="400">
                  <a:moveTo>
                    <a:pt x="33" y="167"/>
                  </a:moveTo>
                  <a:lnTo>
                    <a:pt x="2367" y="167"/>
                  </a:lnTo>
                  <a:cubicBezTo>
                    <a:pt x="2385" y="167"/>
                    <a:pt x="2400" y="182"/>
                    <a:pt x="2400" y="200"/>
                  </a:cubicBezTo>
                  <a:cubicBezTo>
                    <a:pt x="2400" y="219"/>
                    <a:pt x="2385" y="234"/>
                    <a:pt x="2367" y="234"/>
                  </a:cubicBezTo>
                  <a:lnTo>
                    <a:pt x="33" y="234"/>
                  </a:lnTo>
                  <a:cubicBezTo>
                    <a:pt x="15" y="234"/>
                    <a:pt x="0" y="219"/>
                    <a:pt x="0" y="200"/>
                  </a:cubicBezTo>
                  <a:cubicBezTo>
                    <a:pt x="0" y="182"/>
                    <a:pt x="15" y="167"/>
                    <a:pt x="33" y="167"/>
                  </a:cubicBezTo>
                  <a:close/>
                  <a:moveTo>
                    <a:pt x="2300" y="0"/>
                  </a:moveTo>
                  <a:lnTo>
                    <a:pt x="2700" y="200"/>
                  </a:lnTo>
                  <a:lnTo>
                    <a:pt x="2300" y="400"/>
                  </a:lnTo>
                  <a:lnTo>
                    <a:pt x="2300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401" name="Freeform 233"/>
            <p:cNvSpPr>
              <a:spLocks noEditPoints="1"/>
            </p:cNvSpPr>
            <p:nvPr/>
          </p:nvSpPr>
          <p:spPr bwMode="auto">
            <a:xfrm>
              <a:off x="2733" y="3190"/>
              <a:ext cx="295" cy="45"/>
            </a:xfrm>
            <a:custGeom>
              <a:avLst/>
              <a:gdLst/>
              <a:ahLst/>
              <a:cxnLst>
                <a:cxn ang="0">
                  <a:pos x="3100" y="234"/>
                </a:cxn>
                <a:cxn ang="0">
                  <a:pos x="333" y="234"/>
                </a:cxn>
                <a:cxn ang="0">
                  <a:pos x="300" y="200"/>
                </a:cxn>
                <a:cxn ang="0">
                  <a:pos x="333" y="167"/>
                </a:cxn>
                <a:cxn ang="0">
                  <a:pos x="3100" y="167"/>
                </a:cxn>
                <a:cxn ang="0">
                  <a:pos x="3133" y="200"/>
                </a:cxn>
                <a:cxn ang="0">
                  <a:pos x="3100" y="234"/>
                </a:cxn>
                <a:cxn ang="0">
                  <a:pos x="400" y="400"/>
                </a:cxn>
                <a:cxn ang="0">
                  <a:pos x="0" y="200"/>
                </a:cxn>
                <a:cxn ang="0">
                  <a:pos x="400" y="0"/>
                </a:cxn>
                <a:cxn ang="0">
                  <a:pos x="400" y="400"/>
                </a:cxn>
              </a:cxnLst>
              <a:rect l="0" t="0" r="r" b="b"/>
              <a:pathLst>
                <a:path w="3133" h="400">
                  <a:moveTo>
                    <a:pt x="3100" y="234"/>
                  </a:moveTo>
                  <a:lnTo>
                    <a:pt x="333" y="234"/>
                  </a:lnTo>
                  <a:cubicBezTo>
                    <a:pt x="315" y="234"/>
                    <a:pt x="300" y="219"/>
                    <a:pt x="300" y="200"/>
                  </a:cubicBezTo>
                  <a:cubicBezTo>
                    <a:pt x="300" y="182"/>
                    <a:pt x="315" y="167"/>
                    <a:pt x="333" y="167"/>
                  </a:cubicBezTo>
                  <a:lnTo>
                    <a:pt x="3100" y="167"/>
                  </a:lnTo>
                  <a:cubicBezTo>
                    <a:pt x="3118" y="167"/>
                    <a:pt x="3133" y="182"/>
                    <a:pt x="3133" y="200"/>
                  </a:cubicBezTo>
                  <a:cubicBezTo>
                    <a:pt x="3133" y="219"/>
                    <a:pt x="3118" y="234"/>
                    <a:pt x="3100" y="234"/>
                  </a:cubicBezTo>
                  <a:close/>
                  <a:moveTo>
                    <a:pt x="400" y="400"/>
                  </a:moveTo>
                  <a:lnTo>
                    <a:pt x="0" y="200"/>
                  </a:lnTo>
                  <a:lnTo>
                    <a:pt x="400" y="0"/>
                  </a:lnTo>
                  <a:lnTo>
                    <a:pt x="400" y="4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402" name="Rectangle 234"/>
            <p:cNvSpPr>
              <a:spLocks noChangeArrowheads="1"/>
            </p:cNvSpPr>
            <p:nvPr/>
          </p:nvSpPr>
          <p:spPr bwMode="auto">
            <a:xfrm>
              <a:off x="2620" y="2966"/>
              <a:ext cx="105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rtl="0" eaLnBrk="0" hangingPunct="0">
                <a:defRPr/>
              </a:pPr>
              <a:r>
                <a:rPr lang="en-US" sz="1200" b="1">
                  <a:solidFill>
                    <a:srgbClr val="000000"/>
                  </a:solidFill>
                  <a:latin typeface="+mj-lt"/>
                </a:rPr>
                <a:t>e+</a:t>
              </a:r>
              <a:endParaRPr lang="en-US" sz="1200" b="1">
                <a:latin typeface="+mj-lt"/>
              </a:endParaRPr>
            </a:p>
          </p:txBody>
        </p:sp>
        <p:sp>
          <p:nvSpPr>
            <p:cNvPr id="7403" name="Rectangle 235"/>
            <p:cNvSpPr>
              <a:spLocks noChangeArrowheads="1"/>
            </p:cNvSpPr>
            <p:nvPr/>
          </p:nvSpPr>
          <p:spPr bwMode="auto">
            <a:xfrm>
              <a:off x="1034" y="3753"/>
              <a:ext cx="52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rtl="0" eaLnBrk="0" hangingPunct="0">
                <a:defRPr/>
              </a:pPr>
              <a:r>
                <a:rPr lang="en-US" sz="1200" b="1">
                  <a:solidFill>
                    <a:srgbClr val="000000"/>
                  </a:solidFill>
                  <a:latin typeface="+mj-lt"/>
                </a:rPr>
                <a:t>unpolarized</a:t>
              </a:r>
              <a:endParaRPr lang="en-US" sz="1200" b="1">
                <a:latin typeface="+mj-lt"/>
              </a:endParaRPr>
            </a:p>
          </p:txBody>
        </p:sp>
        <p:sp>
          <p:nvSpPr>
            <p:cNvPr id="7404" name="Rectangle 236"/>
            <p:cNvSpPr>
              <a:spLocks noChangeArrowheads="1"/>
            </p:cNvSpPr>
            <p:nvPr/>
          </p:nvSpPr>
          <p:spPr bwMode="auto">
            <a:xfrm>
              <a:off x="1121" y="3862"/>
              <a:ext cx="435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rtl="0" eaLnBrk="0" hangingPunct="0">
                <a:defRPr/>
              </a:pPr>
              <a:r>
                <a:rPr lang="en-US" sz="1200" b="1">
                  <a:solidFill>
                    <a:srgbClr val="000000"/>
                  </a:solidFill>
                  <a:latin typeface="+mj-lt"/>
                </a:rPr>
                <a:t>source     </a:t>
              </a:r>
              <a:endParaRPr lang="en-US" sz="1200" b="1">
                <a:latin typeface="+mj-lt"/>
              </a:endParaRPr>
            </a:p>
          </p:txBody>
        </p:sp>
        <p:sp>
          <p:nvSpPr>
            <p:cNvPr id="7405" name="Rectangle 237"/>
            <p:cNvSpPr>
              <a:spLocks noChangeArrowheads="1"/>
            </p:cNvSpPr>
            <p:nvPr/>
          </p:nvSpPr>
          <p:spPr bwMode="auto">
            <a:xfrm>
              <a:off x="1094" y="2572"/>
              <a:ext cx="434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rtl="0" eaLnBrk="0" hangingPunct="0">
                <a:defRPr/>
              </a:pPr>
              <a:r>
                <a:rPr lang="en-US" sz="1200" b="1">
                  <a:solidFill>
                    <a:srgbClr val="000000"/>
                  </a:solidFill>
                  <a:latin typeface="+mj-lt"/>
                </a:rPr>
                <a:t>polarized </a:t>
              </a:r>
              <a:endParaRPr lang="en-US" sz="1200" b="1">
                <a:latin typeface="+mj-lt"/>
              </a:endParaRPr>
            </a:p>
          </p:txBody>
        </p:sp>
        <p:sp>
          <p:nvSpPr>
            <p:cNvPr id="7406" name="Rectangle 238"/>
            <p:cNvSpPr>
              <a:spLocks noChangeArrowheads="1"/>
            </p:cNvSpPr>
            <p:nvPr/>
          </p:nvSpPr>
          <p:spPr bwMode="auto">
            <a:xfrm>
              <a:off x="1141" y="2681"/>
              <a:ext cx="435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rtl="0" eaLnBrk="0" hangingPunct="0">
                <a:defRPr/>
              </a:pPr>
              <a:r>
                <a:rPr lang="en-US" sz="1200" b="1">
                  <a:solidFill>
                    <a:srgbClr val="000000"/>
                  </a:solidFill>
                  <a:latin typeface="+mj-lt"/>
                </a:rPr>
                <a:t>source     </a:t>
              </a:r>
              <a:endParaRPr lang="en-US" sz="1200" b="1">
                <a:latin typeface="+mj-lt"/>
              </a:endParaRPr>
            </a:p>
          </p:txBody>
        </p:sp>
        <p:sp>
          <p:nvSpPr>
            <p:cNvPr id="7407" name="Rectangle 239"/>
            <p:cNvSpPr>
              <a:spLocks noChangeArrowheads="1"/>
            </p:cNvSpPr>
            <p:nvPr/>
          </p:nvSpPr>
          <p:spPr bwMode="auto">
            <a:xfrm>
              <a:off x="3873" y="3138"/>
              <a:ext cx="276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rtl="0" eaLnBrk="0" hangingPunct="0">
                <a:defRPr/>
              </a:pPr>
              <a:r>
                <a:rPr lang="en-US" sz="1200" b="1">
                  <a:solidFill>
                    <a:srgbClr val="000000"/>
                  </a:solidFill>
                  <a:latin typeface="+mj-lt"/>
                </a:rPr>
                <a:t>dipole</a:t>
              </a:r>
              <a:endParaRPr lang="en-US" sz="1200" b="1">
                <a:latin typeface="+mj-lt"/>
              </a:endParaRPr>
            </a:p>
          </p:txBody>
        </p:sp>
        <p:sp>
          <p:nvSpPr>
            <p:cNvPr id="7408" name="Rectangle 240"/>
            <p:cNvSpPr>
              <a:spLocks noChangeArrowheads="1"/>
            </p:cNvSpPr>
            <p:nvPr/>
          </p:nvSpPr>
          <p:spPr bwMode="auto">
            <a:xfrm>
              <a:off x="3485" y="1995"/>
              <a:ext cx="136" cy="195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409" name="Rectangle 241"/>
            <p:cNvSpPr>
              <a:spLocks noChangeArrowheads="1"/>
            </p:cNvSpPr>
            <p:nvPr/>
          </p:nvSpPr>
          <p:spPr bwMode="auto">
            <a:xfrm>
              <a:off x="3385" y="1664"/>
              <a:ext cx="514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rtl="0" eaLnBrk="0" hangingPunct="0">
                <a:defRPr/>
              </a:pPr>
              <a:r>
                <a:rPr lang="en-US" sz="1200" b="1">
                  <a:solidFill>
                    <a:srgbClr val="000000"/>
                  </a:solidFill>
                  <a:latin typeface="+mj-lt"/>
                </a:rPr>
                <a:t>Transverse </a:t>
              </a:r>
              <a:endParaRPr lang="en-US" sz="1200" b="1">
                <a:latin typeface="+mj-lt"/>
              </a:endParaRPr>
            </a:p>
          </p:txBody>
        </p:sp>
        <p:sp>
          <p:nvSpPr>
            <p:cNvPr id="7410" name="Rectangle 242"/>
            <p:cNvSpPr>
              <a:spLocks noChangeArrowheads="1"/>
            </p:cNvSpPr>
            <p:nvPr/>
          </p:nvSpPr>
          <p:spPr bwMode="auto">
            <a:xfrm>
              <a:off x="3408" y="1773"/>
              <a:ext cx="458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rtl="0" eaLnBrk="0" hangingPunct="0">
                <a:defRPr/>
              </a:pPr>
              <a:r>
                <a:rPr lang="en-US" sz="1200" b="1">
                  <a:solidFill>
                    <a:srgbClr val="000000"/>
                  </a:solidFill>
                  <a:latin typeface="+mj-lt"/>
                </a:rPr>
                <a:t>emittance </a:t>
              </a:r>
              <a:endParaRPr lang="en-US" sz="1200" b="1">
                <a:latin typeface="+mj-lt"/>
              </a:endParaRPr>
            </a:p>
          </p:txBody>
        </p:sp>
        <p:sp>
          <p:nvSpPr>
            <p:cNvPr id="7411" name="Rectangle 243"/>
            <p:cNvSpPr>
              <a:spLocks noChangeArrowheads="1"/>
            </p:cNvSpPr>
            <p:nvPr/>
          </p:nvSpPr>
          <p:spPr bwMode="auto">
            <a:xfrm>
              <a:off x="3484" y="1882"/>
              <a:ext cx="201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rtl="0" eaLnBrk="0" hangingPunct="0">
                <a:defRPr/>
              </a:pPr>
              <a:r>
                <a:rPr lang="en-US" sz="1200" b="1">
                  <a:solidFill>
                    <a:srgbClr val="000000"/>
                  </a:solidFill>
                  <a:latin typeface="+mj-lt"/>
                </a:rPr>
                <a:t>filter</a:t>
              </a:r>
              <a:endParaRPr lang="en-US" sz="1200" b="1">
                <a:latin typeface="+mj-lt"/>
              </a:endParaRPr>
            </a:p>
          </p:txBody>
        </p:sp>
        <p:sp>
          <p:nvSpPr>
            <p:cNvPr id="7412" name="Rectangle 244"/>
            <p:cNvSpPr>
              <a:spLocks noChangeArrowheads="1"/>
            </p:cNvSpPr>
            <p:nvPr/>
          </p:nvSpPr>
          <p:spPr bwMode="auto">
            <a:xfrm>
              <a:off x="1637" y="2163"/>
              <a:ext cx="586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rtl="0" eaLnBrk="0" hangingPunct="0">
                <a:defRPr/>
              </a:pPr>
              <a:r>
                <a:rPr lang="en-US" sz="1200" b="1">
                  <a:solidFill>
                    <a:srgbClr val="000000"/>
                  </a:solidFill>
                  <a:latin typeface="+mj-lt"/>
                </a:rPr>
                <a:t>Longitudinal </a:t>
              </a:r>
              <a:endParaRPr lang="en-US" sz="1200" b="1">
                <a:latin typeface="+mj-lt"/>
              </a:endParaRPr>
            </a:p>
          </p:txBody>
        </p:sp>
        <p:sp>
          <p:nvSpPr>
            <p:cNvPr id="7413" name="Rectangle 245"/>
            <p:cNvSpPr>
              <a:spLocks noChangeArrowheads="1"/>
            </p:cNvSpPr>
            <p:nvPr/>
          </p:nvSpPr>
          <p:spPr bwMode="auto">
            <a:xfrm>
              <a:off x="1600" y="2272"/>
              <a:ext cx="659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rtl="0" eaLnBrk="0" hangingPunct="0">
                <a:defRPr/>
              </a:pPr>
              <a:r>
                <a:rPr lang="en-US" sz="1200" b="1">
                  <a:solidFill>
                    <a:srgbClr val="000000"/>
                  </a:solidFill>
                  <a:latin typeface="+mj-lt"/>
                </a:rPr>
                <a:t>emittance filter</a:t>
              </a:r>
              <a:endParaRPr lang="en-US" sz="1200" b="1">
                <a:latin typeface="+mj-lt"/>
              </a:endParaRPr>
            </a:p>
          </p:txBody>
        </p:sp>
        <p:sp>
          <p:nvSpPr>
            <p:cNvPr id="7414" name="Rectangle 246"/>
            <p:cNvSpPr>
              <a:spLocks noChangeArrowheads="1"/>
            </p:cNvSpPr>
            <p:nvPr/>
          </p:nvSpPr>
          <p:spPr bwMode="auto">
            <a:xfrm>
              <a:off x="2330" y="3138"/>
              <a:ext cx="275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rtl="0" eaLnBrk="0" hangingPunct="0">
                <a:defRPr/>
              </a:pPr>
              <a:r>
                <a:rPr lang="en-US" sz="1200" b="1">
                  <a:solidFill>
                    <a:srgbClr val="000000"/>
                  </a:solidFill>
                  <a:latin typeface="+mj-lt"/>
                </a:rPr>
                <a:t>dipole</a:t>
              </a:r>
              <a:endParaRPr lang="en-US" sz="1200" b="1">
                <a:latin typeface="+mj-lt"/>
              </a:endParaRPr>
            </a:p>
          </p:txBody>
        </p:sp>
        <p:sp>
          <p:nvSpPr>
            <p:cNvPr id="7415" name="Rectangle 247"/>
            <p:cNvSpPr>
              <a:spLocks noChangeArrowheads="1"/>
            </p:cNvSpPr>
            <p:nvPr/>
          </p:nvSpPr>
          <p:spPr bwMode="auto">
            <a:xfrm>
              <a:off x="4526" y="3120"/>
              <a:ext cx="276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rtl="0" eaLnBrk="0" hangingPunct="0">
                <a:defRPr/>
              </a:pPr>
              <a:r>
                <a:rPr lang="en-US" sz="1200" b="1">
                  <a:solidFill>
                    <a:srgbClr val="000000"/>
                  </a:solidFill>
                  <a:latin typeface="+mj-lt"/>
                </a:rPr>
                <a:t>dipole</a:t>
              </a:r>
              <a:endParaRPr lang="en-US" sz="1200" b="1">
                <a:latin typeface="+mj-lt"/>
              </a:endParaRPr>
            </a:p>
          </p:txBody>
        </p:sp>
        <p:sp>
          <p:nvSpPr>
            <p:cNvPr id="7416" name="Rectangle 248"/>
            <p:cNvSpPr>
              <a:spLocks noChangeArrowheads="1"/>
            </p:cNvSpPr>
            <p:nvPr/>
          </p:nvSpPr>
          <p:spPr bwMode="auto">
            <a:xfrm>
              <a:off x="1996" y="2388"/>
              <a:ext cx="136" cy="197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417" name="Freeform 249"/>
            <p:cNvSpPr>
              <a:spLocks noEditPoints="1"/>
            </p:cNvSpPr>
            <p:nvPr/>
          </p:nvSpPr>
          <p:spPr bwMode="auto">
            <a:xfrm>
              <a:off x="2049" y="2101"/>
              <a:ext cx="438" cy="432"/>
            </a:xfrm>
            <a:custGeom>
              <a:avLst/>
              <a:gdLst/>
              <a:ahLst/>
              <a:cxnLst>
                <a:cxn ang="0">
                  <a:pos x="416" y="8"/>
                </a:cxn>
                <a:cxn ang="0">
                  <a:pos x="374" y="12"/>
                </a:cxn>
                <a:cxn ang="0">
                  <a:pos x="333" y="21"/>
                </a:cxn>
                <a:cxn ang="0">
                  <a:pos x="294" y="33"/>
                </a:cxn>
                <a:cxn ang="0">
                  <a:pos x="256" y="49"/>
                </a:cxn>
                <a:cxn ang="0">
                  <a:pos x="220" y="69"/>
                </a:cxn>
                <a:cxn ang="0">
                  <a:pos x="187" y="92"/>
                </a:cxn>
                <a:cxn ang="0">
                  <a:pos x="156" y="118"/>
                </a:cxn>
                <a:cxn ang="0">
                  <a:pos x="128" y="147"/>
                </a:cxn>
                <a:cxn ang="0">
                  <a:pos x="102" y="178"/>
                </a:cxn>
                <a:cxn ang="0">
                  <a:pos x="80" y="212"/>
                </a:cxn>
                <a:cxn ang="0">
                  <a:pos x="61" y="248"/>
                </a:cxn>
                <a:cxn ang="0">
                  <a:pos x="45" y="286"/>
                </a:cxn>
                <a:cxn ang="0">
                  <a:pos x="33" y="326"/>
                </a:cxn>
                <a:cxn ang="0">
                  <a:pos x="24" y="368"/>
                </a:cxn>
                <a:cxn ang="0">
                  <a:pos x="15" y="394"/>
                </a:cxn>
                <a:cxn ang="0">
                  <a:pos x="22" y="345"/>
                </a:cxn>
                <a:cxn ang="0">
                  <a:pos x="33" y="303"/>
                </a:cxn>
                <a:cxn ang="0">
                  <a:pos x="47" y="263"/>
                </a:cxn>
                <a:cxn ang="0">
                  <a:pos x="65" y="226"/>
                </a:cxn>
                <a:cxn ang="0">
                  <a:pos x="86" y="190"/>
                </a:cxn>
                <a:cxn ang="0">
                  <a:pos x="110" y="157"/>
                </a:cxn>
                <a:cxn ang="0">
                  <a:pos x="138" y="126"/>
                </a:cxn>
                <a:cxn ang="0">
                  <a:pos x="168" y="98"/>
                </a:cxn>
                <a:cxn ang="0">
                  <a:pos x="201" y="73"/>
                </a:cxn>
                <a:cxn ang="0">
                  <a:pos x="236" y="52"/>
                </a:cxn>
                <a:cxn ang="0">
                  <a:pos x="273" y="34"/>
                </a:cxn>
                <a:cxn ang="0">
                  <a:pos x="312" y="19"/>
                </a:cxn>
                <a:cxn ang="0">
                  <a:pos x="352" y="8"/>
                </a:cxn>
                <a:cxn ang="0">
                  <a:pos x="394" y="2"/>
                </a:cxn>
                <a:cxn ang="0">
                  <a:pos x="437" y="0"/>
                </a:cxn>
                <a:cxn ang="0">
                  <a:pos x="38" y="388"/>
                </a:cxn>
                <a:cxn ang="0">
                  <a:pos x="0" y="385"/>
                </a:cxn>
              </a:cxnLst>
              <a:rect l="0" t="0" r="r" b="b"/>
              <a:pathLst>
                <a:path w="438" h="432">
                  <a:moveTo>
                    <a:pt x="438" y="7"/>
                  </a:moveTo>
                  <a:lnTo>
                    <a:pt x="416" y="8"/>
                  </a:lnTo>
                  <a:lnTo>
                    <a:pt x="395" y="9"/>
                  </a:lnTo>
                  <a:lnTo>
                    <a:pt x="374" y="12"/>
                  </a:lnTo>
                  <a:lnTo>
                    <a:pt x="353" y="16"/>
                  </a:lnTo>
                  <a:lnTo>
                    <a:pt x="333" y="21"/>
                  </a:lnTo>
                  <a:lnTo>
                    <a:pt x="313" y="26"/>
                  </a:lnTo>
                  <a:lnTo>
                    <a:pt x="294" y="33"/>
                  </a:lnTo>
                  <a:lnTo>
                    <a:pt x="275" y="41"/>
                  </a:lnTo>
                  <a:lnTo>
                    <a:pt x="256" y="49"/>
                  </a:lnTo>
                  <a:lnTo>
                    <a:pt x="238" y="59"/>
                  </a:lnTo>
                  <a:lnTo>
                    <a:pt x="220" y="69"/>
                  </a:lnTo>
                  <a:lnTo>
                    <a:pt x="204" y="80"/>
                  </a:lnTo>
                  <a:lnTo>
                    <a:pt x="187" y="92"/>
                  </a:lnTo>
                  <a:lnTo>
                    <a:pt x="171" y="104"/>
                  </a:lnTo>
                  <a:lnTo>
                    <a:pt x="156" y="118"/>
                  </a:lnTo>
                  <a:lnTo>
                    <a:pt x="142" y="132"/>
                  </a:lnTo>
                  <a:lnTo>
                    <a:pt x="128" y="147"/>
                  </a:lnTo>
                  <a:lnTo>
                    <a:pt x="115" y="162"/>
                  </a:lnTo>
                  <a:lnTo>
                    <a:pt x="102" y="178"/>
                  </a:lnTo>
                  <a:lnTo>
                    <a:pt x="91" y="195"/>
                  </a:lnTo>
                  <a:lnTo>
                    <a:pt x="80" y="212"/>
                  </a:lnTo>
                  <a:lnTo>
                    <a:pt x="70" y="230"/>
                  </a:lnTo>
                  <a:lnTo>
                    <a:pt x="61" y="248"/>
                  </a:lnTo>
                  <a:lnTo>
                    <a:pt x="52" y="267"/>
                  </a:lnTo>
                  <a:lnTo>
                    <a:pt x="45" y="286"/>
                  </a:lnTo>
                  <a:lnTo>
                    <a:pt x="38" y="306"/>
                  </a:lnTo>
                  <a:lnTo>
                    <a:pt x="33" y="326"/>
                  </a:lnTo>
                  <a:lnTo>
                    <a:pt x="28" y="347"/>
                  </a:lnTo>
                  <a:lnTo>
                    <a:pt x="24" y="368"/>
                  </a:lnTo>
                  <a:lnTo>
                    <a:pt x="22" y="395"/>
                  </a:lnTo>
                  <a:lnTo>
                    <a:pt x="15" y="394"/>
                  </a:lnTo>
                  <a:lnTo>
                    <a:pt x="18" y="366"/>
                  </a:lnTo>
                  <a:lnTo>
                    <a:pt x="22" y="345"/>
                  </a:lnTo>
                  <a:lnTo>
                    <a:pt x="27" y="324"/>
                  </a:lnTo>
                  <a:lnTo>
                    <a:pt x="33" y="303"/>
                  </a:lnTo>
                  <a:lnTo>
                    <a:pt x="39" y="283"/>
                  </a:lnTo>
                  <a:lnTo>
                    <a:pt x="47" y="263"/>
                  </a:lnTo>
                  <a:lnTo>
                    <a:pt x="55" y="244"/>
                  </a:lnTo>
                  <a:lnTo>
                    <a:pt x="65" y="226"/>
                  </a:lnTo>
                  <a:lnTo>
                    <a:pt x="75" y="207"/>
                  </a:lnTo>
                  <a:lnTo>
                    <a:pt x="86" y="190"/>
                  </a:lnTo>
                  <a:lnTo>
                    <a:pt x="98" y="173"/>
                  </a:lnTo>
                  <a:lnTo>
                    <a:pt x="110" y="157"/>
                  </a:lnTo>
                  <a:lnTo>
                    <a:pt x="124" y="141"/>
                  </a:lnTo>
                  <a:lnTo>
                    <a:pt x="138" y="126"/>
                  </a:lnTo>
                  <a:lnTo>
                    <a:pt x="153" y="112"/>
                  </a:lnTo>
                  <a:lnTo>
                    <a:pt x="168" y="98"/>
                  </a:lnTo>
                  <a:lnTo>
                    <a:pt x="184" y="85"/>
                  </a:lnTo>
                  <a:lnTo>
                    <a:pt x="201" y="73"/>
                  </a:lnTo>
                  <a:lnTo>
                    <a:pt x="218" y="62"/>
                  </a:lnTo>
                  <a:lnTo>
                    <a:pt x="236" y="52"/>
                  </a:lnTo>
                  <a:lnTo>
                    <a:pt x="254" y="42"/>
                  </a:lnTo>
                  <a:lnTo>
                    <a:pt x="273" y="34"/>
                  </a:lnTo>
                  <a:lnTo>
                    <a:pt x="292" y="26"/>
                  </a:lnTo>
                  <a:lnTo>
                    <a:pt x="312" y="19"/>
                  </a:lnTo>
                  <a:lnTo>
                    <a:pt x="332" y="13"/>
                  </a:lnTo>
                  <a:lnTo>
                    <a:pt x="352" y="8"/>
                  </a:lnTo>
                  <a:lnTo>
                    <a:pt x="373" y="5"/>
                  </a:lnTo>
                  <a:lnTo>
                    <a:pt x="394" y="2"/>
                  </a:lnTo>
                  <a:lnTo>
                    <a:pt x="416" y="0"/>
                  </a:lnTo>
                  <a:lnTo>
                    <a:pt x="437" y="0"/>
                  </a:lnTo>
                  <a:lnTo>
                    <a:pt x="438" y="7"/>
                  </a:lnTo>
                  <a:close/>
                  <a:moveTo>
                    <a:pt x="38" y="388"/>
                  </a:moveTo>
                  <a:lnTo>
                    <a:pt x="16" y="432"/>
                  </a:lnTo>
                  <a:lnTo>
                    <a:pt x="0" y="385"/>
                  </a:lnTo>
                  <a:lnTo>
                    <a:pt x="38" y="388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418" name="Freeform 250"/>
            <p:cNvSpPr>
              <a:spLocks/>
            </p:cNvSpPr>
            <p:nvPr/>
          </p:nvSpPr>
          <p:spPr bwMode="auto">
            <a:xfrm>
              <a:off x="2065" y="2533"/>
              <a:ext cx="421" cy="428"/>
            </a:xfrm>
            <a:custGeom>
              <a:avLst/>
              <a:gdLst/>
              <a:ahLst/>
              <a:cxnLst>
                <a:cxn ang="0">
                  <a:pos x="421" y="428"/>
                </a:cxn>
                <a:cxn ang="0">
                  <a:pos x="0" y="0"/>
                </a:cxn>
              </a:cxnLst>
              <a:rect l="0" t="0" r="r" b="b"/>
              <a:pathLst>
                <a:path w="421" h="428">
                  <a:moveTo>
                    <a:pt x="421" y="428"/>
                  </a:moveTo>
                  <a:cubicBezTo>
                    <a:pt x="189" y="428"/>
                    <a:pt x="0" y="236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419" name="Freeform 251"/>
            <p:cNvSpPr>
              <a:spLocks noEditPoints="1"/>
            </p:cNvSpPr>
            <p:nvPr/>
          </p:nvSpPr>
          <p:spPr bwMode="auto">
            <a:xfrm>
              <a:off x="2049" y="2101"/>
              <a:ext cx="438" cy="432"/>
            </a:xfrm>
            <a:custGeom>
              <a:avLst/>
              <a:gdLst/>
              <a:ahLst/>
              <a:cxnLst>
                <a:cxn ang="0">
                  <a:pos x="416" y="8"/>
                </a:cxn>
                <a:cxn ang="0">
                  <a:pos x="374" y="12"/>
                </a:cxn>
                <a:cxn ang="0">
                  <a:pos x="333" y="21"/>
                </a:cxn>
                <a:cxn ang="0">
                  <a:pos x="294" y="33"/>
                </a:cxn>
                <a:cxn ang="0">
                  <a:pos x="256" y="49"/>
                </a:cxn>
                <a:cxn ang="0">
                  <a:pos x="220" y="69"/>
                </a:cxn>
                <a:cxn ang="0">
                  <a:pos x="187" y="92"/>
                </a:cxn>
                <a:cxn ang="0">
                  <a:pos x="156" y="118"/>
                </a:cxn>
                <a:cxn ang="0">
                  <a:pos x="128" y="147"/>
                </a:cxn>
                <a:cxn ang="0">
                  <a:pos x="102" y="178"/>
                </a:cxn>
                <a:cxn ang="0">
                  <a:pos x="80" y="212"/>
                </a:cxn>
                <a:cxn ang="0">
                  <a:pos x="61" y="248"/>
                </a:cxn>
                <a:cxn ang="0">
                  <a:pos x="45" y="286"/>
                </a:cxn>
                <a:cxn ang="0">
                  <a:pos x="33" y="326"/>
                </a:cxn>
                <a:cxn ang="0">
                  <a:pos x="24" y="368"/>
                </a:cxn>
                <a:cxn ang="0">
                  <a:pos x="15" y="394"/>
                </a:cxn>
                <a:cxn ang="0">
                  <a:pos x="22" y="345"/>
                </a:cxn>
                <a:cxn ang="0">
                  <a:pos x="33" y="303"/>
                </a:cxn>
                <a:cxn ang="0">
                  <a:pos x="47" y="263"/>
                </a:cxn>
                <a:cxn ang="0">
                  <a:pos x="65" y="226"/>
                </a:cxn>
                <a:cxn ang="0">
                  <a:pos x="86" y="190"/>
                </a:cxn>
                <a:cxn ang="0">
                  <a:pos x="110" y="157"/>
                </a:cxn>
                <a:cxn ang="0">
                  <a:pos x="138" y="126"/>
                </a:cxn>
                <a:cxn ang="0">
                  <a:pos x="168" y="98"/>
                </a:cxn>
                <a:cxn ang="0">
                  <a:pos x="201" y="73"/>
                </a:cxn>
                <a:cxn ang="0">
                  <a:pos x="236" y="52"/>
                </a:cxn>
                <a:cxn ang="0">
                  <a:pos x="273" y="34"/>
                </a:cxn>
                <a:cxn ang="0">
                  <a:pos x="312" y="19"/>
                </a:cxn>
                <a:cxn ang="0">
                  <a:pos x="352" y="8"/>
                </a:cxn>
                <a:cxn ang="0">
                  <a:pos x="394" y="2"/>
                </a:cxn>
                <a:cxn ang="0">
                  <a:pos x="437" y="0"/>
                </a:cxn>
                <a:cxn ang="0">
                  <a:pos x="38" y="388"/>
                </a:cxn>
                <a:cxn ang="0">
                  <a:pos x="0" y="385"/>
                </a:cxn>
              </a:cxnLst>
              <a:rect l="0" t="0" r="r" b="b"/>
              <a:pathLst>
                <a:path w="438" h="432">
                  <a:moveTo>
                    <a:pt x="438" y="7"/>
                  </a:moveTo>
                  <a:lnTo>
                    <a:pt x="416" y="8"/>
                  </a:lnTo>
                  <a:lnTo>
                    <a:pt x="395" y="9"/>
                  </a:lnTo>
                  <a:lnTo>
                    <a:pt x="374" y="12"/>
                  </a:lnTo>
                  <a:lnTo>
                    <a:pt x="353" y="16"/>
                  </a:lnTo>
                  <a:lnTo>
                    <a:pt x="333" y="21"/>
                  </a:lnTo>
                  <a:lnTo>
                    <a:pt x="313" y="26"/>
                  </a:lnTo>
                  <a:lnTo>
                    <a:pt x="294" y="33"/>
                  </a:lnTo>
                  <a:lnTo>
                    <a:pt x="275" y="41"/>
                  </a:lnTo>
                  <a:lnTo>
                    <a:pt x="256" y="49"/>
                  </a:lnTo>
                  <a:lnTo>
                    <a:pt x="238" y="59"/>
                  </a:lnTo>
                  <a:lnTo>
                    <a:pt x="220" y="69"/>
                  </a:lnTo>
                  <a:lnTo>
                    <a:pt x="204" y="80"/>
                  </a:lnTo>
                  <a:lnTo>
                    <a:pt x="187" y="92"/>
                  </a:lnTo>
                  <a:lnTo>
                    <a:pt x="171" y="104"/>
                  </a:lnTo>
                  <a:lnTo>
                    <a:pt x="156" y="118"/>
                  </a:lnTo>
                  <a:lnTo>
                    <a:pt x="142" y="132"/>
                  </a:lnTo>
                  <a:lnTo>
                    <a:pt x="128" y="147"/>
                  </a:lnTo>
                  <a:lnTo>
                    <a:pt x="115" y="162"/>
                  </a:lnTo>
                  <a:lnTo>
                    <a:pt x="102" y="178"/>
                  </a:lnTo>
                  <a:lnTo>
                    <a:pt x="91" y="195"/>
                  </a:lnTo>
                  <a:lnTo>
                    <a:pt x="80" y="212"/>
                  </a:lnTo>
                  <a:lnTo>
                    <a:pt x="70" y="230"/>
                  </a:lnTo>
                  <a:lnTo>
                    <a:pt x="61" y="248"/>
                  </a:lnTo>
                  <a:lnTo>
                    <a:pt x="52" y="267"/>
                  </a:lnTo>
                  <a:lnTo>
                    <a:pt x="45" y="286"/>
                  </a:lnTo>
                  <a:lnTo>
                    <a:pt x="38" y="306"/>
                  </a:lnTo>
                  <a:lnTo>
                    <a:pt x="33" y="326"/>
                  </a:lnTo>
                  <a:lnTo>
                    <a:pt x="28" y="347"/>
                  </a:lnTo>
                  <a:lnTo>
                    <a:pt x="24" y="368"/>
                  </a:lnTo>
                  <a:lnTo>
                    <a:pt x="22" y="395"/>
                  </a:lnTo>
                  <a:lnTo>
                    <a:pt x="15" y="394"/>
                  </a:lnTo>
                  <a:lnTo>
                    <a:pt x="18" y="366"/>
                  </a:lnTo>
                  <a:lnTo>
                    <a:pt x="22" y="345"/>
                  </a:lnTo>
                  <a:lnTo>
                    <a:pt x="27" y="324"/>
                  </a:lnTo>
                  <a:lnTo>
                    <a:pt x="33" y="303"/>
                  </a:lnTo>
                  <a:lnTo>
                    <a:pt x="39" y="283"/>
                  </a:lnTo>
                  <a:lnTo>
                    <a:pt x="47" y="263"/>
                  </a:lnTo>
                  <a:lnTo>
                    <a:pt x="55" y="244"/>
                  </a:lnTo>
                  <a:lnTo>
                    <a:pt x="65" y="226"/>
                  </a:lnTo>
                  <a:lnTo>
                    <a:pt x="75" y="207"/>
                  </a:lnTo>
                  <a:lnTo>
                    <a:pt x="86" y="190"/>
                  </a:lnTo>
                  <a:lnTo>
                    <a:pt x="98" y="173"/>
                  </a:lnTo>
                  <a:lnTo>
                    <a:pt x="110" y="157"/>
                  </a:lnTo>
                  <a:lnTo>
                    <a:pt x="124" y="141"/>
                  </a:lnTo>
                  <a:lnTo>
                    <a:pt x="138" y="126"/>
                  </a:lnTo>
                  <a:lnTo>
                    <a:pt x="153" y="112"/>
                  </a:lnTo>
                  <a:lnTo>
                    <a:pt x="168" y="98"/>
                  </a:lnTo>
                  <a:lnTo>
                    <a:pt x="184" y="85"/>
                  </a:lnTo>
                  <a:lnTo>
                    <a:pt x="201" y="73"/>
                  </a:lnTo>
                  <a:lnTo>
                    <a:pt x="218" y="62"/>
                  </a:lnTo>
                  <a:lnTo>
                    <a:pt x="236" y="52"/>
                  </a:lnTo>
                  <a:lnTo>
                    <a:pt x="254" y="42"/>
                  </a:lnTo>
                  <a:lnTo>
                    <a:pt x="273" y="34"/>
                  </a:lnTo>
                  <a:lnTo>
                    <a:pt x="292" y="26"/>
                  </a:lnTo>
                  <a:lnTo>
                    <a:pt x="312" y="19"/>
                  </a:lnTo>
                  <a:lnTo>
                    <a:pt x="332" y="13"/>
                  </a:lnTo>
                  <a:lnTo>
                    <a:pt x="352" y="8"/>
                  </a:lnTo>
                  <a:lnTo>
                    <a:pt x="373" y="5"/>
                  </a:lnTo>
                  <a:lnTo>
                    <a:pt x="394" y="2"/>
                  </a:lnTo>
                  <a:lnTo>
                    <a:pt x="416" y="0"/>
                  </a:lnTo>
                  <a:lnTo>
                    <a:pt x="437" y="0"/>
                  </a:lnTo>
                  <a:lnTo>
                    <a:pt x="438" y="7"/>
                  </a:lnTo>
                  <a:close/>
                  <a:moveTo>
                    <a:pt x="38" y="388"/>
                  </a:moveTo>
                  <a:lnTo>
                    <a:pt x="16" y="432"/>
                  </a:lnTo>
                  <a:lnTo>
                    <a:pt x="0" y="385"/>
                  </a:lnTo>
                  <a:lnTo>
                    <a:pt x="38" y="388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420" name="Freeform 252"/>
            <p:cNvSpPr>
              <a:spLocks/>
            </p:cNvSpPr>
            <p:nvPr/>
          </p:nvSpPr>
          <p:spPr bwMode="auto">
            <a:xfrm>
              <a:off x="2065" y="2533"/>
              <a:ext cx="421" cy="428"/>
            </a:xfrm>
            <a:custGeom>
              <a:avLst/>
              <a:gdLst/>
              <a:ahLst/>
              <a:cxnLst>
                <a:cxn ang="0">
                  <a:pos x="421" y="428"/>
                </a:cxn>
                <a:cxn ang="0">
                  <a:pos x="0" y="0"/>
                </a:cxn>
              </a:cxnLst>
              <a:rect l="0" t="0" r="r" b="b"/>
              <a:pathLst>
                <a:path w="421" h="428">
                  <a:moveTo>
                    <a:pt x="421" y="428"/>
                  </a:moveTo>
                  <a:cubicBezTo>
                    <a:pt x="189" y="428"/>
                    <a:pt x="0" y="236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421" name="Freeform 253"/>
            <p:cNvSpPr>
              <a:spLocks/>
            </p:cNvSpPr>
            <p:nvPr/>
          </p:nvSpPr>
          <p:spPr bwMode="auto">
            <a:xfrm>
              <a:off x="3943" y="2104"/>
              <a:ext cx="421" cy="4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1" y="429"/>
                </a:cxn>
              </a:cxnLst>
              <a:rect l="0" t="0" r="r" b="b"/>
              <a:pathLst>
                <a:path w="421" h="429">
                  <a:moveTo>
                    <a:pt x="0" y="0"/>
                  </a:moveTo>
                  <a:cubicBezTo>
                    <a:pt x="233" y="0"/>
                    <a:pt x="421" y="192"/>
                    <a:pt x="421" y="429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422" name="Freeform 254"/>
            <p:cNvSpPr>
              <a:spLocks noEditPoints="1"/>
            </p:cNvSpPr>
            <p:nvPr/>
          </p:nvSpPr>
          <p:spPr bwMode="auto">
            <a:xfrm>
              <a:off x="3943" y="2533"/>
              <a:ext cx="439" cy="432"/>
            </a:xfrm>
            <a:custGeom>
              <a:avLst/>
              <a:gdLst/>
              <a:ahLst/>
              <a:cxnLst>
                <a:cxn ang="0">
                  <a:pos x="22" y="424"/>
                </a:cxn>
                <a:cxn ang="0">
                  <a:pos x="64" y="419"/>
                </a:cxn>
                <a:cxn ang="0">
                  <a:pos x="105" y="411"/>
                </a:cxn>
                <a:cxn ang="0">
                  <a:pos x="144" y="398"/>
                </a:cxn>
                <a:cxn ang="0">
                  <a:pos x="182" y="382"/>
                </a:cxn>
                <a:cxn ang="0">
                  <a:pos x="217" y="363"/>
                </a:cxn>
                <a:cxn ang="0">
                  <a:pos x="251" y="340"/>
                </a:cxn>
                <a:cxn ang="0">
                  <a:pos x="281" y="314"/>
                </a:cxn>
                <a:cxn ang="0">
                  <a:pos x="310" y="285"/>
                </a:cxn>
                <a:cxn ang="0">
                  <a:pos x="335" y="254"/>
                </a:cxn>
                <a:cxn ang="0">
                  <a:pos x="358" y="220"/>
                </a:cxn>
                <a:cxn ang="0">
                  <a:pos x="377" y="184"/>
                </a:cxn>
                <a:cxn ang="0">
                  <a:pos x="393" y="146"/>
                </a:cxn>
                <a:cxn ang="0">
                  <a:pos x="405" y="106"/>
                </a:cxn>
                <a:cxn ang="0">
                  <a:pos x="413" y="65"/>
                </a:cxn>
                <a:cxn ang="0">
                  <a:pos x="422" y="38"/>
                </a:cxn>
                <a:cxn ang="0">
                  <a:pos x="416" y="87"/>
                </a:cxn>
                <a:cxn ang="0">
                  <a:pos x="405" y="129"/>
                </a:cxn>
                <a:cxn ang="0">
                  <a:pos x="391" y="168"/>
                </a:cxn>
                <a:cxn ang="0">
                  <a:pos x="373" y="206"/>
                </a:cxn>
                <a:cxn ang="0">
                  <a:pos x="352" y="242"/>
                </a:cxn>
                <a:cxn ang="0">
                  <a:pos x="327" y="275"/>
                </a:cxn>
                <a:cxn ang="0">
                  <a:pos x="300" y="306"/>
                </a:cxn>
                <a:cxn ang="0">
                  <a:pos x="270" y="334"/>
                </a:cxn>
                <a:cxn ang="0">
                  <a:pos x="237" y="358"/>
                </a:cxn>
                <a:cxn ang="0">
                  <a:pos x="202" y="380"/>
                </a:cxn>
                <a:cxn ang="0">
                  <a:pos x="165" y="398"/>
                </a:cxn>
                <a:cxn ang="0">
                  <a:pos x="126" y="413"/>
                </a:cxn>
                <a:cxn ang="0">
                  <a:pos x="86" y="423"/>
                </a:cxn>
                <a:cxn ang="0">
                  <a:pos x="43" y="430"/>
                </a:cxn>
                <a:cxn ang="0">
                  <a:pos x="0" y="432"/>
                </a:cxn>
                <a:cxn ang="0">
                  <a:pos x="400" y="44"/>
                </a:cxn>
                <a:cxn ang="0">
                  <a:pos x="438" y="47"/>
                </a:cxn>
              </a:cxnLst>
              <a:rect l="0" t="0" r="r" b="b"/>
              <a:pathLst>
                <a:path w="438" h="432">
                  <a:moveTo>
                    <a:pt x="0" y="424"/>
                  </a:moveTo>
                  <a:lnTo>
                    <a:pt x="22" y="424"/>
                  </a:lnTo>
                  <a:lnTo>
                    <a:pt x="43" y="422"/>
                  </a:lnTo>
                  <a:lnTo>
                    <a:pt x="64" y="419"/>
                  </a:lnTo>
                  <a:lnTo>
                    <a:pt x="85" y="416"/>
                  </a:lnTo>
                  <a:lnTo>
                    <a:pt x="105" y="411"/>
                  </a:lnTo>
                  <a:lnTo>
                    <a:pt x="125" y="405"/>
                  </a:lnTo>
                  <a:lnTo>
                    <a:pt x="144" y="398"/>
                  </a:lnTo>
                  <a:lnTo>
                    <a:pt x="163" y="391"/>
                  </a:lnTo>
                  <a:lnTo>
                    <a:pt x="182" y="382"/>
                  </a:lnTo>
                  <a:lnTo>
                    <a:pt x="200" y="373"/>
                  </a:lnTo>
                  <a:lnTo>
                    <a:pt x="217" y="363"/>
                  </a:lnTo>
                  <a:lnTo>
                    <a:pt x="234" y="352"/>
                  </a:lnTo>
                  <a:lnTo>
                    <a:pt x="251" y="340"/>
                  </a:lnTo>
                  <a:lnTo>
                    <a:pt x="266" y="327"/>
                  </a:lnTo>
                  <a:lnTo>
                    <a:pt x="281" y="314"/>
                  </a:lnTo>
                  <a:lnTo>
                    <a:pt x="296" y="300"/>
                  </a:lnTo>
                  <a:lnTo>
                    <a:pt x="310" y="285"/>
                  </a:lnTo>
                  <a:lnTo>
                    <a:pt x="323" y="270"/>
                  </a:lnTo>
                  <a:lnTo>
                    <a:pt x="335" y="254"/>
                  </a:lnTo>
                  <a:lnTo>
                    <a:pt x="347" y="237"/>
                  </a:lnTo>
                  <a:lnTo>
                    <a:pt x="358" y="220"/>
                  </a:lnTo>
                  <a:lnTo>
                    <a:pt x="368" y="202"/>
                  </a:lnTo>
                  <a:lnTo>
                    <a:pt x="377" y="184"/>
                  </a:lnTo>
                  <a:lnTo>
                    <a:pt x="385" y="165"/>
                  </a:lnTo>
                  <a:lnTo>
                    <a:pt x="393" y="146"/>
                  </a:lnTo>
                  <a:lnTo>
                    <a:pt x="399" y="126"/>
                  </a:lnTo>
                  <a:lnTo>
                    <a:pt x="405" y="106"/>
                  </a:lnTo>
                  <a:lnTo>
                    <a:pt x="410" y="85"/>
                  </a:lnTo>
                  <a:lnTo>
                    <a:pt x="413" y="65"/>
                  </a:lnTo>
                  <a:lnTo>
                    <a:pt x="416" y="38"/>
                  </a:lnTo>
                  <a:lnTo>
                    <a:pt x="422" y="38"/>
                  </a:lnTo>
                  <a:lnTo>
                    <a:pt x="419" y="66"/>
                  </a:lnTo>
                  <a:lnTo>
                    <a:pt x="416" y="87"/>
                  </a:lnTo>
                  <a:lnTo>
                    <a:pt x="411" y="108"/>
                  </a:lnTo>
                  <a:lnTo>
                    <a:pt x="405" y="129"/>
                  </a:lnTo>
                  <a:lnTo>
                    <a:pt x="399" y="149"/>
                  </a:lnTo>
                  <a:lnTo>
                    <a:pt x="391" y="168"/>
                  </a:lnTo>
                  <a:lnTo>
                    <a:pt x="382" y="188"/>
                  </a:lnTo>
                  <a:lnTo>
                    <a:pt x="373" y="206"/>
                  </a:lnTo>
                  <a:lnTo>
                    <a:pt x="363" y="224"/>
                  </a:lnTo>
                  <a:lnTo>
                    <a:pt x="352" y="242"/>
                  </a:lnTo>
                  <a:lnTo>
                    <a:pt x="340" y="259"/>
                  </a:lnTo>
                  <a:lnTo>
                    <a:pt x="327" y="275"/>
                  </a:lnTo>
                  <a:lnTo>
                    <a:pt x="314" y="291"/>
                  </a:lnTo>
                  <a:lnTo>
                    <a:pt x="300" y="306"/>
                  </a:lnTo>
                  <a:lnTo>
                    <a:pt x="285" y="320"/>
                  </a:lnTo>
                  <a:lnTo>
                    <a:pt x="270" y="334"/>
                  </a:lnTo>
                  <a:lnTo>
                    <a:pt x="254" y="346"/>
                  </a:lnTo>
                  <a:lnTo>
                    <a:pt x="237" y="358"/>
                  </a:lnTo>
                  <a:lnTo>
                    <a:pt x="220" y="370"/>
                  </a:lnTo>
                  <a:lnTo>
                    <a:pt x="202" y="380"/>
                  </a:lnTo>
                  <a:lnTo>
                    <a:pt x="184" y="389"/>
                  </a:lnTo>
                  <a:lnTo>
                    <a:pt x="165" y="398"/>
                  </a:lnTo>
                  <a:lnTo>
                    <a:pt x="146" y="406"/>
                  </a:lnTo>
                  <a:lnTo>
                    <a:pt x="126" y="413"/>
                  </a:lnTo>
                  <a:lnTo>
                    <a:pt x="106" y="418"/>
                  </a:lnTo>
                  <a:lnTo>
                    <a:pt x="86" y="423"/>
                  </a:lnTo>
                  <a:lnTo>
                    <a:pt x="65" y="427"/>
                  </a:lnTo>
                  <a:lnTo>
                    <a:pt x="43" y="430"/>
                  </a:lnTo>
                  <a:lnTo>
                    <a:pt x="22" y="431"/>
                  </a:lnTo>
                  <a:lnTo>
                    <a:pt x="0" y="432"/>
                  </a:lnTo>
                  <a:lnTo>
                    <a:pt x="0" y="424"/>
                  </a:lnTo>
                  <a:close/>
                  <a:moveTo>
                    <a:pt x="400" y="44"/>
                  </a:moveTo>
                  <a:lnTo>
                    <a:pt x="421" y="0"/>
                  </a:lnTo>
                  <a:lnTo>
                    <a:pt x="438" y="47"/>
                  </a:lnTo>
                  <a:lnTo>
                    <a:pt x="400" y="44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423" name="Line 255"/>
            <p:cNvSpPr>
              <a:spLocks noChangeShapeType="1"/>
            </p:cNvSpPr>
            <p:nvPr/>
          </p:nvSpPr>
          <p:spPr bwMode="auto">
            <a:xfrm>
              <a:off x="2487" y="2104"/>
              <a:ext cx="145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424" name="Line 256"/>
            <p:cNvSpPr>
              <a:spLocks noChangeShapeType="1"/>
            </p:cNvSpPr>
            <p:nvPr/>
          </p:nvSpPr>
          <p:spPr bwMode="auto">
            <a:xfrm>
              <a:off x="2487" y="2961"/>
              <a:ext cx="145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425" name="Rectangle 257"/>
            <p:cNvSpPr>
              <a:spLocks noChangeArrowheads="1"/>
            </p:cNvSpPr>
            <p:nvPr/>
          </p:nvSpPr>
          <p:spPr bwMode="auto">
            <a:xfrm>
              <a:off x="1022" y="3428"/>
              <a:ext cx="418" cy="301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426" name="Rectangle 258"/>
            <p:cNvSpPr>
              <a:spLocks noChangeArrowheads="1"/>
            </p:cNvSpPr>
            <p:nvPr/>
          </p:nvSpPr>
          <p:spPr bwMode="auto">
            <a:xfrm>
              <a:off x="1022" y="2809"/>
              <a:ext cx="418" cy="302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427" name="Freeform 259"/>
            <p:cNvSpPr>
              <a:spLocks noEditPoints="1"/>
            </p:cNvSpPr>
            <p:nvPr/>
          </p:nvSpPr>
          <p:spPr bwMode="auto">
            <a:xfrm>
              <a:off x="1273" y="2938"/>
              <a:ext cx="667" cy="45"/>
            </a:xfrm>
            <a:custGeom>
              <a:avLst/>
              <a:gdLst/>
              <a:ahLst/>
              <a:cxnLst>
                <a:cxn ang="0">
                  <a:pos x="25" y="19"/>
                </a:cxn>
                <a:cxn ang="0">
                  <a:pos x="0" y="27"/>
                </a:cxn>
                <a:cxn ang="0">
                  <a:pos x="44" y="19"/>
                </a:cxn>
                <a:cxn ang="0">
                  <a:pos x="69" y="27"/>
                </a:cxn>
                <a:cxn ang="0">
                  <a:pos x="44" y="19"/>
                </a:cxn>
                <a:cxn ang="0">
                  <a:pos x="113" y="19"/>
                </a:cxn>
                <a:cxn ang="0">
                  <a:pos x="88" y="27"/>
                </a:cxn>
                <a:cxn ang="0">
                  <a:pos x="131" y="19"/>
                </a:cxn>
                <a:cxn ang="0">
                  <a:pos x="157" y="27"/>
                </a:cxn>
                <a:cxn ang="0">
                  <a:pos x="131" y="19"/>
                </a:cxn>
                <a:cxn ang="0">
                  <a:pos x="200" y="19"/>
                </a:cxn>
                <a:cxn ang="0">
                  <a:pos x="175" y="27"/>
                </a:cxn>
                <a:cxn ang="0">
                  <a:pos x="219" y="19"/>
                </a:cxn>
                <a:cxn ang="0">
                  <a:pos x="244" y="27"/>
                </a:cxn>
                <a:cxn ang="0">
                  <a:pos x="219" y="19"/>
                </a:cxn>
                <a:cxn ang="0">
                  <a:pos x="288" y="19"/>
                </a:cxn>
                <a:cxn ang="0">
                  <a:pos x="263" y="27"/>
                </a:cxn>
                <a:cxn ang="0">
                  <a:pos x="307" y="19"/>
                </a:cxn>
                <a:cxn ang="0">
                  <a:pos x="332" y="27"/>
                </a:cxn>
                <a:cxn ang="0">
                  <a:pos x="307" y="19"/>
                </a:cxn>
                <a:cxn ang="0">
                  <a:pos x="376" y="19"/>
                </a:cxn>
                <a:cxn ang="0">
                  <a:pos x="351" y="27"/>
                </a:cxn>
                <a:cxn ang="0">
                  <a:pos x="395" y="19"/>
                </a:cxn>
                <a:cxn ang="0">
                  <a:pos x="420" y="27"/>
                </a:cxn>
                <a:cxn ang="0">
                  <a:pos x="395" y="19"/>
                </a:cxn>
                <a:cxn ang="0">
                  <a:pos x="464" y="19"/>
                </a:cxn>
                <a:cxn ang="0">
                  <a:pos x="439" y="27"/>
                </a:cxn>
                <a:cxn ang="0">
                  <a:pos x="483" y="19"/>
                </a:cxn>
                <a:cxn ang="0">
                  <a:pos x="508" y="27"/>
                </a:cxn>
                <a:cxn ang="0">
                  <a:pos x="483" y="19"/>
                </a:cxn>
                <a:cxn ang="0">
                  <a:pos x="552" y="19"/>
                </a:cxn>
                <a:cxn ang="0">
                  <a:pos x="527" y="27"/>
                </a:cxn>
                <a:cxn ang="0">
                  <a:pos x="570" y="19"/>
                </a:cxn>
                <a:cxn ang="0">
                  <a:pos x="596" y="27"/>
                </a:cxn>
                <a:cxn ang="0">
                  <a:pos x="570" y="19"/>
                </a:cxn>
                <a:cxn ang="0">
                  <a:pos x="636" y="19"/>
                </a:cxn>
                <a:cxn ang="0">
                  <a:pos x="614" y="27"/>
                </a:cxn>
                <a:cxn ang="0">
                  <a:pos x="629" y="0"/>
                </a:cxn>
                <a:cxn ang="0">
                  <a:pos x="629" y="46"/>
                </a:cxn>
              </a:cxnLst>
              <a:rect l="0" t="0" r="r" b="b"/>
              <a:pathLst>
                <a:path w="667" h="46">
                  <a:moveTo>
                    <a:pt x="0" y="19"/>
                  </a:moveTo>
                  <a:lnTo>
                    <a:pt x="25" y="19"/>
                  </a:lnTo>
                  <a:lnTo>
                    <a:pt x="25" y="27"/>
                  </a:lnTo>
                  <a:lnTo>
                    <a:pt x="0" y="27"/>
                  </a:lnTo>
                  <a:lnTo>
                    <a:pt x="0" y="19"/>
                  </a:lnTo>
                  <a:close/>
                  <a:moveTo>
                    <a:pt x="44" y="19"/>
                  </a:moveTo>
                  <a:lnTo>
                    <a:pt x="69" y="19"/>
                  </a:lnTo>
                  <a:lnTo>
                    <a:pt x="69" y="27"/>
                  </a:lnTo>
                  <a:lnTo>
                    <a:pt x="44" y="27"/>
                  </a:lnTo>
                  <a:lnTo>
                    <a:pt x="44" y="19"/>
                  </a:lnTo>
                  <a:close/>
                  <a:moveTo>
                    <a:pt x="88" y="19"/>
                  </a:moveTo>
                  <a:lnTo>
                    <a:pt x="113" y="19"/>
                  </a:lnTo>
                  <a:lnTo>
                    <a:pt x="113" y="27"/>
                  </a:lnTo>
                  <a:lnTo>
                    <a:pt x="88" y="27"/>
                  </a:lnTo>
                  <a:lnTo>
                    <a:pt x="88" y="19"/>
                  </a:lnTo>
                  <a:close/>
                  <a:moveTo>
                    <a:pt x="131" y="19"/>
                  </a:moveTo>
                  <a:lnTo>
                    <a:pt x="157" y="19"/>
                  </a:lnTo>
                  <a:lnTo>
                    <a:pt x="157" y="27"/>
                  </a:lnTo>
                  <a:lnTo>
                    <a:pt x="131" y="27"/>
                  </a:lnTo>
                  <a:lnTo>
                    <a:pt x="131" y="19"/>
                  </a:lnTo>
                  <a:close/>
                  <a:moveTo>
                    <a:pt x="175" y="19"/>
                  </a:moveTo>
                  <a:lnTo>
                    <a:pt x="200" y="19"/>
                  </a:lnTo>
                  <a:lnTo>
                    <a:pt x="200" y="27"/>
                  </a:lnTo>
                  <a:lnTo>
                    <a:pt x="175" y="27"/>
                  </a:lnTo>
                  <a:lnTo>
                    <a:pt x="175" y="19"/>
                  </a:lnTo>
                  <a:close/>
                  <a:moveTo>
                    <a:pt x="219" y="19"/>
                  </a:moveTo>
                  <a:lnTo>
                    <a:pt x="244" y="19"/>
                  </a:lnTo>
                  <a:lnTo>
                    <a:pt x="244" y="27"/>
                  </a:lnTo>
                  <a:lnTo>
                    <a:pt x="219" y="27"/>
                  </a:lnTo>
                  <a:lnTo>
                    <a:pt x="219" y="19"/>
                  </a:lnTo>
                  <a:close/>
                  <a:moveTo>
                    <a:pt x="263" y="19"/>
                  </a:moveTo>
                  <a:lnTo>
                    <a:pt x="288" y="19"/>
                  </a:lnTo>
                  <a:lnTo>
                    <a:pt x="288" y="27"/>
                  </a:lnTo>
                  <a:lnTo>
                    <a:pt x="263" y="27"/>
                  </a:lnTo>
                  <a:lnTo>
                    <a:pt x="263" y="19"/>
                  </a:lnTo>
                  <a:close/>
                  <a:moveTo>
                    <a:pt x="307" y="19"/>
                  </a:moveTo>
                  <a:lnTo>
                    <a:pt x="332" y="19"/>
                  </a:lnTo>
                  <a:lnTo>
                    <a:pt x="332" y="27"/>
                  </a:lnTo>
                  <a:lnTo>
                    <a:pt x="307" y="27"/>
                  </a:lnTo>
                  <a:lnTo>
                    <a:pt x="307" y="19"/>
                  </a:lnTo>
                  <a:close/>
                  <a:moveTo>
                    <a:pt x="351" y="19"/>
                  </a:moveTo>
                  <a:lnTo>
                    <a:pt x="376" y="19"/>
                  </a:lnTo>
                  <a:lnTo>
                    <a:pt x="376" y="27"/>
                  </a:lnTo>
                  <a:lnTo>
                    <a:pt x="351" y="27"/>
                  </a:lnTo>
                  <a:lnTo>
                    <a:pt x="351" y="19"/>
                  </a:lnTo>
                  <a:close/>
                  <a:moveTo>
                    <a:pt x="395" y="19"/>
                  </a:moveTo>
                  <a:lnTo>
                    <a:pt x="420" y="19"/>
                  </a:lnTo>
                  <a:lnTo>
                    <a:pt x="420" y="27"/>
                  </a:lnTo>
                  <a:lnTo>
                    <a:pt x="395" y="27"/>
                  </a:lnTo>
                  <a:lnTo>
                    <a:pt x="395" y="19"/>
                  </a:lnTo>
                  <a:close/>
                  <a:moveTo>
                    <a:pt x="439" y="19"/>
                  </a:moveTo>
                  <a:lnTo>
                    <a:pt x="464" y="19"/>
                  </a:lnTo>
                  <a:lnTo>
                    <a:pt x="464" y="27"/>
                  </a:lnTo>
                  <a:lnTo>
                    <a:pt x="439" y="27"/>
                  </a:lnTo>
                  <a:lnTo>
                    <a:pt x="439" y="19"/>
                  </a:lnTo>
                  <a:close/>
                  <a:moveTo>
                    <a:pt x="483" y="19"/>
                  </a:moveTo>
                  <a:lnTo>
                    <a:pt x="508" y="19"/>
                  </a:lnTo>
                  <a:lnTo>
                    <a:pt x="508" y="27"/>
                  </a:lnTo>
                  <a:lnTo>
                    <a:pt x="483" y="27"/>
                  </a:lnTo>
                  <a:lnTo>
                    <a:pt x="483" y="19"/>
                  </a:lnTo>
                  <a:close/>
                  <a:moveTo>
                    <a:pt x="527" y="19"/>
                  </a:moveTo>
                  <a:lnTo>
                    <a:pt x="552" y="19"/>
                  </a:lnTo>
                  <a:lnTo>
                    <a:pt x="552" y="27"/>
                  </a:lnTo>
                  <a:lnTo>
                    <a:pt x="527" y="27"/>
                  </a:lnTo>
                  <a:lnTo>
                    <a:pt x="527" y="19"/>
                  </a:lnTo>
                  <a:close/>
                  <a:moveTo>
                    <a:pt x="570" y="19"/>
                  </a:moveTo>
                  <a:lnTo>
                    <a:pt x="596" y="19"/>
                  </a:lnTo>
                  <a:lnTo>
                    <a:pt x="596" y="27"/>
                  </a:lnTo>
                  <a:lnTo>
                    <a:pt x="570" y="27"/>
                  </a:lnTo>
                  <a:lnTo>
                    <a:pt x="570" y="19"/>
                  </a:lnTo>
                  <a:close/>
                  <a:moveTo>
                    <a:pt x="614" y="19"/>
                  </a:moveTo>
                  <a:lnTo>
                    <a:pt x="636" y="19"/>
                  </a:lnTo>
                  <a:lnTo>
                    <a:pt x="636" y="27"/>
                  </a:lnTo>
                  <a:lnTo>
                    <a:pt x="614" y="27"/>
                  </a:lnTo>
                  <a:lnTo>
                    <a:pt x="614" y="19"/>
                  </a:lnTo>
                  <a:close/>
                  <a:moveTo>
                    <a:pt x="629" y="0"/>
                  </a:moveTo>
                  <a:lnTo>
                    <a:pt x="667" y="23"/>
                  </a:lnTo>
                  <a:lnTo>
                    <a:pt x="629" y="46"/>
                  </a:lnTo>
                  <a:lnTo>
                    <a:pt x="629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428" name="Freeform 260"/>
            <p:cNvSpPr>
              <a:spLocks noEditPoints="1"/>
            </p:cNvSpPr>
            <p:nvPr/>
          </p:nvSpPr>
          <p:spPr bwMode="auto">
            <a:xfrm>
              <a:off x="1915" y="2957"/>
              <a:ext cx="815" cy="8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0" y="8"/>
                </a:cxn>
                <a:cxn ang="0">
                  <a:pos x="44" y="0"/>
                </a:cxn>
                <a:cxn ang="0">
                  <a:pos x="69" y="8"/>
                </a:cxn>
                <a:cxn ang="0">
                  <a:pos x="44" y="0"/>
                </a:cxn>
                <a:cxn ang="0">
                  <a:pos x="113" y="0"/>
                </a:cxn>
                <a:cxn ang="0">
                  <a:pos x="88" y="8"/>
                </a:cxn>
                <a:cxn ang="0">
                  <a:pos x="132" y="0"/>
                </a:cxn>
                <a:cxn ang="0">
                  <a:pos x="157" y="8"/>
                </a:cxn>
                <a:cxn ang="0">
                  <a:pos x="132" y="0"/>
                </a:cxn>
                <a:cxn ang="0">
                  <a:pos x="201" y="0"/>
                </a:cxn>
                <a:cxn ang="0">
                  <a:pos x="175" y="8"/>
                </a:cxn>
                <a:cxn ang="0">
                  <a:pos x="219" y="0"/>
                </a:cxn>
                <a:cxn ang="0">
                  <a:pos x="245" y="8"/>
                </a:cxn>
                <a:cxn ang="0">
                  <a:pos x="219" y="0"/>
                </a:cxn>
                <a:cxn ang="0">
                  <a:pos x="288" y="0"/>
                </a:cxn>
                <a:cxn ang="0">
                  <a:pos x="263" y="8"/>
                </a:cxn>
                <a:cxn ang="0">
                  <a:pos x="307" y="0"/>
                </a:cxn>
                <a:cxn ang="0">
                  <a:pos x="332" y="8"/>
                </a:cxn>
                <a:cxn ang="0">
                  <a:pos x="307" y="0"/>
                </a:cxn>
                <a:cxn ang="0">
                  <a:pos x="376" y="0"/>
                </a:cxn>
                <a:cxn ang="0">
                  <a:pos x="351" y="8"/>
                </a:cxn>
                <a:cxn ang="0">
                  <a:pos x="395" y="0"/>
                </a:cxn>
                <a:cxn ang="0">
                  <a:pos x="420" y="8"/>
                </a:cxn>
                <a:cxn ang="0">
                  <a:pos x="395" y="0"/>
                </a:cxn>
                <a:cxn ang="0">
                  <a:pos x="464" y="0"/>
                </a:cxn>
                <a:cxn ang="0">
                  <a:pos x="439" y="8"/>
                </a:cxn>
                <a:cxn ang="0">
                  <a:pos x="483" y="0"/>
                </a:cxn>
                <a:cxn ang="0">
                  <a:pos x="508" y="8"/>
                </a:cxn>
                <a:cxn ang="0">
                  <a:pos x="483" y="0"/>
                </a:cxn>
                <a:cxn ang="0">
                  <a:pos x="552" y="0"/>
                </a:cxn>
                <a:cxn ang="0">
                  <a:pos x="527" y="8"/>
                </a:cxn>
                <a:cxn ang="0">
                  <a:pos x="571" y="0"/>
                </a:cxn>
                <a:cxn ang="0">
                  <a:pos x="596" y="8"/>
                </a:cxn>
                <a:cxn ang="0">
                  <a:pos x="571" y="0"/>
                </a:cxn>
                <a:cxn ang="0">
                  <a:pos x="640" y="0"/>
                </a:cxn>
                <a:cxn ang="0">
                  <a:pos x="615" y="8"/>
                </a:cxn>
                <a:cxn ang="0">
                  <a:pos x="658" y="0"/>
                </a:cxn>
                <a:cxn ang="0">
                  <a:pos x="683" y="8"/>
                </a:cxn>
                <a:cxn ang="0">
                  <a:pos x="658" y="0"/>
                </a:cxn>
                <a:cxn ang="0">
                  <a:pos x="727" y="0"/>
                </a:cxn>
                <a:cxn ang="0">
                  <a:pos x="702" y="8"/>
                </a:cxn>
                <a:cxn ang="0">
                  <a:pos x="746" y="0"/>
                </a:cxn>
                <a:cxn ang="0">
                  <a:pos x="771" y="8"/>
                </a:cxn>
                <a:cxn ang="0">
                  <a:pos x="746" y="0"/>
                </a:cxn>
                <a:cxn ang="0">
                  <a:pos x="815" y="0"/>
                </a:cxn>
                <a:cxn ang="0">
                  <a:pos x="790" y="8"/>
                </a:cxn>
              </a:cxnLst>
              <a:rect l="0" t="0" r="r" b="b"/>
              <a:pathLst>
                <a:path w="815" h="8">
                  <a:moveTo>
                    <a:pt x="0" y="0"/>
                  </a:moveTo>
                  <a:lnTo>
                    <a:pt x="25" y="0"/>
                  </a:lnTo>
                  <a:lnTo>
                    <a:pt x="25" y="8"/>
                  </a:lnTo>
                  <a:lnTo>
                    <a:pt x="0" y="8"/>
                  </a:lnTo>
                  <a:lnTo>
                    <a:pt x="0" y="0"/>
                  </a:lnTo>
                  <a:close/>
                  <a:moveTo>
                    <a:pt x="44" y="0"/>
                  </a:moveTo>
                  <a:lnTo>
                    <a:pt x="69" y="0"/>
                  </a:lnTo>
                  <a:lnTo>
                    <a:pt x="69" y="8"/>
                  </a:lnTo>
                  <a:lnTo>
                    <a:pt x="44" y="8"/>
                  </a:lnTo>
                  <a:lnTo>
                    <a:pt x="44" y="0"/>
                  </a:lnTo>
                  <a:close/>
                  <a:moveTo>
                    <a:pt x="88" y="0"/>
                  </a:moveTo>
                  <a:lnTo>
                    <a:pt x="113" y="0"/>
                  </a:lnTo>
                  <a:lnTo>
                    <a:pt x="113" y="8"/>
                  </a:lnTo>
                  <a:lnTo>
                    <a:pt x="88" y="8"/>
                  </a:lnTo>
                  <a:lnTo>
                    <a:pt x="88" y="0"/>
                  </a:lnTo>
                  <a:close/>
                  <a:moveTo>
                    <a:pt x="132" y="0"/>
                  </a:moveTo>
                  <a:lnTo>
                    <a:pt x="157" y="0"/>
                  </a:lnTo>
                  <a:lnTo>
                    <a:pt x="157" y="8"/>
                  </a:lnTo>
                  <a:lnTo>
                    <a:pt x="132" y="8"/>
                  </a:lnTo>
                  <a:lnTo>
                    <a:pt x="132" y="0"/>
                  </a:lnTo>
                  <a:close/>
                  <a:moveTo>
                    <a:pt x="175" y="0"/>
                  </a:moveTo>
                  <a:lnTo>
                    <a:pt x="201" y="0"/>
                  </a:lnTo>
                  <a:lnTo>
                    <a:pt x="201" y="8"/>
                  </a:lnTo>
                  <a:lnTo>
                    <a:pt x="175" y="8"/>
                  </a:lnTo>
                  <a:lnTo>
                    <a:pt x="175" y="0"/>
                  </a:lnTo>
                  <a:close/>
                  <a:moveTo>
                    <a:pt x="219" y="0"/>
                  </a:moveTo>
                  <a:lnTo>
                    <a:pt x="245" y="0"/>
                  </a:lnTo>
                  <a:lnTo>
                    <a:pt x="245" y="8"/>
                  </a:lnTo>
                  <a:lnTo>
                    <a:pt x="219" y="8"/>
                  </a:lnTo>
                  <a:lnTo>
                    <a:pt x="219" y="0"/>
                  </a:lnTo>
                  <a:close/>
                  <a:moveTo>
                    <a:pt x="263" y="0"/>
                  </a:moveTo>
                  <a:lnTo>
                    <a:pt x="288" y="0"/>
                  </a:lnTo>
                  <a:lnTo>
                    <a:pt x="288" y="8"/>
                  </a:lnTo>
                  <a:lnTo>
                    <a:pt x="263" y="8"/>
                  </a:lnTo>
                  <a:lnTo>
                    <a:pt x="263" y="0"/>
                  </a:lnTo>
                  <a:close/>
                  <a:moveTo>
                    <a:pt x="307" y="0"/>
                  </a:moveTo>
                  <a:lnTo>
                    <a:pt x="332" y="0"/>
                  </a:lnTo>
                  <a:lnTo>
                    <a:pt x="332" y="8"/>
                  </a:lnTo>
                  <a:lnTo>
                    <a:pt x="307" y="8"/>
                  </a:lnTo>
                  <a:lnTo>
                    <a:pt x="307" y="0"/>
                  </a:lnTo>
                  <a:close/>
                  <a:moveTo>
                    <a:pt x="351" y="0"/>
                  </a:moveTo>
                  <a:lnTo>
                    <a:pt x="376" y="0"/>
                  </a:lnTo>
                  <a:lnTo>
                    <a:pt x="376" y="8"/>
                  </a:lnTo>
                  <a:lnTo>
                    <a:pt x="351" y="8"/>
                  </a:lnTo>
                  <a:lnTo>
                    <a:pt x="351" y="0"/>
                  </a:lnTo>
                  <a:close/>
                  <a:moveTo>
                    <a:pt x="395" y="0"/>
                  </a:moveTo>
                  <a:lnTo>
                    <a:pt x="420" y="0"/>
                  </a:lnTo>
                  <a:lnTo>
                    <a:pt x="420" y="8"/>
                  </a:lnTo>
                  <a:lnTo>
                    <a:pt x="395" y="8"/>
                  </a:lnTo>
                  <a:lnTo>
                    <a:pt x="395" y="0"/>
                  </a:lnTo>
                  <a:close/>
                  <a:moveTo>
                    <a:pt x="439" y="0"/>
                  </a:moveTo>
                  <a:lnTo>
                    <a:pt x="464" y="0"/>
                  </a:lnTo>
                  <a:lnTo>
                    <a:pt x="464" y="8"/>
                  </a:lnTo>
                  <a:lnTo>
                    <a:pt x="439" y="8"/>
                  </a:lnTo>
                  <a:lnTo>
                    <a:pt x="439" y="0"/>
                  </a:lnTo>
                  <a:close/>
                  <a:moveTo>
                    <a:pt x="483" y="0"/>
                  </a:moveTo>
                  <a:lnTo>
                    <a:pt x="508" y="0"/>
                  </a:lnTo>
                  <a:lnTo>
                    <a:pt x="508" y="8"/>
                  </a:lnTo>
                  <a:lnTo>
                    <a:pt x="483" y="8"/>
                  </a:lnTo>
                  <a:lnTo>
                    <a:pt x="483" y="0"/>
                  </a:lnTo>
                  <a:close/>
                  <a:moveTo>
                    <a:pt x="527" y="0"/>
                  </a:moveTo>
                  <a:lnTo>
                    <a:pt x="552" y="0"/>
                  </a:lnTo>
                  <a:lnTo>
                    <a:pt x="552" y="8"/>
                  </a:lnTo>
                  <a:lnTo>
                    <a:pt x="527" y="8"/>
                  </a:lnTo>
                  <a:lnTo>
                    <a:pt x="527" y="0"/>
                  </a:lnTo>
                  <a:close/>
                  <a:moveTo>
                    <a:pt x="571" y="0"/>
                  </a:moveTo>
                  <a:lnTo>
                    <a:pt x="596" y="0"/>
                  </a:lnTo>
                  <a:lnTo>
                    <a:pt x="596" y="8"/>
                  </a:lnTo>
                  <a:lnTo>
                    <a:pt x="571" y="8"/>
                  </a:lnTo>
                  <a:lnTo>
                    <a:pt x="571" y="0"/>
                  </a:lnTo>
                  <a:close/>
                  <a:moveTo>
                    <a:pt x="615" y="0"/>
                  </a:moveTo>
                  <a:lnTo>
                    <a:pt x="640" y="0"/>
                  </a:lnTo>
                  <a:lnTo>
                    <a:pt x="640" y="8"/>
                  </a:lnTo>
                  <a:lnTo>
                    <a:pt x="615" y="8"/>
                  </a:lnTo>
                  <a:lnTo>
                    <a:pt x="615" y="0"/>
                  </a:lnTo>
                  <a:close/>
                  <a:moveTo>
                    <a:pt x="658" y="0"/>
                  </a:moveTo>
                  <a:lnTo>
                    <a:pt x="683" y="0"/>
                  </a:lnTo>
                  <a:lnTo>
                    <a:pt x="683" y="8"/>
                  </a:lnTo>
                  <a:lnTo>
                    <a:pt x="658" y="8"/>
                  </a:lnTo>
                  <a:lnTo>
                    <a:pt x="658" y="0"/>
                  </a:lnTo>
                  <a:close/>
                  <a:moveTo>
                    <a:pt x="702" y="0"/>
                  </a:moveTo>
                  <a:lnTo>
                    <a:pt x="727" y="0"/>
                  </a:lnTo>
                  <a:lnTo>
                    <a:pt x="727" y="8"/>
                  </a:lnTo>
                  <a:lnTo>
                    <a:pt x="702" y="8"/>
                  </a:lnTo>
                  <a:lnTo>
                    <a:pt x="702" y="0"/>
                  </a:lnTo>
                  <a:close/>
                  <a:moveTo>
                    <a:pt x="746" y="0"/>
                  </a:moveTo>
                  <a:lnTo>
                    <a:pt x="771" y="0"/>
                  </a:lnTo>
                  <a:lnTo>
                    <a:pt x="771" y="8"/>
                  </a:lnTo>
                  <a:lnTo>
                    <a:pt x="746" y="8"/>
                  </a:lnTo>
                  <a:lnTo>
                    <a:pt x="746" y="0"/>
                  </a:lnTo>
                  <a:close/>
                  <a:moveTo>
                    <a:pt x="790" y="0"/>
                  </a:moveTo>
                  <a:lnTo>
                    <a:pt x="815" y="0"/>
                  </a:lnTo>
                  <a:lnTo>
                    <a:pt x="815" y="8"/>
                  </a:lnTo>
                  <a:lnTo>
                    <a:pt x="790" y="8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grpSp>
          <p:nvGrpSpPr>
            <p:cNvPr id="18441" name="Group 261"/>
            <p:cNvGrpSpPr>
              <a:grpSpLocks/>
            </p:cNvGrpSpPr>
            <p:nvPr/>
          </p:nvGrpSpPr>
          <p:grpSpPr bwMode="auto">
            <a:xfrm>
              <a:off x="2775" y="3011"/>
              <a:ext cx="234" cy="50"/>
              <a:chOff x="2562" y="3107"/>
              <a:chExt cx="234" cy="50"/>
            </a:xfrm>
          </p:grpSpPr>
          <p:grpSp>
            <p:nvGrpSpPr>
              <p:cNvPr id="18442" name="Group 262"/>
              <p:cNvGrpSpPr>
                <a:grpSpLocks/>
              </p:cNvGrpSpPr>
              <p:nvPr/>
            </p:nvGrpSpPr>
            <p:grpSpPr bwMode="auto">
              <a:xfrm>
                <a:off x="2562" y="3107"/>
                <a:ext cx="187" cy="50"/>
                <a:chOff x="2562" y="3107"/>
                <a:chExt cx="187" cy="50"/>
              </a:xfrm>
            </p:grpSpPr>
            <p:sp>
              <p:nvSpPr>
                <p:cNvPr id="7431" name="Freeform 263"/>
                <p:cNvSpPr>
                  <a:spLocks/>
                </p:cNvSpPr>
                <p:nvPr/>
              </p:nvSpPr>
              <p:spPr bwMode="auto">
                <a:xfrm>
                  <a:off x="2585" y="3107"/>
                  <a:ext cx="24" cy="50"/>
                </a:xfrm>
                <a:custGeom>
                  <a:avLst/>
                  <a:gdLst/>
                  <a:ahLst/>
                  <a:cxnLst>
                    <a:cxn ang="0">
                      <a:pos x="0" y="50"/>
                    </a:cxn>
                    <a:cxn ang="0">
                      <a:pos x="24" y="0"/>
                    </a:cxn>
                  </a:cxnLst>
                  <a:rect l="0" t="0" r="r" b="b"/>
                  <a:pathLst>
                    <a:path w="24" h="50">
                      <a:moveTo>
                        <a:pt x="0" y="50"/>
                      </a:moveTo>
                      <a:cubicBezTo>
                        <a:pt x="13" y="50"/>
                        <a:pt x="24" y="28"/>
                        <a:pt x="24" y="0"/>
                      </a:cubicBezTo>
                    </a:path>
                  </a:pathLst>
                </a:custGeom>
                <a:noFill/>
                <a:ln w="1428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 b="1">
                    <a:latin typeface="+mj-lt"/>
                  </a:endParaRPr>
                </a:p>
              </p:txBody>
            </p:sp>
            <p:sp>
              <p:nvSpPr>
                <p:cNvPr id="7432" name="Freeform 264"/>
                <p:cNvSpPr>
                  <a:spLocks/>
                </p:cNvSpPr>
                <p:nvPr/>
              </p:nvSpPr>
              <p:spPr bwMode="auto">
                <a:xfrm>
                  <a:off x="2562" y="3107"/>
                  <a:ext cx="23" cy="50"/>
                </a:xfrm>
                <a:custGeom>
                  <a:avLst/>
                  <a:gdLst/>
                  <a:ahLst/>
                  <a:cxnLst>
                    <a:cxn ang="0">
                      <a:pos x="23" y="5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3" h="50">
                      <a:moveTo>
                        <a:pt x="23" y="50"/>
                      </a:moveTo>
                      <a:cubicBezTo>
                        <a:pt x="10" y="50"/>
                        <a:pt x="0" y="28"/>
                        <a:pt x="0" y="0"/>
                      </a:cubicBezTo>
                    </a:path>
                  </a:pathLst>
                </a:custGeom>
                <a:noFill/>
                <a:ln w="1428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 b="1">
                    <a:latin typeface="+mj-lt"/>
                  </a:endParaRPr>
                </a:p>
              </p:txBody>
            </p:sp>
            <p:sp>
              <p:nvSpPr>
                <p:cNvPr id="7433" name="Freeform 265"/>
                <p:cNvSpPr>
                  <a:spLocks/>
                </p:cNvSpPr>
                <p:nvPr/>
              </p:nvSpPr>
              <p:spPr bwMode="auto">
                <a:xfrm>
                  <a:off x="2632" y="3107"/>
                  <a:ext cx="24" cy="50"/>
                </a:xfrm>
                <a:custGeom>
                  <a:avLst/>
                  <a:gdLst/>
                  <a:ahLst/>
                  <a:cxnLst>
                    <a:cxn ang="0">
                      <a:pos x="0" y="50"/>
                    </a:cxn>
                    <a:cxn ang="0">
                      <a:pos x="24" y="0"/>
                    </a:cxn>
                  </a:cxnLst>
                  <a:rect l="0" t="0" r="r" b="b"/>
                  <a:pathLst>
                    <a:path w="24" h="50">
                      <a:moveTo>
                        <a:pt x="0" y="50"/>
                      </a:moveTo>
                      <a:cubicBezTo>
                        <a:pt x="14" y="50"/>
                        <a:pt x="24" y="28"/>
                        <a:pt x="24" y="0"/>
                      </a:cubicBezTo>
                    </a:path>
                  </a:pathLst>
                </a:custGeom>
                <a:noFill/>
                <a:ln w="1428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 b="1">
                    <a:latin typeface="+mj-lt"/>
                  </a:endParaRPr>
                </a:p>
              </p:txBody>
            </p:sp>
            <p:sp>
              <p:nvSpPr>
                <p:cNvPr id="7434" name="Freeform 266"/>
                <p:cNvSpPr>
                  <a:spLocks/>
                </p:cNvSpPr>
                <p:nvPr/>
              </p:nvSpPr>
              <p:spPr bwMode="auto">
                <a:xfrm>
                  <a:off x="2609" y="3107"/>
                  <a:ext cx="23" cy="50"/>
                </a:xfrm>
                <a:custGeom>
                  <a:avLst/>
                  <a:gdLst/>
                  <a:ahLst/>
                  <a:cxnLst>
                    <a:cxn ang="0">
                      <a:pos x="23" y="5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3" h="50">
                      <a:moveTo>
                        <a:pt x="23" y="50"/>
                      </a:moveTo>
                      <a:cubicBezTo>
                        <a:pt x="10" y="50"/>
                        <a:pt x="0" y="28"/>
                        <a:pt x="0" y="0"/>
                      </a:cubicBezTo>
                    </a:path>
                  </a:pathLst>
                </a:custGeom>
                <a:noFill/>
                <a:ln w="1428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 b="1">
                    <a:latin typeface="+mj-lt"/>
                  </a:endParaRPr>
                </a:p>
              </p:txBody>
            </p:sp>
            <p:sp>
              <p:nvSpPr>
                <p:cNvPr id="7435" name="Freeform 267"/>
                <p:cNvSpPr>
                  <a:spLocks/>
                </p:cNvSpPr>
                <p:nvPr/>
              </p:nvSpPr>
              <p:spPr bwMode="auto">
                <a:xfrm>
                  <a:off x="2679" y="3107"/>
                  <a:ext cx="23" cy="50"/>
                </a:xfrm>
                <a:custGeom>
                  <a:avLst/>
                  <a:gdLst/>
                  <a:ahLst/>
                  <a:cxnLst>
                    <a:cxn ang="0">
                      <a:pos x="0" y="5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23" h="50">
                      <a:moveTo>
                        <a:pt x="0" y="50"/>
                      </a:moveTo>
                      <a:cubicBezTo>
                        <a:pt x="13" y="50"/>
                        <a:pt x="23" y="28"/>
                        <a:pt x="23" y="0"/>
                      </a:cubicBezTo>
                    </a:path>
                  </a:pathLst>
                </a:custGeom>
                <a:noFill/>
                <a:ln w="1428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 b="1">
                    <a:latin typeface="+mj-lt"/>
                  </a:endParaRPr>
                </a:p>
              </p:txBody>
            </p:sp>
            <p:sp>
              <p:nvSpPr>
                <p:cNvPr id="7436" name="Freeform 268"/>
                <p:cNvSpPr>
                  <a:spLocks/>
                </p:cNvSpPr>
                <p:nvPr/>
              </p:nvSpPr>
              <p:spPr bwMode="auto">
                <a:xfrm>
                  <a:off x="2656" y="3107"/>
                  <a:ext cx="23" cy="50"/>
                </a:xfrm>
                <a:custGeom>
                  <a:avLst/>
                  <a:gdLst/>
                  <a:ahLst/>
                  <a:cxnLst>
                    <a:cxn ang="0">
                      <a:pos x="23" y="5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3" h="50">
                      <a:moveTo>
                        <a:pt x="23" y="50"/>
                      </a:moveTo>
                      <a:cubicBezTo>
                        <a:pt x="10" y="50"/>
                        <a:pt x="0" y="28"/>
                        <a:pt x="0" y="0"/>
                      </a:cubicBezTo>
                    </a:path>
                  </a:pathLst>
                </a:custGeom>
                <a:noFill/>
                <a:ln w="1428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 b="1">
                    <a:latin typeface="+mj-lt"/>
                  </a:endParaRPr>
                </a:p>
              </p:txBody>
            </p:sp>
            <p:sp>
              <p:nvSpPr>
                <p:cNvPr id="7437" name="Freeform 269"/>
                <p:cNvSpPr>
                  <a:spLocks/>
                </p:cNvSpPr>
                <p:nvPr/>
              </p:nvSpPr>
              <p:spPr bwMode="auto">
                <a:xfrm>
                  <a:off x="2726" y="3107"/>
                  <a:ext cx="23" cy="50"/>
                </a:xfrm>
                <a:custGeom>
                  <a:avLst/>
                  <a:gdLst/>
                  <a:ahLst/>
                  <a:cxnLst>
                    <a:cxn ang="0">
                      <a:pos x="0" y="5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23" h="50">
                      <a:moveTo>
                        <a:pt x="0" y="50"/>
                      </a:moveTo>
                      <a:cubicBezTo>
                        <a:pt x="13" y="50"/>
                        <a:pt x="23" y="28"/>
                        <a:pt x="23" y="0"/>
                      </a:cubicBezTo>
                    </a:path>
                  </a:pathLst>
                </a:custGeom>
                <a:noFill/>
                <a:ln w="1428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 b="1">
                    <a:latin typeface="+mj-lt"/>
                  </a:endParaRPr>
                </a:p>
              </p:txBody>
            </p:sp>
            <p:sp>
              <p:nvSpPr>
                <p:cNvPr id="7438" name="Freeform 270"/>
                <p:cNvSpPr>
                  <a:spLocks/>
                </p:cNvSpPr>
                <p:nvPr/>
              </p:nvSpPr>
              <p:spPr bwMode="auto">
                <a:xfrm>
                  <a:off x="2702" y="3107"/>
                  <a:ext cx="24" cy="50"/>
                </a:xfrm>
                <a:custGeom>
                  <a:avLst/>
                  <a:gdLst/>
                  <a:ahLst/>
                  <a:cxnLst>
                    <a:cxn ang="0">
                      <a:pos x="24" y="5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4" h="50">
                      <a:moveTo>
                        <a:pt x="24" y="50"/>
                      </a:moveTo>
                      <a:cubicBezTo>
                        <a:pt x="11" y="50"/>
                        <a:pt x="0" y="28"/>
                        <a:pt x="0" y="0"/>
                      </a:cubicBezTo>
                    </a:path>
                  </a:pathLst>
                </a:custGeom>
                <a:noFill/>
                <a:ln w="1428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 b="1">
                    <a:latin typeface="+mj-lt"/>
                  </a:endParaRPr>
                </a:p>
              </p:txBody>
            </p:sp>
          </p:grpSp>
          <p:sp>
            <p:nvSpPr>
              <p:cNvPr id="7439" name="Freeform 271"/>
              <p:cNvSpPr>
                <a:spLocks/>
              </p:cNvSpPr>
              <p:nvPr/>
            </p:nvSpPr>
            <p:spPr bwMode="auto">
              <a:xfrm>
                <a:off x="2773" y="3107"/>
                <a:ext cx="23" cy="50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23" y="0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13" y="50"/>
                      <a:pt x="23" y="28"/>
                      <a:pt x="23" y="0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  <p:sp>
            <p:nvSpPr>
              <p:cNvPr id="7440" name="Freeform 272"/>
              <p:cNvSpPr>
                <a:spLocks/>
              </p:cNvSpPr>
              <p:nvPr/>
            </p:nvSpPr>
            <p:spPr bwMode="auto">
              <a:xfrm>
                <a:off x="2749" y="3107"/>
                <a:ext cx="24" cy="50"/>
              </a:xfrm>
              <a:custGeom>
                <a:avLst/>
                <a:gdLst/>
                <a:ahLst/>
                <a:cxnLst>
                  <a:cxn ang="0">
                    <a:pos x="24" y="50"/>
                  </a:cxn>
                  <a:cxn ang="0">
                    <a:pos x="0" y="0"/>
                  </a:cxn>
                </a:cxnLst>
                <a:rect l="0" t="0" r="r" b="b"/>
                <a:pathLst>
                  <a:path w="24" h="50">
                    <a:moveTo>
                      <a:pt x="24" y="50"/>
                    </a:moveTo>
                    <a:cubicBezTo>
                      <a:pt x="11" y="50"/>
                      <a:pt x="0" y="28"/>
                      <a:pt x="0" y="0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</p:grpSp>
        <p:grpSp>
          <p:nvGrpSpPr>
            <p:cNvPr id="18443" name="Group 273"/>
            <p:cNvGrpSpPr>
              <a:grpSpLocks/>
            </p:cNvGrpSpPr>
            <p:nvPr/>
          </p:nvGrpSpPr>
          <p:grpSpPr bwMode="auto">
            <a:xfrm>
              <a:off x="2775" y="2860"/>
              <a:ext cx="234" cy="50"/>
              <a:chOff x="2562" y="2956"/>
              <a:chExt cx="234" cy="50"/>
            </a:xfrm>
          </p:grpSpPr>
          <p:grpSp>
            <p:nvGrpSpPr>
              <p:cNvPr id="18444" name="Group 274"/>
              <p:cNvGrpSpPr>
                <a:grpSpLocks/>
              </p:cNvGrpSpPr>
              <p:nvPr/>
            </p:nvGrpSpPr>
            <p:grpSpPr bwMode="auto">
              <a:xfrm>
                <a:off x="2562" y="2956"/>
                <a:ext cx="187" cy="50"/>
                <a:chOff x="2562" y="2956"/>
                <a:chExt cx="187" cy="50"/>
              </a:xfrm>
            </p:grpSpPr>
            <p:sp>
              <p:nvSpPr>
                <p:cNvPr id="7443" name="Freeform 275"/>
                <p:cNvSpPr>
                  <a:spLocks/>
                </p:cNvSpPr>
                <p:nvPr/>
              </p:nvSpPr>
              <p:spPr bwMode="auto">
                <a:xfrm>
                  <a:off x="2585" y="2956"/>
                  <a:ext cx="24" cy="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4" y="50"/>
                    </a:cxn>
                  </a:cxnLst>
                  <a:rect l="0" t="0" r="r" b="b"/>
                  <a:pathLst>
                    <a:path w="24" h="50">
                      <a:moveTo>
                        <a:pt x="0" y="0"/>
                      </a:moveTo>
                      <a:cubicBezTo>
                        <a:pt x="13" y="0"/>
                        <a:pt x="24" y="22"/>
                        <a:pt x="24" y="50"/>
                      </a:cubicBezTo>
                    </a:path>
                  </a:pathLst>
                </a:custGeom>
                <a:noFill/>
                <a:ln w="1428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 b="1">
                    <a:latin typeface="+mj-lt"/>
                  </a:endParaRPr>
                </a:p>
              </p:txBody>
            </p:sp>
            <p:sp>
              <p:nvSpPr>
                <p:cNvPr id="7444" name="Freeform 276"/>
                <p:cNvSpPr>
                  <a:spLocks/>
                </p:cNvSpPr>
                <p:nvPr/>
              </p:nvSpPr>
              <p:spPr bwMode="auto">
                <a:xfrm>
                  <a:off x="2562" y="2956"/>
                  <a:ext cx="23" cy="5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0"/>
                    </a:cxn>
                  </a:cxnLst>
                  <a:rect l="0" t="0" r="r" b="b"/>
                  <a:pathLst>
                    <a:path w="23" h="50">
                      <a:moveTo>
                        <a:pt x="23" y="0"/>
                      </a:moveTo>
                      <a:cubicBezTo>
                        <a:pt x="10" y="0"/>
                        <a:pt x="0" y="22"/>
                        <a:pt x="0" y="50"/>
                      </a:cubicBezTo>
                    </a:path>
                  </a:pathLst>
                </a:custGeom>
                <a:noFill/>
                <a:ln w="1428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 b="1">
                    <a:latin typeface="+mj-lt"/>
                  </a:endParaRPr>
                </a:p>
              </p:txBody>
            </p:sp>
            <p:sp>
              <p:nvSpPr>
                <p:cNvPr id="7445" name="Freeform 277"/>
                <p:cNvSpPr>
                  <a:spLocks/>
                </p:cNvSpPr>
                <p:nvPr/>
              </p:nvSpPr>
              <p:spPr bwMode="auto">
                <a:xfrm>
                  <a:off x="2632" y="2956"/>
                  <a:ext cx="24" cy="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4" y="50"/>
                    </a:cxn>
                  </a:cxnLst>
                  <a:rect l="0" t="0" r="r" b="b"/>
                  <a:pathLst>
                    <a:path w="24" h="50">
                      <a:moveTo>
                        <a:pt x="0" y="0"/>
                      </a:moveTo>
                      <a:cubicBezTo>
                        <a:pt x="14" y="0"/>
                        <a:pt x="24" y="22"/>
                        <a:pt x="24" y="50"/>
                      </a:cubicBezTo>
                    </a:path>
                  </a:pathLst>
                </a:custGeom>
                <a:noFill/>
                <a:ln w="1428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 b="1">
                    <a:latin typeface="+mj-lt"/>
                  </a:endParaRPr>
                </a:p>
              </p:txBody>
            </p:sp>
            <p:sp>
              <p:nvSpPr>
                <p:cNvPr id="7446" name="Freeform 278"/>
                <p:cNvSpPr>
                  <a:spLocks/>
                </p:cNvSpPr>
                <p:nvPr/>
              </p:nvSpPr>
              <p:spPr bwMode="auto">
                <a:xfrm>
                  <a:off x="2609" y="2956"/>
                  <a:ext cx="23" cy="5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0"/>
                    </a:cxn>
                  </a:cxnLst>
                  <a:rect l="0" t="0" r="r" b="b"/>
                  <a:pathLst>
                    <a:path w="23" h="50">
                      <a:moveTo>
                        <a:pt x="23" y="0"/>
                      </a:moveTo>
                      <a:cubicBezTo>
                        <a:pt x="10" y="0"/>
                        <a:pt x="0" y="22"/>
                        <a:pt x="0" y="50"/>
                      </a:cubicBezTo>
                    </a:path>
                  </a:pathLst>
                </a:custGeom>
                <a:noFill/>
                <a:ln w="1428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 b="1">
                    <a:latin typeface="+mj-lt"/>
                  </a:endParaRPr>
                </a:p>
              </p:txBody>
            </p:sp>
            <p:sp>
              <p:nvSpPr>
                <p:cNvPr id="7447" name="Freeform 279"/>
                <p:cNvSpPr>
                  <a:spLocks/>
                </p:cNvSpPr>
                <p:nvPr/>
              </p:nvSpPr>
              <p:spPr bwMode="auto">
                <a:xfrm>
                  <a:off x="2679" y="2956"/>
                  <a:ext cx="23" cy="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3" y="50"/>
                    </a:cxn>
                  </a:cxnLst>
                  <a:rect l="0" t="0" r="r" b="b"/>
                  <a:pathLst>
                    <a:path w="23" h="50">
                      <a:moveTo>
                        <a:pt x="0" y="0"/>
                      </a:moveTo>
                      <a:cubicBezTo>
                        <a:pt x="13" y="0"/>
                        <a:pt x="23" y="22"/>
                        <a:pt x="23" y="50"/>
                      </a:cubicBezTo>
                    </a:path>
                  </a:pathLst>
                </a:custGeom>
                <a:noFill/>
                <a:ln w="1428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 b="1">
                    <a:latin typeface="+mj-lt"/>
                  </a:endParaRPr>
                </a:p>
              </p:txBody>
            </p:sp>
            <p:sp>
              <p:nvSpPr>
                <p:cNvPr id="7448" name="Freeform 280"/>
                <p:cNvSpPr>
                  <a:spLocks/>
                </p:cNvSpPr>
                <p:nvPr/>
              </p:nvSpPr>
              <p:spPr bwMode="auto">
                <a:xfrm>
                  <a:off x="2656" y="2956"/>
                  <a:ext cx="23" cy="5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0"/>
                    </a:cxn>
                  </a:cxnLst>
                  <a:rect l="0" t="0" r="r" b="b"/>
                  <a:pathLst>
                    <a:path w="23" h="50">
                      <a:moveTo>
                        <a:pt x="23" y="0"/>
                      </a:moveTo>
                      <a:cubicBezTo>
                        <a:pt x="10" y="0"/>
                        <a:pt x="0" y="22"/>
                        <a:pt x="0" y="50"/>
                      </a:cubicBezTo>
                    </a:path>
                  </a:pathLst>
                </a:custGeom>
                <a:noFill/>
                <a:ln w="1428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 b="1">
                    <a:latin typeface="+mj-lt"/>
                  </a:endParaRPr>
                </a:p>
              </p:txBody>
            </p:sp>
            <p:sp>
              <p:nvSpPr>
                <p:cNvPr id="7449" name="Freeform 281"/>
                <p:cNvSpPr>
                  <a:spLocks/>
                </p:cNvSpPr>
                <p:nvPr/>
              </p:nvSpPr>
              <p:spPr bwMode="auto">
                <a:xfrm>
                  <a:off x="2726" y="2956"/>
                  <a:ext cx="23" cy="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3" y="50"/>
                    </a:cxn>
                  </a:cxnLst>
                  <a:rect l="0" t="0" r="r" b="b"/>
                  <a:pathLst>
                    <a:path w="23" h="50">
                      <a:moveTo>
                        <a:pt x="0" y="0"/>
                      </a:moveTo>
                      <a:cubicBezTo>
                        <a:pt x="13" y="0"/>
                        <a:pt x="23" y="22"/>
                        <a:pt x="23" y="50"/>
                      </a:cubicBezTo>
                    </a:path>
                  </a:pathLst>
                </a:custGeom>
                <a:noFill/>
                <a:ln w="1428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 b="1">
                    <a:latin typeface="+mj-lt"/>
                  </a:endParaRPr>
                </a:p>
              </p:txBody>
            </p:sp>
            <p:sp>
              <p:nvSpPr>
                <p:cNvPr id="7450" name="Freeform 282"/>
                <p:cNvSpPr>
                  <a:spLocks/>
                </p:cNvSpPr>
                <p:nvPr/>
              </p:nvSpPr>
              <p:spPr bwMode="auto">
                <a:xfrm>
                  <a:off x="2702" y="2956"/>
                  <a:ext cx="24" cy="50"/>
                </a:xfrm>
                <a:custGeom>
                  <a:avLst/>
                  <a:gdLst/>
                  <a:ahLst/>
                  <a:cxnLst>
                    <a:cxn ang="0">
                      <a:pos x="24" y="0"/>
                    </a:cxn>
                    <a:cxn ang="0">
                      <a:pos x="0" y="50"/>
                    </a:cxn>
                  </a:cxnLst>
                  <a:rect l="0" t="0" r="r" b="b"/>
                  <a:pathLst>
                    <a:path w="24" h="50">
                      <a:moveTo>
                        <a:pt x="24" y="0"/>
                      </a:moveTo>
                      <a:cubicBezTo>
                        <a:pt x="11" y="0"/>
                        <a:pt x="0" y="22"/>
                        <a:pt x="0" y="50"/>
                      </a:cubicBezTo>
                    </a:path>
                  </a:pathLst>
                </a:custGeom>
                <a:noFill/>
                <a:ln w="1428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 b="1">
                    <a:latin typeface="+mj-lt"/>
                  </a:endParaRPr>
                </a:p>
              </p:txBody>
            </p:sp>
          </p:grpSp>
          <p:sp>
            <p:nvSpPr>
              <p:cNvPr id="7451" name="Freeform 283"/>
              <p:cNvSpPr>
                <a:spLocks/>
              </p:cNvSpPr>
              <p:nvPr/>
            </p:nvSpPr>
            <p:spPr bwMode="auto">
              <a:xfrm>
                <a:off x="2773" y="2956"/>
                <a:ext cx="23" cy="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" y="50"/>
                  </a:cxn>
                </a:cxnLst>
                <a:rect l="0" t="0" r="r" b="b"/>
                <a:pathLst>
                  <a:path w="23" h="50">
                    <a:moveTo>
                      <a:pt x="0" y="0"/>
                    </a:moveTo>
                    <a:cubicBezTo>
                      <a:pt x="13" y="0"/>
                      <a:pt x="23" y="22"/>
                      <a:pt x="23" y="50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  <p:sp>
            <p:nvSpPr>
              <p:cNvPr id="7452" name="Freeform 284"/>
              <p:cNvSpPr>
                <a:spLocks/>
              </p:cNvSpPr>
              <p:nvPr/>
            </p:nvSpPr>
            <p:spPr bwMode="auto">
              <a:xfrm>
                <a:off x="2749" y="2956"/>
                <a:ext cx="24" cy="50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0" y="50"/>
                  </a:cxn>
                </a:cxnLst>
                <a:rect l="0" t="0" r="r" b="b"/>
                <a:pathLst>
                  <a:path w="24" h="50">
                    <a:moveTo>
                      <a:pt x="24" y="0"/>
                    </a:moveTo>
                    <a:cubicBezTo>
                      <a:pt x="11" y="0"/>
                      <a:pt x="0" y="22"/>
                      <a:pt x="0" y="50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</p:grpSp>
        <p:grpSp>
          <p:nvGrpSpPr>
            <p:cNvPr id="18445" name="Group 285"/>
            <p:cNvGrpSpPr>
              <a:grpSpLocks/>
            </p:cNvGrpSpPr>
            <p:nvPr/>
          </p:nvGrpSpPr>
          <p:grpSpPr bwMode="auto">
            <a:xfrm>
              <a:off x="2775" y="3011"/>
              <a:ext cx="187" cy="50"/>
              <a:chOff x="2562" y="3107"/>
              <a:chExt cx="187" cy="50"/>
            </a:xfrm>
          </p:grpSpPr>
          <p:sp>
            <p:nvSpPr>
              <p:cNvPr id="7454" name="Freeform 286"/>
              <p:cNvSpPr>
                <a:spLocks/>
              </p:cNvSpPr>
              <p:nvPr/>
            </p:nvSpPr>
            <p:spPr bwMode="auto">
              <a:xfrm>
                <a:off x="2585" y="3107"/>
                <a:ext cx="24" cy="50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24" y="0"/>
                  </a:cxn>
                </a:cxnLst>
                <a:rect l="0" t="0" r="r" b="b"/>
                <a:pathLst>
                  <a:path w="24" h="50">
                    <a:moveTo>
                      <a:pt x="0" y="50"/>
                    </a:moveTo>
                    <a:cubicBezTo>
                      <a:pt x="13" y="50"/>
                      <a:pt x="24" y="28"/>
                      <a:pt x="24" y="0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  <p:sp>
            <p:nvSpPr>
              <p:cNvPr id="7455" name="Freeform 287"/>
              <p:cNvSpPr>
                <a:spLocks/>
              </p:cNvSpPr>
              <p:nvPr/>
            </p:nvSpPr>
            <p:spPr bwMode="auto">
              <a:xfrm>
                <a:off x="2562" y="3107"/>
                <a:ext cx="23" cy="50"/>
              </a:xfrm>
              <a:custGeom>
                <a:avLst/>
                <a:gdLst/>
                <a:ahLst/>
                <a:cxnLst>
                  <a:cxn ang="0">
                    <a:pos x="23" y="50"/>
                  </a:cxn>
                  <a:cxn ang="0">
                    <a:pos x="0" y="0"/>
                  </a:cxn>
                </a:cxnLst>
                <a:rect l="0" t="0" r="r" b="b"/>
                <a:pathLst>
                  <a:path w="23" h="50">
                    <a:moveTo>
                      <a:pt x="23" y="50"/>
                    </a:moveTo>
                    <a:cubicBezTo>
                      <a:pt x="10" y="50"/>
                      <a:pt x="0" y="28"/>
                      <a:pt x="0" y="0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  <p:sp>
            <p:nvSpPr>
              <p:cNvPr id="7456" name="Freeform 288"/>
              <p:cNvSpPr>
                <a:spLocks/>
              </p:cNvSpPr>
              <p:nvPr/>
            </p:nvSpPr>
            <p:spPr bwMode="auto">
              <a:xfrm>
                <a:off x="2632" y="3107"/>
                <a:ext cx="24" cy="50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24" y="0"/>
                  </a:cxn>
                </a:cxnLst>
                <a:rect l="0" t="0" r="r" b="b"/>
                <a:pathLst>
                  <a:path w="24" h="50">
                    <a:moveTo>
                      <a:pt x="0" y="50"/>
                    </a:moveTo>
                    <a:cubicBezTo>
                      <a:pt x="14" y="50"/>
                      <a:pt x="24" y="28"/>
                      <a:pt x="24" y="0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  <p:sp>
            <p:nvSpPr>
              <p:cNvPr id="7457" name="Freeform 289"/>
              <p:cNvSpPr>
                <a:spLocks/>
              </p:cNvSpPr>
              <p:nvPr/>
            </p:nvSpPr>
            <p:spPr bwMode="auto">
              <a:xfrm>
                <a:off x="2609" y="3107"/>
                <a:ext cx="23" cy="50"/>
              </a:xfrm>
              <a:custGeom>
                <a:avLst/>
                <a:gdLst/>
                <a:ahLst/>
                <a:cxnLst>
                  <a:cxn ang="0">
                    <a:pos x="23" y="50"/>
                  </a:cxn>
                  <a:cxn ang="0">
                    <a:pos x="0" y="0"/>
                  </a:cxn>
                </a:cxnLst>
                <a:rect l="0" t="0" r="r" b="b"/>
                <a:pathLst>
                  <a:path w="23" h="50">
                    <a:moveTo>
                      <a:pt x="23" y="50"/>
                    </a:moveTo>
                    <a:cubicBezTo>
                      <a:pt x="10" y="50"/>
                      <a:pt x="0" y="28"/>
                      <a:pt x="0" y="0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  <p:sp>
            <p:nvSpPr>
              <p:cNvPr id="7458" name="Freeform 290"/>
              <p:cNvSpPr>
                <a:spLocks/>
              </p:cNvSpPr>
              <p:nvPr/>
            </p:nvSpPr>
            <p:spPr bwMode="auto">
              <a:xfrm>
                <a:off x="2679" y="3107"/>
                <a:ext cx="23" cy="50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23" y="0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13" y="50"/>
                      <a:pt x="23" y="28"/>
                      <a:pt x="23" y="0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  <p:sp>
            <p:nvSpPr>
              <p:cNvPr id="7459" name="Freeform 291"/>
              <p:cNvSpPr>
                <a:spLocks/>
              </p:cNvSpPr>
              <p:nvPr/>
            </p:nvSpPr>
            <p:spPr bwMode="auto">
              <a:xfrm>
                <a:off x="2656" y="3107"/>
                <a:ext cx="23" cy="50"/>
              </a:xfrm>
              <a:custGeom>
                <a:avLst/>
                <a:gdLst/>
                <a:ahLst/>
                <a:cxnLst>
                  <a:cxn ang="0">
                    <a:pos x="23" y="50"/>
                  </a:cxn>
                  <a:cxn ang="0">
                    <a:pos x="0" y="0"/>
                  </a:cxn>
                </a:cxnLst>
                <a:rect l="0" t="0" r="r" b="b"/>
                <a:pathLst>
                  <a:path w="23" h="50">
                    <a:moveTo>
                      <a:pt x="23" y="50"/>
                    </a:moveTo>
                    <a:cubicBezTo>
                      <a:pt x="10" y="50"/>
                      <a:pt x="0" y="28"/>
                      <a:pt x="0" y="0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  <p:sp>
            <p:nvSpPr>
              <p:cNvPr id="7460" name="Freeform 292"/>
              <p:cNvSpPr>
                <a:spLocks/>
              </p:cNvSpPr>
              <p:nvPr/>
            </p:nvSpPr>
            <p:spPr bwMode="auto">
              <a:xfrm>
                <a:off x="2726" y="3107"/>
                <a:ext cx="23" cy="50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23" y="0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13" y="50"/>
                      <a:pt x="23" y="28"/>
                      <a:pt x="23" y="0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  <p:sp>
            <p:nvSpPr>
              <p:cNvPr id="7461" name="Freeform 293"/>
              <p:cNvSpPr>
                <a:spLocks/>
              </p:cNvSpPr>
              <p:nvPr/>
            </p:nvSpPr>
            <p:spPr bwMode="auto">
              <a:xfrm>
                <a:off x="2702" y="3107"/>
                <a:ext cx="24" cy="50"/>
              </a:xfrm>
              <a:custGeom>
                <a:avLst/>
                <a:gdLst/>
                <a:ahLst/>
                <a:cxnLst>
                  <a:cxn ang="0">
                    <a:pos x="24" y="50"/>
                  </a:cxn>
                  <a:cxn ang="0">
                    <a:pos x="0" y="0"/>
                  </a:cxn>
                </a:cxnLst>
                <a:rect l="0" t="0" r="r" b="b"/>
                <a:pathLst>
                  <a:path w="24" h="50">
                    <a:moveTo>
                      <a:pt x="24" y="50"/>
                    </a:moveTo>
                    <a:cubicBezTo>
                      <a:pt x="11" y="50"/>
                      <a:pt x="0" y="28"/>
                      <a:pt x="0" y="0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</p:grpSp>
        <p:sp>
          <p:nvSpPr>
            <p:cNvPr id="7462" name="Freeform 294"/>
            <p:cNvSpPr>
              <a:spLocks/>
            </p:cNvSpPr>
            <p:nvPr/>
          </p:nvSpPr>
          <p:spPr bwMode="auto">
            <a:xfrm>
              <a:off x="2986" y="3011"/>
              <a:ext cx="23" cy="50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23" y="0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13" y="50"/>
                    <a:pt x="23" y="28"/>
                    <a:pt x="23" y="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463" name="Freeform 295"/>
            <p:cNvSpPr>
              <a:spLocks/>
            </p:cNvSpPr>
            <p:nvPr/>
          </p:nvSpPr>
          <p:spPr bwMode="auto">
            <a:xfrm>
              <a:off x="2962" y="3011"/>
              <a:ext cx="24" cy="50"/>
            </a:xfrm>
            <a:custGeom>
              <a:avLst/>
              <a:gdLst/>
              <a:ahLst/>
              <a:cxnLst>
                <a:cxn ang="0">
                  <a:pos x="24" y="50"/>
                </a:cxn>
                <a:cxn ang="0">
                  <a:pos x="0" y="0"/>
                </a:cxn>
              </a:cxnLst>
              <a:rect l="0" t="0" r="r" b="b"/>
              <a:pathLst>
                <a:path w="24" h="50">
                  <a:moveTo>
                    <a:pt x="24" y="50"/>
                  </a:moveTo>
                  <a:cubicBezTo>
                    <a:pt x="11" y="50"/>
                    <a:pt x="0" y="28"/>
                    <a:pt x="0" y="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464" name="Freeform 296"/>
            <p:cNvSpPr>
              <a:spLocks/>
            </p:cNvSpPr>
            <p:nvPr/>
          </p:nvSpPr>
          <p:spPr bwMode="auto">
            <a:xfrm>
              <a:off x="2798" y="3011"/>
              <a:ext cx="24" cy="50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24" y="0"/>
                </a:cxn>
              </a:cxnLst>
              <a:rect l="0" t="0" r="r" b="b"/>
              <a:pathLst>
                <a:path w="24" h="50">
                  <a:moveTo>
                    <a:pt x="0" y="50"/>
                  </a:moveTo>
                  <a:cubicBezTo>
                    <a:pt x="13" y="50"/>
                    <a:pt x="24" y="28"/>
                    <a:pt x="24" y="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465" name="Freeform 297"/>
            <p:cNvSpPr>
              <a:spLocks/>
            </p:cNvSpPr>
            <p:nvPr/>
          </p:nvSpPr>
          <p:spPr bwMode="auto">
            <a:xfrm>
              <a:off x="2775" y="3011"/>
              <a:ext cx="23" cy="50"/>
            </a:xfrm>
            <a:custGeom>
              <a:avLst/>
              <a:gdLst/>
              <a:ahLst/>
              <a:cxnLst>
                <a:cxn ang="0">
                  <a:pos x="23" y="50"/>
                </a:cxn>
                <a:cxn ang="0">
                  <a:pos x="0" y="0"/>
                </a:cxn>
              </a:cxnLst>
              <a:rect l="0" t="0" r="r" b="b"/>
              <a:pathLst>
                <a:path w="23" h="50">
                  <a:moveTo>
                    <a:pt x="23" y="50"/>
                  </a:moveTo>
                  <a:cubicBezTo>
                    <a:pt x="10" y="50"/>
                    <a:pt x="0" y="28"/>
                    <a:pt x="0" y="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466" name="Freeform 298"/>
            <p:cNvSpPr>
              <a:spLocks/>
            </p:cNvSpPr>
            <p:nvPr/>
          </p:nvSpPr>
          <p:spPr bwMode="auto">
            <a:xfrm>
              <a:off x="2845" y="3011"/>
              <a:ext cx="24" cy="50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24" y="0"/>
                </a:cxn>
              </a:cxnLst>
              <a:rect l="0" t="0" r="r" b="b"/>
              <a:pathLst>
                <a:path w="24" h="50">
                  <a:moveTo>
                    <a:pt x="0" y="50"/>
                  </a:moveTo>
                  <a:cubicBezTo>
                    <a:pt x="14" y="50"/>
                    <a:pt x="24" y="28"/>
                    <a:pt x="24" y="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467" name="Freeform 299"/>
            <p:cNvSpPr>
              <a:spLocks/>
            </p:cNvSpPr>
            <p:nvPr/>
          </p:nvSpPr>
          <p:spPr bwMode="auto">
            <a:xfrm>
              <a:off x="2822" y="3011"/>
              <a:ext cx="23" cy="50"/>
            </a:xfrm>
            <a:custGeom>
              <a:avLst/>
              <a:gdLst/>
              <a:ahLst/>
              <a:cxnLst>
                <a:cxn ang="0">
                  <a:pos x="23" y="50"/>
                </a:cxn>
                <a:cxn ang="0">
                  <a:pos x="0" y="0"/>
                </a:cxn>
              </a:cxnLst>
              <a:rect l="0" t="0" r="r" b="b"/>
              <a:pathLst>
                <a:path w="23" h="50">
                  <a:moveTo>
                    <a:pt x="23" y="50"/>
                  </a:moveTo>
                  <a:cubicBezTo>
                    <a:pt x="10" y="50"/>
                    <a:pt x="0" y="28"/>
                    <a:pt x="0" y="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468" name="Freeform 300"/>
            <p:cNvSpPr>
              <a:spLocks/>
            </p:cNvSpPr>
            <p:nvPr/>
          </p:nvSpPr>
          <p:spPr bwMode="auto">
            <a:xfrm>
              <a:off x="2892" y="3011"/>
              <a:ext cx="23" cy="50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23" y="0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13" y="50"/>
                    <a:pt x="23" y="28"/>
                    <a:pt x="23" y="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469" name="Freeform 301"/>
            <p:cNvSpPr>
              <a:spLocks/>
            </p:cNvSpPr>
            <p:nvPr/>
          </p:nvSpPr>
          <p:spPr bwMode="auto">
            <a:xfrm>
              <a:off x="2869" y="3011"/>
              <a:ext cx="23" cy="50"/>
            </a:xfrm>
            <a:custGeom>
              <a:avLst/>
              <a:gdLst/>
              <a:ahLst/>
              <a:cxnLst>
                <a:cxn ang="0">
                  <a:pos x="23" y="50"/>
                </a:cxn>
                <a:cxn ang="0">
                  <a:pos x="0" y="0"/>
                </a:cxn>
              </a:cxnLst>
              <a:rect l="0" t="0" r="r" b="b"/>
              <a:pathLst>
                <a:path w="23" h="50">
                  <a:moveTo>
                    <a:pt x="23" y="50"/>
                  </a:moveTo>
                  <a:cubicBezTo>
                    <a:pt x="10" y="50"/>
                    <a:pt x="0" y="28"/>
                    <a:pt x="0" y="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470" name="Freeform 302"/>
            <p:cNvSpPr>
              <a:spLocks/>
            </p:cNvSpPr>
            <p:nvPr/>
          </p:nvSpPr>
          <p:spPr bwMode="auto">
            <a:xfrm>
              <a:off x="2939" y="3011"/>
              <a:ext cx="23" cy="50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23" y="0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13" y="50"/>
                    <a:pt x="23" y="28"/>
                    <a:pt x="23" y="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471" name="Freeform 303"/>
            <p:cNvSpPr>
              <a:spLocks/>
            </p:cNvSpPr>
            <p:nvPr/>
          </p:nvSpPr>
          <p:spPr bwMode="auto">
            <a:xfrm>
              <a:off x="2915" y="3011"/>
              <a:ext cx="24" cy="50"/>
            </a:xfrm>
            <a:custGeom>
              <a:avLst/>
              <a:gdLst/>
              <a:ahLst/>
              <a:cxnLst>
                <a:cxn ang="0">
                  <a:pos x="24" y="50"/>
                </a:cxn>
                <a:cxn ang="0">
                  <a:pos x="0" y="0"/>
                </a:cxn>
              </a:cxnLst>
              <a:rect l="0" t="0" r="r" b="b"/>
              <a:pathLst>
                <a:path w="24" h="50">
                  <a:moveTo>
                    <a:pt x="24" y="50"/>
                  </a:moveTo>
                  <a:cubicBezTo>
                    <a:pt x="11" y="50"/>
                    <a:pt x="0" y="28"/>
                    <a:pt x="0" y="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472" name="Freeform 304"/>
            <p:cNvSpPr>
              <a:spLocks/>
            </p:cNvSpPr>
            <p:nvPr/>
          </p:nvSpPr>
          <p:spPr bwMode="auto">
            <a:xfrm>
              <a:off x="2798" y="3011"/>
              <a:ext cx="24" cy="50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24" y="0"/>
                </a:cxn>
              </a:cxnLst>
              <a:rect l="0" t="0" r="r" b="b"/>
              <a:pathLst>
                <a:path w="24" h="50">
                  <a:moveTo>
                    <a:pt x="0" y="50"/>
                  </a:moveTo>
                  <a:cubicBezTo>
                    <a:pt x="13" y="50"/>
                    <a:pt x="24" y="28"/>
                    <a:pt x="24" y="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473" name="Freeform 305"/>
            <p:cNvSpPr>
              <a:spLocks/>
            </p:cNvSpPr>
            <p:nvPr/>
          </p:nvSpPr>
          <p:spPr bwMode="auto">
            <a:xfrm>
              <a:off x="2775" y="3011"/>
              <a:ext cx="23" cy="50"/>
            </a:xfrm>
            <a:custGeom>
              <a:avLst/>
              <a:gdLst/>
              <a:ahLst/>
              <a:cxnLst>
                <a:cxn ang="0">
                  <a:pos x="23" y="50"/>
                </a:cxn>
                <a:cxn ang="0">
                  <a:pos x="0" y="0"/>
                </a:cxn>
              </a:cxnLst>
              <a:rect l="0" t="0" r="r" b="b"/>
              <a:pathLst>
                <a:path w="23" h="50">
                  <a:moveTo>
                    <a:pt x="23" y="50"/>
                  </a:moveTo>
                  <a:cubicBezTo>
                    <a:pt x="10" y="50"/>
                    <a:pt x="0" y="28"/>
                    <a:pt x="0" y="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474" name="Freeform 306"/>
            <p:cNvSpPr>
              <a:spLocks/>
            </p:cNvSpPr>
            <p:nvPr/>
          </p:nvSpPr>
          <p:spPr bwMode="auto">
            <a:xfrm>
              <a:off x="2845" y="3011"/>
              <a:ext cx="24" cy="50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24" y="0"/>
                </a:cxn>
              </a:cxnLst>
              <a:rect l="0" t="0" r="r" b="b"/>
              <a:pathLst>
                <a:path w="24" h="50">
                  <a:moveTo>
                    <a:pt x="0" y="50"/>
                  </a:moveTo>
                  <a:cubicBezTo>
                    <a:pt x="14" y="50"/>
                    <a:pt x="24" y="28"/>
                    <a:pt x="24" y="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475" name="Freeform 307"/>
            <p:cNvSpPr>
              <a:spLocks/>
            </p:cNvSpPr>
            <p:nvPr/>
          </p:nvSpPr>
          <p:spPr bwMode="auto">
            <a:xfrm>
              <a:off x="2822" y="3011"/>
              <a:ext cx="23" cy="50"/>
            </a:xfrm>
            <a:custGeom>
              <a:avLst/>
              <a:gdLst/>
              <a:ahLst/>
              <a:cxnLst>
                <a:cxn ang="0">
                  <a:pos x="23" y="50"/>
                </a:cxn>
                <a:cxn ang="0">
                  <a:pos x="0" y="0"/>
                </a:cxn>
              </a:cxnLst>
              <a:rect l="0" t="0" r="r" b="b"/>
              <a:pathLst>
                <a:path w="23" h="50">
                  <a:moveTo>
                    <a:pt x="23" y="50"/>
                  </a:moveTo>
                  <a:cubicBezTo>
                    <a:pt x="10" y="50"/>
                    <a:pt x="0" y="28"/>
                    <a:pt x="0" y="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476" name="Freeform 308"/>
            <p:cNvSpPr>
              <a:spLocks/>
            </p:cNvSpPr>
            <p:nvPr/>
          </p:nvSpPr>
          <p:spPr bwMode="auto">
            <a:xfrm>
              <a:off x="2892" y="3011"/>
              <a:ext cx="23" cy="50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23" y="0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13" y="50"/>
                    <a:pt x="23" y="28"/>
                    <a:pt x="23" y="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477" name="Freeform 309"/>
            <p:cNvSpPr>
              <a:spLocks/>
            </p:cNvSpPr>
            <p:nvPr/>
          </p:nvSpPr>
          <p:spPr bwMode="auto">
            <a:xfrm>
              <a:off x="2869" y="3011"/>
              <a:ext cx="23" cy="50"/>
            </a:xfrm>
            <a:custGeom>
              <a:avLst/>
              <a:gdLst/>
              <a:ahLst/>
              <a:cxnLst>
                <a:cxn ang="0">
                  <a:pos x="23" y="50"/>
                </a:cxn>
                <a:cxn ang="0">
                  <a:pos x="0" y="0"/>
                </a:cxn>
              </a:cxnLst>
              <a:rect l="0" t="0" r="r" b="b"/>
              <a:pathLst>
                <a:path w="23" h="50">
                  <a:moveTo>
                    <a:pt x="23" y="50"/>
                  </a:moveTo>
                  <a:cubicBezTo>
                    <a:pt x="10" y="50"/>
                    <a:pt x="0" y="28"/>
                    <a:pt x="0" y="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478" name="Freeform 310"/>
            <p:cNvSpPr>
              <a:spLocks/>
            </p:cNvSpPr>
            <p:nvPr/>
          </p:nvSpPr>
          <p:spPr bwMode="auto">
            <a:xfrm>
              <a:off x="2939" y="3011"/>
              <a:ext cx="23" cy="50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23" y="0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13" y="50"/>
                    <a:pt x="23" y="28"/>
                    <a:pt x="23" y="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479" name="Freeform 311"/>
            <p:cNvSpPr>
              <a:spLocks/>
            </p:cNvSpPr>
            <p:nvPr/>
          </p:nvSpPr>
          <p:spPr bwMode="auto">
            <a:xfrm>
              <a:off x="2915" y="3011"/>
              <a:ext cx="24" cy="50"/>
            </a:xfrm>
            <a:custGeom>
              <a:avLst/>
              <a:gdLst/>
              <a:ahLst/>
              <a:cxnLst>
                <a:cxn ang="0">
                  <a:pos x="24" y="50"/>
                </a:cxn>
                <a:cxn ang="0">
                  <a:pos x="0" y="0"/>
                </a:cxn>
              </a:cxnLst>
              <a:rect l="0" t="0" r="r" b="b"/>
              <a:pathLst>
                <a:path w="24" h="50">
                  <a:moveTo>
                    <a:pt x="24" y="50"/>
                  </a:moveTo>
                  <a:cubicBezTo>
                    <a:pt x="11" y="50"/>
                    <a:pt x="0" y="28"/>
                    <a:pt x="0" y="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480" name="Freeform 312"/>
            <p:cNvSpPr>
              <a:spLocks/>
            </p:cNvSpPr>
            <p:nvPr/>
          </p:nvSpPr>
          <p:spPr bwMode="auto">
            <a:xfrm>
              <a:off x="2986" y="3011"/>
              <a:ext cx="23" cy="50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23" y="0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13" y="50"/>
                    <a:pt x="23" y="28"/>
                    <a:pt x="23" y="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481" name="Freeform 313"/>
            <p:cNvSpPr>
              <a:spLocks/>
            </p:cNvSpPr>
            <p:nvPr/>
          </p:nvSpPr>
          <p:spPr bwMode="auto">
            <a:xfrm>
              <a:off x="2962" y="3011"/>
              <a:ext cx="24" cy="50"/>
            </a:xfrm>
            <a:custGeom>
              <a:avLst/>
              <a:gdLst/>
              <a:ahLst/>
              <a:cxnLst>
                <a:cxn ang="0">
                  <a:pos x="24" y="50"/>
                </a:cxn>
                <a:cxn ang="0">
                  <a:pos x="0" y="0"/>
                </a:cxn>
              </a:cxnLst>
              <a:rect l="0" t="0" r="r" b="b"/>
              <a:pathLst>
                <a:path w="24" h="50">
                  <a:moveTo>
                    <a:pt x="24" y="50"/>
                  </a:moveTo>
                  <a:cubicBezTo>
                    <a:pt x="11" y="50"/>
                    <a:pt x="0" y="28"/>
                    <a:pt x="0" y="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grpSp>
          <p:nvGrpSpPr>
            <p:cNvPr id="18446" name="Group 314"/>
            <p:cNvGrpSpPr>
              <a:grpSpLocks/>
            </p:cNvGrpSpPr>
            <p:nvPr/>
          </p:nvGrpSpPr>
          <p:grpSpPr bwMode="auto">
            <a:xfrm>
              <a:off x="2775" y="2860"/>
              <a:ext cx="187" cy="50"/>
              <a:chOff x="2562" y="2956"/>
              <a:chExt cx="187" cy="50"/>
            </a:xfrm>
          </p:grpSpPr>
          <p:sp>
            <p:nvSpPr>
              <p:cNvPr id="7483" name="Freeform 315"/>
              <p:cNvSpPr>
                <a:spLocks/>
              </p:cNvSpPr>
              <p:nvPr/>
            </p:nvSpPr>
            <p:spPr bwMode="auto">
              <a:xfrm>
                <a:off x="2585" y="2956"/>
                <a:ext cx="24" cy="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" y="50"/>
                  </a:cxn>
                </a:cxnLst>
                <a:rect l="0" t="0" r="r" b="b"/>
                <a:pathLst>
                  <a:path w="24" h="50">
                    <a:moveTo>
                      <a:pt x="0" y="0"/>
                    </a:moveTo>
                    <a:cubicBezTo>
                      <a:pt x="13" y="0"/>
                      <a:pt x="24" y="22"/>
                      <a:pt x="24" y="50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  <p:sp>
            <p:nvSpPr>
              <p:cNvPr id="7484" name="Freeform 316"/>
              <p:cNvSpPr>
                <a:spLocks/>
              </p:cNvSpPr>
              <p:nvPr/>
            </p:nvSpPr>
            <p:spPr bwMode="auto">
              <a:xfrm>
                <a:off x="2562" y="2956"/>
                <a:ext cx="23" cy="5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0" y="50"/>
                  </a:cxn>
                </a:cxnLst>
                <a:rect l="0" t="0" r="r" b="b"/>
                <a:pathLst>
                  <a:path w="23" h="50">
                    <a:moveTo>
                      <a:pt x="23" y="0"/>
                    </a:moveTo>
                    <a:cubicBezTo>
                      <a:pt x="10" y="0"/>
                      <a:pt x="0" y="22"/>
                      <a:pt x="0" y="50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  <p:sp>
            <p:nvSpPr>
              <p:cNvPr id="7485" name="Freeform 317"/>
              <p:cNvSpPr>
                <a:spLocks/>
              </p:cNvSpPr>
              <p:nvPr/>
            </p:nvSpPr>
            <p:spPr bwMode="auto">
              <a:xfrm>
                <a:off x="2632" y="2956"/>
                <a:ext cx="24" cy="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" y="50"/>
                  </a:cxn>
                </a:cxnLst>
                <a:rect l="0" t="0" r="r" b="b"/>
                <a:pathLst>
                  <a:path w="24" h="50">
                    <a:moveTo>
                      <a:pt x="0" y="0"/>
                    </a:moveTo>
                    <a:cubicBezTo>
                      <a:pt x="14" y="0"/>
                      <a:pt x="24" y="22"/>
                      <a:pt x="24" y="50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  <p:sp>
            <p:nvSpPr>
              <p:cNvPr id="7486" name="Freeform 318"/>
              <p:cNvSpPr>
                <a:spLocks/>
              </p:cNvSpPr>
              <p:nvPr/>
            </p:nvSpPr>
            <p:spPr bwMode="auto">
              <a:xfrm>
                <a:off x="2609" y="2956"/>
                <a:ext cx="23" cy="5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0" y="50"/>
                  </a:cxn>
                </a:cxnLst>
                <a:rect l="0" t="0" r="r" b="b"/>
                <a:pathLst>
                  <a:path w="23" h="50">
                    <a:moveTo>
                      <a:pt x="23" y="0"/>
                    </a:moveTo>
                    <a:cubicBezTo>
                      <a:pt x="10" y="0"/>
                      <a:pt x="0" y="22"/>
                      <a:pt x="0" y="50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  <p:sp>
            <p:nvSpPr>
              <p:cNvPr id="7487" name="Freeform 319"/>
              <p:cNvSpPr>
                <a:spLocks/>
              </p:cNvSpPr>
              <p:nvPr/>
            </p:nvSpPr>
            <p:spPr bwMode="auto">
              <a:xfrm>
                <a:off x="2679" y="2956"/>
                <a:ext cx="23" cy="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" y="50"/>
                  </a:cxn>
                </a:cxnLst>
                <a:rect l="0" t="0" r="r" b="b"/>
                <a:pathLst>
                  <a:path w="23" h="50">
                    <a:moveTo>
                      <a:pt x="0" y="0"/>
                    </a:moveTo>
                    <a:cubicBezTo>
                      <a:pt x="13" y="0"/>
                      <a:pt x="23" y="22"/>
                      <a:pt x="23" y="50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  <p:sp>
            <p:nvSpPr>
              <p:cNvPr id="7488" name="Freeform 320"/>
              <p:cNvSpPr>
                <a:spLocks/>
              </p:cNvSpPr>
              <p:nvPr/>
            </p:nvSpPr>
            <p:spPr bwMode="auto">
              <a:xfrm>
                <a:off x="2656" y="2956"/>
                <a:ext cx="23" cy="5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0" y="50"/>
                  </a:cxn>
                </a:cxnLst>
                <a:rect l="0" t="0" r="r" b="b"/>
                <a:pathLst>
                  <a:path w="23" h="50">
                    <a:moveTo>
                      <a:pt x="23" y="0"/>
                    </a:moveTo>
                    <a:cubicBezTo>
                      <a:pt x="10" y="0"/>
                      <a:pt x="0" y="22"/>
                      <a:pt x="0" y="50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  <p:sp>
            <p:nvSpPr>
              <p:cNvPr id="7489" name="Freeform 321"/>
              <p:cNvSpPr>
                <a:spLocks/>
              </p:cNvSpPr>
              <p:nvPr/>
            </p:nvSpPr>
            <p:spPr bwMode="auto">
              <a:xfrm>
                <a:off x="2726" y="2956"/>
                <a:ext cx="23" cy="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" y="50"/>
                  </a:cxn>
                </a:cxnLst>
                <a:rect l="0" t="0" r="r" b="b"/>
                <a:pathLst>
                  <a:path w="23" h="50">
                    <a:moveTo>
                      <a:pt x="0" y="0"/>
                    </a:moveTo>
                    <a:cubicBezTo>
                      <a:pt x="13" y="0"/>
                      <a:pt x="23" y="22"/>
                      <a:pt x="23" y="50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  <p:sp>
            <p:nvSpPr>
              <p:cNvPr id="7490" name="Freeform 322"/>
              <p:cNvSpPr>
                <a:spLocks/>
              </p:cNvSpPr>
              <p:nvPr/>
            </p:nvSpPr>
            <p:spPr bwMode="auto">
              <a:xfrm>
                <a:off x="2702" y="2956"/>
                <a:ext cx="24" cy="50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0" y="50"/>
                  </a:cxn>
                </a:cxnLst>
                <a:rect l="0" t="0" r="r" b="b"/>
                <a:pathLst>
                  <a:path w="24" h="50">
                    <a:moveTo>
                      <a:pt x="24" y="0"/>
                    </a:moveTo>
                    <a:cubicBezTo>
                      <a:pt x="11" y="0"/>
                      <a:pt x="0" y="22"/>
                      <a:pt x="0" y="50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</p:grpSp>
        <p:sp>
          <p:nvSpPr>
            <p:cNvPr id="7491" name="Freeform 323"/>
            <p:cNvSpPr>
              <a:spLocks/>
            </p:cNvSpPr>
            <p:nvPr/>
          </p:nvSpPr>
          <p:spPr bwMode="auto">
            <a:xfrm>
              <a:off x="2986" y="2860"/>
              <a:ext cx="23" cy="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50"/>
                </a:cxn>
              </a:cxnLst>
              <a:rect l="0" t="0" r="r" b="b"/>
              <a:pathLst>
                <a:path w="23" h="50">
                  <a:moveTo>
                    <a:pt x="0" y="0"/>
                  </a:moveTo>
                  <a:cubicBezTo>
                    <a:pt x="13" y="0"/>
                    <a:pt x="23" y="22"/>
                    <a:pt x="23" y="5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492" name="Freeform 324"/>
            <p:cNvSpPr>
              <a:spLocks/>
            </p:cNvSpPr>
            <p:nvPr/>
          </p:nvSpPr>
          <p:spPr bwMode="auto">
            <a:xfrm>
              <a:off x="2962" y="2860"/>
              <a:ext cx="24" cy="5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0" y="50"/>
                </a:cxn>
              </a:cxnLst>
              <a:rect l="0" t="0" r="r" b="b"/>
              <a:pathLst>
                <a:path w="24" h="50">
                  <a:moveTo>
                    <a:pt x="24" y="0"/>
                  </a:moveTo>
                  <a:cubicBezTo>
                    <a:pt x="11" y="0"/>
                    <a:pt x="0" y="22"/>
                    <a:pt x="0" y="5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493" name="Freeform 325"/>
            <p:cNvSpPr>
              <a:spLocks/>
            </p:cNvSpPr>
            <p:nvPr/>
          </p:nvSpPr>
          <p:spPr bwMode="auto">
            <a:xfrm>
              <a:off x="2798" y="2860"/>
              <a:ext cx="24" cy="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0"/>
                </a:cxn>
              </a:cxnLst>
              <a:rect l="0" t="0" r="r" b="b"/>
              <a:pathLst>
                <a:path w="24" h="50">
                  <a:moveTo>
                    <a:pt x="0" y="0"/>
                  </a:moveTo>
                  <a:cubicBezTo>
                    <a:pt x="13" y="0"/>
                    <a:pt x="24" y="22"/>
                    <a:pt x="24" y="5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494" name="Freeform 326"/>
            <p:cNvSpPr>
              <a:spLocks/>
            </p:cNvSpPr>
            <p:nvPr/>
          </p:nvSpPr>
          <p:spPr bwMode="auto">
            <a:xfrm>
              <a:off x="2775" y="2860"/>
              <a:ext cx="23" cy="50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0" y="50"/>
                </a:cxn>
              </a:cxnLst>
              <a:rect l="0" t="0" r="r" b="b"/>
              <a:pathLst>
                <a:path w="23" h="50">
                  <a:moveTo>
                    <a:pt x="23" y="0"/>
                  </a:moveTo>
                  <a:cubicBezTo>
                    <a:pt x="10" y="0"/>
                    <a:pt x="0" y="22"/>
                    <a:pt x="0" y="5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495" name="Freeform 327"/>
            <p:cNvSpPr>
              <a:spLocks/>
            </p:cNvSpPr>
            <p:nvPr/>
          </p:nvSpPr>
          <p:spPr bwMode="auto">
            <a:xfrm>
              <a:off x="2845" y="2860"/>
              <a:ext cx="24" cy="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0"/>
                </a:cxn>
              </a:cxnLst>
              <a:rect l="0" t="0" r="r" b="b"/>
              <a:pathLst>
                <a:path w="24" h="50">
                  <a:moveTo>
                    <a:pt x="0" y="0"/>
                  </a:moveTo>
                  <a:cubicBezTo>
                    <a:pt x="14" y="0"/>
                    <a:pt x="24" y="22"/>
                    <a:pt x="24" y="5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496" name="Freeform 328"/>
            <p:cNvSpPr>
              <a:spLocks/>
            </p:cNvSpPr>
            <p:nvPr/>
          </p:nvSpPr>
          <p:spPr bwMode="auto">
            <a:xfrm>
              <a:off x="2822" y="2860"/>
              <a:ext cx="23" cy="50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0" y="50"/>
                </a:cxn>
              </a:cxnLst>
              <a:rect l="0" t="0" r="r" b="b"/>
              <a:pathLst>
                <a:path w="23" h="50">
                  <a:moveTo>
                    <a:pt x="23" y="0"/>
                  </a:moveTo>
                  <a:cubicBezTo>
                    <a:pt x="10" y="0"/>
                    <a:pt x="0" y="22"/>
                    <a:pt x="0" y="5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497" name="Freeform 329"/>
            <p:cNvSpPr>
              <a:spLocks/>
            </p:cNvSpPr>
            <p:nvPr/>
          </p:nvSpPr>
          <p:spPr bwMode="auto">
            <a:xfrm>
              <a:off x="2892" y="2860"/>
              <a:ext cx="23" cy="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50"/>
                </a:cxn>
              </a:cxnLst>
              <a:rect l="0" t="0" r="r" b="b"/>
              <a:pathLst>
                <a:path w="23" h="50">
                  <a:moveTo>
                    <a:pt x="0" y="0"/>
                  </a:moveTo>
                  <a:cubicBezTo>
                    <a:pt x="13" y="0"/>
                    <a:pt x="23" y="22"/>
                    <a:pt x="23" y="5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498" name="Freeform 330"/>
            <p:cNvSpPr>
              <a:spLocks/>
            </p:cNvSpPr>
            <p:nvPr/>
          </p:nvSpPr>
          <p:spPr bwMode="auto">
            <a:xfrm>
              <a:off x="2869" y="2860"/>
              <a:ext cx="23" cy="50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0" y="50"/>
                </a:cxn>
              </a:cxnLst>
              <a:rect l="0" t="0" r="r" b="b"/>
              <a:pathLst>
                <a:path w="23" h="50">
                  <a:moveTo>
                    <a:pt x="23" y="0"/>
                  </a:moveTo>
                  <a:cubicBezTo>
                    <a:pt x="10" y="0"/>
                    <a:pt x="0" y="22"/>
                    <a:pt x="0" y="5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499" name="Freeform 331"/>
            <p:cNvSpPr>
              <a:spLocks/>
            </p:cNvSpPr>
            <p:nvPr/>
          </p:nvSpPr>
          <p:spPr bwMode="auto">
            <a:xfrm>
              <a:off x="2939" y="2860"/>
              <a:ext cx="23" cy="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50"/>
                </a:cxn>
              </a:cxnLst>
              <a:rect l="0" t="0" r="r" b="b"/>
              <a:pathLst>
                <a:path w="23" h="50">
                  <a:moveTo>
                    <a:pt x="0" y="0"/>
                  </a:moveTo>
                  <a:cubicBezTo>
                    <a:pt x="13" y="0"/>
                    <a:pt x="23" y="22"/>
                    <a:pt x="23" y="5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500" name="Freeform 332"/>
            <p:cNvSpPr>
              <a:spLocks/>
            </p:cNvSpPr>
            <p:nvPr/>
          </p:nvSpPr>
          <p:spPr bwMode="auto">
            <a:xfrm>
              <a:off x="2915" y="2860"/>
              <a:ext cx="24" cy="5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0" y="50"/>
                </a:cxn>
              </a:cxnLst>
              <a:rect l="0" t="0" r="r" b="b"/>
              <a:pathLst>
                <a:path w="24" h="50">
                  <a:moveTo>
                    <a:pt x="24" y="0"/>
                  </a:moveTo>
                  <a:cubicBezTo>
                    <a:pt x="11" y="0"/>
                    <a:pt x="0" y="22"/>
                    <a:pt x="0" y="5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501" name="Freeform 333"/>
            <p:cNvSpPr>
              <a:spLocks/>
            </p:cNvSpPr>
            <p:nvPr/>
          </p:nvSpPr>
          <p:spPr bwMode="auto">
            <a:xfrm>
              <a:off x="2798" y="2860"/>
              <a:ext cx="24" cy="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0"/>
                </a:cxn>
              </a:cxnLst>
              <a:rect l="0" t="0" r="r" b="b"/>
              <a:pathLst>
                <a:path w="24" h="50">
                  <a:moveTo>
                    <a:pt x="0" y="0"/>
                  </a:moveTo>
                  <a:cubicBezTo>
                    <a:pt x="13" y="0"/>
                    <a:pt x="24" y="22"/>
                    <a:pt x="24" y="5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502" name="Freeform 334"/>
            <p:cNvSpPr>
              <a:spLocks/>
            </p:cNvSpPr>
            <p:nvPr/>
          </p:nvSpPr>
          <p:spPr bwMode="auto">
            <a:xfrm>
              <a:off x="2775" y="2860"/>
              <a:ext cx="23" cy="50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0" y="50"/>
                </a:cxn>
              </a:cxnLst>
              <a:rect l="0" t="0" r="r" b="b"/>
              <a:pathLst>
                <a:path w="23" h="50">
                  <a:moveTo>
                    <a:pt x="23" y="0"/>
                  </a:moveTo>
                  <a:cubicBezTo>
                    <a:pt x="10" y="0"/>
                    <a:pt x="0" y="22"/>
                    <a:pt x="0" y="5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503" name="Freeform 335"/>
            <p:cNvSpPr>
              <a:spLocks/>
            </p:cNvSpPr>
            <p:nvPr/>
          </p:nvSpPr>
          <p:spPr bwMode="auto">
            <a:xfrm>
              <a:off x="2845" y="2860"/>
              <a:ext cx="24" cy="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0"/>
                </a:cxn>
              </a:cxnLst>
              <a:rect l="0" t="0" r="r" b="b"/>
              <a:pathLst>
                <a:path w="24" h="50">
                  <a:moveTo>
                    <a:pt x="0" y="0"/>
                  </a:moveTo>
                  <a:cubicBezTo>
                    <a:pt x="14" y="0"/>
                    <a:pt x="24" y="22"/>
                    <a:pt x="24" y="5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504" name="Freeform 336"/>
            <p:cNvSpPr>
              <a:spLocks/>
            </p:cNvSpPr>
            <p:nvPr/>
          </p:nvSpPr>
          <p:spPr bwMode="auto">
            <a:xfrm>
              <a:off x="2822" y="2860"/>
              <a:ext cx="23" cy="50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0" y="50"/>
                </a:cxn>
              </a:cxnLst>
              <a:rect l="0" t="0" r="r" b="b"/>
              <a:pathLst>
                <a:path w="23" h="50">
                  <a:moveTo>
                    <a:pt x="23" y="0"/>
                  </a:moveTo>
                  <a:cubicBezTo>
                    <a:pt x="10" y="0"/>
                    <a:pt x="0" y="22"/>
                    <a:pt x="0" y="5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505" name="Freeform 337"/>
            <p:cNvSpPr>
              <a:spLocks/>
            </p:cNvSpPr>
            <p:nvPr/>
          </p:nvSpPr>
          <p:spPr bwMode="auto">
            <a:xfrm>
              <a:off x="2892" y="2860"/>
              <a:ext cx="23" cy="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50"/>
                </a:cxn>
              </a:cxnLst>
              <a:rect l="0" t="0" r="r" b="b"/>
              <a:pathLst>
                <a:path w="23" h="50">
                  <a:moveTo>
                    <a:pt x="0" y="0"/>
                  </a:moveTo>
                  <a:cubicBezTo>
                    <a:pt x="13" y="0"/>
                    <a:pt x="23" y="22"/>
                    <a:pt x="23" y="5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506" name="Freeform 338"/>
            <p:cNvSpPr>
              <a:spLocks/>
            </p:cNvSpPr>
            <p:nvPr/>
          </p:nvSpPr>
          <p:spPr bwMode="auto">
            <a:xfrm>
              <a:off x="2869" y="2860"/>
              <a:ext cx="23" cy="50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0" y="50"/>
                </a:cxn>
              </a:cxnLst>
              <a:rect l="0" t="0" r="r" b="b"/>
              <a:pathLst>
                <a:path w="23" h="50">
                  <a:moveTo>
                    <a:pt x="23" y="0"/>
                  </a:moveTo>
                  <a:cubicBezTo>
                    <a:pt x="10" y="0"/>
                    <a:pt x="0" y="22"/>
                    <a:pt x="0" y="5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507" name="Freeform 339"/>
            <p:cNvSpPr>
              <a:spLocks/>
            </p:cNvSpPr>
            <p:nvPr/>
          </p:nvSpPr>
          <p:spPr bwMode="auto">
            <a:xfrm>
              <a:off x="2939" y="2860"/>
              <a:ext cx="23" cy="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50"/>
                </a:cxn>
              </a:cxnLst>
              <a:rect l="0" t="0" r="r" b="b"/>
              <a:pathLst>
                <a:path w="23" h="50">
                  <a:moveTo>
                    <a:pt x="0" y="0"/>
                  </a:moveTo>
                  <a:cubicBezTo>
                    <a:pt x="13" y="0"/>
                    <a:pt x="23" y="22"/>
                    <a:pt x="23" y="5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508" name="Freeform 340"/>
            <p:cNvSpPr>
              <a:spLocks/>
            </p:cNvSpPr>
            <p:nvPr/>
          </p:nvSpPr>
          <p:spPr bwMode="auto">
            <a:xfrm>
              <a:off x="2915" y="2860"/>
              <a:ext cx="24" cy="5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0" y="50"/>
                </a:cxn>
              </a:cxnLst>
              <a:rect l="0" t="0" r="r" b="b"/>
              <a:pathLst>
                <a:path w="24" h="50">
                  <a:moveTo>
                    <a:pt x="24" y="0"/>
                  </a:moveTo>
                  <a:cubicBezTo>
                    <a:pt x="11" y="0"/>
                    <a:pt x="0" y="22"/>
                    <a:pt x="0" y="5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509" name="Freeform 341"/>
            <p:cNvSpPr>
              <a:spLocks/>
            </p:cNvSpPr>
            <p:nvPr/>
          </p:nvSpPr>
          <p:spPr bwMode="auto">
            <a:xfrm>
              <a:off x="2986" y="2860"/>
              <a:ext cx="23" cy="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50"/>
                </a:cxn>
              </a:cxnLst>
              <a:rect l="0" t="0" r="r" b="b"/>
              <a:pathLst>
                <a:path w="23" h="50">
                  <a:moveTo>
                    <a:pt x="0" y="0"/>
                  </a:moveTo>
                  <a:cubicBezTo>
                    <a:pt x="13" y="0"/>
                    <a:pt x="23" y="22"/>
                    <a:pt x="23" y="5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510" name="Freeform 342"/>
            <p:cNvSpPr>
              <a:spLocks/>
            </p:cNvSpPr>
            <p:nvPr/>
          </p:nvSpPr>
          <p:spPr bwMode="auto">
            <a:xfrm>
              <a:off x="2962" y="2860"/>
              <a:ext cx="24" cy="5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0" y="50"/>
                </a:cxn>
              </a:cxnLst>
              <a:rect l="0" t="0" r="r" b="b"/>
              <a:pathLst>
                <a:path w="24" h="50">
                  <a:moveTo>
                    <a:pt x="24" y="0"/>
                  </a:moveTo>
                  <a:cubicBezTo>
                    <a:pt x="11" y="0"/>
                    <a:pt x="0" y="22"/>
                    <a:pt x="0" y="5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grpSp>
          <p:nvGrpSpPr>
            <p:cNvPr id="18447" name="Group 343"/>
            <p:cNvGrpSpPr>
              <a:grpSpLocks/>
            </p:cNvGrpSpPr>
            <p:nvPr/>
          </p:nvGrpSpPr>
          <p:grpSpPr bwMode="auto">
            <a:xfrm>
              <a:off x="3067" y="3011"/>
              <a:ext cx="235" cy="50"/>
              <a:chOff x="2854" y="3107"/>
              <a:chExt cx="235" cy="50"/>
            </a:xfrm>
          </p:grpSpPr>
          <p:grpSp>
            <p:nvGrpSpPr>
              <p:cNvPr id="18448" name="Group 344"/>
              <p:cNvGrpSpPr>
                <a:grpSpLocks/>
              </p:cNvGrpSpPr>
              <p:nvPr/>
            </p:nvGrpSpPr>
            <p:grpSpPr bwMode="auto">
              <a:xfrm>
                <a:off x="2854" y="3107"/>
                <a:ext cx="188" cy="50"/>
                <a:chOff x="2854" y="3107"/>
                <a:chExt cx="188" cy="50"/>
              </a:xfrm>
            </p:grpSpPr>
            <p:sp>
              <p:nvSpPr>
                <p:cNvPr id="7513" name="Freeform 345"/>
                <p:cNvSpPr>
                  <a:spLocks/>
                </p:cNvSpPr>
                <p:nvPr/>
              </p:nvSpPr>
              <p:spPr bwMode="auto">
                <a:xfrm>
                  <a:off x="2877" y="3107"/>
                  <a:ext cx="24" cy="50"/>
                </a:xfrm>
                <a:custGeom>
                  <a:avLst/>
                  <a:gdLst/>
                  <a:ahLst/>
                  <a:cxnLst>
                    <a:cxn ang="0">
                      <a:pos x="0" y="50"/>
                    </a:cxn>
                    <a:cxn ang="0">
                      <a:pos x="24" y="0"/>
                    </a:cxn>
                  </a:cxnLst>
                  <a:rect l="0" t="0" r="r" b="b"/>
                  <a:pathLst>
                    <a:path w="24" h="50">
                      <a:moveTo>
                        <a:pt x="0" y="50"/>
                      </a:moveTo>
                      <a:cubicBezTo>
                        <a:pt x="13" y="50"/>
                        <a:pt x="24" y="28"/>
                        <a:pt x="24" y="0"/>
                      </a:cubicBezTo>
                    </a:path>
                  </a:pathLst>
                </a:custGeom>
                <a:noFill/>
                <a:ln w="1428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 b="1">
                    <a:latin typeface="+mj-lt"/>
                  </a:endParaRPr>
                </a:p>
              </p:txBody>
            </p:sp>
            <p:sp>
              <p:nvSpPr>
                <p:cNvPr id="7514" name="Freeform 346"/>
                <p:cNvSpPr>
                  <a:spLocks/>
                </p:cNvSpPr>
                <p:nvPr/>
              </p:nvSpPr>
              <p:spPr bwMode="auto">
                <a:xfrm>
                  <a:off x="2854" y="3107"/>
                  <a:ext cx="23" cy="50"/>
                </a:xfrm>
                <a:custGeom>
                  <a:avLst/>
                  <a:gdLst/>
                  <a:ahLst/>
                  <a:cxnLst>
                    <a:cxn ang="0">
                      <a:pos x="23" y="5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3" h="50">
                      <a:moveTo>
                        <a:pt x="23" y="50"/>
                      </a:moveTo>
                      <a:cubicBezTo>
                        <a:pt x="10" y="50"/>
                        <a:pt x="0" y="28"/>
                        <a:pt x="0" y="0"/>
                      </a:cubicBezTo>
                    </a:path>
                  </a:pathLst>
                </a:custGeom>
                <a:noFill/>
                <a:ln w="1428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 b="1">
                    <a:latin typeface="+mj-lt"/>
                  </a:endParaRPr>
                </a:p>
              </p:txBody>
            </p:sp>
            <p:sp>
              <p:nvSpPr>
                <p:cNvPr id="7515" name="Freeform 347"/>
                <p:cNvSpPr>
                  <a:spLocks/>
                </p:cNvSpPr>
                <p:nvPr/>
              </p:nvSpPr>
              <p:spPr bwMode="auto">
                <a:xfrm>
                  <a:off x="2924" y="3107"/>
                  <a:ext cx="24" cy="50"/>
                </a:xfrm>
                <a:custGeom>
                  <a:avLst/>
                  <a:gdLst/>
                  <a:ahLst/>
                  <a:cxnLst>
                    <a:cxn ang="0">
                      <a:pos x="0" y="50"/>
                    </a:cxn>
                    <a:cxn ang="0">
                      <a:pos x="24" y="0"/>
                    </a:cxn>
                  </a:cxnLst>
                  <a:rect l="0" t="0" r="r" b="b"/>
                  <a:pathLst>
                    <a:path w="24" h="50">
                      <a:moveTo>
                        <a:pt x="0" y="50"/>
                      </a:moveTo>
                      <a:cubicBezTo>
                        <a:pt x="13" y="50"/>
                        <a:pt x="24" y="28"/>
                        <a:pt x="24" y="0"/>
                      </a:cubicBezTo>
                    </a:path>
                  </a:pathLst>
                </a:custGeom>
                <a:noFill/>
                <a:ln w="1428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 b="1">
                    <a:latin typeface="+mj-lt"/>
                  </a:endParaRPr>
                </a:p>
              </p:txBody>
            </p:sp>
            <p:sp>
              <p:nvSpPr>
                <p:cNvPr id="7516" name="Freeform 348"/>
                <p:cNvSpPr>
                  <a:spLocks/>
                </p:cNvSpPr>
                <p:nvPr/>
              </p:nvSpPr>
              <p:spPr bwMode="auto">
                <a:xfrm>
                  <a:off x="2901" y="3107"/>
                  <a:ext cx="23" cy="50"/>
                </a:xfrm>
                <a:custGeom>
                  <a:avLst/>
                  <a:gdLst/>
                  <a:ahLst/>
                  <a:cxnLst>
                    <a:cxn ang="0">
                      <a:pos x="23" y="5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3" h="50">
                      <a:moveTo>
                        <a:pt x="23" y="50"/>
                      </a:moveTo>
                      <a:cubicBezTo>
                        <a:pt x="10" y="50"/>
                        <a:pt x="0" y="28"/>
                        <a:pt x="0" y="0"/>
                      </a:cubicBezTo>
                    </a:path>
                  </a:pathLst>
                </a:custGeom>
                <a:noFill/>
                <a:ln w="1428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 b="1">
                    <a:latin typeface="+mj-lt"/>
                  </a:endParaRPr>
                </a:p>
              </p:txBody>
            </p:sp>
            <p:sp>
              <p:nvSpPr>
                <p:cNvPr id="7517" name="Freeform 349"/>
                <p:cNvSpPr>
                  <a:spLocks/>
                </p:cNvSpPr>
                <p:nvPr/>
              </p:nvSpPr>
              <p:spPr bwMode="auto">
                <a:xfrm>
                  <a:off x="2971" y="3107"/>
                  <a:ext cx="24" cy="50"/>
                </a:xfrm>
                <a:custGeom>
                  <a:avLst/>
                  <a:gdLst/>
                  <a:ahLst/>
                  <a:cxnLst>
                    <a:cxn ang="0">
                      <a:pos x="0" y="50"/>
                    </a:cxn>
                    <a:cxn ang="0">
                      <a:pos x="24" y="0"/>
                    </a:cxn>
                  </a:cxnLst>
                  <a:rect l="0" t="0" r="r" b="b"/>
                  <a:pathLst>
                    <a:path w="24" h="50">
                      <a:moveTo>
                        <a:pt x="0" y="50"/>
                      </a:moveTo>
                      <a:cubicBezTo>
                        <a:pt x="13" y="50"/>
                        <a:pt x="24" y="28"/>
                        <a:pt x="24" y="0"/>
                      </a:cubicBezTo>
                    </a:path>
                  </a:pathLst>
                </a:custGeom>
                <a:noFill/>
                <a:ln w="1428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 b="1">
                    <a:latin typeface="+mj-lt"/>
                  </a:endParaRPr>
                </a:p>
              </p:txBody>
            </p:sp>
            <p:sp>
              <p:nvSpPr>
                <p:cNvPr id="7518" name="Freeform 350"/>
                <p:cNvSpPr>
                  <a:spLocks/>
                </p:cNvSpPr>
                <p:nvPr/>
              </p:nvSpPr>
              <p:spPr bwMode="auto">
                <a:xfrm>
                  <a:off x="2948" y="3107"/>
                  <a:ext cx="23" cy="50"/>
                </a:xfrm>
                <a:custGeom>
                  <a:avLst/>
                  <a:gdLst/>
                  <a:ahLst/>
                  <a:cxnLst>
                    <a:cxn ang="0">
                      <a:pos x="23" y="5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3" h="50">
                      <a:moveTo>
                        <a:pt x="23" y="50"/>
                      </a:moveTo>
                      <a:cubicBezTo>
                        <a:pt x="10" y="50"/>
                        <a:pt x="0" y="28"/>
                        <a:pt x="0" y="0"/>
                      </a:cubicBezTo>
                    </a:path>
                  </a:pathLst>
                </a:custGeom>
                <a:noFill/>
                <a:ln w="1428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 b="1">
                    <a:latin typeface="+mj-lt"/>
                  </a:endParaRPr>
                </a:p>
              </p:txBody>
            </p:sp>
            <p:sp>
              <p:nvSpPr>
                <p:cNvPr id="7519" name="Freeform 351"/>
                <p:cNvSpPr>
                  <a:spLocks/>
                </p:cNvSpPr>
                <p:nvPr/>
              </p:nvSpPr>
              <p:spPr bwMode="auto">
                <a:xfrm>
                  <a:off x="3018" y="3107"/>
                  <a:ext cx="24" cy="50"/>
                </a:xfrm>
                <a:custGeom>
                  <a:avLst/>
                  <a:gdLst/>
                  <a:ahLst/>
                  <a:cxnLst>
                    <a:cxn ang="0">
                      <a:pos x="0" y="50"/>
                    </a:cxn>
                    <a:cxn ang="0">
                      <a:pos x="24" y="0"/>
                    </a:cxn>
                  </a:cxnLst>
                  <a:rect l="0" t="0" r="r" b="b"/>
                  <a:pathLst>
                    <a:path w="24" h="50">
                      <a:moveTo>
                        <a:pt x="0" y="50"/>
                      </a:moveTo>
                      <a:cubicBezTo>
                        <a:pt x="13" y="50"/>
                        <a:pt x="24" y="28"/>
                        <a:pt x="24" y="0"/>
                      </a:cubicBezTo>
                    </a:path>
                  </a:pathLst>
                </a:custGeom>
                <a:noFill/>
                <a:ln w="1428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 b="1">
                    <a:latin typeface="+mj-lt"/>
                  </a:endParaRPr>
                </a:p>
              </p:txBody>
            </p:sp>
            <p:sp>
              <p:nvSpPr>
                <p:cNvPr id="7520" name="Freeform 352"/>
                <p:cNvSpPr>
                  <a:spLocks/>
                </p:cNvSpPr>
                <p:nvPr/>
              </p:nvSpPr>
              <p:spPr bwMode="auto">
                <a:xfrm>
                  <a:off x="2995" y="3107"/>
                  <a:ext cx="23" cy="50"/>
                </a:xfrm>
                <a:custGeom>
                  <a:avLst/>
                  <a:gdLst/>
                  <a:ahLst/>
                  <a:cxnLst>
                    <a:cxn ang="0">
                      <a:pos x="23" y="5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3" h="50">
                      <a:moveTo>
                        <a:pt x="23" y="50"/>
                      </a:moveTo>
                      <a:cubicBezTo>
                        <a:pt x="10" y="50"/>
                        <a:pt x="0" y="28"/>
                        <a:pt x="0" y="0"/>
                      </a:cubicBezTo>
                    </a:path>
                  </a:pathLst>
                </a:custGeom>
                <a:noFill/>
                <a:ln w="1428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 b="1">
                    <a:latin typeface="+mj-lt"/>
                  </a:endParaRPr>
                </a:p>
              </p:txBody>
            </p:sp>
          </p:grpSp>
          <p:sp>
            <p:nvSpPr>
              <p:cNvPr id="7521" name="Freeform 353"/>
              <p:cNvSpPr>
                <a:spLocks/>
              </p:cNvSpPr>
              <p:nvPr/>
            </p:nvSpPr>
            <p:spPr bwMode="auto">
              <a:xfrm>
                <a:off x="3065" y="3107"/>
                <a:ext cx="24" cy="50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24" y="0"/>
                  </a:cxn>
                </a:cxnLst>
                <a:rect l="0" t="0" r="r" b="b"/>
                <a:pathLst>
                  <a:path w="24" h="50">
                    <a:moveTo>
                      <a:pt x="0" y="50"/>
                    </a:moveTo>
                    <a:cubicBezTo>
                      <a:pt x="13" y="50"/>
                      <a:pt x="24" y="28"/>
                      <a:pt x="24" y="0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  <p:sp>
            <p:nvSpPr>
              <p:cNvPr id="7522" name="Freeform 354"/>
              <p:cNvSpPr>
                <a:spLocks/>
              </p:cNvSpPr>
              <p:nvPr/>
            </p:nvSpPr>
            <p:spPr bwMode="auto">
              <a:xfrm>
                <a:off x="3042" y="3107"/>
                <a:ext cx="23" cy="50"/>
              </a:xfrm>
              <a:custGeom>
                <a:avLst/>
                <a:gdLst/>
                <a:ahLst/>
                <a:cxnLst>
                  <a:cxn ang="0">
                    <a:pos x="23" y="50"/>
                  </a:cxn>
                  <a:cxn ang="0">
                    <a:pos x="0" y="0"/>
                  </a:cxn>
                </a:cxnLst>
                <a:rect l="0" t="0" r="r" b="b"/>
                <a:pathLst>
                  <a:path w="23" h="50">
                    <a:moveTo>
                      <a:pt x="23" y="50"/>
                    </a:moveTo>
                    <a:cubicBezTo>
                      <a:pt x="10" y="50"/>
                      <a:pt x="0" y="28"/>
                      <a:pt x="0" y="0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</p:grpSp>
        <p:grpSp>
          <p:nvGrpSpPr>
            <p:cNvPr id="18449" name="Group 355"/>
            <p:cNvGrpSpPr>
              <a:grpSpLocks/>
            </p:cNvGrpSpPr>
            <p:nvPr/>
          </p:nvGrpSpPr>
          <p:grpSpPr bwMode="auto">
            <a:xfrm>
              <a:off x="3067" y="2860"/>
              <a:ext cx="235" cy="50"/>
              <a:chOff x="2854" y="2956"/>
              <a:chExt cx="235" cy="50"/>
            </a:xfrm>
          </p:grpSpPr>
          <p:grpSp>
            <p:nvGrpSpPr>
              <p:cNvPr id="18450" name="Group 356"/>
              <p:cNvGrpSpPr>
                <a:grpSpLocks/>
              </p:cNvGrpSpPr>
              <p:nvPr/>
            </p:nvGrpSpPr>
            <p:grpSpPr bwMode="auto">
              <a:xfrm>
                <a:off x="2854" y="2956"/>
                <a:ext cx="188" cy="50"/>
                <a:chOff x="2854" y="2956"/>
                <a:chExt cx="188" cy="50"/>
              </a:xfrm>
            </p:grpSpPr>
            <p:sp>
              <p:nvSpPr>
                <p:cNvPr id="7525" name="Freeform 357"/>
                <p:cNvSpPr>
                  <a:spLocks/>
                </p:cNvSpPr>
                <p:nvPr/>
              </p:nvSpPr>
              <p:spPr bwMode="auto">
                <a:xfrm>
                  <a:off x="2877" y="2956"/>
                  <a:ext cx="24" cy="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4" y="50"/>
                    </a:cxn>
                  </a:cxnLst>
                  <a:rect l="0" t="0" r="r" b="b"/>
                  <a:pathLst>
                    <a:path w="24" h="50">
                      <a:moveTo>
                        <a:pt x="0" y="0"/>
                      </a:moveTo>
                      <a:cubicBezTo>
                        <a:pt x="13" y="0"/>
                        <a:pt x="24" y="22"/>
                        <a:pt x="24" y="50"/>
                      </a:cubicBezTo>
                    </a:path>
                  </a:pathLst>
                </a:custGeom>
                <a:noFill/>
                <a:ln w="1428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 b="1">
                    <a:latin typeface="+mj-lt"/>
                  </a:endParaRPr>
                </a:p>
              </p:txBody>
            </p:sp>
            <p:sp>
              <p:nvSpPr>
                <p:cNvPr id="7526" name="Freeform 358"/>
                <p:cNvSpPr>
                  <a:spLocks/>
                </p:cNvSpPr>
                <p:nvPr/>
              </p:nvSpPr>
              <p:spPr bwMode="auto">
                <a:xfrm>
                  <a:off x="2854" y="2956"/>
                  <a:ext cx="23" cy="5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0"/>
                    </a:cxn>
                  </a:cxnLst>
                  <a:rect l="0" t="0" r="r" b="b"/>
                  <a:pathLst>
                    <a:path w="23" h="50">
                      <a:moveTo>
                        <a:pt x="23" y="0"/>
                      </a:moveTo>
                      <a:cubicBezTo>
                        <a:pt x="10" y="0"/>
                        <a:pt x="0" y="22"/>
                        <a:pt x="0" y="50"/>
                      </a:cubicBezTo>
                    </a:path>
                  </a:pathLst>
                </a:custGeom>
                <a:noFill/>
                <a:ln w="1428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 b="1">
                    <a:latin typeface="+mj-lt"/>
                  </a:endParaRPr>
                </a:p>
              </p:txBody>
            </p:sp>
            <p:sp>
              <p:nvSpPr>
                <p:cNvPr id="7527" name="Freeform 359"/>
                <p:cNvSpPr>
                  <a:spLocks/>
                </p:cNvSpPr>
                <p:nvPr/>
              </p:nvSpPr>
              <p:spPr bwMode="auto">
                <a:xfrm>
                  <a:off x="2924" y="2956"/>
                  <a:ext cx="24" cy="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4" y="50"/>
                    </a:cxn>
                  </a:cxnLst>
                  <a:rect l="0" t="0" r="r" b="b"/>
                  <a:pathLst>
                    <a:path w="24" h="50">
                      <a:moveTo>
                        <a:pt x="0" y="0"/>
                      </a:moveTo>
                      <a:cubicBezTo>
                        <a:pt x="13" y="0"/>
                        <a:pt x="24" y="22"/>
                        <a:pt x="24" y="50"/>
                      </a:cubicBezTo>
                    </a:path>
                  </a:pathLst>
                </a:custGeom>
                <a:noFill/>
                <a:ln w="1428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 b="1">
                    <a:latin typeface="+mj-lt"/>
                  </a:endParaRPr>
                </a:p>
              </p:txBody>
            </p:sp>
            <p:sp>
              <p:nvSpPr>
                <p:cNvPr id="7528" name="Freeform 360"/>
                <p:cNvSpPr>
                  <a:spLocks/>
                </p:cNvSpPr>
                <p:nvPr/>
              </p:nvSpPr>
              <p:spPr bwMode="auto">
                <a:xfrm>
                  <a:off x="2901" y="2956"/>
                  <a:ext cx="23" cy="5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0"/>
                    </a:cxn>
                  </a:cxnLst>
                  <a:rect l="0" t="0" r="r" b="b"/>
                  <a:pathLst>
                    <a:path w="23" h="50">
                      <a:moveTo>
                        <a:pt x="23" y="0"/>
                      </a:moveTo>
                      <a:cubicBezTo>
                        <a:pt x="10" y="0"/>
                        <a:pt x="0" y="22"/>
                        <a:pt x="0" y="50"/>
                      </a:cubicBezTo>
                    </a:path>
                  </a:pathLst>
                </a:custGeom>
                <a:noFill/>
                <a:ln w="1428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 b="1">
                    <a:latin typeface="+mj-lt"/>
                  </a:endParaRPr>
                </a:p>
              </p:txBody>
            </p:sp>
            <p:sp>
              <p:nvSpPr>
                <p:cNvPr id="7529" name="Freeform 361"/>
                <p:cNvSpPr>
                  <a:spLocks/>
                </p:cNvSpPr>
                <p:nvPr/>
              </p:nvSpPr>
              <p:spPr bwMode="auto">
                <a:xfrm>
                  <a:off x="2971" y="2956"/>
                  <a:ext cx="24" cy="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4" y="50"/>
                    </a:cxn>
                  </a:cxnLst>
                  <a:rect l="0" t="0" r="r" b="b"/>
                  <a:pathLst>
                    <a:path w="24" h="50">
                      <a:moveTo>
                        <a:pt x="0" y="0"/>
                      </a:moveTo>
                      <a:cubicBezTo>
                        <a:pt x="13" y="0"/>
                        <a:pt x="24" y="22"/>
                        <a:pt x="24" y="50"/>
                      </a:cubicBezTo>
                    </a:path>
                  </a:pathLst>
                </a:custGeom>
                <a:noFill/>
                <a:ln w="1428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 b="1">
                    <a:latin typeface="+mj-lt"/>
                  </a:endParaRPr>
                </a:p>
              </p:txBody>
            </p:sp>
            <p:sp>
              <p:nvSpPr>
                <p:cNvPr id="7530" name="Freeform 362"/>
                <p:cNvSpPr>
                  <a:spLocks/>
                </p:cNvSpPr>
                <p:nvPr/>
              </p:nvSpPr>
              <p:spPr bwMode="auto">
                <a:xfrm>
                  <a:off x="2948" y="2956"/>
                  <a:ext cx="23" cy="5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0"/>
                    </a:cxn>
                  </a:cxnLst>
                  <a:rect l="0" t="0" r="r" b="b"/>
                  <a:pathLst>
                    <a:path w="23" h="50">
                      <a:moveTo>
                        <a:pt x="23" y="0"/>
                      </a:moveTo>
                      <a:cubicBezTo>
                        <a:pt x="10" y="0"/>
                        <a:pt x="0" y="22"/>
                        <a:pt x="0" y="50"/>
                      </a:cubicBezTo>
                    </a:path>
                  </a:pathLst>
                </a:custGeom>
                <a:noFill/>
                <a:ln w="1428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 b="1">
                    <a:latin typeface="+mj-lt"/>
                  </a:endParaRPr>
                </a:p>
              </p:txBody>
            </p:sp>
            <p:sp>
              <p:nvSpPr>
                <p:cNvPr id="7531" name="Freeform 363"/>
                <p:cNvSpPr>
                  <a:spLocks/>
                </p:cNvSpPr>
                <p:nvPr/>
              </p:nvSpPr>
              <p:spPr bwMode="auto">
                <a:xfrm>
                  <a:off x="3018" y="2956"/>
                  <a:ext cx="24" cy="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4" y="50"/>
                    </a:cxn>
                  </a:cxnLst>
                  <a:rect l="0" t="0" r="r" b="b"/>
                  <a:pathLst>
                    <a:path w="24" h="50">
                      <a:moveTo>
                        <a:pt x="0" y="0"/>
                      </a:moveTo>
                      <a:cubicBezTo>
                        <a:pt x="13" y="0"/>
                        <a:pt x="24" y="22"/>
                        <a:pt x="24" y="50"/>
                      </a:cubicBezTo>
                    </a:path>
                  </a:pathLst>
                </a:custGeom>
                <a:noFill/>
                <a:ln w="1428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 b="1">
                    <a:latin typeface="+mj-lt"/>
                  </a:endParaRPr>
                </a:p>
              </p:txBody>
            </p:sp>
            <p:sp>
              <p:nvSpPr>
                <p:cNvPr id="7532" name="Freeform 364"/>
                <p:cNvSpPr>
                  <a:spLocks/>
                </p:cNvSpPr>
                <p:nvPr/>
              </p:nvSpPr>
              <p:spPr bwMode="auto">
                <a:xfrm>
                  <a:off x="2995" y="2956"/>
                  <a:ext cx="23" cy="5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0"/>
                    </a:cxn>
                  </a:cxnLst>
                  <a:rect l="0" t="0" r="r" b="b"/>
                  <a:pathLst>
                    <a:path w="23" h="50">
                      <a:moveTo>
                        <a:pt x="23" y="0"/>
                      </a:moveTo>
                      <a:cubicBezTo>
                        <a:pt x="10" y="0"/>
                        <a:pt x="0" y="22"/>
                        <a:pt x="0" y="50"/>
                      </a:cubicBezTo>
                    </a:path>
                  </a:pathLst>
                </a:custGeom>
                <a:noFill/>
                <a:ln w="1428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 b="1">
                    <a:latin typeface="+mj-lt"/>
                  </a:endParaRPr>
                </a:p>
              </p:txBody>
            </p:sp>
          </p:grpSp>
          <p:sp>
            <p:nvSpPr>
              <p:cNvPr id="7533" name="Freeform 365"/>
              <p:cNvSpPr>
                <a:spLocks/>
              </p:cNvSpPr>
              <p:nvPr/>
            </p:nvSpPr>
            <p:spPr bwMode="auto">
              <a:xfrm>
                <a:off x="3065" y="2956"/>
                <a:ext cx="24" cy="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" y="50"/>
                  </a:cxn>
                </a:cxnLst>
                <a:rect l="0" t="0" r="r" b="b"/>
                <a:pathLst>
                  <a:path w="24" h="50">
                    <a:moveTo>
                      <a:pt x="0" y="0"/>
                    </a:moveTo>
                    <a:cubicBezTo>
                      <a:pt x="13" y="0"/>
                      <a:pt x="24" y="22"/>
                      <a:pt x="24" y="50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  <p:sp>
            <p:nvSpPr>
              <p:cNvPr id="7534" name="Freeform 366"/>
              <p:cNvSpPr>
                <a:spLocks/>
              </p:cNvSpPr>
              <p:nvPr/>
            </p:nvSpPr>
            <p:spPr bwMode="auto">
              <a:xfrm>
                <a:off x="3042" y="2956"/>
                <a:ext cx="23" cy="5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0" y="50"/>
                  </a:cxn>
                </a:cxnLst>
                <a:rect l="0" t="0" r="r" b="b"/>
                <a:pathLst>
                  <a:path w="23" h="50">
                    <a:moveTo>
                      <a:pt x="23" y="0"/>
                    </a:moveTo>
                    <a:cubicBezTo>
                      <a:pt x="10" y="0"/>
                      <a:pt x="0" y="22"/>
                      <a:pt x="0" y="50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</p:grpSp>
        <p:grpSp>
          <p:nvGrpSpPr>
            <p:cNvPr id="18451" name="Group 367"/>
            <p:cNvGrpSpPr>
              <a:grpSpLocks/>
            </p:cNvGrpSpPr>
            <p:nvPr/>
          </p:nvGrpSpPr>
          <p:grpSpPr bwMode="auto">
            <a:xfrm>
              <a:off x="3067" y="3011"/>
              <a:ext cx="188" cy="50"/>
              <a:chOff x="2854" y="3107"/>
              <a:chExt cx="188" cy="50"/>
            </a:xfrm>
          </p:grpSpPr>
          <p:sp>
            <p:nvSpPr>
              <p:cNvPr id="7536" name="Freeform 368"/>
              <p:cNvSpPr>
                <a:spLocks/>
              </p:cNvSpPr>
              <p:nvPr/>
            </p:nvSpPr>
            <p:spPr bwMode="auto">
              <a:xfrm>
                <a:off x="2877" y="3107"/>
                <a:ext cx="24" cy="50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24" y="0"/>
                  </a:cxn>
                </a:cxnLst>
                <a:rect l="0" t="0" r="r" b="b"/>
                <a:pathLst>
                  <a:path w="24" h="50">
                    <a:moveTo>
                      <a:pt x="0" y="50"/>
                    </a:moveTo>
                    <a:cubicBezTo>
                      <a:pt x="13" y="50"/>
                      <a:pt x="24" y="28"/>
                      <a:pt x="24" y="0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  <p:sp>
            <p:nvSpPr>
              <p:cNvPr id="7537" name="Freeform 369"/>
              <p:cNvSpPr>
                <a:spLocks/>
              </p:cNvSpPr>
              <p:nvPr/>
            </p:nvSpPr>
            <p:spPr bwMode="auto">
              <a:xfrm>
                <a:off x="2854" y="3107"/>
                <a:ext cx="23" cy="50"/>
              </a:xfrm>
              <a:custGeom>
                <a:avLst/>
                <a:gdLst/>
                <a:ahLst/>
                <a:cxnLst>
                  <a:cxn ang="0">
                    <a:pos x="23" y="50"/>
                  </a:cxn>
                  <a:cxn ang="0">
                    <a:pos x="0" y="0"/>
                  </a:cxn>
                </a:cxnLst>
                <a:rect l="0" t="0" r="r" b="b"/>
                <a:pathLst>
                  <a:path w="23" h="50">
                    <a:moveTo>
                      <a:pt x="23" y="50"/>
                    </a:moveTo>
                    <a:cubicBezTo>
                      <a:pt x="10" y="50"/>
                      <a:pt x="0" y="28"/>
                      <a:pt x="0" y="0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  <p:sp>
            <p:nvSpPr>
              <p:cNvPr id="7538" name="Freeform 370"/>
              <p:cNvSpPr>
                <a:spLocks/>
              </p:cNvSpPr>
              <p:nvPr/>
            </p:nvSpPr>
            <p:spPr bwMode="auto">
              <a:xfrm>
                <a:off x="2924" y="3107"/>
                <a:ext cx="24" cy="50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24" y="0"/>
                  </a:cxn>
                </a:cxnLst>
                <a:rect l="0" t="0" r="r" b="b"/>
                <a:pathLst>
                  <a:path w="24" h="50">
                    <a:moveTo>
                      <a:pt x="0" y="50"/>
                    </a:moveTo>
                    <a:cubicBezTo>
                      <a:pt x="13" y="50"/>
                      <a:pt x="24" y="28"/>
                      <a:pt x="24" y="0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  <p:sp>
            <p:nvSpPr>
              <p:cNvPr id="7539" name="Freeform 371"/>
              <p:cNvSpPr>
                <a:spLocks/>
              </p:cNvSpPr>
              <p:nvPr/>
            </p:nvSpPr>
            <p:spPr bwMode="auto">
              <a:xfrm>
                <a:off x="2901" y="3107"/>
                <a:ext cx="23" cy="50"/>
              </a:xfrm>
              <a:custGeom>
                <a:avLst/>
                <a:gdLst/>
                <a:ahLst/>
                <a:cxnLst>
                  <a:cxn ang="0">
                    <a:pos x="23" y="50"/>
                  </a:cxn>
                  <a:cxn ang="0">
                    <a:pos x="0" y="0"/>
                  </a:cxn>
                </a:cxnLst>
                <a:rect l="0" t="0" r="r" b="b"/>
                <a:pathLst>
                  <a:path w="23" h="50">
                    <a:moveTo>
                      <a:pt x="23" y="50"/>
                    </a:moveTo>
                    <a:cubicBezTo>
                      <a:pt x="10" y="50"/>
                      <a:pt x="0" y="28"/>
                      <a:pt x="0" y="0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  <p:sp>
            <p:nvSpPr>
              <p:cNvPr id="7540" name="Freeform 372"/>
              <p:cNvSpPr>
                <a:spLocks/>
              </p:cNvSpPr>
              <p:nvPr/>
            </p:nvSpPr>
            <p:spPr bwMode="auto">
              <a:xfrm>
                <a:off x="2971" y="3107"/>
                <a:ext cx="24" cy="50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24" y="0"/>
                  </a:cxn>
                </a:cxnLst>
                <a:rect l="0" t="0" r="r" b="b"/>
                <a:pathLst>
                  <a:path w="24" h="50">
                    <a:moveTo>
                      <a:pt x="0" y="50"/>
                    </a:moveTo>
                    <a:cubicBezTo>
                      <a:pt x="13" y="50"/>
                      <a:pt x="24" y="28"/>
                      <a:pt x="24" y="0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  <p:sp>
            <p:nvSpPr>
              <p:cNvPr id="7541" name="Freeform 373"/>
              <p:cNvSpPr>
                <a:spLocks/>
              </p:cNvSpPr>
              <p:nvPr/>
            </p:nvSpPr>
            <p:spPr bwMode="auto">
              <a:xfrm>
                <a:off x="2948" y="3107"/>
                <a:ext cx="23" cy="50"/>
              </a:xfrm>
              <a:custGeom>
                <a:avLst/>
                <a:gdLst/>
                <a:ahLst/>
                <a:cxnLst>
                  <a:cxn ang="0">
                    <a:pos x="23" y="50"/>
                  </a:cxn>
                  <a:cxn ang="0">
                    <a:pos x="0" y="0"/>
                  </a:cxn>
                </a:cxnLst>
                <a:rect l="0" t="0" r="r" b="b"/>
                <a:pathLst>
                  <a:path w="23" h="50">
                    <a:moveTo>
                      <a:pt x="23" y="50"/>
                    </a:moveTo>
                    <a:cubicBezTo>
                      <a:pt x="10" y="50"/>
                      <a:pt x="0" y="28"/>
                      <a:pt x="0" y="0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  <p:sp>
            <p:nvSpPr>
              <p:cNvPr id="7542" name="Freeform 374"/>
              <p:cNvSpPr>
                <a:spLocks/>
              </p:cNvSpPr>
              <p:nvPr/>
            </p:nvSpPr>
            <p:spPr bwMode="auto">
              <a:xfrm>
                <a:off x="3018" y="3107"/>
                <a:ext cx="24" cy="50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24" y="0"/>
                  </a:cxn>
                </a:cxnLst>
                <a:rect l="0" t="0" r="r" b="b"/>
                <a:pathLst>
                  <a:path w="24" h="50">
                    <a:moveTo>
                      <a:pt x="0" y="50"/>
                    </a:moveTo>
                    <a:cubicBezTo>
                      <a:pt x="13" y="50"/>
                      <a:pt x="24" y="28"/>
                      <a:pt x="24" y="0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  <p:sp>
            <p:nvSpPr>
              <p:cNvPr id="7543" name="Freeform 375"/>
              <p:cNvSpPr>
                <a:spLocks/>
              </p:cNvSpPr>
              <p:nvPr/>
            </p:nvSpPr>
            <p:spPr bwMode="auto">
              <a:xfrm>
                <a:off x="2995" y="3107"/>
                <a:ext cx="23" cy="50"/>
              </a:xfrm>
              <a:custGeom>
                <a:avLst/>
                <a:gdLst/>
                <a:ahLst/>
                <a:cxnLst>
                  <a:cxn ang="0">
                    <a:pos x="23" y="50"/>
                  </a:cxn>
                  <a:cxn ang="0">
                    <a:pos x="0" y="0"/>
                  </a:cxn>
                </a:cxnLst>
                <a:rect l="0" t="0" r="r" b="b"/>
                <a:pathLst>
                  <a:path w="23" h="50">
                    <a:moveTo>
                      <a:pt x="23" y="50"/>
                    </a:moveTo>
                    <a:cubicBezTo>
                      <a:pt x="10" y="50"/>
                      <a:pt x="0" y="28"/>
                      <a:pt x="0" y="0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</p:grpSp>
        <p:sp>
          <p:nvSpPr>
            <p:cNvPr id="7544" name="Freeform 376"/>
            <p:cNvSpPr>
              <a:spLocks/>
            </p:cNvSpPr>
            <p:nvPr/>
          </p:nvSpPr>
          <p:spPr bwMode="auto">
            <a:xfrm>
              <a:off x="3278" y="3011"/>
              <a:ext cx="24" cy="50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24" y="0"/>
                </a:cxn>
              </a:cxnLst>
              <a:rect l="0" t="0" r="r" b="b"/>
              <a:pathLst>
                <a:path w="24" h="50">
                  <a:moveTo>
                    <a:pt x="0" y="50"/>
                  </a:moveTo>
                  <a:cubicBezTo>
                    <a:pt x="13" y="50"/>
                    <a:pt x="24" y="28"/>
                    <a:pt x="24" y="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545" name="Freeform 377"/>
            <p:cNvSpPr>
              <a:spLocks/>
            </p:cNvSpPr>
            <p:nvPr/>
          </p:nvSpPr>
          <p:spPr bwMode="auto">
            <a:xfrm>
              <a:off x="3255" y="3011"/>
              <a:ext cx="23" cy="50"/>
            </a:xfrm>
            <a:custGeom>
              <a:avLst/>
              <a:gdLst/>
              <a:ahLst/>
              <a:cxnLst>
                <a:cxn ang="0">
                  <a:pos x="23" y="50"/>
                </a:cxn>
                <a:cxn ang="0">
                  <a:pos x="0" y="0"/>
                </a:cxn>
              </a:cxnLst>
              <a:rect l="0" t="0" r="r" b="b"/>
              <a:pathLst>
                <a:path w="23" h="50">
                  <a:moveTo>
                    <a:pt x="23" y="50"/>
                  </a:moveTo>
                  <a:cubicBezTo>
                    <a:pt x="10" y="50"/>
                    <a:pt x="0" y="28"/>
                    <a:pt x="0" y="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546" name="Freeform 378"/>
            <p:cNvSpPr>
              <a:spLocks/>
            </p:cNvSpPr>
            <p:nvPr/>
          </p:nvSpPr>
          <p:spPr bwMode="auto">
            <a:xfrm>
              <a:off x="3090" y="3011"/>
              <a:ext cx="24" cy="50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24" y="0"/>
                </a:cxn>
              </a:cxnLst>
              <a:rect l="0" t="0" r="r" b="b"/>
              <a:pathLst>
                <a:path w="24" h="50">
                  <a:moveTo>
                    <a:pt x="0" y="50"/>
                  </a:moveTo>
                  <a:cubicBezTo>
                    <a:pt x="13" y="50"/>
                    <a:pt x="24" y="28"/>
                    <a:pt x="24" y="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547" name="Freeform 379"/>
            <p:cNvSpPr>
              <a:spLocks/>
            </p:cNvSpPr>
            <p:nvPr/>
          </p:nvSpPr>
          <p:spPr bwMode="auto">
            <a:xfrm>
              <a:off x="3067" y="3011"/>
              <a:ext cx="23" cy="50"/>
            </a:xfrm>
            <a:custGeom>
              <a:avLst/>
              <a:gdLst/>
              <a:ahLst/>
              <a:cxnLst>
                <a:cxn ang="0">
                  <a:pos x="23" y="50"/>
                </a:cxn>
                <a:cxn ang="0">
                  <a:pos x="0" y="0"/>
                </a:cxn>
              </a:cxnLst>
              <a:rect l="0" t="0" r="r" b="b"/>
              <a:pathLst>
                <a:path w="23" h="50">
                  <a:moveTo>
                    <a:pt x="23" y="50"/>
                  </a:moveTo>
                  <a:cubicBezTo>
                    <a:pt x="10" y="50"/>
                    <a:pt x="0" y="28"/>
                    <a:pt x="0" y="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548" name="Freeform 380"/>
            <p:cNvSpPr>
              <a:spLocks/>
            </p:cNvSpPr>
            <p:nvPr/>
          </p:nvSpPr>
          <p:spPr bwMode="auto">
            <a:xfrm>
              <a:off x="3137" y="3011"/>
              <a:ext cx="24" cy="50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24" y="0"/>
                </a:cxn>
              </a:cxnLst>
              <a:rect l="0" t="0" r="r" b="b"/>
              <a:pathLst>
                <a:path w="24" h="50">
                  <a:moveTo>
                    <a:pt x="0" y="50"/>
                  </a:moveTo>
                  <a:cubicBezTo>
                    <a:pt x="13" y="50"/>
                    <a:pt x="24" y="28"/>
                    <a:pt x="24" y="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549" name="Freeform 381"/>
            <p:cNvSpPr>
              <a:spLocks/>
            </p:cNvSpPr>
            <p:nvPr/>
          </p:nvSpPr>
          <p:spPr bwMode="auto">
            <a:xfrm>
              <a:off x="3114" y="3011"/>
              <a:ext cx="23" cy="50"/>
            </a:xfrm>
            <a:custGeom>
              <a:avLst/>
              <a:gdLst/>
              <a:ahLst/>
              <a:cxnLst>
                <a:cxn ang="0">
                  <a:pos x="23" y="50"/>
                </a:cxn>
                <a:cxn ang="0">
                  <a:pos x="0" y="0"/>
                </a:cxn>
              </a:cxnLst>
              <a:rect l="0" t="0" r="r" b="b"/>
              <a:pathLst>
                <a:path w="23" h="50">
                  <a:moveTo>
                    <a:pt x="23" y="50"/>
                  </a:moveTo>
                  <a:cubicBezTo>
                    <a:pt x="10" y="50"/>
                    <a:pt x="0" y="28"/>
                    <a:pt x="0" y="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550" name="Freeform 382"/>
            <p:cNvSpPr>
              <a:spLocks/>
            </p:cNvSpPr>
            <p:nvPr/>
          </p:nvSpPr>
          <p:spPr bwMode="auto">
            <a:xfrm>
              <a:off x="3184" y="3011"/>
              <a:ext cx="24" cy="50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24" y="0"/>
                </a:cxn>
              </a:cxnLst>
              <a:rect l="0" t="0" r="r" b="b"/>
              <a:pathLst>
                <a:path w="24" h="50">
                  <a:moveTo>
                    <a:pt x="0" y="50"/>
                  </a:moveTo>
                  <a:cubicBezTo>
                    <a:pt x="13" y="50"/>
                    <a:pt x="24" y="28"/>
                    <a:pt x="24" y="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551" name="Freeform 383"/>
            <p:cNvSpPr>
              <a:spLocks/>
            </p:cNvSpPr>
            <p:nvPr/>
          </p:nvSpPr>
          <p:spPr bwMode="auto">
            <a:xfrm>
              <a:off x="3161" y="3011"/>
              <a:ext cx="23" cy="50"/>
            </a:xfrm>
            <a:custGeom>
              <a:avLst/>
              <a:gdLst/>
              <a:ahLst/>
              <a:cxnLst>
                <a:cxn ang="0">
                  <a:pos x="23" y="50"/>
                </a:cxn>
                <a:cxn ang="0">
                  <a:pos x="0" y="0"/>
                </a:cxn>
              </a:cxnLst>
              <a:rect l="0" t="0" r="r" b="b"/>
              <a:pathLst>
                <a:path w="23" h="50">
                  <a:moveTo>
                    <a:pt x="23" y="50"/>
                  </a:moveTo>
                  <a:cubicBezTo>
                    <a:pt x="10" y="50"/>
                    <a:pt x="0" y="28"/>
                    <a:pt x="0" y="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552" name="Freeform 384"/>
            <p:cNvSpPr>
              <a:spLocks/>
            </p:cNvSpPr>
            <p:nvPr/>
          </p:nvSpPr>
          <p:spPr bwMode="auto">
            <a:xfrm>
              <a:off x="3231" y="3011"/>
              <a:ext cx="24" cy="50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24" y="0"/>
                </a:cxn>
              </a:cxnLst>
              <a:rect l="0" t="0" r="r" b="b"/>
              <a:pathLst>
                <a:path w="24" h="50">
                  <a:moveTo>
                    <a:pt x="0" y="50"/>
                  </a:moveTo>
                  <a:cubicBezTo>
                    <a:pt x="13" y="50"/>
                    <a:pt x="24" y="28"/>
                    <a:pt x="24" y="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553" name="Freeform 385"/>
            <p:cNvSpPr>
              <a:spLocks/>
            </p:cNvSpPr>
            <p:nvPr/>
          </p:nvSpPr>
          <p:spPr bwMode="auto">
            <a:xfrm>
              <a:off x="3208" y="3011"/>
              <a:ext cx="23" cy="50"/>
            </a:xfrm>
            <a:custGeom>
              <a:avLst/>
              <a:gdLst/>
              <a:ahLst/>
              <a:cxnLst>
                <a:cxn ang="0">
                  <a:pos x="23" y="50"/>
                </a:cxn>
                <a:cxn ang="0">
                  <a:pos x="0" y="0"/>
                </a:cxn>
              </a:cxnLst>
              <a:rect l="0" t="0" r="r" b="b"/>
              <a:pathLst>
                <a:path w="23" h="50">
                  <a:moveTo>
                    <a:pt x="23" y="50"/>
                  </a:moveTo>
                  <a:cubicBezTo>
                    <a:pt x="10" y="50"/>
                    <a:pt x="0" y="28"/>
                    <a:pt x="0" y="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554" name="Freeform 386"/>
            <p:cNvSpPr>
              <a:spLocks/>
            </p:cNvSpPr>
            <p:nvPr/>
          </p:nvSpPr>
          <p:spPr bwMode="auto">
            <a:xfrm>
              <a:off x="3090" y="3011"/>
              <a:ext cx="24" cy="50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24" y="0"/>
                </a:cxn>
              </a:cxnLst>
              <a:rect l="0" t="0" r="r" b="b"/>
              <a:pathLst>
                <a:path w="24" h="50">
                  <a:moveTo>
                    <a:pt x="0" y="50"/>
                  </a:moveTo>
                  <a:cubicBezTo>
                    <a:pt x="13" y="50"/>
                    <a:pt x="24" y="28"/>
                    <a:pt x="24" y="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555" name="Freeform 387"/>
            <p:cNvSpPr>
              <a:spLocks/>
            </p:cNvSpPr>
            <p:nvPr/>
          </p:nvSpPr>
          <p:spPr bwMode="auto">
            <a:xfrm>
              <a:off x="3067" y="3011"/>
              <a:ext cx="23" cy="50"/>
            </a:xfrm>
            <a:custGeom>
              <a:avLst/>
              <a:gdLst/>
              <a:ahLst/>
              <a:cxnLst>
                <a:cxn ang="0">
                  <a:pos x="23" y="50"/>
                </a:cxn>
                <a:cxn ang="0">
                  <a:pos x="0" y="0"/>
                </a:cxn>
              </a:cxnLst>
              <a:rect l="0" t="0" r="r" b="b"/>
              <a:pathLst>
                <a:path w="23" h="50">
                  <a:moveTo>
                    <a:pt x="23" y="50"/>
                  </a:moveTo>
                  <a:cubicBezTo>
                    <a:pt x="10" y="50"/>
                    <a:pt x="0" y="28"/>
                    <a:pt x="0" y="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556" name="Freeform 388"/>
            <p:cNvSpPr>
              <a:spLocks/>
            </p:cNvSpPr>
            <p:nvPr/>
          </p:nvSpPr>
          <p:spPr bwMode="auto">
            <a:xfrm>
              <a:off x="3137" y="3011"/>
              <a:ext cx="24" cy="50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24" y="0"/>
                </a:cxn>
              </a:cxnLst>
              <a:rect l="0" t="0" r="r" b="b"/>
              <a:pathLst>
                <a:path w="24" h="50">
                  <a:moveTo>
                    <a:pt x="0" y="50"/>
                  </a:moveTo>
                  <a:cubicBezTo>
                    <a:pt x="13" y="50"/>
                    <a:pt x="24" y="28"/>
                    <a:pt x="24" y="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557" name="Freeform 389"/>
            <p:cNvSpPr>
              <a:spLocks/>
            </p:cNvSpPr>
            <p:nvPr/>
          </p:nvSpPr>
          <p:spPr bwMode="auto">
            <a:xfrm>
              <a:off x="3114" y="3011"/>
              <a:ext cx="23" cy="50"/>
            </a:xfrm>
            <a:custGeom>
              <a:avLst/>
              <a:gdLst/>
              <a:ahLst/>
              <a:cxnLst>
                <a:cxn ang="0">
                  <a:pos x="23" y="50"/>
                </a:cxn>
                <a:cxn ang="0">
                  <a:pos x="0" y="0"/>
                </a:cxn>
              </a:cxnLst>
              <a:rect l="0" t="0" r="r" b="b"/>
              <a:pathLst>
                <a:path w="23" h="50">
                  <a:moveTo>
                    <a:pt x="23" y="50"/>
                  </a:moveTo>
                  <a:cubicBezTo>
                    <a:pt x="10" y="50"/>
                    <a:pt x="0" y="28"/>
                    <a:pt x="0" y="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558" name="Freeform 390"/>
            <p:cNvSpPr>
              <a:spLocks/>
            </p:cNvSpPr>
            <p:nvPr/>
          </p:nvSpPr>
          <p:spPr bwMode="auto">
            <a:xfrm>
              <a:off x="3184" y="3011"/>
              <a:ext cx="24" cy="50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24" y="0"/>
                </a:cxn>
              </a:cxnLst>
              <a:rect l="0" t="0" r="r" b="b"/>
              <a:pathLst>
                <a:path w="24" h="50">
                  <a:moveTo>
                    <a:pt x="0" y="50"/>
                  </a:moveTo>
                  <a:cubicBezTo>
                    <a:pt x="13" y="50"/>
                    <a:pt x="24" y="28"/>
                    <a:pt x="24" y="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559" name="Freeform 391"/>
            <p:cNvSpPr>
              <a:spLocks/>
            </p:cNvSpPr>
            <p:nvPr/>
          </p:nvSpPr>
          <p:spPr bwMode="auto">
            <a:xfrm>
              <a:off x="3161" y="3011"/>
              <a:ext cx="23" cy="50"/>
            </a:xfrm>
            <a:custGeom>
              <a:avLst/>
              <a:gdLst/>
              <a:ahLst/>
              <a:cxnLst>
                <a:cxn ang="0">
                  <a:pos x="23" y="50"/>
                </a:cxn>
                <a:cxn ang="0">
                  <a:pos x="0" y="0"/>
                </a:cxn>
              </a:cxnLst>
              <a:rect l="0" t="0" r="r" b="b"/>
              <a:pathLst>
                <a:path w="23" h="50">
                  <a:moveTo>
                    <a:pt x="23" y="50"/>
                  </a:moveTo>
                  <a:cubicBezTo>
                    <a:pt x="10" y="50"/>
                    <a:pt x="0" y="28"/>
                    <a:pt x="0" y="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560" name="Freeform 392"/>
            <p:cNvSpPr>
              <a:spLocks/>
            </p:cNvSpPr>
            <p:nvPr/>
          </p:nvSpPr>
          <p:spPr bwMode="auto">
            <a:xfrm>
              <a:off x="3231" y="3011"/>
              <a:ext cx="24" cy="50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24" y="0"/>
                </a:cxn>
              </a:cxnLst>
              <a:rect l="0" t="0" r="r" b="b"/>
              <a:pathLst>
                <a:path w="24" h="50">
                  <a:moveTo>
                    <a:pt x="0" y="50"/>
                  </a:moveTo>
                  <a:cubicBezTo>
                    <a:pt x="13" y="50"/>
                    <a:pt x="24" y="28"/>
                    <a:pt x="24" y="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561" name="Freeform 393"/>
            <p:cNvSpPr>
              <a:spLocks/>
            </p:cNvSpPr>
            <p:nvPr/>
          </p:nvSpPr>
          <p:spPr bwMode="auto">
            <a:xfrm>
              <a:off x="3208" y="3011"/>
              <a:ext cx="23" cy="50"/>
            </a:xfrm>
            <a:custGeom>
              <a:avLst/>
              <a:gdLst/>
              <a:ahLst/>
              <a:cxnLst>
                <a:cxn ang="0">
                  <a:pos x="23" y="50"/>
                </a:cxn>
                <a:cxn ang="0">
                  <a:pos x="0" y="0"/>
                </a:cxn>
              </a:cxnLst>
              <a:rect l="0" t="0" r="r" b="b"/>
              <a:pathLst>
                <a:path w="23" h="50">
                  <a:moveTo>
                    <a:pt x="23" y="50"/>
                  </a:moveTo>
                  <a:cubicBezTo>
                    <a:pt x="10" y="50"/>
                    <a:pt x="0" y="28"/>
                    <a:pt x="0" y="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562" name="Freeform 394"/>
            <p:cNvSpPr>
              <a:spLocks/>
            </p:cNvSpPr>
            <p:nvPr/>
          </p:nvSpPr>
          <p:spPr bwMode="auto">
            <a:xfrm>
              <a:off x="3278" y="3011"/>
              <a:ext cx="24" cy="50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24" y="0"/>
                </a:cxn>
              </a:cxnLst>
              <a:rect l="0" t="0" r="r" b="b"/>
              <a:pathLst>
                <a:path w="24" h="50">
                  <a:moveTo>
                    <a:pt x="0" y="50"/>
                  </a:moveTo>
                  <a:cubicBezTo>
                    <a:pt x="13" y="50"/>
                    <a:pt x="24" y="28"/>
                    <a:pt x="24" y="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563" name="Freeform 395"/>
            <p:cNvSpPr>
              <a:spLocks/>
            </p:cNvSpPr>
            <p:nvPr/>
          </p:nvSpPr>
          <p:spPr bwMode="auto">
            <a:xfrm>
              <a:off x="3255" y="3011"/>
              <a:ext cx="23" cy="50"/>
            </a:xfrm>
            <a:custGeom>
              <a:avLst/>
              <a:gdLst/>
              <a:ahLst/>
              <a:cxnLst>
                <a:cxn ang="0">
                  <a:pos x="23" y="50"/>
                </a:cxn>
                <a:cxn ang="0">
                  <a:pos x="0" y="0"/>
                </a:cxn>
              </a:cxnLst>
              <a:rect l="0" t="0" r="r" b="b"/>
              <a:pathLst>
                <a:path w="23" h="50">
                  <a:moveTo>
                    <a:pt x="23" y="50"/>
                  </a:moveTo>
                  <a:cubicBezTo>
                    <a:pt x="10" y="50"/>
                    <a:pt x="0" y="28"/>
                    <a:pt x="0" y="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grpSp>
          <p:nvGrpSpPr>
            <p:cNvPr id="18452" name="Group 396"/>
            <p:cNvGrpSpPr>
              <a:grpSpLocks/>
            </p:cNvGrpSpPr>
            <p:nvPr/>
          </p:nvGrpSpPr>
          <p:grpSpPr bwMode="auto">
            <a:xfrm>
              <a:off x="3067" y="2860"/>
              <a:ext cx="188" cy="50"/>
              <a:chOff x="2854" y="2956"/>
              <a:chExt cx="188" cy="50"/>
            </a:xfrm>
          </p:grpSpPr>
          <p:sp>
            <p:nvSpPr>
              <p:cNvPr id="7565" name="Freeform 397"/>
              <p:cNvSpPr>
                <a:spLocks/>
              </p:cNvSpPr>
              <p:nvPr/>
            </p:nvSpPr>
            <p:spPr bwMode="auto">
              <a:xfrm>
                <a:off x="2877" y="2956"/>
                <a:ext cx="24" cy="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" y="50"/>
                  </a:cxn>
                </a:cxnLst>
                <a:rect l="0" t="0" r="r" b="b"/>
                <a:pathLst>
                  <a:path w="24" h="50">
                    <a:moveTo>
                      <a:pt x="0" y="0"/>
                    </a:moveTo>
                    <a:cubicBezTo>
                      <a:pt x="13" y="0"/>
                      <a:pt x="24" y="22"/>
                      <a:pt x="24" y="50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  <p:sp>
            <p:nvSpPr>
              <p:cNvPr id="7566" name="Freeform 398"/>
              <p:cNvSpPr>
                <a:spLocks/>
              </p:cNvSpPr>
              <p:nvPr/>
            </p:nvSpPr>
            <p:spPr bwMode="auto">
              <a:xfrm>
                <a:off x="2854" y="2956"/>
                <a:ext cx="23" cy="5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0" y="50"/>
                  </a:cxn>
                </a:cxnLst>
                <a:rect l="0" t="0" r="r" b="b"/>
                <a:pathLst>
                  <a:path w="23" h="50">
                    <a:moveTo>
                      <a:pt x="23" y="0"/>
                    </a:moveTo>
                    <a:cubicBezTo>
                      <a:pt x="10" y="0"/>
                      <a:pt x="0" y="22"/>
                      <a:pt x="0" y="50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  <p:sp>
            <p:nvSpPr>
              <p:cNvPr id="7567" name="Freeform 399"/>
              <p:cNvSpPr>
                <a:spLocks/>
              </p:cNvSpPr>
              <p:nvPr/>
            </p:nvSpPr>
            <p:spPr bwMode="auto">
              <a:xfrm>
                <a:off x="2924" y="2956"/>
                <a:ext cx="24" cy="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" y="50"/>
                  </a:cxn>
                </a:cxnLst>
                <a:rect l="0" t="0" r="r" b="b"/>
                <a:pathLst>
                  <a:path w="24" h="50">
                    <a:moveTo>
                      <a:pt x="0" y="0"/>
                    </a:moveTo>
                    <a:cubicBezTo>
                      <a:pt x="13" y="0"/>
                      <a:pt x="24" y="22"/>
                      <a:pt x="24" y="50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  <p:sp>
            <p:nvSpPr>
              <p:cNvPr id="7568" name="Freeform 400"/>
              <p:cNvSpPr>
                <a:spLocks/>
              </p:cNvSpPr>
              <p:nvPr/>
            </p:nvSpPr>
            <p:spPr bwMode="auto">
              <a:xfrm>
                <a:off x="2901" y="2956"/>
                <a:ext cx="23" cy="5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0" y="50"/>
                  </a:cxn>
                </a:cxnLst>
                <a:rect l="0" t="0" r="r" b="b"/>
                <a:pathLst>
                  <a:path w="23" h="50">
                    <a:moveTo>
                      <a:pt x="23" y="0"/>
                    </a:moveTo>
                    <a:cubicBezTo>
                      <a:pt x="10" y="0"/>
                      <a:pt x="0" y="22"/>
                      <a:pt x="0" y="50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  <p:sp>
            <p:nvSpPr>
              <p:cNvPr id="7569" name="Freeform 401"/>
              <p:cNvSpPr>
                <a:spLocks/>
              </p:cNvSpPr>
              <p:nvPr/>
            </p:nvSpPr>
            <p:spPr bwMode="auto">
              <a:xfrm>
                <a:off x="2971" y="2956"/>
                <a:ext cx="24" cy="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" y="50"/>
                  </a:cxn>
                </a:cxnLst>
                <a:rect l="0" t="0" r="r" b="b"/>
                <a:pathLst>
                  <a:path w="24" h="50">
                    <a:moveTo>
                      <a:pt x="0" y="0"/>
                    </a:moveTo>
                    <a:cubicBezTo>
                      <a:pt x="13" y="0"/>
                      <a:pt x="24" y="22"/>
                      <a:pt x="24" y="50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  <p:sp>
            <p:nvSpPr>
              <p:cNvPr id="7570" name="Freeform 402"/>
              <p:cNvSpPr>
                <a:spLocks/>
              </p:cNvSpPr>
              <p:nvPr/>
            </p:nvSpPr>
            <p:spPr bwMode="auto">
              <a:xfrm>
                <a:off x="2948" y="2956"/>
                <a:ext cx="23" cy="5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0" y="50"/>
                  </a:cxn>
                </a:cxnLst>
                <a:rect l="0" t="0" r="r" b="b"/>
                <a:pathLst>
                  <a:path w="23" h="50">
                    <a:moveTo>
                      <a:pt x="23" y="0"/>
                    </a:moveTo>
                    <a:cubicBezTo>
                      <a:pt x="10" y="0"/>
                      <a:pt x="0" y="22"/>
                      <a:pt x="0" y="50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  <p:sp>
            <p:nvSpPr>
              <p:cNvPr id="7571" name="Freeform 403"/>
              <p:cNvSpPr>
                <a:spLocks/>
              </p:cNvSpPr>
              <p:nvPr/>
            </p:nvSpPr>
            <p:spPr bwMode="auto">
              <a:xfrm>
                <a:off x="3018" y="2956"/>
                <a:ext cx="24" cy="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" y="50"/>
                  </a:cxn>
                </a:cxnLst>
                <a:rect l="0" t="0" r="r" b="b"/>
                <a:pathLst>
                  <a:path w="24" h="50">
                    <a:moveTo>
                      <a:pt x="0" y="0"/>
                    </a:moveTo>
                    <a:cubicBezTo>
                      <a:pt x="13" y="0"/>
                      <a:pt x="24" y="22"/>
                      <a:pt x="24" y="50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  <p:sp>
            <p:nvSpPr>
              <p:cNvPr id="7572" name="Freeform 404"/>
              <p:cNvSpPr>
                <a:spLocks/>
              </p:cNvSpPr>
              <p:nvPr/>
            </p:nvSpPr>
            <p:spPr bwMode="auto">
              <a:xfrm>
                <a:off x="2995" y="2956"/>
                <a:ext cx="23" cy="5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0" y="50"/>
                  </a:cxn>
                </a:cxnLst>
                <a:rect l="0" t="0" r="r" b="b"/>
                <a:pathLst>
                  <a:path w="23" h="50">
                    <a:moveTo>
                      <a:pt x="23" y="0"/>
                    </a:moveTo>
                    <a:cubicBezTo>
                      <a:pt x="10" y="0"/>
                      <a:pt x="0" y="22"/>
                      <a:pt x="0" y="50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</p:grpSp>
        <p:sp>
          <p:nvSpPr>
            <p:cNvPr id="7573" name="Freeform 405"/>
            <p:cNvSpPr>
              <a:spLocks/>
            </p:cNvSpPr>
            <p:nvPr/>
          </p:nvSpPr>
          <p:spPr bwMode="auto">
            <a:xfrm>
              <a:off x="3278" y="2860"/>
              <a:ext cx="24" cy="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0"/>
                </a:cxn>
              </a:cxnLst>
              <a:rect l="0" t="0" r="r" b="b"/>
              <a:pathLst>
                <a:path w="24" h="50">
                  <a:moveTo>
                    <a:pt x="0" y="0"/>
                  </a:moveTo>
                  <a:cubicBezTo>
                    <a:pt x="13" y="0"/>
                    <a:pt x="24" y="22"/>
                    <a:pt x="24" y="5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574" name="Freeform 406"/>
            <p:cNvSpPr>
              <a:spLocks/>
            </p:cNvSpPr>
            <p:nvPr/>
          </p:nvSpPr>
          <p:spPr bwMode="auto">
            <a:xfrm>
              <a:off x="3255" y="2860"/>
              <a:ext cx="23" cy="50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0" y="50"/>
                </a:cxn>
              </a:cxnLst>
              <a:rect l="0" t="0" r="r" b="b"/>
              <a:pathLst>
                <a:path w="23" h="50">
                  <a:moveTo>
                    <a:pt x="23" y="0"/>
                  </a:moveTo>
                  <a:cubicBezTo>
                    <a:pt x="10" y="0"/>
                    <a:pt x="0" y="22"/>
                    <a:pt x="0" y="5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575" name="Freeform 407"/>
            <p:cNvSpPr>
              <a:spLocks/>
            </p:cNvSpPr>
            <p:nvPr/>
          </p:nvSpPr>
          <p:spPr bwMode="auto">
            <a:xfrm>
              <a:off x="3090" y="2860"/>
              <a:ext cx="24" cy="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0"/>
                </a:cxn>
              </a:cxnLst>
              <a:rect l="0" t="0" r="r" b="b"/>
              <a:pathLst>
                <a:path w="24" h="50">
                  <a:moveTo>
                    <a:pt x="0" y="0"/>
                  </a:moveTo>
                  <a:cubicBezTo>
                    <a:pt x="13" y="0"/>
                    <a:pt x="24" y="22"/>
                    <a:pt x="24" y="5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576" name="Freeform 408"/>
            <p:cNvSpPr>
              <a:spLocks/>
            </p:cNvSpPr>
            <p:nvPr/>
          </p:nvSpPr>
          <p:spPr bwMode="auto">
            <a:xfrm>
              <a:off x="3067" y="2860"/>
              <a:ext cx="23" cy="50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0" y="50"/>
                </a:cxn>
              </a:cxnLst>
              <a:rect l="0" t="0" r="r" b="b"/>
              <a:pathLst>
                <a:path w="23" h="50">
                  <a:moveTo>
                    <a:pt x="23" y="0"/>
                  </a:moveTo>
                  <a:cubicBezTo>
                    <a:pt x="10" y="0"/>
                    <a:pt x="0" y="22"/>
                    <a:pt x="0" y="5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577" name="Freeform 409"/>
            <p:cNvSpPr>
              <a:spLocks/>
            </p:cNvSpPr>
            <p:nvPr/>
          </p:nvSpPr>
          <p:spPr bwMode="auto">
            <a:xfrm>
              <a:off x="3137" y="2860"/>
              <a:ext cx="24" cy="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0"/>
                </a:cxn>
              </a:cxnLst>
              <a:rect l="0" t="0" r="r" b="b"/>
              <a:pathLst>
                <a:path w="24" h="50">
                  <a:moveTo>
                    <a:pt x="0" y="0"/>
                  </a:moveTo>
                  <a:cubicBezTo>
                    <a:pt x="13" y="0"/>
                    <a:pt x="24" y="22"/>
                    <a:pt x="24" y="5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578" name="Freeform 410"/>
            <p:cNvSpPr>
              <a:spLocks/>
            </p:cNvSpPr>
            <p:nvPr/>
          </p:nvSpPr>
          <p:spPr bwMode="auto">
            <a:xfrm>
              <a:off x="3114" y="2860"/>
              <a:ext cx="23" cy="50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0" y="50"/>
                </a:cxn>
              </a:cxnLst>
              <a:rect l="0" t="0" r="r" b="b"/>
              <a:pathLst>
                <a:path w="23" h="50">
                  <a:moveTo>
                    <a:pt x="23" y="0"/>
                  </a:moveTo>
                  <a:cubicBezTo>
                    <a:pt x="10" y="0"/>
                    <a:pt x="0" y="22"/>
                    <a:pt x="0" y="5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579" name="Freeform 411"/>
            <p:cNvSpPr>
              <a:spLocks/>
            </p:cNvSpPr>
            <p:nvPr/>
          </p:nvSpPr>
          <p:spPr bwMode="auto">
            <a:xfrm>
              <a:off x="3184" y="2860"/>
              <a:ext cx="24" cy="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0"/>
                </a:cxn>
              </a:cxnLst>
              <a:rect l="0" t="0" r="r" b="b"/>
              <a:pathLst>
                <a:path w="24" h="50">
                  <a:moveTo>
                    <a:pt x="0" y="0"/>
                  </a:moveTo>
                  <a:cubicBezTo>
                    <a:pt x="13" y="0"/>
                    <a:pt x="24" y="22"/>
                    <a:pt x="24" y="5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580" name="Freeform 412"/>
            <p:cNvSpPr>
              <a:spLocks/>
            </p:cNvSpPr>
            <p:nvPr/>
          </p:nvSpPr>
          <p:spPr bwMode="auto">
            <a:xfrm>
              <a:off x="3161" y="2860"/>
              <a:ext cx="23" cy="50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0" y="50"/>
                </a:cxn>
              </a:cxnLst>
              <a:rect l="0" t="0" r="r" b="b"/>
              <a:pathLst>
                <a:path w="23" h="50">
                  <a:moveTo>
                    <a:pt x="23" y="0"/>
                  </a:moveTo>
                  <a:cubicBezTo>
                    <a:pt x="10" y="0"/>
                    <a:pt x="0" y="22"/>
                    <a:pt x="0" y="5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581" name="Freeform 413"/>
            <p:cNvSpPr>
              <a:spLocks/>
            </p:cNvSpPr>
            <p:nvPr/>
          </p:nvSpPr>
          <p:spPr bwMode="auto">
            <a:xfrm>
              <a:off x="3231" y="2860"/>
              <a:ext cx="24" cy="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0"/>
                </a:cxn>
              </a:cxnLst>
              <a:rect l="0" t="0" r="r" b="b"/>
              <a:pathLst>
                <a:path w="24" h="50">
                  <a:moveTo>
                    <a:pt x="0" y="0"/>
                  </a:moveTo>
                  <a:cubicBezTo>
                    <a:pt x="13" y="0"/>
                    <a:pt x="24" y="22"/>
                    <a:pt x="24" y="5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582" name="Freeform 414"/>
            <p:cNvSpPr>
              <a:spLocks/>
            </p:cNvSpPr>
            <p:nvPr/>
          </p:nvSpPr>
          <p:spPr bwMode="auto">
            <a:xfrm>
              <a:off x="3208" y="2860"/>
              <a:ext cx="23" cy="50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0" y="50"/>
                </a:cxn>
              </a:cxnLst>
              <a:rect l="0" t="0" r="r" b="b"/>
              <a:pathLst>
                <a:path w="23" h="50">
                  <a:moveTo>
                    <a:pt x="23" y="0"/>
                  </a:moveTo>
                  <a:cubicBezTo>
                    <a:pt x="10" y="0"/>
                    <a:pt x="0" y="22"/>
                    <a:pt x="0" y="5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583" name="Freeform 415"/>
            <p:cNvSpPr>
              <a:spLocks/>
            </p:cNvSpPr>
            <p:nvPr/>
          </p:nvSpPr>
          <p:spPr bwMode="auto">
            <a:xfrm>
              <a:off x="3090" y="2860"/>
              <a:ext cx="24" cy="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0"/>
                </a:cxn>
              </a:cxnLst>
              <a:rect l="0" t="0" r="r" b="b"/>
              <a:pathLst>
                <a:path w="24" h="50">
                  <a:moveTo>
                    <a:pt x="0" y="0"/>
                  </a:moveTo>
                  <a:cubicBezTo>
                    <a:pt x="13" y="0"/>
                    <a:pt x="24" y="22"/>
                    <a:pt x="24" y="5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584" name="Freeform 416"/>
            <p:cNvSpPr>
              <a:spLocks/>
            </p:cNvSpPr>
            <p:nvPr/>
          </p:nvSpPr>
          <p:spPr bwMode="auto">
            <a:xfrm>
              <a:off x="3067" y="2860"/>
              <a:ext cx="23" cy="50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0" y="50"/>
                </a:cxn>
              </a:cxnLst>
              <a:rect l="0" t="0" r="r" b="b"/>
              <a:pathLst>
                <a:path w="23" h="50">
                  <a:moveTo>
                    <a:pt x="23" y="0"/>
                  </a:moveTo>
                  <a:cubicBezTo>
                    <a:pt x="10" y="0"/>
                    <a:pt x="0" y="22"/>
                    <a:pt x="0" y="5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585" name="Freeform 417"/>
            <p:cNvSpPr>
              <a:spLocks/>
            </p:cNvSpPr>
            <p:nvPr/>
          </p:nvSpPr>
          <p:spPr bwMode="auto">
            <a:xfrm>
              <a:off x="3137" y="2860"/>
              <a:ext cx="24" cy="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0"/>
                </a:cxn>
              </a:cxnLst>
              <a:rect l="0" t="0" r="r" b="b"/>
              <a:pathLst>
                <a:path w="24" h="50">
                  <a:moveTo>
                    <a:pt x="0" y="0"/>
                  </a:moveTo>
                  <a:cubicBezTo>
                    <a:pt x="13" y="0"/>
                    <a:pt x="24" y="22"/>
                    <a:pt x="24" y="5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586" name="Freeform 418"/>
            <p:cNvSpPr>
              <a:spLocks/>
            </p:cNvSpPr>
            <p:nvPr/>
          </p:nvSpPr>
          <p:spPr bwMode="auto">
            <a:xfrm>
              <a:off x="3114" y="2860"/>
              <a:ext cx="23" cy="50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0" y="50"/>
                </a:cxn>
              </a:cxnLst>
              <a:rect l="0" t="0" r="r" b="b"/>
              <a:pathLst>
                <a:path w="23" h="50">
                  <a:moveTo>
                    <a:pt x="23" y="0"/>
                  </a:moveTo>
                  <a:cubicBezTo>
                    <a:pt x="10" y="0"/>
                    <a:pt x="0" y="22"/>
                    <a:pt x="0" y="5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587" name="Freeform 419"/>
            <p:cNvSpPr>
              <a:spLocks/>
            </p:cNvSpPr>
            <p:nvPr/>
          </p:nvSpPr>
          <p:spPr bwMode="auto">
            <a:xfrm>
              <a:off x="3184" y="2860"/>
              <a:ext cx="24" cy="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0"/>
                </a:cxn>
              </a:cxnLst>
              <a:rect l="0" t="0" r="r" b="b"/>
              <a:pathLst>
                <a:path w="24" h="50">
                  <a:moveTo>
                    <a:pt x="0" y="0"/>
                  </a:moveTo>
                  <a:cubicBezTo>
                    <a:pt x="13" y="0"/>
                    <a:pt x="24" y="22"/>
                    <a:pt x="24" y="5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588" name="Freeform 420"/>
            <p:cNvSpPr>
              <a:spLocks/>
            </p:cNvSpPr>
            <p:nvPr/>
          </p:nvSpPr>
          <p:spPr bwMode="auto">
            <a:xfrm>
              <a:off x="3161" y="2860"/>
              <a:ext cx="23" cy="50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0" y="50"/>
                </a:cxn>
              </a:cxnLst>
              <a:rect l="0" t="0" r="r" b="b"/>
              <a:pathLst>
                <a:path w="23" h="50">
                  <a:moveTo>
                    <a:pt x="23" y="0"/>
                  </a:moveTo>
                  <a:cubicBezTo>
                    <a:pt x="10" y="0"/>
                    <a:pt x="0" y="22"/>
                    <a:pt x="0" y="5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589" name="Freeform 421"/>
            <p:cNvSpPr>
              <a:spLocks/>
            </p:cNvSpPr>
            <p:nvPr/>
          </p:nvSpPr>
          <p:spPr bwMode="auto">
            <a:xfrm>
              <a:off x="3231" y="2860"/>
              <a:ext cx="24" cy="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0"/>
                </a:cxn>
              </a:cxnLst>
              <a:rect l="0" t="0" r="r" b="b"/>
              <a:pathLst>
                <a:path w="24" h="50">
                  <a:moveTo>
                    <a:pt x="0" y="0"/>
                  </a:moveTo>
                  <a:cubicBezTo>
                    <a:pt x="13" y="0"/>
                    <a:pt x="24" y="22"/>
                    <a:pt x="24" y="5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590" name="Freeform 422"/>
            <p:cNvSpPr>
              <a:spLocks/>
            </p:cNvSpPr>
            <p:nvPr/>
          </p:nvSpPr>
          <p:spPr bwMode="auto">
            <a:xfrm>
              <a:off x="3208" y="2860"/>
              <a:ext cx="23" cy="50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0" y="50"/>
                </a:cxn>
              </a:cxnLst>
              <a:rect l="0" t="0" r="r" b="b"/>
              <a:pathLst>
                <a:path w="23" h="50">
                  <a:moveTo>
                    <a:pt x="23" y="0"/>
                  </a:moveTo>
                  <a:cubicBezTo>
                    <a:pt x="10" y="0"/>
                    <a:pt x="0" y="22"/>
                    <a:pt x="0" y="5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591" name="Freeform 423"/>
            <p:cNvSpPr>
              <a:spLocks/>
            </p:cNvSpPr>
            <p:nvPr/>
          </p:nvSpPr>
          <p:spPr bwMode="auto">
            <a:xfrm>
              <a:off x="3278" y="2860"/>
              <a:ext cx="24" cy="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0"/>
                </a:cxn>
              </a:cxnLst>
              <a:rect l="0" t="0" r="r" b="b"/>
              <a:pathLst>
                <a:path w="24" h="50">
                  <a:moveTo>
                    <a:pt x="0" y="0"/>
                  </a:moveTo>
                  <a:cubicBezTo>
                    <a:pt x="13" y="0"/>
                    <a:pt x="24" y="22"/>
                    <a:pt x="24" y="5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592" name="Freeform 424"/>
            <p:cNvSpPr>
              <a:spLocks/>
            </p:cNvSpPr>
            <p:nvPr/>
          </p:nvSpPr>
          <p:spPr bwMode="auto">
            <a:xfrm>
              <a:off x="3255" y="2860"/>
              <a:ext cx="23" cy="50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0" y="50"/>
                </a:cxn>
              </a:cxnLst>
              <a:rect l="0" t="0" r="r" b="b"/>
              <a:pathLst>
                <a:path w="23" h="50">
                  <a:moveTo>
                    <a:pt x="23" y="0"/>
                  </a:moveTo>
                  <a:cubicBezTo>
                    <a:pt x="10" y="0"/>
                    <a:pt x="0" y="22"/>
                    <a:pt x="0" y="5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grpSp>
          <p:nvGrpSpPr>
            <p:cNvPr id="18453" name="Group 425"/>
            <p:cNvGrpSpPr>
              <a:grpSpLocks/>
            </p:cNvGrpSpPr>
            <p:nvPr/>
          </p:nvGrpSpPr>
          <p:grpSpPr bwMode="auto">
            <a:xfrm>
              <a:off x="3359" y="3011"/>
              <a:ext cx="234" cy="50"/>
              <a:chOff x="3146" y="3107"/>
              <a:chExt cx="234" cy="50"/>
            </a:xfrm>
          </p:grpSpPr>
          <p:grpSp>
            <p:nvGrpSpPr>
              <p:cNvPr id="18454" name="Group 426"/>
              <p:cNvGrpSpPr>
                <a:grpSpLocks/>
              </p:cNvGrpSpPr>
              <p:nvPr/>
            </p:nvGrpSpPr>
            <p:grpSpPr bwMode="auto">
              <a:xfrm>
                <a:off x="3146" y="3107"/>
                <a:ext cx="187" cy="50"/>
                <a:chOff x="3146" y="3107"/>
                <a:chExt cx="187" cy="50"/>
              </a:xfrm>
            </p:grpSpPr>
            <p:sp>
              <p:nvSpPr>
                <p:cNvPr id="7595" name="Freeform 427"/>
                <p:cNvSpPr>
                  <a:spLocks/>
                </p:cNvSpPr>
                <p:nvPr/>
              </p:nvSpPr>
              <p:spPr bwMode="auto">
                <a:xfrm>
                  <a:off x="3170" y="3107"/>
                  <a:ext cx="23" cy="50"/>
                </a:xfrm>
                <a:custGeom>
                  <a:avLst/>
                  <a:gdLst/>
                  <a:ahLst/>
                  <a:cxnLst>
                    <a:cxn ang="0">
                      <a:pos x="0" y="5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23" h="50">
                      <a:moveTo>
                        <a:pt x="0" y="50"/>
                      </a:moveTo>
                      <a:cubicBezTo>
                        <a:pt x="13" y="50"/>
                        <a:pt x="23" y="28"/>
                        <a:pt x="23" y="0"/>
                      </a:cubicBezTo>
                    </a:path>
                  </a:pathLst>
                </a:custGeom>
                <a:noFill/>
                <a:ln w="1428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 b="1">
                    <a:latin typeface="+mj-lt"/>
                  </a:endParaRPr>
                </a:p>
              </p:txBody>
            </p:sp>
            <p:sp>
              <p:nvSpPr>
                <p:cNvPr id="7596" name="Freeform 428"/>
                <p:cNvSpPr>
                  <a:spLocks/>
                </p:cNvSpPr>
                <p:nvPr/>
              </p:nvSpPr>
              <p:spPr bwMode="auto">
                <a:xfrm>
                  <a:off x="3146" y="3107"/>
                  <a:ext cx="24" cy="50"/>
                </a:xfrm>
                <a:custGeom>
                  <a:avLst/>
                  <a:gdLst/>
                  <a:ahLst/>
                  <a:cxnLst>
                    <a:cxn ang="0">
                      <a:pos x="24" y="5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4" h="50">
                      <a:moveTo>
                        <a:pt x="24" y="50"/>
                      </a:moveTo>
                      <a:cubicBezTo>
                        <a:pt x="11" y="50"/>
                        <a:pt x="0" y="28"/>
                        <a:pt x="0" y="0"/>
                      </a:cubicBezTo>
                    </a:path>
                  </a:pathLst>
                </a:custGeom>
                <a:noFill/>
                <a:ln w="1428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 b="1">
                    <a:latin typeface="+mj-lt"/>
                  </a:endParaRPr>
                </a:p>
              </p:txBody>
            </p:sp>
            <p:sp>
              <p:nvSpPr>
                <p:cNvPr id="7597" name="Freeform 429"/>
                <p:cNvSpPr>
                  <a:spLocks/>
                </p:cNvSpPr>
                <p:nvPr/>
              </p:nvSpPr>
              <p:spPr bwMode="auto">
                <a:xfrm>
                  <a:off x="3217" y="3107"/>
                  <a:ext cx="23" cy="50"/>
                </a:xfrm>
                <a:custGeom>
                  <a:avLst/>
                  <a:gdLst/>
                  <a:ahLst/>
                  <a:cxnLst>
                    <a:cxn ang="0">
                      <a:pos x="0" y="5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23" h="50">
                      <a:moveTo>
                        <a:pt x="0" y="50"/>
                      </a:moveTo>
                      <a:cubicBezTo>
                        <a:pt x="13" y="50"/>
                        <a:pt x="23" y="28"/>
                        <a:pt x="23" y="0"/>
                      </a:cubicBezTo>
                    </a:path>
                  </a:pathLst>
                </a:custGeom>
                <a:noFill/>
                <a:ln w="1428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 b="1">
                    <a:latin typeface="+mj-lt"/>
                  </a:endParaRPr>
                </a:p>
              </p:txBody>
            </p:sp>
            <p:sp>
              <p:nvSpPr>
                <p:cNvPr id="7598" name="Freeform 430"/>
                <p:cNvSpPr>
                  <a:spLocks/>
                </p:cNvSpPr>
                <p:nvPr/>
              </p:nvSpPr>
              <p:spPr bwMode="auto">
                <a:xfrm>
                  <a:off x="3193" y="3107"/>
                  <a:ext cx="24" cy="50"/>
                </a:xfrm>
                <a:custGeom>
                  <a:avLst/>
                  <a:gdLst/>
                  <a:ahLst/>
                  <a:cxnLst>
                    <a:cxn ang="0">
                      <a:pos x="24" y="5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4" h="50">
                      <a:moveTo>
                        <a:pt x="24" y="50"/>
                      </a:moveTo>
                      <a:cubicBezTo>
                        <a:pt x="11" y="50"/>
                        <a:pt x="0" y="28"/>
                        <a:pt x="0" y="0"/>
                      </a:cubicBezTo>
                    </a:path>
                  </a:pathLst>
                </a:custGeom>
                <a:noFill/>
                <a:ln w="1428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 b="1">
                    <a:latin typeface="+mj-lt"/>
                  </a:endParaRPr>
                </a:p>
              </p:txBody>
            </p:sp>
            <p:sp>
              <p:nvSpPr>
                <p:cNvPr id="7599" name="Freeform 431"/>
                <p:cNvSpPr>
                  <a:spLocks/>
                </p:cNvSpPr>
                <p:nvPr/>
              </p:nvSpPr>
              <p:spPr bwMode="auto">
                <a:xfrm>
                  <a:off x="3263" y="3107"/>
                  <a:ext cx="23" cy="50"/>
                </a:xfrm>
                <a:custGeom>
                  <a:avLst/>
                  <a:gdLst/>
                  <a:ahLst/>
                  <a:cxnLst>
                    <a:cxn ang="0">
                      <a:pos x="0" y="5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23" h="50">
                      <a:moveTo>
                        <a:pt x="0" y="50"/>
                      </a:moveTo>
                      <a:cubicBezTo>
                        <a:pt x="13" y="50"/>
                        <a:pt x="23" y="28"/>
                        <a:pt x="23" y="0"/>
                      </a:cubicBezTo>
                    </a:path>
                  </a:pathLst>
                </a:custGeom>
                <a:noFill/>
                <a:ln w="1428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 b="1">
                    <a:latin typeface="+mj-lt"/>
                  </a:endParaRPr>
                </a:p>
              </p:txBody>
            </p:sp>
            <p:sp>
              <p:nvSpPr>
                <p:cNvPr id="7600" name="Freeform 432"/>
                <p:cNvSpPr>
                  <a:spLocks/>
                </p:cNvSpPr>
                <p:nvPr/>
              </p:nvSpPr>
              <p:spPr bwMode="auto">
                <a:xfrm>
                  <a:off x="3240" y="3107"/>
                  <a:ext cx="23" cy="50"/>
                </a:xfrm>
                <a:custGeom>
                  <a:avLst/>
                  <a:gdLst/>
                  <a:ahLst/>
                  <a:cxnLst>
                    <a:cxn ang="0">
                      <a:pos x="23" y="5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3" h="50">
                      <a:moveTo>
                        <a:pt x="23" y="50"/>
                      </a:moveTo>
                      <a:cubicBezTo>
                        <a:pt x="10" y="50"/>
                        <a:pt x="0" y="28"/>
                        <a:pt x="0" y="0"/>
                      </a:cubicBezTo>
                    </a:path>
                  </a:pathLst>
                </a:custGeom>
                <a:noFill/>
                <a:ln w="1428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 b="1">
                    <a:latin typeface="+mj-lt"/>
                  </a:endParaRPr>
                </a:p>
              </p:txBody>
            </p:sp>
            <p:sp>
              <p:nvSpPr>
                <p:cNvPr id="7601" name="Freeform 433"/>
                <p:cNvSpPr>
                  <a:spLocks/>
                </p:cNvSpPr>
                <p:nvPr/>
              </p:nvSpPr>
              <p:spPr bwMode="auto">
                <a:xfrm>
                  <a:off x="3310" y="3107"/>
                  <a:ext cx="23" cy="50"/>
                </a:xfrm>
                <a:custGeom>
                  <a:avLst/>
                  <a:gdLst/>
                  <a:ahLst/>
                  <a:cxnLst>
                    <a:cxn ang="0">
                      <a:pos x="0" y="5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23" h="50">
                      <a:moveTo>
                        <a:pt x="0" y="50"/>
                      </a:moveTo>
                      <a:cubicBezTo>
                        <a:pt x="13" y="50"/>
                        <a:pt x="23" y="28"/>
                        <a:pt x="23" y="0"/>
                      </a:cubicBezTo>
                    </a:path>
                  </a:pathLst>
                </a:custGeom>
                <a:noFill/>
                <a:ln w="1428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 b="1">
                    <a:latin typeface="+mj-lt"/>
                  </a:endParaRPr>
                </a:p>
              </p:txBody>
            </p:sp>
            <p:sp>
              <p:nvSpPr>
                <p:cNvPr id="7602" name="Freeform 434"/>
                <p:cNvSpPr>
                  <a:spLocks/>
                </p:cNvSpPr>
                <p:nvPr/>
              </p:nvSpPr>
              <p:spPr bwMode="auto">
                <a:xfrm>
                  <a:off x="3286" y="3107"/>
                  <a:ext cx="24" cy="50"/>
                </a:xfrm>
                <a:custGeom>
                  <a:avLst/>
                  <a:gdLst/>
                  <a:ahLst/>
                  <a:cxnLst>
                    <a:cxn ang="0">
                      <a:pos x="24" y="5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4" h="50">
                      <a:moveTo>
                        <a:pt x="24" y="50"/>
                      </a:moveTo>
                      <a:cubicBezTo>
                        <a:pt x="11" y="50"/>
                        <a:pt x="0" y="28"/>
                        <a:pt x="0" y="0"/>
                      </a:cubicBezTo>
                    </a:path>
                  </a:pathLst>
                </a:custGeom>
                <a:noFill/>
                <a:ln w="1428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 b="1">
                    <a:latin typeface="+mj-lt"/>
                  </a:endParaRPr>
                </a:p>
              </p:txBody>
            </p:sp>
          </p:grpSp>
          <p:sp>
            <p:nvSpPr>
              <p:cNvPr id="7603" name="Freeform 435"/>
              <p:cNvSpPr>
                <a:spLocks/>
              </p:cNvSpPr>
              <p:nvPr/>
            </p:nvSpPr>
            <p:spPr bwMode="auto">
              <a:xfrm>
                <a:off x="3357" y="3107"/>
                <a:ext cx="23" cy="50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23" y="0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13" y="50"/>
                      <a:pt x="23" y="28"/>
                      <a:pt x="23" y="0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  <p:sp>
            <p:nvSpPr>
              <p:cNvPr id="7604" name="Freeform 436"/>
              <p:cNvSpPr>
                <a:spLocks/>
              </p:cNvSpPr>
              <p:nvPr/>
            </p:nvSpPr>
            <p:spPr bwMode="auto">
              <a:xfrm>
                <a:off x="3333" y="3107"/>
                <a:ext cx="24" cy="50"/>
              </a:xfrm>
              <a:custGeom>
                <a:avLst/>
                <a:gdLst/>
                <a:ahLst/>
                <a:cxnLst>
                  <a:cxn ang="0">
                    <a:pos x="24" y="50"/>
                  </a:cxn>
                  <a:cxn ang="0">
                    <a:pos x="0" y="0"/>
                  </a:cxn>
                </a:cxnLst>
                <a:rect l="0" t="0" r="r" b="b"/>
                <a:pathLst>
                  <a:path w="24" h="50">
                    <a:moveTo>
                      <a:pt x="24" y="50"/>
                    </a:moveTo>
                    <a:cubicBezTo>
                      <a:pt x="11" y="50"/>
                      <a:pt x="0" y="28"/>
                      <a:pt x="0" y="0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</p:grpSp>
        <p:grpSp>
          <p:nvGrpSpPr>
            <p:cNvPr id="18455" name="Group 437"/>
            <p:cNvGrpSpPr>
              <a:grpSpLocks/>
            </p:cNvGrpSpPr>
            <p:nvPr/>
          </p:nvGrpSpPr>
          <p:grpSpPr bwMode="auto">
            <a:xfrm>
              <a:off x="3359" y="2860"/>
              <a:ext cx="234" cy="50"/>
              <a:chOff x="3146" y="2956"/>
              <a:chExt cx="234" cy="50"/>
            </a:xfrm>
          </p:grpSpPr>
          <p:grpSp>
            <p:nvGrpSpPr>
              <p:cNvPr id="18456" name="Group 438"/>
              <p:cNvGrpSpPr>
                <a:grpSpLocks/>
              </p:cNvGrpSpPr>
              <p:nvPr/>
            </p:nvGrpSpPr>
            <p:grpSpPr bwMode="auto">
              <a:xfrm>
                <a:off x="3146" y="2956"/>
                <a:ext cx="187" cy="50"/>
                <a:chOff x="3146" y="2956"/>
                <a:chExt cx="187" cy="50"/>
              </a:xfrm>
            </p:grpSpPr>
            <p:sp>
              <p:nvSpPr>
                <p:cNvPr id="7607" name="Freeform 439"/>
                <p:cNvSpPr>
                  <a:spLocks/>
                </p:cNvSpPr>
                <p:nvPr/>
              </p:nvSpPr>
              <p:spPr bwMode="auto">
                <a:xfrm>
                  <a:off x="3170" y="2956"/>
                  <a:ext cx="23" cy="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3" y="50"/>
                    </a:cxn>
                  </a:cxnLst>
                  <a:rect l="0" t="0" r="r" b="b"/>
                  <a:pathLst>
                    <a:path w="23" h="50">
                      <a:moveTo>
                        <a:pt x="0" y="0"/>
                      </a:moveTo>
                      <a:cubicBezTo>
                        <a:pt x="13" y="0"/>
                        <a:pt x="23" y="22"/>
                        <a:pt x="23" y="50"/>
                      </a:cubicBezTo>
                    </a:path>
                  </a:pathLst>
                </a:custGeom>
                <a:noFill/>
                <a:ln w="1428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 b="1">
                    <a:latin typeface="+mj-lt"/>
                  </a:endParaRPr>
                </a:p>
              </p:txBody>
            </p:sp>
            <p:sp>
              <p:nvSpPr>
                <p:cNvPr id="7608" name="Freeform 440"/>
                <p:cNvSpPr>
                  <a:spLocks/>
                </p:cNvSpPr>
                <p:nvPr/>
              </p:nvSpPr>
              <p:spPr bwMode="auto">
                <a:xfrm>
                  <a:off x="3146" y="2956"/>
                  <a:ext cx="24" cy="50"/>
                </a:xfrm>
                <a:custGeom>
                  <a:avLst/>
                  <a:gdLst/>
                  <a:ahLst/>
                  <a:cxnLst>
                    <a:cxn ang="0">
                      <a:pos x="24" y="0"/>
                    </a:cxn>
                    <a:cxn ang="0">
                      <a:pos x="0" y="50"/>
                    </a:cxn>
                  </a:cxnLst>
                  <a:rect l="0" t="0" r="r" b="b"/>
                  <a:pathLst>
                    <a:path w="24" h="50">
                      <a:moveTo>
                        <a:pt x="24" y="0"/>
                      </a:moveTo>
                      <a:cubicBezTo>
                        <a:pt x="11" y="0"/>
                        <a:pt x="0" y="22"/>
                        <a:pt x="0" y="50"/>
                      </a:cubicBezTo>
                    </a:path>
                  </a:pathLst>
                </a:custGeom>
                <a:noFill/>
                <a:ln w="1428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 b="1">
                    <a:latin typeface="+mj-lt"/>
                  </a:endParaRPr>
                </a:p>
              </p:txBody>
            </p:sp>
            <p:sp>
              <p:nvSpPr>
                <p:cNvPr id="7609" name="Freeform 441"/>
                <p:cNvSpPr>
                  <a:spLocks/>
                </p:cNvSpPr>
                <p:nvPr/>
              </p:nvSpPr>
              <p:spPr bwMode="auto">
                <a:xfrm>
                  <a:off x="3217" y="2956"/>
                  <a:ext cx="23" cy="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3" y="50"/>
                    </a:cxn>
                  </a:cxnLst>
                  <a:rect l="0" t="0" r="r" b="b"/>
                  <a:pathLst>
                    <a:path w="23" h="50">
                      <a:moveTo>
                        <a:pt x="0" y="0"/>
                      </a:moveTo>
                      <a:cubicBezTo>
                        <a:pt x="13" y="0"/>
                        <a:pt x="23" y="22"/>
                        <a:pt x="23" y="50"/>
                      </a:cubicBezTo>
                    </a:path>
                  </a:pathLst>
                </a:custGeom>
                <a:noFill/>
                <a:ln w="1428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 b="1">
                    <a:latin typeface="+mj-lt"/>
                  </a:endParaRPr>
                </a:p>
              </p:txBody>
            </p:sp>
            <p:sp>
              <p:nvSpPr>
                <p:cNvPr id="7610" name="Freeform 442"/>
                <p:cNvSpPr>
                  <a:spLocks/>
                </p:cNvSpPr>
                <p:nvPr/>
              </p:nvSpPr>
              <p:spPr bwMode="auto">
                <a:xfrm>
                  <a:off x="3193" y="2956"/>
                  <a:ext cx="24" cy="50"/>
                </a:xfrm>
                <a:custGeom>
                  <a:avLst/>
                  <a:gdLst/>
                  <a:ahLst/>
                  <a:cxnLst>
                    <a:cxn ang="0">
                      <a:pos x="24" y="0"/>
                    </a:cxn>
                    <a:cxn ang="0">
                      <a:pos x="0" y="50"/>
                    </a:cxn>
                  </a:cxnLst>
                  <a:rect l="0" t="0" r="r" b="b"/>
                  <a:pathLst>
                    <a:path w="24" h="50">
                      <a:moveTo>
                        <a:pt x="24" y="0"/>
                      </a:moveTo>
                      <a:cubicBezTo>
                        <a:pt x="11" y="0"/>
                        <a:pt x="0" y="22"/>
                        <a:pt x="0" y="50"/>
                      </a:cubicBezTo>
                    </a:path>
                  </a:pathLst>
                </a:custGeom>
                <a:noFill/>
                <a:ln w="1428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 b="1">
                    <a:latin typeface="+mj-lt"/>
                  </a:endParaRPr>
                </a:p>
              </p:txBody>
            </p:sp>
            <p:sp>
              <p:nvSpPr>
                <p:cNvPr id="7611" name="Freeform 443"/>
                <p:cNvSpPr>
                  <a:spLocks/>
                </p:cNvSpPr>
                <p:nvPr/>
              </p:nvSpPr>
              <p:spPr bwMode="auto">
                <a:xfrm>
                  <a:off x="3263" y="2956"/>
                  <a:ext cx="23" cy="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3" y="50"/>
                    </a:cxn>
                  </a:cxnLst>
                  <a:rect l="0" t="0" r="r" b="b"/>
                  <a:pathLst>
                    <a:path w="23" h="50">
                      <a:moveTo>
                        <a:pt x="0" y="0"/>
                      </a:moveTo>
                      <a:cubicBezTo>
                        <a:pt x="13" y="0"/>
                        <a:pt x="23" y="22"/>
                        <a:pt x="23" y="50"/>
                      </a:cubicBezTo>
                    </a:path>
                  </a:pathLst>
                </a:custGeom>
                <a:noFill/>
                <a:ln w="1428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 b="1">
                    <a:latin typeface="+mj-lt"/>
                  </a:endParaRPr>
                </a:p>
              </p:txBody>
            </p:sp>
            <p:sp>
              <p:nvSpPr>
                <p:cNvPr id="7612" name="Freeform 444"/>
                <p:cNvSpPr>
                  <a:spLocks/>
                </p:cNvSpPr>
                <p:nvPr/>
              </p:nvSpPr>
              <p:spPr bwMode="auto">
                <a:xfrm>
                  <a:off x="3240" y="2956"/>
                  <a:ext cx="23" cy="5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0"/>
                    </a:cxn>
                  </a:cxnLst>
                  <a:rect l="0" t="0" r="r" b="b"/>
                  <a:pathLst>
                    <a:path w="23" h="50">
                      <a:moveTo>
                        <a:pt x="23" y="0"/>
                      </a:moveTo>
                      <a:cubicBezTo>
                        <a:pt x="10" y="0"/>
                        <a:pt x="0" y="22"/>
                        <a:pt x="0" y="50"/>
                      </a:cubicBezTo>
                    </a:path>
                  </a:pathLst>
                </a:custGeom>
                <a:noFill/>
                <a:ln w="1428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 b="1">
                    <a:latin typeface="+mj-lt"/>
                  </a:endParaRPr>
                </a:p>
              </p:txBody>
            </p:sp>
            <p:sp>
              <p:nvSpPr>
                <p:cNvPr id="7613" name="Freeform 445"/>
                <p:cNvSpPr>
                  <a:spLocks/>
                </p:cNvSpPr>
                <p:nvPr/>
              </p:nvSpPr>
              <p:spPr bwMode="auto">
                <a:xfrm>
                  <a:off x="3310" y="2956"/>
                  <a:ext cx="23" cy="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3" y="50"/>
                    </a:cxn>
                  </a:cxnLst>
                  <a:rect l="0" t="0" r="r" b="b"/>
                  <a:pathLst>
                    <a:path w="23" h="50">
                      <a:moveTo>
                        <a:pt x="0" y="0"/>
                      </a:moveTo>
                      <a:cubicBezTo>
                        <a:pt x="13" y="0"/>
                        <a:pt x="23" y="22"/>
                        <a:pt x="23" y="50"/>
                      </a:cubicBezTo>
                    </a:path>
                  </a:pathLst>
                </a:custGeom>
                <a:noFill/>
                <a:ln w="1428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 b="1">
                    <a:latin typeface="+mj-lt"/>
                  </a:endParaRPr>
                </a:p>
              </p:txBody>
            </p:sp>
            <p:sp>
              <p:nvSpPr>
                <p:cNvPr id="7614" name="Freeform 446"/>
                <p:cNvSpPr>
                  <a:spLocks/>
                </p:cNvSpPr>
                <p:nvPr/>
              </p:nvSpPr>
              <p:spPr bwMode="auto">
                <a:xfrm>
                  <a:off x="3286" y="2956"/>
                  <a:ext cx="24" cy="50"/>
                </a:xfrm>
                <a:custGeom>
                  <a:avLst/>
                  <a:gdLst/>
                  <a:ahLst/>
                  <a:cxnLst>
                    <a:cxn ang="0">
                      <a:pos x="24" y="0"/>
                    </a:cxn>
                    <a:cxn ang="0">
                      <a:pos x="0" y="50"/>
                    </a:cxn>
                  </a:cxnLst>
                  <a:rect l="0" t="0" r="r" b="b"/>
                  <a:pathLst>
                    <a:path w="24" h="50">
                      <a:moveTo>
                        <a:pt x="24" y="0"/>
                      </a:moveTo>
                      <a:cubicBezTo>
                        <a:pt x="11" y="0"/>
                        <a:pt x="0" y="22"/>
                        <a:pt x="0" y="50"/>
                      </a:cubicBezTo>
                    </a:path>
                  </a:pathLst>
                </a:custGeom>
                <a:noFill/>
                <a:ln w="1428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 b="1">
                    <a:latin typeface="+mj-lt"/>
                  </a:endParaRPr>
                </a:p>
              </p:txBody>
            </p:sp>
          </p:grpSp>
          <p:sp>
            <p:nvSpPr>
              <p:cNvPr id="7615" name="Freeform 447"/>
              <p:cNvSpPr>
                <a:spLocks/>
              </p:cNvSpPr>
              <p:nvPr/>
            </p:nvSpPr>
            <p:spPr bwMode="auto">
              <a:xfrm>
                <a:off x="3357" y="2956"/>
                <a:ext cx="23" cy="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" y="50"/>
                  </a:cxn>
                </a:cxnLst>
                <a:rect l="0" t="0" r="r" b="b"/>
                <a:pathLst>
                  <a:path w="23" h="50">
                    <a:moveTo>
                      <a:pt x="0" y="0"/>
                    </a:moveTo>
                    <a:cubicBezTo>
                      <a:pt x="13" y="0"/>
                      <a:pt x="23" y="22"/>
                      <a:pt x="23" y="50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  <p:sp>
            <p:nvSpPr>
              <p:cNvPr id="7616" name="Freeform 448"/>
              <p:cNvSpPr>
                <a:spLocks/>
              </p:cNvSpPr>
              <p:nvPr/>
            </p:nvSpPr>
            <p:spPr bwMode="auto">
              <a:xfrm>
                <a:off x="3333" y="2956"/>
                <a:ext cx="24" cy="50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0" y="50"/>
                  </a:cxn>
                </a:cxnLst>
                <a:rect l="0" t="0" r="r" b="b"/>
                <a:pathLst>
                  <a:path w="24" h="50">
                    <a:moveTo>
                      <a:pt x="24" y="0"/>
                    </a:moveTo>
                    <a:cubicBezTo>
                      <a:pt x="11" y="0"/>
                      <a:pt x="0" y="22"/>
                      <a:pt x="0" y="50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</p:grpSp>
        <p:grpSp>
          <p:nvGrpSpPr>
            <p:cNvPr id="18457" name="Group 449"/>
            <p:cNvGrpSpPr>
              <a:grpSpLocks/>
            </p:cNvGrpSpPr>
            <p:nvPr/>
          </p:nvGrpSpPr>
          <p:grpSpPr bwMode="auto">
            <a:xfrm>
              <a:off x="3359" y="3011"/>
              <a:ext cx="187" cy="50"/>
              <a:chOff x="3146" y="3107"/>
              <a:chExt cx="187" cy="50"/>
            </a:xfrm>
          </p:grpSpPr>
          <p:sp>
            <p:nvSpPr>
              <p:cNvPr id="7618" name="Freeform 450"/>
              <p:cNvSpPr>
                <a:spLocks/>
              </p:cNvSpPr>
              <p:nvPr/>
            </p:nvSpPr>
            <p:spPr bwMode="auto">
              <a:xfrm>
                <a:off x="3170" y="3107"/>
                <a:ext cx="23" cy="50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23" y="0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13" y="50"/>
                      <a:pt x="23" y="28"/>
                      <a:pt x="23" y="0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  <p:sp>
            <p:nvSpPr>
              <p:cNvPr id="7619" name="Freeform 451"/>
              <p:cNvSpPr>
                <a:spLocks/>
              </p:cNvSpPr>
              <p:nvPr/>
            </p:nvSpPr>
            <p:spPr bwMode="auto">
              <a:xfrm>
                <a:off x="3146" y="3107"/>
                <a:ext cx="24" cy="50"/>
              </a:xfrm>
              <a:custGeom>
                <a:avLst/>
                <a:gdLst/>
                <a:ahLst/>
                <a:cxnLst>
                  <a:cxn ang="0">
                    <a:pos x="24" y="50"/>
                  </a:cxn>
                  <a:cxn ang="0">
                    <a:pos x="0" y="0"/>
                  </a:cxn>
                </a:cxnLst>
                <a:rect l="0" t="0" r="r" b="b"/>
                <a:pathLst>
                  <a:path w="24" h="50">
                    <a:moveTo>
                      <a:pt x="24" y="50"/>
                    </a:moveTo>
                    <a:cubicBezTo>
                      <a:pt x="11" y="50"/>
                      <a:pt x="0" y="28"/>
                      <a:pt x="0" y="0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  <p:sp>
            <p:nvSpPr>
              <p:cNvPr id="7620" name="Freeform 452"/>
              <p:cNvSpPr>
                <a:spLocks/>
              </p:cNvSpPr>
              <p:nvPr/>
            </p:nvSpPr>
            <p:spPr bwMode="auto">
              <a:xfrm>
                <a:off x="3217" y="3107"/>
                <a:ext cx="23" cy="50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23" y="0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13" y="50"/>
                      <a:pt x="23" y="28"/>
                      <a:pt x="23" y="0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  <p:sp>
            <p:nvSpPr>
              <p:cNvPr id="7621" name="Freeform 453"/>
              <p:cNvSpPr>
                <a:spLocks/>
              </p:cNvSpPr>
              <p:nvPr/>
            </p:nvSpPr>
            <p:spPr bwMode="auto">
              <a:xfrm>
                <a:off x="3193" y="3107"/>
                <a:ext cx="24" cy="50"/>
              </a:xfrm>
              <a:custGeom>
                <a:avLst/>
                <a:gdLst/>
                <a:ahLst/>
                <a:cxnLst>
                  <a:cxn ang="0">
                    <a:pos x="24" y="50"/>
                  </a:cxn>
                  <a:cxn ang="0">
                    <a:pos x="0" y="0"/>
                  </a:cxn>
                </a:cxnLst>
                <a:rect l="0" t="0" r="r" b="b"/>
                <a:pathLst>
                  <a:path w="24" h="50">
                    <a:moveTo>
                      <a:pt x="24" y="50"/>
                    </a:moveTo>
                    <a:cubicBezTo>
                      <a:pt x="11" y="50"/>
                      <a:pt x="0" y="28"/>
                      <a:pt x="0" y="0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  <p:sp>
            <p:nvSpPr>
              <p:cNvPr id="7622" name="Freeform 454"/>
              <p:cNvSpPr>
                <a:spLocks/>
              </p:cNvSpPr>
              <p:nvPr/>
            </p:nvSpPr>
            <p:spPr bwMode="auto">
              <a:xfrm>
                <a:off x="3263" y="3107"/>
                <a:ext cx="23" cy="50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23" y="0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13" y="50"/>
                      <a:pt x="23" y="28"/>
                      <a:pt x="23" y="0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  <p:sp>
            <p:nvSpPr>
              <p:cNvPr id="7623" name="Freeform 455"/>
              <p:cNvSpPr>
                <a:spLocks/>
              </p:cNvSpPr>
              <p:nvPr/>
            </p:nvSpPr>
            <p:spPr bwMode="auto">
              <a:xfrm>
                <a:off x="3240" y="3107"/>
                <a:ext cx="23" cy="50"/>
              </a:xfrm>
              <a:custGeom>
                <a:avLst/>
                <a:gdLst/>
                <a:ahLst/>
                <a:cxnLst>
                  <a:cxn ang="0">
                    <a:pos x="23" y="50"/>
                  </a:cxn>
                  <a:cxn ang="0">
                    <a:pos x="0" y="0"/>
                  </a:cxn>
                </a:cxnLst>
                <a:rect l="0" t="0" r="r" b="b"/>
                <a:pathLst>
                  <a:path w="23" h="50">
                    <a:moveTo>
                      <a:pt x="23" y="50"/>
                    </a:moveTo>
                    <a:cubicBezTo>
                      <a:pt x="10" y="50"/>
                      <a:pt x="0" y="28"/>
                      <a:pt x="0" y="0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  <p:sp>
            <p:nvSpPr>
              <p:cNvPr id="7624" name="Freeform 456"/>
              <p:cNvSpPr>
                <a:spLocks/>
              </p:cNvSpPr>
              <p:nvPr/>
            </p:nvSpPr>
            <p:spPr bwMode="auto">
              <a:xfrm>
                <a:off x="3310" y="3107"/>
                <a:ext cx="23" cy="50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23" y="0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13" y="50"/>
                      <a:pt x="23" y="28"/>
                      <a:pt x="23" y="0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  <p:sp>
            <p:nvSpPr>
              <p:cNvPr id="7625" name="Freeform 457"/>
              <p:cNvSpPr>
                <a:spLocks/>
              </p:cNvSpPr>
              <p:nvPr/>
            </p:nvSpPr>
            <p:spPr bwMode="auto">
              <a:xfrm>
                <a:off x="3286" y="3107"/>
                <a:ext cx="24" cy="50"/>
              </a:xfrm>
              <a:custGeom>
                <a:avLst/>
                <a:gdLst/>
                <a:ahLst/>
                <a:cxnLst>
                  <a:cxn ang="0">
                    <a:pos x="24" y="50"/>
                  </a:cxn>
                  <a:cxn ang="0">
                    <a:pos x="0" y="0"/>
                  </a:cxn>
                </a:cxnLst>
                <a:rect l="0" t="0" r="r" b="b"/>
                <a:pathLst>
                  <a:path w="24" h="50">
                    <a:moveTo>
                      <a:pt x="24" y="50"/>
                    </a:moveTo>
                    <a:cubicBezTo>
                      <a:pt x="11" y="50"/>
                      <a:pt x="0" y="28"/>
                      <a:pt x="0" y="0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</p:grpSp>
        <p:sp>
          <p:nvSpPr>
            <p:cNvPr id="7626" name="Freeform 458"/>
            <p:cNvSpPr>
              <a:spLocks/>
            </p:cNvSpPr>
            <p:nvPr/>
          </p:nvSpPr>
          <p:spPr bwMode="auto">
            <a:xfrm>
              <a:off x="3570" y="3011"/>
              <a:ext cx="23" cy="50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23" y="0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13" y="50"/>
                    <a:pt x="23" y="28"/>
                    <a:pt x="23" y="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627" name="Freeform 459"/>
            <p:cNvSpPr>
              <a:spLocks/>
            </p:cNvSpPr>
            <p:nvPr/>
          </p:nvSpPr>
          <p:spPr bwMode="auto">
            <a:xfrm>
              <a:off x="3546" y="3011"/>
              <a:ext cx="24" cy="50"/>
            </a:xfrm>
            <a:custGeom>
              <a:avLst/>
              <a:gdLst/>
              <a:ahLst/>
              <a:cxnLst>
                <a:cxn ang="0">
                  <a:pos x="24" y="50"/>
                </a:cxn>
                <a:cxn ang="0">
                  <a:pos x="0" y="0"/>
                </a:cxn>
              </a:cxnLst>
              <a:rect l="0" t="0" r="r" b="b"/>
              <a:pathLst>
                <a:path w="24" h="50">
                  <a:moveTo>
                    <a:pt x="24" y="50"/>
                  </a:moveTo>
                  <a:cubicBezTo>
                    <a:pt x="11" y="50"/>
                    <a:pt x="0" y="28"/>
                    <a:pt x="0" y="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628" name="Freeform 460"/>
            <p:cNvSpPr>
              <a:spLocks/>
            </p:cNvSpPr>
            <p:nvPr/>
          </p:nvSpPr>
          <p:spPr bwMode="auto">
            <a:xfrm>
              <a:off x="3383" y="3011"/>
              <a:ext cx="23" cy="50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23" y="0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13" y="50"/>
                    <a:pt x="23" y="28"/>
                    <a:pt x="23" y="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629" name="Freeform 461"/>
            <p:cNvSpPr>
              <a:spLocks/>
            </p:cNvSpPr>
            <p:nvPr/>
          </p:nvSpPr>
          <p:spPr bwMode="auto">
            <a:xfrm>
              <a:off x="3359" y="3011"/>
              <a:ext cx="24" cy="50"/>
            </a:xfrm>
            <a:custGeom>
              <a:avLst/>
              <a:gdLst/>
              <a:ahLst/>
              <a:cxnLst>
                <a:cxn ang="0">
                  <a:pos x="24" y="50"/>
                </a:cxn>
                <a:cxn ang="0">
                  <a:pos x="0" y="0"/>
                </a:cxn>
              </a:cxnLst>
              <a:rect l="0" t="0" r="r" b="b"/>
              <a:pathLst>
                <a:path w="24" h="50">
                  <a:moveTo>
                    <a:pt x="24" y="50"/>
                  </a:moveTo>
                  <a:cubicBezTo>
                    <a:pt x="11" y="50"/>
                    <a:pt x="0" y="28"/>
                    <a:pt x="0" y="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630" name="Freeform 462"/>
            <p:cNvSpPr>
              <a:spLocks/>
            </p:cNvSpPr>
            <p:nvPr/>
          </p:nvSpPr>
          <p:spPr bwMode="auto">
            <a:xfrm>
              <a:off x="3430" y="3011"/>
              <a:ext cx="23" cy="50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23" y="0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13" y="50"/>
                    <a:pt x="23" y="28"/>
                    <a:pt x="23" y="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631" name="Freeform 463"/>
            <p:cNvSpPr>
              <a:spLocks/>
            </p:cNvSpPr>
            <p:nvPr/>
          </p:nvSpPr>
          <p:spPr bwMode="auto">
            <a:xfrm>
              <a:off x="3406" y="3011"/>
              <a:ext cx="24" cy="50"/>
            </a:xfrm>
            <a:custGeom>
              <a:avLst/>
              <a:gdLst/>
              <a:ahLst/>
              <a:cxnLst>
                <a:cxn ang="0">
                  <a:pos x="24" y="50"/>
                </a:cxn>
                <a:cxn ang="0">
                  <a:pos x="0" y="0"/>
                </a:cxn>
              </a:cxnLst>
              <a:rect l="0" t="0" r="r" b="b"/>
              <a:pathLst>
                <a:path w="24" h="50">
                  <a:moveTo>
                    <a:pt x="24" y="50"/>
                  </a:moveTo>
                  <a:cubicBezTo>
                    <a:pt x="11" y="50"/>
                    <a:pt x="0" y="28"/>
                    <a:pt x="0" y="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632" name="Freeform 464"/>
            <p:cNvSpPr>
              <a:spLocks/>
            </p:cNvSpPr>
            <p:nvPr/>
          </p:nvSpPr>
          <p:spPr bwMode="auto">
            <a:xfrm>
              <a:off x="3476" y="3011"/>
              <a:ext cx="23" cy="50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23" y="0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13" y="50"/>
                    <a:pt x="23" y="28"/>
                    <a:pt x="23" y="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633" name="Freeform 465"/>
            <p:cNvSpPr>
              <a:spLocks/>
            </p:cNvSpPr>
            <p:nvPr/>
          </p:nvSpPr>
          <p:spPr bwMode="auto">
            <a:xfrm>
              <a:off x="3453" y="3011"/>
              <a:ext cx="23" cy="50"/>
            </a:xfrm>
            <a:custGeom>
              <a:avLst/>
              <a:gdLst/>
              <a:ahLst/>
              <a:cxnLst>
                <a:cxn ang="0">
                  <a:pos x="23" y="50"/>
                </a:cxn>
                <a:cxn ang="0">
                  <a:pos x="0" y="0"/>
                </a:cxn>
              </a:cxnLst>
              <a:rect l="0" t="0" r="r" b="b"/>
              <a:pathLst>
                <a:path w="23" h="50">
                  <a:moveTo>
                    <a:pt x="23" y="50"/>
                  </a:moveTo>
                  <a:cubicBezTo>
                    <a:pt x="10" y="50"/>
                    <a:pt x="0" y="28"/>
                    <a:pt x="0" y="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634" name="Freeform 466"/>
            <p:cNvSpPr>
              <a:spLocks/>
            </p:cNvSpPr>
            <p:nvPr/>
          </p:nvSpPr>
          <p:spPr bwMode="auto">
            <a:xfrm>
              <a:off x="3523" y="3011"/>
              <a:ext cx="23" cy="50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23" y="0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13" y="50"/>
                    <a:pt x="23" y="28"/>
                    <a:pt x="23" y="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635" name="Freeform 467"/>
            <p:cNvSpPr>
              <a:spLocks/>
            </p:cNvSpPr>
            <p:nvPr/>
          </p:nvSpPr>
          <p:spPr bwMode="auto">
            <a:xfrm>
              <a:off x="3499" y="3011"/>
              <a:ext cx="24" cy="50"/>
            </a:xfrm>
            <a:custGeom>
              <a:avLst/>
              <a:gdLst/>
              <a:ahLst/>
              <a:cxnLst>
                <a:cxn ang="0">
                  <a:pos x="24" y="50"/>
                </a:cxn>
                <a:cxn ang="0">
                  <a:pos x="0" y="0"/>
                </a:cxn>
              </a:cxnLst>
              <a:rect l="0" t="0" r="r" b="b"/>
              <a:pathLst>
                <a:path w="24" h="50">
                  <a:moveTo>
                    <a:pt x="24" y="50"/>
                  </a:moveTo>
                  <a:cubicBezTo>
                    <a:pt x="11" y="50"/>
                    <a:pt x="0" y="28"/>
                    <a:pt x="0" y="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636" name="Freeform 468"/>
            <p:cNvSpPr>
              <a:spLocks/>
            </p:cNvSpPr>
            <p:nvPr/>
          </p:nvSpPr>
          <p:spPr bwMode="auto">
            <a:xfrm>
              <a:off x="3383" y="3011"/>
              <a:ext cx="23" cy="50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23" y="0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13" y="50"/>
                    <a:pt x="23" y="28"/>
                    <a:pt x="23" y="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637" name="Freeform 469"/>
            <p:cNvSpPr>
              <a:spLocks/>
            </p:cNvSpPr>
            <p:nvPr/>
          </p:nvSpPr>
          <p:spPr bwMode="auto">
            <a:xfrm>
              <a:off x="3359" y="3011"/>
              <a:ext cx="24" cy="50"/>
            </a:xfrm>
            <a:custGeom>
              <a:avLst/>
              <a:gdLst/>
              <a:ahLst/>
              <a:cxnLst>
                <a:cxn ang="0">
                  <a:pos x="24" y="50"/>
                </a:cxn>
                <a:cxn ang="0">
                  <a:pos x="0" y="0"/>
                </a:cxn>
              </a:cxnLst>
              <a:rect l="0" t="0" r="r" b="b"/>
              <a:pathLst>
                <a:path w="24" h="50">
                  <a:moveTo>
                    <a:pt x="24" y="50"/>
                  </a:moveTo>
                  <a:cubicBezTo>
                    <a:pt x="11" y="50"/>
                    <a:pt x="0" y="28"/>
                    <a:pt x="0" y="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638" name="Freeform 470"/>
            <p:cNvSpPr>
              <a:spLocks/>
            </p:cNvSpPr>
            <p:nvPr/>
          </p:nvSpPr>
          <p:spPr bwMode="auto">
            <a:xfrm>
              <a:off x="3430" y="3011"/>
              <a:ext cx="23" cy="50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23" y="0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13" y="50"/>
                    <a:pt x="23" y="28"/>
                    <a:pt x="23" y="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639" name="Freeform 471"/>
            <p:cNvSpPr>
              <a:spLocks/>
            </p:cNvSpPr>
            <p:nvPr/>
          </p:nvSpPr>
          <p:spPr bwMode="auto">
            <a:xfrm>
              <a:off x="3406" y="3011"/>
              <a:ext cx="24" cy="50"/>
            </a:xfrm>
            <a:custGeom>
              <a:avLst/>
              <a:gdLst/>
              <a:ahLst/>
              <a:cxnLst>
                <a:cxn ang="0">
                  <a:pos x="24" y="50"/>
                </a:cxn>
                <a:cxn ang="0">
                  <a:pos x="0" y="0"/>
                </a:cxn>
              </a:cxnLst>
              <a:rect l="0" t="0" r="r" b="b"/>
              <a:pathLst>
                <a:path w="24" h="50">
                  <a:moveTo>
                    <a:pt x="24" y="50"/>
                  </a:moveTo>
                  <a:cubicBezTo>
                    <a:pt x="11" y="50"/>
                    <a:pt x="0" y="28"/>
                    <a:pt x="0" y="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640" name="Freeform 472"/>
            <p:cNvSpPr>
              <a:spLocks/>
            </p:cNvSpPr>
            <p:nvPr/>
          </p:nvSpPr>
          <p:spPr bwMode="auto">
            <a:xfrm>
              <a:off x="3476" y="3011"/>
              <a:ext cx="23" cy="50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23" y="0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13" y="50"/>
                    <a:pt x="23" y="28"/>
                    <a:pt x="23" y="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641" name="Freeform 473"/>
            <p:cNvSpPr>
              <a:spLocks/>
            </p:cNvSpPr>
            <p:nvPr/>
          </p:nvSpPr>
          <p:spPr bwMode="auto">
            <a:xfrm>
              <a:off x="3453" y="3011"/>
              <a:ext cx="23" cy="50"/>
            </a:xfrm>
            <a:custGeom>
              <a:avLst/>
              <a:gdLst/>
              <a:ahLst/>
              <a:cxnLst>
                <a:cxn ang="0">
                  <a:pos x="23" y="50"/>
                </a:cxn>
                <a:cxn ang="0">
                  <a:pos x="0" y="0"/>
                </a:cxn>
              </a:cxnLst>
              <a:rect l="0" t="0" r="r" b="b"/>
              <a:pathLst>
                <a:path w="23" h="50">
                  <a:moveTo>
                    <a:pt x="23" y="50"/>
                  </a:moveTo>
                  <a:cubicBezTo>
                    <a:pt x="10" y="50"/>
                    <a:pt x="0" y="28"/>
                    <a:pt x="0" y="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642" name="Freeform 474"/>
            <p:cNvSpPr>
              <a:spLocks/>
            </p:cNvSpPr>
            <p:nvPr/>
          </p:nvSpPr>
          <p:spPr bwMode="auto">
            <a:xfrm>
              <a:off x="3523" y="3011"/>
              <a:ext cx="23" cy="50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23" y="0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13" y="50"/>
                    <a:pt x="23" y="28"/>
                    <a:pt x="23" y="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643" name="Freeform 475"/>
            <p:cNvSpPr>
              <a:spLocks/>
            </p:cNvSpPr>
            <p:nvPr/>
          </p:nvSpPr>
          <p:spPr bwMode="auto">
            <a:xfrm>
              <a:off x="3499" y="3011"/>
              <a:ext cx="24" cy="50"/>
            </a:xfrm>
            <a:custGeom>
              <a:avLst/>
              <a:gdLst/>
              <a:ahLst/>
              <a:cxnLst>
                <a:cxn ang="0">
                  <a:pos x="24" y="50"/>
                </a:cxn>
                <a:cxn ang="0">
                  <a:pos x="0" y="0"/>
                </a:cxn>
              </a:cxnLst>
              <a:rect l="0" t="0" r="r" b="b"/>
              <a:pathLst>
                <a:path w="24" h="50">
                  <a:moveTo>
                    <a:pt x="24" y="50"/>
                  </a:moveTo>
                  <a:cubicBezTo>
                    <a:pt x="11" y="50"/>
                    <a:pt x="0" y="28"/>
                    <a:pt x="0" y="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644" name="Freeform 476"/>
            <p:cNvSpPr>
              <a:spLocks/>
            </p:cNvSpPr>
            <p:nvPr/>
          </p:nvSpPr>
          <p:spPr bwMode="auto">
            <a:xfrm>
              <a:off x="3570" y="3011"/>
              <a:ext cx="23" cy="50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23" y="0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13" y="50"/>
                    <a:pt x="23" y="28"/>
                    <a:pt x="23" y="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645" name="Freeform 477"/>
            <p:cNvSpPr>
              <a:spLocks/>
            </p:cNvSpPr>
            <p:nvPr/>
          </p:nvSpPr>
          <p:spPr bwMode="auto">
            <a:xfrm>
              <a:off x="3546" y="3011"/>
              <a:ext cx="24" cy="50"/>
            </a:xfrm>
            <a:custGeom>
              <a:avLst/>
              <a:gdLst/>
              <a:ahLst/>
              <a:cxnLst>
                <a:cxn ang="0">
                  <a:pos x="24" y="50"/>
                </a:cxn>
                <a:cxn ang="0">
                  <a:pos x="0" y="0"/>
                </a:cxn>
              </a:cxnLst>
              <a:rect l="0" t="0" r="r" b="b"/>
              <a:pathLst>
                <a:path w="24" h="50">
                  <a:moveTo>
                    <a:pt x="24" y="50"/>
                  </a:moveTo>
                  <a:cubicBezTo>
                    <a:pt x="11" y="50"/>
                    <a:pt x="0" y="28"/>
                    <a:pt x="0" y="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grpSp>
          <p:nvGrpSpPr>
            <p:cNvPr id="18458" name="Group 478"/>
            <p:cNvGrpSpPr>
              <a:grpSpLocks/>
            </p:cNvGrpSpPr>
            <p:nvPr/>
          </p:nvGrpSpPr>
          <p:grpSpPr bwMode="auto">
            <a:xfrm>
              <a:off x="3359" y="2860"/>
              <a:ext cx="187" cy="50"/>
              <a:chOff x="3146" y="2956"/>
              <a:chExt cx="187" cy="50"/>
            </a:xfrm>
          </p:grpSpPr>
          <p:sp>
            <p:nvSpPr>
              <p:cNvPr id="7647" name="Freeform 479"/>
              <p:cNvSpPr>
                <a:spLocks/>
              </p:cNvSpPr>
              <p:nvPr/>
            </p:nvSpPr>
            <p:spPr bwMode="auto">
              <a:xfrm>
                <a:off x="3170" y="2956"/>
                <a:ext cx="23" cy="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" y="50"/>
                  </a:cxn>
                </a:cxnLst>
                <a:rect l="0" t="0" r="r" b="b"/>
                <a:pathLst>
                  <a:path w="23" h="50">
                    <a:moveTo>
                      <a:pt x="0" y="0"/>
                    </a:moveTo>
                    <a:cubicBezTo>
                      <a:pt x="13" y="0"/>
                      <a:pt x="23" y="22"/>
                      <a:pt x="23" y="50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  <p:sp>
            <p:nvSpPr>
              <p:cNvPr id="7648" name="Freeform 480"/>
              <p:cNvSpPr>
                <a:spLocks/>
              </p:cNvSpPr>
              <p:nvPr/>
            </p:nvSpPr>
            <p:spPr bwMode="auto">
              <a:xfrm>
                <a:off x="3146" y="2956"/>
                <a:ext cx="24" cy="50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0" y="50"/>
                  </a:cxn>
                </a:cxnLst>
                <a:rect l="0" t="0" r="r" b="b"/>
                <a:pathLst>
                  <a:path w="24" h="50">
                    <a:moveTo>
                      <a:pt x="24" y="0"/>
                    </a:moveTo>
                    <a:cubicBezTo>
                      <a:pt x="11" y="0"/>
                      <a:pt x="0" y="22"/>
                      <a:pt x="0" y="50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  <p:sp>
            <p:nvSpPr>
              <p:cNvPr id="7649" name="Freeform 481"/>
              <p:cNvSpPr>
                <a:spLocks/>
              </p:cNvSpPr>
              <p:nvPr/>
            </p:nvSpPr>
            <p:spPr bwMode="auto">
              <a:xfrm>
                <a:off x="3217" y="2956"/>
                <a:ext cx="23" cy="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" y="50"/>
                  </a:cxn>
                </a:cxnLst>
                <a:rect l="0" t="0" r="r" b="b"/>
                <a:pathLst>
                  <a:path w="23" h="50">
                    <a:moveTo>
                      <a:pt x="0" y="0"/>
                    </a:moveTo>
                    <a:cubicBezTo>
                      <a:pt x="13" y="0"/>
                      <a:pt x="23" y="22"/>
                      <a:pt x="23" y="50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  <p:sp>
            <p:nvSpPr>
              <p:cNvPr id="7650" name="Freeform 482"/>
              <p:cNvSpPr>
                <a:spLocks/>
              </p:cNvSpPr>
              <p:nvPr/>
            </p:nvSpPr>
            <p:spPr bwMode="auto">
              <a:xfrm>
                <a:off x="3193" y="2956"/>
                <a:ext cx="24" cy="50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0" y="50"/>
                  </a:cxn>
                </a:cxnLst>
                <a:rect l="0" t="0" r="r" b="b"/>
                <a:pathLst>
                  <a:path w="24" h="50">
                    <a:moveTo>
                      <a:pt x="24" y="0"/>
                    </a:moveTo>
                    <a:cubicBezTo>
                      <a:pt x="11" y="0"/>
                      <a:pt x="0" y="22"/>
                      <a:pt x="0" y="50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  <p:sp>
            <p:nvSpPr>
              <p:cNvPr id="7651" name="Freeform 483"/>
              <p:cNvSpPr>
                <a:spLocks/>
              </p:cNvSpPr>
              <p:nvPr/>
            </p:nvSpPr>
            <p:spPr bwMode="auto">
              <a:xfrm>
                <a:off x="3263" y="2956"/>
                <a:ext cx="23" cy="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" y="50"/>
                  </a:cxn>
                </a:cxnLst>
                <a:rect l="0" t="0" r="r" b="b"/>
                <a:pathLst>
                  <a:path w="23" h="50">
                    <a:moveTo>
                      <a:pt x="0" y="0"/>
                    </a:moveTo>
                    <a:cubicBezTo>
                      <a:pt x="13" y="0"/>
                      <a:pt x="23" y="22"/>
                      <a:pt x="23" y="50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  <p:sp>
            <p:nvSpPr>
              <p:cNvPr id="7652" name="Freeform 484"/>
              <p:cNvSpPr>
                <a:spLocks/>
              </p:cNvSpPr>
              <p:nvPr/>
            </p:nvSpPr>
            <p:spPr bwMode="auto">
              <a:xfrm>
                <a:off x="3240" y="2956"/>
                <a:ext cx="23" cy="5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0" y="50"/>
                  </a:cxn>
                </a:cxnLst>
                <a:rect l="0" t="0" r="r" b="b"/>
                <a:pathLst>
                  <a:path w="23" h="50">
                    <a:moveTo>
                      <a:pt x="23" y="0"/>
                    </a:moveTo>
                    <a:cubicBezTo>
                      <a:pt x="10" y="0"/>
                      <a:pt x="0" y="22"/>
                      <a:pt x="0" y="50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  <p:sp>
            <p:nvSpPr>
              <p:cNvPr id="7653" name="Freeform 485"/>
              <p:cNvSpPr>
                <a:spLocks/>
              </p:cNvSpPr>
              <p:nvPr/>
            </p:nvSpPr>
            <p:spPr bwMode="auto">
              <a:xfrm>
                <a:off x="3310" y="2956"/>
                <a:ext cx="23" cy="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" y="50"/>
                  </a:cxn>
                </a:cxnLst>
                <a:rect l="0" t="0" r="r" b="b"/>
                <a:pathLst>
                  <a:path w="23" h="50">
                    <a:moveTo>
                      <a:pt x="0" y="0"/>
                    </a:moveTo>
                    <a:cubicBezTo>
                      <a:pt x="13" y="0"/>
                      <a:pt x="23" y="22"/>
                      <a:pt x="23" y="50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  <p:sp>
            <p:nvSpPr>
              <p:cNvPr id="7654" name="Freeform 486"/>
              <p:cNvSpPr>
                <a:spLocks/>
              </p:cNvSpPr>
              <p:nvPr/>
            </p:nvSpPr>
            <p:spPr bwMode="auto">
              <a:xfrm>
                <a:off x="3286" y="2956"/>
                <a:ext cx="24" cy="50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0" y="50"/>
                  </a:cxn>
                </a:cxnLst>
                <a:rect l="0" t="0" r="r" b="b"/>
                <a:pathLst>
                  <a:path w="24" h="50">
                    <a:moveTo>
                      <a:pt x="24" y="0"/>
                    </a:moveTo>
                    <a:cubicBezTo>
                      <a:pt x="11" y="0"/>
                      <a:pt x="0" y="22"/>
                      <a:pt x="0" y="50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</p:grpSp>
        <p:sp>
          <p:nvSpPr>
            <p:cNvPr id="7655" name="Freeform 487"/>
            <p:cNvSpPr>
              <a:spLocks/>
            </p:cNvSpPr>
            <p:nvPr/>
          </p:nvSpPr>
          <p:spPr bwMode="auto">
            <a:xfrm>
              <a:off x="3570" y="2860"/>
              <a:ext cx="23" cy="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50"/>
                </a:cxn>
              </a:cxnLst>
              <a:rect l="0" t="0" r="r" b="b"/>
              <a:pathLst>
                <a:path w="23" h="50">
                  <a:moveTo>
                    <a:pt x="0" y="0"/>
                  </a:moveTo>
                  <a:cubicBezTo>
                    <a:pt x="13" y="0"/>
                    <a:pt x="23" y="22"/>
                    <a:pt x="23" y="5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656" name="Freeform 488"/>
            <p:cNvSpPr>
              <a:spLocks/>
            </p:cNvSpPr>
            <p:nvPr/>
          </p:nvSpPr>
          <p:spPr bwMode="auto">
            <a:xfrm>
              <a:off x="3546" y="2860"/>
              <a:ext cx="24" cy="5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0" y="50"/>
                </a:cxn>
              </a:cxnLst>
              <a:rect l="0" t="0" r="r" b="b"/>
              <a:pathLst>
                <a:path w="24" h="50">
                  <a:moveTo>
                    <a:pt x="24" y="0"/>
                  </a:moveTo>
                  <a:cubicBezTo>
                    <a:pt x="11" y="0"/>
                    <a:pt x="0" y="22"/>
                    <a:pt x="0" y="5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657" name="Freeform 489"/>
            <p:cNvSpPr>
              <a:spLocks/>
            </p:cNvSpPr>
            <p:nvPr/>
          </p:nvSpPr>
          <p:spPr bwMode="auto">
            <a:xfrm>
              <a:off x="3383" y="2860"/>
              <a:ext cx="23" cy="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50"/>
                </a:cxn>
              </a:cxnLst>
              <a:rect l="0" t="0" r="r" b="b"/>
              <a:pathLst>
                <a:path w="23" h="50">
                  <a:moveTo>
                    <a:pt x="0" y="0"/>
                  </a:moveTo>
                  <a:cubicBezTo>
                    <a:pt x="13" y="0"/>
                    <a:pt x="23" y="22"/>
                    <a:pt x="23" y="5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658" name="Freeform 490"/>
            <p:cNvSpPr>
              <a:spLocks/>
            </p:cNvSpPr>
            <p:nvPr/>
          </p:nvSpPr>
          <p:spPr bwMode="auto">
            <a:xfrm>
              <a:off x="3359" y="2860"/>
              <a:ext cx="24" cy="5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0" y="50"/>
                </a:cxn>
              </a:cxnLst>
              <a:rect l="0" t="0" r="r" b="b"/>
              <a:pathLst>
                <a:path w="24" h="50">
                  <a:moveTo>
                    <a:pt x="24" y="0"/>
                  </a:moveTo>
                  <a:cubicBezTo>
                    <a:pt x="11" y="0"/>
                    <a:pt x="0" y="22"/>
                    <a:pt x="0" y="5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659" name="Freeform 491"/>
            <p:cNvSpPr>
              <a:spLocks/>
            </p:cNvSpPr>
            <p:nvPr/>
          </p:nvSpPr>
          <p:spPr bwMode="auto">
            <a:xfrm>
              <a:off x="3430" y="2860"/>
              <a:ext cx="23" cy="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50"/>
                </a:cxn>
              </a:cxnLst>
              <a:rect l="0" t="0" r="r" b="b"/>
              <a:pathLst>
                <a:path w="23" h="50">
                  <a:moveTo>
                    <a:pt x="0" y="0"/>
                  </a:moveTo>
                  <a:cubicBezTo>
                    <a:pt x="13" y="0"/>
                    <a:pt x="23" y="22"/>
                    <a:pt x="23" y="5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660" name="Freeform 492"/>
            <p:cNvSpPr>
              <a:spLocks/>
            </p:cNvSpPr>
            <p:nvPr/>
          </p:nvSpPr>
          <p:spPr bwMode="auto">
            <a:xfrm>
              <a:off x="3406" y="2860"/>
              <a:ext cx="24" cy="5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0" y="50"/>
                </a:cxn>
              </a:cxnLst>
              <a:rect l="0" t="0" r="r" b="b"/>
              <a:pathLst>
                <a:path w="24" h="50">
                  <a:moveTo>
                    <a:pt x="24" y="0"/>
                  </a:moveTo>
                  <a:cubicBezTo>
                    <a:pt x="11" y="0"/>
                    <a:pt x="0" y="22"/>
                    <a:pt x="0" y="5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661" name="Freeform 493"/>
            <p:cNvSpPr>
              <a:spLocks/>
            </p:cNvSpPr>
            <p:nvPr/>
          </p:nvSpPr>
          <p:spPr bwMode="auto">
            <a:xfrm>
              <a:off x="3476" y="2860"/>
              <a:ext cx="23" cy="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50"/>
                </a:cxn>
              </a:cxnLst>
              <a:rect l="0" t="0" r="r" b="b"/>
              <a:pathLst>
                <a:path w="23" h="50">
                  <a:moveTo>
                    <a:pt x="0" y="0"/>
                  </a:moveTo>
                  <a:cubicBezTo>
                    <a:pt x="13" y="0"/>
                    <a:pt x="23" y="22"/>
                    <a:pt x="23" y="5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662" name="Freeform 494"/>
            <p:cNvSpPr>
              <a:spLocks/>
            </p:cNvSpPr>
            <p:nvPr/>
          </p:nvSpPr>
          <p:spPr bwMode="auto">
            <a:xfrm>
              <a:off x="3453" y="2860"/>
              <a:ext cx="23" cy="50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0" y="50"/>
                </a:cxn>
              </a:cxnLst>
              <a:rect l="0" t="0" r="r" b="b"/>
              <a:pathLst>
                <a:path w="23" h="50">
                  <a:moveTo>
                    <a:pt x="23" y="0"/>
                  </a:moveTo>
                  <a:cubicBezTo>
                    <a:pt x="10" y="0"/>
                    <a:pt x="0" y="22"/>
                    <a:pt x="0" y="5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663" name="Freeform 495"/>
            <p:cNvSpPr>
              <a:spLocks/>
            </p:cNvSpPr>
            <p:nvPr/>
          </p:nvSpPr>
          <p:spPr bwMode="auto">
            <a:xfrm>
              <a:off x="3523" y="2860"/>
              <a:ext cx="23" cy="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50"/>
                </a:cxn>
              </a:cxnLst>
              <a:rect l="0" t="0" r="r" b="b"/>
              <a:pathLst>
                <a:path w="23" h="50">
                  <a:moveTo>
                    <a:pt x="0" y="0"/>
                  </a:moveTo>
                  <a:cubicBezTo>
                    <a:pt x="13" y="0"/>
                    <a:pt x="23" y="22"/>
                    <a:pt x="23" y="5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664" name="Freeform 496"/>
            <p:cNvSpPr>
              <a:spLocks/>
            </p:cNvSpPr>
            <p:nvPr/>
          </p:nvSpPr>
          <p:spPr bwMode="auto">
            <a:xfrm>
              <a:off x="3499" y="2860"/>
              <a:ext cx="24" cy="5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0" y="50"/>
                </a:cxn>
              </a:cxnLst>
              <a:rect l="0" t="0" r="r" b="b"/>
              <a:pathLst>
                <a:path w="24" h="50">
                  <a:moveTo>
                    <a:pt x="24" y="0"/>
                  </a:moveTo>
                  <a:cubicBezTo>
                    <a:pt x="11" y="0"/>
                    <a:pt x="0" y="22"/>
                    <a:pt x="0" y="5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665" name="Freeform 497"/>
            <p:cNvSpPr>
              <a:spLocks/>
            </p:cNvSpPr>
            <p:nvPr/>
          </p:nvSpPr>
          <p:spPr bwMode="auto">
            <a:xfrm>
              <a:off x="3383" y="2860"/>
              <a:ext cx="23" cy="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50"/>
                </a:cxn>
              </a:cxnLst>
              <a:rect l="0" t="0" r="r" b="b"/>
              <a:pathLst>
                <a:path w="23" h="50">
                  <a:moveTo>
                    <a:pt x="0" y="0"/>
                  </a:moveTo>
                  <a:cubicBezTo>
                    <a:pt x="13" y="0"/>
                    <a:pt x="23" y="22"/>
                    <a:pt x="23" y="5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666" name="Freeform 498"/>
            <p:cNvSpPr>
              <a:spLocks/>
            </p:cNvSpPr>
            <p:nvPr/>
          </p:nvSpPr>
          <p:spPr bwMode="auto">
            <a:xfrm>
              <a:off x="3359" y="2860"/>
              <a:ext cx="24" cy="5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0" y="50"/>
                </a:cxn>
              </a:cxnLst>
              <a:rect l="0" t="0" r="r" b="b"/>
              <a:pathLst>
                <a:path w="24" h="50">
                  <a:moveTo>
                    <a:pt x="24" y="0"/>
                  </a:moveTo>
                  <a:cubicBezTo>
                    <a:pt x="11" y="0"/>
                    <a:pt x="0" y="22"/>
                    <a:pt x="0" y="5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667" name="Freeform 499"/>
            <p:cNvSpPr>
              <a:spLocks/>
            </p:cNvSpPr>
            <p:nvPr/>
          </p:nvSpPr>
          <p:spPr bwMode="auto">
            <a:xfrm>
              <a:off x="3430" y="2860"/>
              <a:ext cx="23" cy="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50"/>
                </a:cxn>
              </a:cxnLst>
              <a:rect l="0" t="0" r="r" b="b"/>
              <a:pathLst>
                <a:path w="23" h="50">
                  <a:moveTo>
                    <a:pt x="0" y="0"/>
                  </a:moveTo>
                  <a:cubicBezTo>
                    <a:pt x="13" y="0"/>
                    <a:pt x="23" y="22"/>
                    <a:pt x="23" y="5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668" name="Freeform 500"/>
            <p:cNvSpPr>
              <a:spLocks/>
            </p:cNvSpPr>
            <p:nvPr/>
          </p:nvSpPr>
          <p:spPr bwMode="auto">
            <a:xfrm>
              <a:off x="3406" y="2860"/>
              <a:ext cx="24" cy="5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0" y="50"/>
                </a:cxn>
              </a:cxnLst>
              <a:rect l="0" t="0" r="r" b="b"/>
              <a:pathLst>
                <a:path w="24" h="50">
                  <a:moveTo>
                    <a:pt x="24" y="0"/>
                  </a:moveTo>
                  <a:cubicBezTo>
                    <a:pt x="11" y="0"/>
                    <a:pt x="0" y="22"/>
                    <a:pt x="0" y="5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669" name="Freeform 501"/>
            <p:cNvSpPr>
              <a:spLocks/>
            </p:cNvSpPr>
            <p:nvPr/>
          </p:nvSpPr>
          <p:spPr bwMode="auto">
            <a:xfrm>
              <a:off x="3476" y="2860"/>
              <a:ext cx="23" cy="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50"/>
                </a:cxn>
              </a:cxnLst>
              <a:rect l="0" t="0" r="r" b="b"/>
              <a:pathLst>
                <a:path w="23" h="50">
                  <a:moveTo>
                    <a:pt x="0" y="0"/>
                  </a:moveTo>
                  <a:cubicBezTo>
                    <a:pt x="13" y="0"/>
                    <a:pt x="23" y="22"/>
                    <a:pt x="23" y="5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670" name="Freeform 502"/>
            <p:cNvSpPr>
              <a:spLocks/>
            </p:cNvSpPr>
            <p:nvPr/>
          </p:nvSpPr>
          <p:spPr bwMode="auto">
            <a:xfrm>
              <a:off x="3453" y="2860"/>
              <a:ext cx="23" cy="50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0" y="50"/>
                </a:cxn>
              </a:cxnLst>
              <a:rect l="0" t="0" r="r" b="b"/>
              <a:pathLst>
                <a:path w="23" h="50">
                  <a:moveTo>
                    <a:pt x="23" y="0"/>
                  </a:moveTo>
                  <a:cubicBezTo>
                    <a:pt x="10" y="0"/>
                    <a:pt x="0" y="22"/>
                    <a:pt x="0" y="5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671" name="Freeform 503"/>
            <p:cNvSpPr>
              <a:spLocks/>
            </p:cNvSpPr>
            <p:nvPr/>
          </p:nvSpPr>
          <p:spPr bwMode="auto">
            <a:xfrm>
              <a:off x="3523" y="2860"/>
              <a:ext cx="23" cy="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50"/>
                </a:cxn>
              </a:cxnLst>
              <a:rect l="0" t="0" r="r" b="b"/>
              <a:pathLst>
                <a:path w="23" h="50">
                  <a:moveTo>
                    <a:pt x="0" y="0"/>
                  </a:moveTo>
                  <a:cubicBezTo>
                    <a:pt x="13" y="0"/>
                    <a:pt x="23" y="22"/>
                    <a:pt x="23" y="5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672" name="Freeform 504"/>
            <p:cNvSpPr>
              <a:spLocks/>
            </p:cNvSpPr>
            <p:nvPr/>
          </p:nvSpPr>
          <p:spPr bwMode="auto">
            <a:xfrm>
              <a:off x="3499" y="2860"/>
              <a:ext cx="24" cy="5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0" y="50"/>
                </a:cxn>
              </a:cxnLst>
              <a:rect l="0" t="0" r="r" b="b"/>
              <a:pathLst>
                <a:path w="24" h="50">
                  <a:moveTo>
                    <a:pt x="24" y="0"/>
                  </a:moveTo>
                  <a:cubicBezTo>
                    <a:pt x="11" y="0"/>
                    <a:pt x="0" y="22"/>
                    <a:pt x="0" y="5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673" name="Freeform 505"/>
            <p:cNvSpPr>
              <a:spLocks/>
            </p:cNvSpPr>
            <p:nvPr/>
          </p:nvSpPr>
          <p:spPr bwMode="auto">
            <a:xfrm>
              <a:off x="3570" y="2860"/>
              <a:ext cx="23" cy="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50"/>
                </a:cxn>
              </a:cxnLst>
              <a:rect l="0" t="0" r="r" b="b"/>
              <a:pathLst>
                <a:path w="23" h="50">
                  <a:moveTo>
                    <a:pt x="0" y="0"/>
                  </a:moveTo>
                  <a:cubicBezTo>
                    <a:pt x="13" y="0"/>
                    <a:pt x="23" y="22"/>
                    <a:pt x="23" y="5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674" name="Freeform 506"/>
            <p:cNvSpPr>
              <a:spLocks/>
            </p:cNvSpPr>
            <p:nvPr/>
          </p:nvSpPr>
          <p:spPr bwMode="auto">
            <a:xfrm>
              <a:off x="3546" y="2860"/>
              <a:ext cx="24" cy="5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0" y="50"/>
                </a:cxn>
              </a:cxnLst>
              <a:rect l="0" t="0" r="r" b="b"/>
              <a:pathLst>
                <a:path w="24" h="50">
                  <a:moveTo>
                    <a:pt x="24" y="0"/>
                  </a:moveTo>
                  <a:cubicBezTo>
                    <a:pt x="11" y="0"/>
                    <a:pt x="0" y="22"/>
                    <a:pt x="0" y="5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675" name="Rectangle 507"/>
            <p:cNvSpPr>
              <a:spLocks noChangeArrowheads="1"/>
            </p:cNvSpPr>
            <p:nvPr/>
          </p:nvSpPr>
          <p:spPr bwMode="auto">
            <a:xfrm>
              <a:off x="2315" y="2809"/>
              <a:ext cx="210" cy="302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676" name="Rectangle 508"/>
            <p:cNvSpPr>
              <a:spLocks noChangeArrowheads="1"/>
            </p:cNvSpPr>
            <p:nvPr/>
          </p:nvSpPr>
          <p:spPr bwMode="auto">
            <a:xfrm>
              <a:off x="3860" y="2810"/>
              <a:ext cx="209" cy="301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677" name="Freeform 509"/>
            <p:cNvSpPr>
              <a:spLocks/>
            </p:cNvSpPr>
            <p:nvPr/>
          </p:nvSpPr>
          <p:spPr bwMode="auto">
            <a:xfrm>
              <a:off x="1857" y="3411"/>
              <a:ext cx="233" cy="174"/>
            </a:xfrm>
            <a:custGeom>
              <a:avLst/>
              <a:gdLst/>
              <a:ahLst/>
              <a:cxnLst>
                <a:cxn ang="0">
                  <a:pos x="0" y="173"/>
                </a:cxn>
                <a:cxn ang="0">
                  <a:pos x="233" y="0"/>
                </a:cxn>
              </a:cxnLst>
              <a:rect l="0" t="0" r="r" b="b"/>
              <a:pathLst>
                <a:path w="233" h="173">
                  <a:moveTo>
                    <a:pt x="0" y="173"/>
                  </a:moveTo>
                  <a:cubicBezTo>
                    <a:pt x="93" y="169"/>
                    <a:pt x="180" y="105"/>
                    <a:pt x="233" y="0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678" name="Line 510"/>
            <p:cNvSpPr>
              <a:spLocks noChangeShapeType="1"/>
            </p:cNvSpPr>
            <p:nvPr/>
          </p:nvSpPr>
          <p:spPr bwMode="auto">
            <a:xfrm flipV="1">
              <a:off x="2090" y="3130"/>
              <a:ext cx="152" cy="2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679" name="Freeform 511"/>
            <p:cNvSpPr>
              <a:spLocks/>
            </p:cNvSpPr>
            <p:nvPr/>
          </p:nvSpPr>
          <p:spPr bwMode="auto">
            <a:xfrm>
              <a:off x="2242" y="2963"/>
              <a:ext cx="237" cy="167"/>
            </a:xfrm>
            <a:custGeom>
              <a:avLst/>
              <a:gdLst/>
              <a:ahLst/>
              <a:cxnLst>
                <a:cxn ang="0">
                  <a:pos x="237" y="0"/>
                </a:cxn>
                <a:cxn ang="0">
                  <a:pos x="0" y="167"/>
                </a:cxn>
              </a:cxnLst>
              <a:rect l="0" t="0" r="r" b="b"/>
              <a:pathLst>
                <a:path w="237" h="167">
                  <a:moveTo>
                    <a:pt x="237" y="0"/>
                  </a:moveTo>
                  <a:cubicBezTo>
                    <a:pt x="143" y="2"/>
                    <a:pt x="55" y="64"/>
                    <a:pt x="0" y="167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680" name="Freeform 512"/>
            <p:cNvSpPr>
              <a:spLocks/>
            </p:cNvSpPr>
            <p:nvPr/>
          </p:nvSpPr>
          <p:spPr bwMode="auto">
            <a:xfrm>
              <a:off x="1857" y="3411"/>
              <a:ext cx="233" cy="174"/>
            </a:xfrm>
            <a:custGeom>
              <a:avLst/>
              <a:gdLst/>
              <a:ahLst/>
              <a:cxnLst>
                <a:cxn ang="0">
                  <a:pos x="0" y="173"/>
                </a:cxn>
                <a:cxn ang="0">
                  <a:pos x="233" y="0"/>
                </a:cxn>
              </a:cxnLst>
              <a:rect l="0" t="0" r="r" b="b"/>
              <a:pathLst>
                <a:path w="233" h="173">
                  <a:moveTo>
                    <a:pt x="0" y="173"/>
                  </a:moveTo>
                  <a:cubicBezTo>
                    <a:pt x="93" y="169"/>
                    <a:pt x="180" y="105"/>
                    <a:pt x="233" y="0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681" name="Line 513"/>
            <p:cNvSpPr>
              <a:spLocks noChangeShapeType="1"/>
            </p:cNvSpPr>
            <p:nvPr/>
          </p:nvSpPr>
          <p:spPr bwMode="auto">
            <a:xfrm flipV="1">
              <a:off x="2090" y="3130"/>
              <a:ext cx="152" cy="2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682" name="Freeform 514"/>
            <p:cNvSpPr>
              <a:spLocks/>
            </p:cNvSpPr>
            <p:nvPr/>
          </p:nvSpPr>
          <p:spPr bwMode="auto">
            <a:xfrm>
              <a:off x="2242" y="2963"/>
              <a:ext cx="237" cy="167"/>
            </a:xfrm>
            <a:custGeom>
              <a:avLst/>
              <a:gdLst/>
              <a:ahLst/>
              <a:cxnLst>
                <a:cxn ang="0">
                  <a:pos x="237" y="0"/>
                </a:cxn>
                <a:cxn ang="0">
                  <a:pos x="0" y="167"/>
                </a:cxn>
              </a:cxnLst>
              <a:rect l="0" t="0" r="r" b="b"/>
              <a:pathLst>
                <a:path w="237" h="167">
                  <a:moveTo>
                    <a:pt x="237" y="0"/>
                  </a:moveTo>
                  <a:cubicBezTo>
                    <a:pt x="143" y="2"/>
                    <a:pt x="55" y="64"/>
                    <a:pt x="0" y="167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683" name="Freeform 515"/>
            <p:cNvSpPr>
              <a:spLocks noEditPoints="1"/>
            </p:cNvSpPr>
            <p:nvPr/>
          </p:nvSpPr>
          <p:spPr bwMode="auto">
            <a:xfrm>
              <a:off x="1244" y="3562"/>
              <a:ext cx="639" cy="45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608" y="19"/>
                </a:cxn>
                <a:cxn ang="0">
                  <a:pos x="608" y="26"/>
                </a:cxn>
                <a:cxn ang="0">
                  <a:pos x="0" y="26"/>
                </a:cxn>
                <a:cxn ang="0">
                  <a:pos x="0" y="19"/>
                </a:cxn>
                <a:cxn ang="0">
                  <a:pos x="602" y="0"/>
                </a:cxn>
                <a:cxn ang="0">
                  <a:pos x="639" y="22"/>
                </a:cxn>
                <a:cxn ang="0">
                  <a:pos x="602" y="45"/>
                </a:cxn>
                <a:cxn ang="0">
                  <a:pos x="602" y="0"/>
                </a:cxn>
              </a:cxnLst>
              <a:rect l="0" t="0" r="r" b="b"/>
              <a:pathLst>
                <a:path w="639" h="45">
                  <a:moveTo>
                    <a:pt x="0" y="19"/>
                  </a:moveTo>
                  <a:lnTo>
                    <a:pt x="608" y="19"/>
                  </a:lnTo>
                  <a:lnTo>
                    <a:pt x="608" y="26"/>
                  </a:lnTo>
                  <a:lnTo>
                    <a:pt x="0" y="26"/>
                  </a:lnTo>
                  <a:lnTo>
                    <a:pt x="0" y="19"/>
                  </a:lnTo>
                  <a:close/>
                  <a:moveTo>
                    <a:pt x="602" y="0"/>
                  </a:moveTo>
                  <a:lnTo>
                    <a:pt x="639" y="22"/>
                  </a:lnTo>
                  <a:lnTo>
                    <a:pt x="602" y="45"/>
                  </a:lnTo>
                  <a:lnTo>
                    <a:pt x="602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grpSp>
          <p:nvGrpSpPr>
            <p:cNvPr id="18459" name="Group 516"/>
            <p:cNvGrpSpPr>
              <a:grpSpLocks/>
            </p:cNvGrpSpPr>
            <p:nvPr/>
          </p:nvGrpSpPr>
          <p:grpSpPr bwMode="auto">
            <a:xfrm>
              <a:off x="1606" y="3011"/>
              <a:ext cx="235" cy="50"/>
              <a:chOff x="1393" y="3107"/>
              <a:chExt cx="235" cy="50"/>
            </a:xfrm>
          </p:grpSpPr>
          <p:grpSp>
            <p:nvGrpSpPr>
              <p:cNvPr id="18460" name="Group 517"/>
              <p:cNvGrpSpPr>
                <a:grpSpLocks/>
              </p:cNvGrpSpPr>
              <p:nvPr/>
            </p:nvGrpSpPr>
            <p:grpSpPr bwMode="auto">
              <a:xfrm>
                <a:off x="1393" y="3107"/>
                <a:ext cx="188" cy="50"/>
                <a:chOff x="1393" y="3107"/>
                <a:chExt cx="188" cy="50"/>
              </a:xfrm>
            </p:grpSpPr>
            <p:sp>
              <p:nvSpPr>
                <p:cNvPr id="7686" name="Freeform 518"/>
                <p:cNvSpPr>
                  <a:spLocks/>
                </p:cNvSpPr>
                <p:nvPr/>
              </p:nvSpPr>
              <p:spPr bwMode="auto">
                <a:xfrm>
                  <a:off x="1416" y="3107"/>
                  <a:ext cx="24" cy="50"/>
                </a:xfrm>
                <a:custGeom>
                  <a:avLst/>
                  <a:gdLst/>
                  <a:ahLst/>
                  <a:cxnLst>
                    <a:cxn ang="0">
                      <a:pos x="0" y="50"/>
                    </a:cxn>
                    <a:cxn ang="0">
                      <a:pos x="24" y="0"/>
                    </a:cxn>
                  </a:cxnLst>
                  <a:rect l="0" t="0" r="r" b="b"/>
                  <a:pathLst>
                    <a:path w="24" h="50">
                      <a:moveTo>
                        <a:pt x="0" y="50"/>
                      </a:moveTo>
                      <a:cubicBezTo>
                        <a:pt x="14" y="50"/>
                        <a:pt x="24" y="28"/>
                        <a:pt x="24" y="0"/>
                      </a:cubicBezTo>
                    </a:path>
                  </a:pathLst>
                </a:custGeom>
                <a:noFill/>
                <a:ln w="1428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 b="1">
                    <a:latin typeface="+mj-lt"/>
                  </a:endParaRPr>
                </a:p>
              </p:txBody>
            </p:sp>
            <p:sp>
              <p:nvSpPr>
                <p:cNvPr id="7687" name="Freeform 519"/>
                <p:cNvSpPr>
                  <a:spLocks/>
                </p:cNvSpPr>
                <p:nvPr/>
              </p:nvSpPr>
              <p:spPr bwMode="auto">
                <a:xfrm>
                  <a:off x="1393" y="3107"/>
                  <a:ext cx="23" cy="50"/>
                </a:xfrm>
                <a:custGeom>
                  <a:avLst/>
                  <a:gdLst/>
                  <a:ahLst/>
                  <a:cxnLst>
                    <a:cxn ang="0">
                      <a:pos x="23" y="5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3" h="50">
                      <a:moveTo>
                        <a:pt x="23" y="50"/>
                      </a:moveTo>
                      <a:cubicBezTo>
                        <a:pt x="10" y="50"/>
                        <a:pt x="0" y="28"/>
                        <a:pt x="0" y="0"/>
                      </a:cubicBezTo>
                    </a:path>
                  </a:pathLst>
                </a:custGeom>
                <a:noFill/>
                <a:ln w="1428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 b="1">
                    <a:latin typeface="+mj-lt"/>
                  </a:endParaRPr>
                </a:p>
              </p:txBody>
            </p:sp>
            <p:sp>
              <p:nvSpPr>
                <p:cNvPr id="7688" name="Freeform 520"/>
                <p:cNvSpPr>
                  <a:spLocks/>
                </p:cNvSpPr>
                <p:nvPr/>
              </p:nvSpPr>
              <p:spPr bwMode="auto">
                <a:xfrm>
                  <a:off x="1463" y="3107"/>
                  <a:ext cx="24" cy="50"/>
                </a:xfrm>
                <a:custGeom>
                  <a:avLst/>
                  <a:gdLst/>
                  <a:ahLst/>
                  <a:cxnLst>
                    <a:cxn ang="0">
                      <a:pos x="0" y="50"/>
                    </a:cxn>
                    <a:cxn ang="0">
                      <a:pos x="24" y="0"/>
                    </a:cxn>
                  </a:cxnLst>
                  <a:rect l="0" t="0" r="r" b="b"/>
                  <a:pathLst>
                    <a:path w="24" h="50">
                      <a:moveTo>
                        <a:pt x="0" y="50"/>
                      </a:moveTo>
                      <a:cubicBezTo>
                        <a:pt x="14" y="50"/>
                        <a:pt x="24" y="28"/>
                        <a:pt x="24" y="0"/>
                      </a:cubicBezTo>
                    </a:path>
                  </a:pathLst>
                </a:custGeom>
                <a:noFill/>
                <a:ln w="1428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 b="1">
                    <a:latin typeface="+mj-lt"/>
                  </a:endParaRPr>
                </a:p>
              </p:txBody>
            </p:sp>
            <p:sp>
              <p:nvSpPr>
                <p:cNvPr id="7689" name="Freeform 521"/>
                <p:cNvSpPr>
                  <a:spLocks/>
                </p:cNvSpPr>
                <p:nvPr/>
              </p:nvSpPr>
              <p:spPr bwMode="auto">
                <a:xfrm>
                  <a:off x="1440" y="3107"/>
                  <a:ext cx="23" cy="50"/>
                </a:xfrm>
                <a:custGeom>
                  <a:avLst/>
                  <a:gdLst/>
                  <a:ahLst/>
                  <a:cxnLst>
                    <a:cxn ang="0">
                      <a:pos x="23" y="5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3" h="50">
                      <a:moveTo>
                        <a:pt x="23" y="50"/>
                      </a:moveTo>
                      <a:cubicBezTo>
                        <a:pt x="11" y="50"/>
                        <a:pt x="0" y="28"/>
                        <a:pt x="0" y="0"/>
                      </a:cubicBezTo>
                    </a:path>
                  </a:pathLst>
                </a:custGeom>
                <a:noFill/>
                <a:ln w="1428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 b="1">
                    <a:latin typeface="+mj-lt"/>
                  </a:endParaRPr>
                </a:p>
              </p:txBody>
            </p:sp>
            <p:sp>
              <p:nvSpPr>
                <p:cNvPr id="7690" name="Freeform 522"/>
                <p:cNvSpPr>
                  <a:spLocks/>
                </p:cNvSpPr>
                <p:nvPr/>
              </p:nvSpPr>
              <p:spPr bwMode="auto">
                <a:xfrm>
                  <a:off x="1511" y="3107"/>
                  <a:ext cx="23" cy="50"/>
                </a:xfrm>
                <a:custGeom>
                  <a:avLst/>
                  <a:gdLst/>
                  <a:ahLst/>
                  <a:cxnLst>
                    <a:cxn ang="0">
                      <a:pos x="0" y="5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23" h="50">
                      <a:moveTo>
                        <a:pt x="0" y="50"/>
                      </a:moveTo>
                      <a:cubicBezTo>
                        <a:pt x="13" y="50"/>
                        <a:pt x="23" y="28"/>
                        <a:pt x="23" y="0"/>
                      </a:cubicBezTo>
                    </a:path>
                  </a:pathLst>
                </a:custGeom>
                <a:noFill/>
                <a:ln w="1428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 b="1">
                    <a:latin typeface="+mj-lt"/>
                  </a:endParaRPr>
                </a:p>
              </p:txBody>
            </p:sp>
            <p:sp>
              <p:nvSpPr>
                <p:cNvPr id="7691" name="Freeform 523"/>
                <p:cNvSpPr>
                  <a:spLocks/>
                </p:cNvSpPr>
                <p:nvPr/>
              </p:nvSpPr>
              <p:spPr bwMode="auto">
                <a:xfrm>
                  <a:off x="1487" y="3107"/>
                  <a:ext cx="24" cy="50"/>
                </a:xfrm>
                <a:custGeom>
                  <a:avLst/>
                  <a:gdLst/>
                  <a:ahLst/>
                  <a:cxnLst>
                    <a:cxn ang="0">
                      <a:pos x="24" y="5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4" h="50">
                      <a:moveTo>
                        <a:pt x="24" y="50"/>
                      </a:moveTo>
                      <a:cubicBezTo>
                        <a:pt x="11" y="50"/>
                        <a:pt x="0" y="28"/>
                        <a:pt x="0" y="0"/>
                      </a:cubicBezTo>
                    </a:path>
                  </a:pathLst>
                </a:custGeom>
                <a:noFill/>
                <a:ln w="1428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 b="1">
                    <a:latin typeface="+mj-lt"/>
                  </a:endParaRPr>
                </a:p>
              </p:txBody>
            </p:sp>
            <p:sp>
              <p:nvSpPr>
                <p:cNvPr id="7692" name="Freeform 524"/>
                <p:cNvSpPr>
                  <a:spLocks/>
                </p:cNvSpPr>
                <p:nvPr/>
              </p:nvSpPr>
              <p:spPr bwMode="auto">
                <a:xfrm>
                  <a:off x="1558" y="3107"/>
                  <a:ext cx="23" cy="50"/>
                </a:xfrm>
                <a:custGeom>
                  <a:avLst/>
                  <a:gdLst/>
                  <a:ahLst/>
                  <a:cxnLst>
                    <a:cxn ang="0">
                      <a:pos x="0" y="5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23" h="50">
                      <a:moveTo>
                        <a:pt x="0" y="50"/>
                      </a:moveTo>
                      <a:cubicBezTo>
                        <a:pt x="13" y="50"/>
                        <a:pt x="23" y="28"/>
                        <a:pt x="23" y="0"/>
                      </a:cubicBezTo>
                    </a:path>
                  </a:pathLst>
                </a:custGeom>
                <a:noFill/>
                <a:ln w="1428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 b="1">
                    <a:latin typeface="+mj-lt"/>
                  </a:endParaRPr>
                </a:p>
              </p:txBody>
            </p:sp>
            <p:sp>
              <p:nvSpPr>
                <p:cNvPr id="7693" name="Freeform 525"/>
                <p:cNvSpPr>
                  <a:spLocks/>
                </p:cNvSpPr>
                <p:nvPr/>
              </p:nvSpPr>
              <p:spPr bwMode="auto">
                <a:xfrm>
                  <a:off x="1534" y="3107"/>
                  <a:ext cx="24" cy="50"/>
                </a:xfrm>
                <a:custGeom>
                  <a:avLst/>
                  <a:gdLst/>
                  <a:ahLst/>
                  <a:cxnLst>
                    <a:cxn ang="0">
                      <a:pos x="24" y="5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4" h="50">
                      <a:moveTo>
                        <a:pt x="24" y="50"/>
                      </a:moveTo>
                      <a:cubicBezTo>
                        <a:pt x="11" y="50"/>
                        <a:pt x="0" y="28"/>
                        <a:pt x="0" y="0"/>
                      </a:cubicBezTo>
                    </a:path>
                  </a:pathLst>
                </a:custGeom>
                <a:noFill/>
                <a:ln w="1428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 b="1">
                    <a:latin typeface="+mj-lt"/>
                  </a:endParaRPr>
                </a:p>
              </p:txBody>
            </p:sp>
          </p:grpSp>
          <p:sp>
            <p:nvSpPr>
              <p:cNvPr id="7694" name="Freeform 526"/>
              <p:cNvSpPr>
                <a:spLocks/>
              </p:cNvSpPr>
              <p:nvPr/>
            </p:nvSpPr>
            <p:spPr bwMode="auto">
              <a:xfrm>
                <a:off x="1605" y="3107"/>
                <a:ext cx="23" cy="50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23" y="0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13" y="50"/>
                      <a:pt x="23" y="28"/>
                      <a:pt x="23" y="0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  <p:sp>
            <p:nvSpPr>
              <p:cNvPr id="7695" name="Freeform 527"/>
              <p:cNvSpPr>
                <a:spLocks/>
              </p:cNvSpPr>
              <p:nvPr/>
            </p:nvSpPr>
            <p:spPr bwMode="auto">
              <a:xfrm>
                <a:off x="1581" y="3107"/>
                <a:ext cx="24" cy="50"/>
              </a:xfrm>
              <a:custGeom>
                <a:avLst/>
                <a:gdLst/>
                <a:ahLst/>
                <a:cxnLst>
                  <a:cxn ang="0">
                    <a:pos x="24" y="50"/>
                  </a:cxn>
                  <a:cxn ang="0">
                    <a:pos x="0" y="0"/>
                  </a:cxn>
                </a:cxnLst>
                <a:rect l="0" t="0" r="r" b="b"/>
                <a:pathLst>
                  <a:path w="24" h="50">
                    <a:moveTo>
                      <a:pt x="24" y="50"/>
                    </a:moveTo>
                    <a:cubicBezTo>
                      <a:pt x="11" y="50"/>
                      <a:pt x="0" y="28"/>
                      <a:pt x="0" y="0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</p:grpSp>
        <p:grpSp>
          <p:nvGrpSpPr>
            <p:cNvPr id="18461" name="Group 528"/>
            <p:cNvGrpSpPr>
              <a:grpSpLocks/>
            </p:cNvGrpSpPr>
            <p:nvPr/>
          </p:nvGrpSpPr>
          <p:grpSpPr bwMode="auto">
            <a:xfrm>
              <a:off x="1606" y="2860"/>
              <a:ext cx="235" cy="50"/>
              <a:chOff x="1393" y="2956"/>
              <a:chExt cx="235" cy="50"/>
            </a:xfrm>
          </p:grpSpPr>
          <p:grpSp>
            <p:nvGrpSpPr>
              <p:cNvPr id="18462" name="Group 529"/>
              <p:cNvGrpSpPr>
                <a:grpSpLocks/>
              </p:cNvGrpSpPr>
              <p:nvPr/>
            </p:nvGrpSpPr>
            <p:grpSpPr bwMode="auto">
              <a:xfrm>
                <a:off x="1393" y="2956"/>
                <a:ext cx="188" cy="50"/>
                <a:chOff x="1393" y="2956"/>
                <a:chExt cx="188" cy="50"/>
              </a:xfrm>
            </p:grpSpPr>
            <p:sp>
              <p:nvSpPr>
                <p:cNvPr id="7698" name="Freeform 530"/>
                <p:cNvSpPr>
                  <a:spLocks/>
                </p:cNvSpPr>
                <p:nvPr/>
              </p:nvSpPr>
              <p:spPr bwMode="auto">
                <a:xfrm>
                  <a:off x="1416" y="2956"/>
                  <a:ext cx="24" cy="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4" y="50"/>
                    </a:cxn>
                  </a:cxnLst>
                  <a:rect l="0" t="0" r="r" b="b"/>
                  <a:pathLst>
                    <a:path w="24" h="50">
                      <a:moveTo>
                        <a:pt x="0" y="0"/>
                      </a:moveTo>
                      <a:cubicBezTo>
                        <a:pt x="14" y="0"/>
                        <a:pt x="24" y="22"/>
                        <a:pt x="24" y="50"/>
                      </a:cubicBezTo>
                    </a:path>
                  </a:pathLst>
                </a:custGeom>
                <a:noFill/>
                <a:ln w="1428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 b="1">
                    <a:latin typeface="+mj-lt"/>
                  </a:endParaRPr>
                </a:p>
              </p:txBody>
            </p:sp>
            <p:sp>
              <p:nvSpPr>
                <p:cNvPr id="7699" name="Freeform 531"/>
                <p:cNvSpPr>
                  <a:spLocks/>
                </p:cNvSpPr>
                <p:nvPr/>
              </p:nvSpPr>
              <p:spPr bwMode="auto">
                <a:xfrm>
                  <a:off x="1393" y="2956"/>
                  <a:ext cx="23" cy="5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0"/>
                    </a:cxn>
                  </a:cxnLst>
                  <a:rect l="0" t="0" r="r" b="b"/>
                  <a:pathLst>
                    <a:path w="23" h="50">
                      <a:moveTo>
                        <a:pt x="23" y="0"/>
                      </a:moveTo>
                      <a:cubicBezTo>
                        <a:pt x="10" y="0"/>
                        <a:pt x="0" y="22"/>
                        <a:pt x="0" y="50"/>
                      </a:cubicBezTo>
                    </a:path>
                  </a:pathLst>
                </a:custGeom>
                <a:noFill/>
                <a:ln w="1428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 b="1">
                    <a:latin typeface="+mj-lt"/>
                  </a:endParaRPr>
                </a:p>
              </p:txBody>
            </p:sp>
            <p:sp>
              <p:nvSpPr>
                <p:cNvPr id="7700" name="Freeform 532"/>
                <p:cNvSpPr>
                  <a:spLocks/>
                </p:cNvSpPr>
                <p:nvPr/>
              </p:nvSpPr>
              <p:spPr bwMode="auto">
                <a:xfrm>
                  <a:off x="1463" y="2956"/>
                  <a:ext cx="24" cy="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4" y="50"/>
                    </a:cxn>
                  </a:cxnLst>
                  <a:rect l="0" t="0" r="r" b="b"/>
                  <a:pathLst>
                    <a:path w="24" h="50">
                      <a:moveTo>
                        <a:pt x="0" y="0"/>
                      </a:moveTo>
                      <a:cubicBezTo>
                        <a:pt x="14" y="0"/>
                        <a:pt x="24" y="22"/>
                        <a:pt x="24" y="50"/>
                      </a:cubicBezTo>
                    </a:path>
                  </a:pathLst>
                </a:custGeom>
                <a:noFill/>
                <a:ln w="1428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 b="1">
                    <a:latin typeface="+mj-lt"/>
                  </a:endParaRPr>
                </a:p>
              </p:txBody>
            </p:sp>
            <p:sp>
              <p:nvSpPr>
                <p:cNvPr id="7701" name="Freeform 533"/>
                <p:cNvSpPr>
                  <a:spLocks/>
                </p:cNvSpPr>
                <p:nvPr/>
              </p:nvSpPr>
              <p:spPr bwMode="auto">
                <a:xfrm>
                  <a:off x="1440" y="2956"/>
                  <a:ext cx="23" cy="5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0"/>
                    </a:cxn>
                  </a:cxnLst>
                  <a:rect l="0" t="0" r="r" b="b"/>
                  <a:pathLst>
                    <a:path w="23" h="50">
                      <a:moveTo>
                        <a:pt x="23" y="0"/>
                      </a:moveTo>
                      <a:cubicBezTo>
                        <a:pt x="11" y="0"/>
                        <a:pt x="0" y="22"/>
                        <a:pt x="0" y="50"/>
                      </a:cubicBezTo>
                    </a:path>
                  </a:pathLst>
                </a:custGeom>
                <a:noFill/>
                <a:ln w="1428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 b="1">
                    <a:latin typeface="+mj-lt"/>
                  </a:endParaRPr>
                </a:p>
              </p:txBody>
            </p:sp>
            <p:sp>
              <p:nvSpPr>
                <p:cNvPr id="7702" name="Freeform 534"/>
                <p:cNvSpPr>
                  <a:spLocks/>
                </p:cNvSpPr>
                <p:nvPr/>
              </p:nvSpPr>
              <p:spPr bwMode="auto">
                <a:xfrm>
                  <a:off x="1511" y="2956"/>
                  <a:ext cx="23" cy="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3" y="50"/>
                    </a:cxn>
                  </a:cxnLst>
                  <a:rect l="0" t="0" r="r" b="b"/>
                  <a:pathLst>
                    <a:path w="23" h="50">
                      <a:moveTo>
                        <a:pt x="0" y="0"/>
                      </a:moveTo>
                      <a:cubicBezTo>
                        <a:pt x="13" y="0"/>
                        <a:pt x="23" y="22"/>
                        <a:pt x="23" y="50"/>
                      </a:cubicBezTo>
                    </a:path>
                  </a:pathLst>
                </a:custGeom>
                <a:noFill/>
                <a:ln w="1428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 b="1">
                    <a:latin typeface="+mj-lt"/>
                  </a:endParaRPr>
                </a:p>
              </p:txBody>
            </p:sp>
            <p:sp>
              <p:nvSpPr>
                <p:cNvPr id="7703" name="Freeform 535"/>
                <p:cNvSpPr>
                  <a:spLocks/>
                </p:cNvSpPr>
                <p:nvPr/>
              </p:nvSpPr>
              <p:spPr bwMode="auto">
                <a:xfrm>
                  <a:off x="1487" y="2956"/>
                  <a:ext cx="24" cy="50"/>
                </a:xfrm>
                <a:custGeom>
                  <a:avLst/>
                  <a:gdLst/>
                  <a:ahLst/>
                  <a:cxnLst>
                    <a:cxn ang="0">
                      <a:pos x="24" y="0"/>
                    </a:cxn>
                    <a:cxn ang="0">
                      <a:pos x="0" y="50"/>
                    </a:cxn>
                  </a:cxnLst>
                  <a:rect l="0" t="0" r="r" b="b"/>
                  <a:pathLst>
                    <a:path w="24" h="50">
                      <a:moveTo>
                        <a:pt x="24" y="0"/>
                      </a:moveTo>
                      <a:cubicBezTo>
                        <a:pt x="11" y="0"/>
                        <a:pt x="0" y="22"/>
                        <a:pt x="0" y="50"/>
                      </a:cubicBezTo>
                    </a:path>
                  </a:pathLst>
                </a:custGeom>
                <a:noFill/>
                <a:ln w="1428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 b="1">
                    <a:latin typeface="+mj-lt"/>
                  </a:endParaRPr>
                </a:p>
              </p:txBody>
            </p:sp>
            <p:sp>
              <p:nvSpPr>
                <p:cNvPr id="7704" name="Freeform 536"/>
                <p:cNvSpPr>
                  <a:spLocks/>
                </p:cNvSpPr>
                <p:nvPr/>
              </p:nvSpPr>
              <p:spPr bwMode="auto">
                <a:xfrm>
                  <a:off x="1558" y="2956"/>
                  <a:ext cx="23" cy="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3" y="50"/>
                    </a:cxn>
                  </a:cxnLst>
                  <a:rect l="0" t="0" r="r" b="b"/>
                  <a:pathLst>
                    <a:path w="23" h="50">
                      <a:moveTo>
                        <a:pt x="0" y="0"/>
                      </a:moveTo>
                      <a:cubicBezTo>
                        <a:pt x="13" y="0"/>
                        <a:pt x="23" y="22"/>
                        <a:pt x="23" y="50"/>
                      </a:cubicBezTo>
                    </a:path>
                  </a:pathLst>
                </a:custGeom>
                <a:noFill/>
                <a:ln w="1428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 b="1">
                    <a:latin typeface="+mj-lt"/>
                  </a:endParaRPr>
                </a:p>
              </p:txBody>
            </p:sp>
            <p:sp>
              <p:nvSpPr>
                <p:cNvPr id="7705" name="Freeform 537"/>
                <p:cNvSpPr>
                  <a:spLocks/>
                </p:cNvSpPr>
                <p:nvPr/>
              </p:nvSpPr>
              <p:spPr bwMode="auto">
                <a:xfrm>
                  <a:off x="1534" y="2956"/>
                  <a:ext cx="24" cy="50"/>
                </a:xfrm>
                <a:custGeom>
                  <a:avLst/>
                  <a:gdLst/>
                  <a:ahLst/>
                  <a:cxnLst>
                    <a:cxn ang="0">
                      <a:pos x="24" y="0"/>
                    </a:cxn>
                    <a:cxn ang="0">
                      <a:pos x="0" y="50"/>
                    </a:cxn>
                  </a:cxnLst>
                  <a:rect l="0" t="0" r="r" b="b"/>
                  <a:pathLst>
                    <a:path w="24" h="50">
                      <a:moveTo>
                        <a:pt x="24" y="0"/>
                      </a:moveTo>
                      <a:cubicBezTo>
                        <a:pt x="11" y="0"/>
                        <a:pt x="0" y="22"/>
                        <a:pt x="0" y="50"/>
                      </a:cubicBezTo>
                    </a:path>
                  </a:pathLst>
                </a:custGeom>
                <a:noFill/>
                <a:ln w="1428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 b="1">
                    <a:latin typeface="+mj-lt"/>
                  </a:endParaRPr>
                </a:p>
              </p:txBody>
            </p:sp>
          </p:grpSp>
          <p:sp>
            <p:nvSpPr>
              <p:cNvPr id="7706" name="Freeform 538"/>
              <p:cNvSpPr>
                <a:spLocks/>
              </p:cNvSpPr>
              <p:nvPr/>
            </p:nvSpPr>
            <p:spPr bwMode="auto">
              <a:xfrm>
                <a:off x="1605" y="2956"/>
                <a:ext cx="23" cy="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" y="50"/>
                  </a:cxn>
                </a:cxnLst>
                <a:rect l="0" t="0" r="r" b="b"/>
                <a:pathLst>
                  <a:path w="23" h="50">
                    <a:moveTo>
                      <a:pt x="0" y="0"/>
                    </a:moveTo>
                    <a:cubicBezTo>
                      <a:pt x="13" y="0"/>
                      <a:pt x="23" y="22"/>
                      <a:pt x="23" y="50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  <p:sp>
            <p:nvSpPr>
              <p:cNvPr id="7707" name="Freeform 539"/>
              <p:cNvSpPr>
                <a:spLocks/>
              </p:cNvSpPr>
              <p:nvPr/>
            </p:nvSpPr>
            <p:spPr bwMode="auto">
              <a:xfrm>
                <a:off x="1581" y="2956"/>
                <a:ext cx="24" cy="50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0" y="50"/>
                  </a:cxn>
                </a:cxnLst>
                <a:rect l="0" t="0" r="r" b="b"/>
                <a:pathLst>
                  <a:path w="24" h="50">
                    <a:moveTo>
                      <a:pt x="24" y="0"/>
                    </a:moveTo>
                    <a:cubicBezTo>
                      <a:pt x="11" y="0"/>
                      <a:pt x="0" y="22"/>
                      <a:pt x="0" y="50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</p:grpSp>
        <p:grpSp>
          <p:nvGrpSpPr>
            <p:cNvPr id="18463" name="Group 540"/>
            <p:cNvGrpSpPr>
              <a:grpSpLocks/>
            </p:cNvGrpSpPr>
            <p:nvPr/>
          </p:nvGrpSpPr>
          <p:grpSpPr bwMode="auto">
            <a:xfrm>
              <a:off x="1606" y="3011"/>
              <a:ext cx="188" cy="50"/>
              <a:chOff x="1393" y="3107"/>
              <a:chExt cx="188" cy="50"/>
            </a:xfrm>
          </p:grpSpPr>
          <p:sp>
            <p:nvSpPr>
              <p:cNvPr id="7709" name="Freeform 541"/>
              <p:cNvSpPr>
                <a:spLocks/>
              </p:cNvSpPr>
              <p:nvPr/>
            </p:nvSpPr>
            <p:spPr bwMode="auto">
              <a:xfrm>
                <a:off x="1416" y="3107"/>
                <a:ext cx="24" cy="50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24" y="0"/>
                  </a:cxn>
                </a:cxnLst>
                <a:rect l="0" t="0" r="r" b="b"/>
                <a:pathLst>
                  <a:path w="24" h="50">
                    <a:moveTo>
                      <a:pt x="0" y="50"/>
                    </a:moveTo>
                    <a:cubicBezTo>
                      <a:pt x="14" y="50"/>
                      <a:pt x="24" y="28"/>
                      <a:pt x="24" y="0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  <p:sp>
            <p:nvSpPr>
              <p:cNvPr id="7710" name="Freeform 542"/>
              <p:cNvSpPr>
                <a:spLocks/>
              </p:cNvSpPr>
              <p:nvPr/>
            </p:nvSpPr>
            <p:spPr bwMode="auto">
              <a:xfrm>
                <a:off x="1393" y="3107"/>
                <a:ext cx="23" cy="50"/>
              </a:xfrm>
              <a:custGeom>
                <a:avLst/>
                <a:gdLst/>
                <a:ahLst/>
                <a:cxnLst>
                  <a:cxn ang="0">
                    <a:pos x="23" y="50"/>
                  </a:cxn>
                  <a:cxn ang="0">
                    <a:pos x="0" y="0"/>
                  </a:cxn>
                </a:cxnLst>
                <a:rect l="0" t="0" r="r" b="b"/>
                <a:pathLst>
                  <a:path w="23" h="50">
                    <a:moveTo>
                      <a:pt x="23" y="50"/>
                    </a:moveTo>
                    <a:cubicBezTo>
                      <a:pt x="10" y="50"/>
                      <a:pt x="0" y="28"/>
                      <a:pt x="0" y="0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  <p:sp>
            <p:nvSpPr>
              <p:cNvPr id="7711" name="Freeform 543"/>
              <p:cNvSpPr>
                <a:spLocks/>
              </p:cNvSpPr>
              <p:nvPr/>
            </p:nvSpPr>
            <p:spPr bwMode="auto">
              <a:xfrm>
                <a:off x="1463" y="3107"/>
                <a:ext cx="24" cy="50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24" y="0"/>
                  </a:cxn>
                </a:cxnLst>
                <a:rect l="0" t="0" r="r" b="b"/>
                <a:pathLst>
                  <a:path w="24" h="50">
                    <a:moveTo>
                      <a:pt x="0" y="50"/>
                    </a:moveTo>
                    <a:cubicBezTo>
                      <a:pt x="14" y="50"/>
                      <a:pt x="24" y="28"/>
                      <a:pt x="24" y="0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  <p:sp>
            <p:nvSpPr>
              <p:cNvPr id="7712" name="Freeform 544"/>
              <p:cNvSpPr>
                <a:spLocks/>
              </p:cNvSpPr>
              <p:nvPr/>
            </p:nvSpPr>
            <p:spPr bwMode="auto">
              <a:xfrm>
                <a:off x="1440" y="3107"/>
                <a:ext cx="23" cy="50"/>
              </a:xfrm>
              <a:custGeom>
                <a:avLst/>
                <a:gdLst/>
                <a:ahLst/>
                <a:cxnLst>
                  <a:cxn ang="0">
                    <a:pos x="23" y="50"/>
                  </a:cxn>
                  <a:cxn ang="0">
                    <a:pos x="0" y="0"/>
                  </a:cxn>
                </a:cxnLst>
                <a:rect l="0" t="0" r="r" b="b"/>
                <a:pathLst>
                  <a:path w="23" h="50">
                    <a:moveTo>
                      <a:pt x="23" y="50"/>
                    </a:moveTo>
                    <a:cubicBezTo>
                      <a:pt x="11" y="50"/>
                      <a:pt x="0" y="28"/>
                      <a:pt x="0" y="0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  <p:sp>
            <p:nvSpPr>
              <p:cNvPr id="7713" name="Freeform 545"/>
              <p:cNvSpPr>
                <a:spLocks/>
              </p:cNvSpPr>
              <p:nvPr/>
            </p:nvSpPr>
            <p:spPr bwMode="auto">
              <a:xfrm>
                <a:off x="1511" y="3107"/>
                <a:ext cx="23" cy="50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23" y="0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13" y="50"/>
                      <a:pt x="23" y="28"/>
                      <a:pt x="23" y="0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  <p:sp>
            <p:nvSpPr>
              <p:cNvPr id="7714" name="Freeform 546"/>
              <p:cNvSpPr>
                <a:spLocks/>
              </p:cNvSpPr>
              <p:nvPr/>
            </p:nvSpPr>
            <p:spPr bwMode="auto">
              <a:xfrm>
                <a:off x="1487" y="3107"/>
                <a:ext cx="24" cy="50"/>
              </a:xfrm>
              <a:custGeom>
                <a:avLst/>
                <a:gdLst/>
                <a:ahLst/>
                <a:cxnLst>
                  <a:cxn ang="0">
                    <a:pos x="24" y="50"/>
                  </a:cxn>
                  <a:cxn ang="0">
                    <a:pos x="0" y="0"/>
                  </a:cxn>
                </a:cxnLst>
                <a:rect l="0" t="0" r="r" b="b"/>
                <a:pathLst>
                  <a:path w="24" h="50">
                    <a:moveTo>
                      <a:pt x="24" y="50"/>
                    </a:moveTo>
                    <a:cubicBezTo>
                      <a:pt x="11" y="50"/>
                      <a:pt x="0" y="28"/>
                      <a:pt x="0" y="0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  <p:sp>
            <p:nvSpPr>
              <p:cNvPr id="7715" name="Freeform 547"/>
              <p:cNvSpPr>
                <a:spLocks/>
              </p:cNvSpPr>
              <p:nvPr/>
            </p:nvSpPr>
            <p:spPr bwMode="auto">
              <a:xfrm>
                <a:off x="1558" y="3107"/>
                <a:ext cx="23" cy="50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23" y="0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13" y="50"/>
                      <a:pt x="23" y="28"/>
                      <a:pt x="23" y="0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  <p:sp>
            <p:nvSpPr>
              <p:cNvPr id="7716" name="Freeform 548"/>
              <p:cNvSpPr>
                <a:spLocks/>
              </p:cNvSpPr>
              <p:nvPr/>
            </p:nvSpPr>
            <p:spPr bwMode="auto">
              <a:xfrm>
                <a:off x="1534" y="3107"/>
                <a:ext cx="24" cy="50"/>
              </a:xfrm>
              <a:custGeom>
                <a:avLst/>
                <a:gdLst/>
                <a:ahLst/>
                <a:cxnLst>
                  <a:cxn ang="0">
                    <a:pos x="24" y="50"/>
                  </a:cxn>
                  <a:cxn ang="0">
                    <a:pos x="0" y="0"/>
                  </a:cxn>
                </a:cxnLst>
                <a:rect l="0" t="0" r="r" b="b"/>
                <a:pathLst>
                  <a:path w="24" h="50">
                    <a:moveTo>
                      <a:pt x="24" y="50"/>
                    </a:moveTo>
                    <a:cubicBezTo>
                      <a:pt x="11" y="50"/>
                      <a:pt x="0" y="28"/>
                      <a:pt x="0" y="0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</p:grpSp>
        <p:sp>
          <p:nvSpPr>
            <p:cNvPr id="7717" name="Freeform 549"/>
            <p:cNvSpPr>
              <a:spLocks/>
            </p:cNvSpPr>
            <p:nvPr/>
          </p:nvSpPr>
          <p:spPr bwMode="auto">
            <a:xfrm>
              <a:off x="1818" y="3011"/>
              <a:ext cx="23" cy="50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23" y="0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13" y="50"/>
                    <a:pt x="23" y="28"/>
                    <a:pt x="23" y="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718" name="Freeform 550"/>
            <p:cNvSpPr>
              <a:spLocks/>
            </p:cNvSpPr>
            <p:nvPr/>
          </p:nvSpPr>
          <p:spPr bwMode="auto">
            <a:xfrm>
              <a:off x="1794" y="3011"/>
              <a:ext cx="24" cy="50"/>
            </a:xfrm>
            <a:custGeom>
              <a:avLst/>
              <a:gdLst/>
              <a:ahLst/>
              <a:cxnLst>
                <a:cxn ang="0">
                  <a:pos x="24" y="50"/>
                </a:cxn>
                <a:cxn ang="0">
                  <a:pos x="0" y="0"/>
                </a:cxn>
              </a:cxnLst>
              <a:rect l="0" t="0" r="r" b="b"/>
              <a:pathLst>
                <a:path w="24" h="50">
                  <a:moveTo>
                    <a:pt x="24" y="50"/>
                  </a:moveTo>
                  <a:cubicBezTo>
                    <a:pt x="11" y="50"/>
                    <a:pt x="0" y="28"/>
                    <a:pt x="0" y="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719" name="Freeform 551"/>
            <p:cNvSpPr>
              <a:spLocks/>
            </p:cNvSpPr>
            <p:nvPr/>
          </p:nvSpPr>
          <p:spPr bwMode="auto">
            <a:xfrm>
              <a:off x="1629" y="3011"/>
              <a:ext cx="24" cy="50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24" y="0"/>
                </a:cxn>
              </a:cxnLst>
              <a:rect l="0" t="0" r="r" b="b"/>
              <a:pathLst>
                <a:path w="24" h="50">
                  <a:moveTo>
                    <a:pt x="0" y="50"/>
                  </a:moveTo>
                  <a:cubicBezTo>
                    <a:pt x="14" y="50"/>
                    <a:pt x="24" y="28"/>
                    <a:pt x="24" y="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720" name="Freeform 552"/>
            <p:cNvSpPr>
              <a:spLocks/>
            </p:cNvSpPr>
            <p:nvPr/>
          </p:nvSpPr>
          <p:spPr bwMode="auto">
            <a:xfrm>
              <a:off x="1606" y="3011"/>
              <a:ext cx="23" cy="50"/>
            </a:xfrm>
            <a:custGeom>
              <a:avLst/>
              <a:gdLst/>
              <a:ahLst/>
              <a:cxnLst>
                <a:cxn ang="0">
                  <a:pos x="23" y="50"/>
                </a:cxn>
                <a:cxn ang="0">
                  <a:pos x="0" y="0"/>
                </a:cxn>
              </a:cxnLst>
              <a:rect l="0" t="0" r="r" b="b"/>
              <a:pathLst>
                <a:path w="23" h="50">
                  <a:moveTo>
                    <a:pt x="23" y="50"/>
                  </a:moveTo>
                  <a:cubicBezTo>
                    <a:pt x="10" y="50"/>
                    <a:pt x="0" y="28"/>
                    <a:pt x="0" y="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721" name="Freeform 553"/>
            <p:cNvSpPr>
              <a:spLocks/>
            </p:cNvSpPr>
            <p:nvPr/>
          </p:nvSpPr>
          <p:spPr bwMode="auto">
            <a:xfrm>
              <a:off x="1676" y="3011"/>
              <a:ext cx="24" cy="50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24" y="0"/>
                </a:cxn>
              </a:cxnLst>
              <a:rect l="0" t="0" r="r" b="b"/>
              <a:pathLst>
                <a:path w="24" h="50">
                  <a:moveTo>
                    <a:pt x="0" y="50"/>
                  </a:moveTo>
                  <a:cubicBezTo>
                    <a:pt x="14" y="50"/>
                    <a:pt x="24" y="28"/>
                    <a:pt x="24" y="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722" name="Freeform 554"/>
            <p:cNvSpPr>
              <a:spLocks/>
            </p:cNvSpPr>
            <p:nvPr/>
          </p:nvSpPr>
          <p:spPr bwMode="auto">
            <a:xfrm>
              <a:off x="1653" y="3011"/>
              <a:ext cx="23" cy="50"/>
            </a:xfrm>
            <a:custGeom>
              <a:avLst/>
              <a:gdLst/>
              <a:ahLst/>
              <a:cxnLst>
                <a:cxn ang="0">
                  <a:pos x="23" y="50"/>
                </a:cxn>
                <a:cxn ang="0">
                  <a:pos x="0" y="0"/>
                </a:cxn>
              </a:cxnLst>
              <a:rect l="0" t="0" r="r" b="b"/>
              <a:pathLst>
                <a:path w="23" h="50">
                  <a:moveTo>
                    <a:pt x="23" y="50"/>
                  </a:moveTo>
                  <a:cubicBezTo>
                    <a:pt x="11" y="50"/>
                    <a:pt x="0" y="28"/>
                    <a:pt x="0" y="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723" name="Freeform 555"/>
            <p:cNvSpPr>
              <a:spLocks/>
            </p:cNvSpPr>
            <p:nvPr/>
          </p:nvSpPr>
          <p:spPr bwMode="auto">
            <a:xfrm>
              <a:off x="1724" y="3011"/>
              <a:ext cx="23" cy="50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23" y="0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13" y="50"/>
                    <a:pt x="23" y="28"/>
                    <a:pt x="23" y="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724" name="Freeform 556"/>
            <p:cNvSpPr>
              <a:spLocks/>
            </p:cNvSpPr>
            <p:nvPr/>
          </p:nvSpPr>
          <p:spPr bwMode="auto">
            <a:xfrm>
              <a:off x="1700" y="3011"/>
              <a:ext cx="24" cy="50"/>
            </a:xfrm>
            <a:custGeom>
              <a:avLst/>
              <a:gdLst/>
              <a:ahLst/>
              <a:cxnLst>
                <a:cxn ang="0">
                  <a:pos x="24" y="50"/>
                </a:cxn>
                <a:cxn ang="0">
                  <a:pos x="0" y="0"/>
                </a:cxn>
              </a:cxnLst>
              <a:rect l="0" t="0" r="r" b="b"/>
              <a:pathLst>
                <a:path w="24" h="50">
                  <a:moveTo>
                    <a:pt x="24" y="50"/>
                  </a:moveTo>
                  <a:cubicBezTo>
                    <a:pt x="11" y="50"/>
                    <a:pt x="0" y="28"/>
                    <a:pt x="0" y="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725" name="Freeform 557"/>
            <p:cNvSpPr>
              <a:spLocks/>
            </p:cNvSpPr>
            <p:nvPr/>
          </p:nvSpPr>
          <p:spPr bwMode="auto">
            <a:xfrm>
              <a:off x="1771" y="3011"/>
              <a:ext cx="23" cy="50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23" y="0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13" y="50"/>
                    <a:pt x="23" y="28"/>
                    <a:pt x="23" y="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726" name="Freeform 558"/>
            <p:cNvSpPr>
              <a:spLocks/>
            </p:cNvSpPr>
            <p:nvPr/>
          </p:nvSpPr>
          <p:spPr bwMode="auto">
            <a:xfrm>
              <a:off x="1747" y="3011"/>
              <a:ext cx="24" cy="50"/>
            </a:xfrm>
            <a:custGeom>
              <a:avLst/>
              <a:gdLst/>
              <a:ahLst/>
              <a:cxnLst>
                <a:cxn ang="0">
                  <a:pos x="24" y="50"/>
                </a:cxn>
                <a:cxn ang="0">
                  <a:pos x="0" y="0"/>
                </a:cxn>
              </a:cxnLst>
              <a:rect l="0" t="0" r="r" b="b"/>
              <a:pathLst>
                <a:path w="24" h="50">
                  <a:moveTo>
                    <a:pt x="24" y="50"/>
                  </a:moveTo>
                  <a:cubicBezTo>
                    <a:pt x="11" y="50"/>
                    <a:pt x="0" y="28"/>
                    <a:pt x="0" y="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727" name="Freeform 559"/>
            <p:cNvSpPr>
              <a:spLocks/>
            </p:cNvSpPr>
            <p:nvPr/>
          </p:nvSpPr>
          <p:spPr bwMode="auto">
            <a:xfrm>
              <a:off x="1629" y="3011"/>
              <a:ext cx="24" cy="50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24" y="0"/>
                </a:cxn>
              </a:cxnLst>
              <a:rect l="0" t="0" r="r" b="b"/>
              <a:pathLst>
                <a:path w="24" h="50">
                  <a:moveTo>
                    <a:pt x="0" y="50"/>
                  </a:moveTo>
                  <a:cubicBezTo>
                    <a:pt x="14" y="50"/>
                    <a:pt x="24" y="28"/>
                    <a:pt x="24" y="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728" name="Freeform 560"/>
            <p:cNvSpPr>
              <a:spLocks/>
            </p:cNvSpPr>
            <p:nvPr/>
          </p:nvSpPr>
          <p:spPr bwMode="auto">
            <a:xfrm>
              <a:off x="1606" y="3011"/>
              <a:ext cx="23" cy="50"/>
            </a:xfrm>
            <a:custGeom>
              <a:avLst/>
              <a:gdLst/>
              <a:ahLst/>
              <a:cxnLst>
                <a:cxn ang="0">
                  <a:pos x="23" y="50"/>
                </a:cxn>
                <a:cxn ang="0">
                  <a:pos x="0" y="0"/>
                </a:cxn>
              </a:cxnLst>
              <a:rect l="0" t="0" r="r" b="b"/>
              <a:pathLst>
                <a:path w="23" h="50">
                  <a:moveTo>
                    <a:pt x="23" y="50"/>
                  </a:moveTo>
                  <a:cubicBezTo>
                    <a:pt x="10" y="50"/>
                    <a:pt x="0" y="28"/>
                    <a:pt x="0" y="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729" name="Freeform 561"/>
            <p:cNvSpPr>
              <a:spLocks/>
            </p:cNvSpPr>
            <p:nvPr/>
          </p:nvSpPr>
          <p:spPr bwMode="auto">
            <a:xfrm>
              <a:off x="1676" y="3011"/>
              <a:ext cx="24" cy="50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24" y="0"/>
                </a:cxn>
              </a:cxnLst>
              <a:rect l="0" t="0" r="r" b="b"/>
              <a:pathLst>
                <a:path w="24" h="50">
                  <a:moveTo>
                    <a:pt x="0" y="50"/>
                  </a:moveTo>
                  <a:cubicBezTo>
                    <a:pt x="14" y="50"/>
                    <a:pt x="24" y="28"/>
                    <a:pt x="24" y="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730" name="Freeform 562"/>
            <p:cNvSpPr>
              <a:spLocks/>
            </p:cNvSpPr>
            <p:nvPr/>
          </p:nvSpPr>
          <p:spPr bwMode="auto">
            <a:xfrm>
              <a:off x="1653" y="3011"/>
              <a:ext cx="23" cy="50"/>
            </a:xfrm>
            <a:custGeom>
              <a:avLst/>
              <a:gdLst/>
              <a:ahLst/>
              <a:cxnLst>
                <a:cxn ang="0">
                  <a:pos x="23" y="50"/>
                </a:cxn>
                <a:cxn ang="0">
                  <a:pos x="0" y="0"/>
                </a:cxn>
              </a:cxnLst>
              <a:rect l="0" t="0" r="r" b="b"/>
              <a:pathLst>
                <a:path w="23" h="50">
                  <a:moveTo>
                    <a:pt x="23" y="50"/>
                  </a:moveTo>
                  <a:cubicBezTo>
                    <a:pt x="11" y="50"/>
                    <a:pt x="0" y="28"/>
                    <a:pt x="0" y="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731" name="Freeform 563"/>
            <p:cNvSpPr>
              <a:spLocks/>
            </p:cNvSpPr>
            <p:nvPr/>
          </p:nvSpPr>
          <p:spPr bwMode="auto">
            <a:xfrm>
              <a:off x="1724" y="3011"/>
              <a:ext cx="23" cy="50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23" y="0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13" y="50"/>
                    <a:pt x="23" y="28"/>
                    <a:pt x="23" y="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732" name="Freeform 564"/>
            <p:cNvSpPr>
              <a:spLocks/>
            </p:cNvSpPr>
            <p:nvPr/>
          </p:nvSpPr>
          <p:spPr bwMode="auto">
            <a:xfrm>
              <a:off x="1700" y="3011"/>
              <a:ext cx="24" cy="50"/>
            </a:xfrm>
            <a:custGeom>
              <a:avLst/>
              <a:gdLst/>
              <a:ahLst/>
              <a:cxnLst>
                <a:cxn ang="0">
                  <a:pos x="24" y="50"/>
                </a:cxn>
                <a:cxn ang="0">
                  <a:pos x="0" y="0"/>
                </a:cxn>
              </a:cxnLst>
              <a:rect l="0" t="0" r="r" b="b"/>
              <a:pathLst>
                <a:path w="24" h="50">
                  <a:moveTo>
                    <a:pt x="24" y="50"/>
                  </a:moveTo>
                  <a:cubicBezTo>
                    <a:pt x="11" y="50"/>
                    <a:pt x="0" y="28"/>
                    <a:pt x="0" y="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733" name="Freeform 565"/>
            <p:cNvSpPr>
              <a:spLocks/>
            </p:cNvSpPr>
            <p:nvPr/>
          </p:nvSpPr>
          <p:spPr bwMode="auto">
            <a:xfrm>
              <a:off x="1771" y="3011"/>
              <a:ext cx="23" cy="50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23" y="0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13" y="50"/>
                    <a:pt x="23" y="28"/>
                    <a:pt x="23" y="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734" name="Freeform 566"/>
            <p:cNvSpPr>
              <a:spLocks/>
            </p:cNvSpPr>
            <p:nvPr/>
          </p:nvSpPr>
          <p:spPr bwMode="auto">
            <a:xfrm>
              <a:off x="1747" y="3011"/>
              <a:ext cx="24" cy="50"/>
            </a:xfrm>
            <a:custGeom>
              <a:avLst/>
              <a:gdLst/>
              <a:ahLst/>
              <a:cxnLst>
                <a:cxn ang="0">
                  <a:pos x="24" y="50"/>
                </a:cxn>
                <a:cxn ang="0">
                  <a:pos x="0" y="0"/>
                </a:cxn>
              </a:cxnLst>
              <a:rect l="0" t="0" r="r" b="b"/>
              <a:pathLst>
                <a:path w="24" h="50">
                  <a:moveTo>
                    <a:pt x="24" y="50"/>
                  </a:moveTo>
                  <a:cubicBezTo>
                    <a:pt x="11" y="50"/>
                    <a:pt x="0" y="28"/>
                    <a:pt x="0" y="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735" name="Freeform 567"/>
            <p:cNvSpPr>
              <a:spLocks/>
            </p:cNvSpPr>
            <p:nvPr/>
          </p:nvSpPr>
          <p:spPr bwMode="auto">
            <a:xfrm>
              <a:off x="1818" y="3011"/>
              <a:ext cx="23" cy="50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23" y="0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13" y="50"/>
                    <a:pt x="23" y="28"/>
                    <a:pt x="23" y="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736" name="Freeform 568"/>
            <p:cNvSpPr>
              <a:spLocks/>
            </p:cNvSpPr>
            <p:nvPr/>
          </p:nvSpPr>
          <p:spPr bwMode="auto">
            <a:xfrm>
              <a:off x="1794" y="3011"/>
              <a:ext cx="24" cy="50"/>
            </a:xfrm>
            <a:custGeom>
              <a:avLst/>
              <a:gdLst/>
              <a:ahLst/>
              <a:cxnLst>
                <a:cxn ang="0">
                  <a:pos x="24" y="50"/>
                </a:cxn>
                <a:cxn ang="0">
                  <a:pos x="0" y="0"/>
                </a:cxn>
              </a:cxnLst>
              <a:rect l="0" t="0" r="r" b="b"/>
              <a:pathLst>
                <a:path w="24" h="50">
                  <a:moveTo>
                    <a:pt x="24" y="50"/>
                  </a:moveTo>
                  <a:cubicBezTo>
                    <a:pt x="11" y="50"/>
                    <a:pt x="0" y="28"/>
                    <a:pt x="0" y="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grpSp>
          <p:nvGrpSpPr>
            <p:cNvPr id="7429" name="Group 569"/>
            <p:cNvGrpSpPr>
              <a:grpSpLocks/>
            </p:cNvGrpSpPr>
            <p:nvPr/>
          </p:nvGrpSpPr>
          <p:grpSpPr bwMode="auto">
            <a:xfrm>
              <a:off x="1606" y="2860"/>
              <a:ext cx="188" cy="50"/>
              <a:chOff x="1393" y="2956"/>
              <a:chExt cx="188" cy="50"/>
            </a:xfrm>
          </p:grpSpPr>
          <p:sp>
            <p:nvSpPr>
              <p:cNvPr id="7738" name="Freeform 570"/>
              <p:cNvSpPr>
                <a:spLocks/>
              </p:cNvSpPr>
              <p:nvPr/>
            </p:nvSpPr>
            <p:spPr bwMode="auto">
              <a:xfrm>
                <a:off x="1416" y="2956"/>
                <a:ext cx="24" cy="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" y="50"/>
                  </a:cxn>
                </a:cxnLst>
                <a:rect l="0" t="0" r="r" b="b"/>
                <a:pathLst>
                  <a:path w="24" h="50">
                    <a:moveTo>
                      <a:pt x="0" y="0"/>
                    </a:moveTo>
                    <a:cubicBezTo>
                      <a:pt x="14" y="0"/>
                      <a:pt x="24" y="22"/>
                      <a:pt x="24" y="50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  <p:sp>
            <p:nvSpPr>
              <p:cNvPr id="7739" name="Freeform 571"/>
              <p:cNvSpPr>
                <a:spLocks/>
              </p:cNvSpPr>
              <p:nvPr/>
            </p:nvSpPr>
            <p:spPr bwMode="auto">
              <a:xfrm>
                <a:off x="1393" y="2956"/>
                <a:ext cx="23" cy="5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0" y="50"/>
                  </a:cxn>
                </a:cxnLst>
                <a:rect l="0" t="0" r="r" b="b"/>
                <a:pathLst>
                  <a:path w="23" h="50">
                    <a:moveTo>
                      <a:pt x="23" y="0"/>
                    </a:moveTo>
                    <a:cubicBezTo>
                      <a:pt x="10" y="0"/>
                      <a:pt x="0" y="22"/>
                      <a:pt x="0" y="50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  <p:sp>
            <p:nvSpPr>
              <p:cNvPr id="7740" name="Freeform 572"/>
              <p:cNvSpPr>
                <a:spLocks/>
              </p:cNvSpPr>
              <p:nvPr/>
            </p:nvSpPr>
            <p:spPr bwMode="auto">
              <a:xfrm>
                <a:off x="1463" y="2956"/>
                <a:ext cx="24" cy="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" y="50"/>
                  </a:cxn>
                </a:cxnLst>
                <a:rect l="0" t="0" r="r" b="b"/>
                <a:pathLst>
                  <a:path w="24" h="50">
                    <a:moveTo>
                      <a:pt x="0" y="0"/>
                    </a:moveTo>
                    <a:cubicBezTo>
                      <a:pt x="14" y="0"/>
                      <a:pt x="24" y="22"/>
                      <a:pt x="24" y="50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  <p:sp>
            <p:nvSpPr>
              <p:cNvPr id="7741" name="Freeform 573"/>
              <p:cNvSpPr>
                <a:spLocks/>
              </p:cNvSpPr>
              <p:nvPr/>
            </p:nvSpPr>
            <p:spPr bwMode="auto">
              <a:xfrm>
                <a:off x="1440" y="2956"/>
                <a:ext cx="23" cy="5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0" y="50"/>
                  </a:cxn>
                </a:cxnLst>
                <a:rect l="0" t="0" r="r" b="b"/>
                <a:pathLst>
                  <a:path w="23" h="50">
                    <a:moveTo>
                      <a:pt x="23" y="0"/>
                    </a:moveTo>
                    <a:cubicBezTo>
                      <a:pt x="11" y="0"/>
                      <a:pt x="0" y="22"/>
                      <a:pt x="0" y="50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  <p:sp>
            <p:nvSpPr>
              <p:cNvPr id="7742" name="Freeform 574"/>
              <p:cNvSpPr>
                <a:spLocks/>
              </p:cNvSpPr>
              <p:nvPr/>
            </p:nvSpPr>
            <p:spPr bwMode="auto">
              <a:xfrm>
                <a:off x="1511" y="2956"/>
                <a:ext cx="23" cy="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" y="50"/>
                  </a:cxn>
                </a:cxnLst>
                <a:rect l="0" t="0" r="r" b="b"/>
                <a:pathLst>
                  <a:path w="23" h="50">
                    <a:moveTo>
                      <a:pt x="0" y="0"/>
                    </a:moveTo>
                    <a:cubicBezTo>
                      <a:pt x="13" y="0"/>
                      <a:pt x="23" y="22"/>
                      <a:pt x="23" y="50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  <p:sp>
            <p:nvSpPr>
              <p:cNvPr id="7743" name="Freeform 575"/>
              <p:cNvSpPr>
                <a:spLocks/>
              </p:cNvSpPr>
              <p:nvPr/>
            </p:nvSpPr>
            <p:spPr bwMode="auto">
              <a:xfrm>
                <a:off x="1487" y="2956"/>
                <a:ext cx="24" cy="50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0" y="50"/>
                  </a:cxn>
                </a:cxnLst>
                <a:rect l="0" t="0" r="r" b="b"/>
                <a:pathLst>
                  <a:path w="24" h="50">
                    <a:moveTo>
                      <a:pt x="24" y="0"/>
                    </a:moveTo>
                    <a:cubicBezTo>
                      <a:pt x="11" y="0"/>
                      <a:pt x="0" y="22"/>
                      <a:pt x="0" y="50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  <p:sp>
            <p:nvSpPr>
              <p:cNvPr id="7744" name="Freeform 576"/>
              <p:cNvSpPr>
                <a:spLocks/>
              </p:cNvSpPr>
              <p:nvPr/>
            </p:nvSpPr>
            <p:spPr bwMode="auto">
              <a:xfrm>
                <a:off x="1558" y="2956"/>
                <a:ext cx="23" cy="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" y="50"/>
                  </a:cxn>
                </a:cxnLst>
                <a:rect l="0" t="0" r="r" b="b"/>
                <a:pathLst>
                  <a:path w="23" h="50">
                    <a:moveTo>
                      <a:pt x="0" y="0"/>
                    </a:moveTo>
                    <a:cubicBezTo>
                      <a:pt x="13" y="0"/>
                      <a:pt x="23" y="22"/>
                      <a:pt x="23" y="50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  <p:sp>
            <p:nvSpPr>
              <p:cNvPr id="7745" name="Freeform 577"/>
              <p:cNvSpPr>
                <a:spLocks/>
              </p:cNvSpPr>
              <p:nvPr/>
            </p:nvSpPr>
            <p:spPr bwMode="auto">
              <a:xfrm>
                <a:off x="1534" y="2956"/>
                <a:ext cx="24" cy="50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0" y="50"/>
                  </a:cxn>
                </a:cxnLst>
                <a:rect l="0" t="0" r="r" b="b"/>
                <a:pathLst>
                  <a:path w="24" h="50">
                    <a:moveTo>
                      <a:pt x="24" y="0"/>
                    </a:moveTo>
                    <a:cubicBezTo>
                      <a:pt x="11" y="0"/>
                      <a:pt x="0" y="22"/>
                      <a:pt x="0" y="50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</p:grpSp>
        <p:sp>
          <p:nvSpPr>
            <p:cNvPr id="7746" name="Freeform 578"/>
            <p:cNvSpPr>
              <a:spLocks/>
            </p:cNvSpPr>
            <p:nvPr/>
          </p:nvSpPr>
          <p:spPr bwMode="auto">
            <a:xfrm>
              <a:off x="1818" y="2860"/>
              <a:ext cx="23" cy="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50"/>
                </a:cxn>
              </a:cxnLst>
              <a:rect l="0" t="0" r="r" b="b"/>
              <a:pathLst>
                <a:path w="23" h="50">
                  <a:moveTo>
                    <a:pt x="0" y="0"/>
                  </a:moveTo>
                  <a:cubicBezTo>
                    <a:pt x="13" y="0"/>
                    <a:pt x="23" y="22"/>
                    <a:pt x="23" y="5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747" name="Freeform 579"/>
            <p:cNvSpPr>
              <a:spLocks/>
            </p:cNvSpPr>
            <p:nvPr/>
          </p:nvSpPr>
          <p:spPr bwMode="auto">
            <a:xfrm>
              <a:off x="1794" y="2860"/>
              <a:ext cx="24" cy="5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0" y="50"/>
                </a:cxn>
              </a:cxnLst>
              <a:rect l="0" t="0" r="r" b="b"/>
              <a:pathLst>
                <a:path w="24" h="50">
                  <a:moveTo>
                    <a:pt x="24" y="0"/>
                  </a:moveTo>
                  <a:cubicBezTo>
                    <a:pt x="11" y="0"/>
                    <a:pt x="0" y="22"/>
                    <a:pt x="0" y="5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748" name="Freeform 580"/>
            <p:cNvSpPr>
              <a:spLocks/>
            </p:cNvSpPr>
            <p:nvPr/>
          </p:nvSpPr>
          <p:spPr bwMode="auto">
            <a:xfrm>
              <a:off x="1629" y="2860"/>
              <a:ext cx="24" cy="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0"/>
                </a:cxn>
              </a:cxnLst>
              <a:rect l="0" t="0" r="r" b="b"/>
              <a:pathLst>
                <a:path w="24" h="50">
                  <a:moveTo>
                    <a:pt x="0" y="0"/>
                  </a:moveTo>
                  <a:cubicBezTo>
                    <a:pt x="14" y="0"/>
                    <a:pt x="24" y="22"/>
                    <a:pt x="24" y="5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749" name="Freeform 581"/>
            <p:cNvSpPr>
              <a:spLocks/>
            </p:cNvSpPr>
            <p:nvPr/>
          </p:nvSpPr>
          <p:spPr bwMode="auto">
            <a:xfrm>
              <a:off x="1606" y="2860"/>
              <a:ext cx="23" cy="50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0" y="50"/>
                </a:cxn>
              </a:cxnLst>
              <a:rect l="0" t="0" r="r" b="b"/>
              <a:pathLst>
                <a:path w="23" h="50">
                  <a:moveTo>
                    <a:pt x="23" y="0"/>
                  </a:moveTo>
                  <a:cubicBezTo>
                    <a:pt x="10" y="0"/>
                    <a:pt x="0" y="22"/>
                    <a:pt x="0" y="5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750" name="Freeform 582"/>
            <p:cNvSpPr>
              <a:spLocks/>
            </p:cNvSpPr>
            <p:nvPr/>
          </p:nvSpPr>
          <p:spPr bwMode="auto">
            <a:xfrm>
              <a:off x="1676" y="2860"/>
              <a:ext cx="24" cy="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0"/>
                </a:cxn>
              </a:cxnLst>
              <a:rect l="0" t="0" r="r" b="b"/>
              <a:pathLst>
                <a:path w="24" h="50">
                  <a:moveTo>
                    <a:pt x="0" y="0"/>
                  </a:moveTo>
                  <a:cubicBezTo>
                    <a:pt x="14" y="0"/>
                    <a:pt x="24" y="22"/>
                    <a:pt x="24" y="5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751" name="Freeform 583"/>
            <p:cNvSpPr>
              <a:spLocks/>
            </p:cNvSpPr>
            <p:nvPr/>
          </p:nvSpPr>
          <p:spPr bwMode="auto">
            <a:xfrm>
              <a:off x="1653" y="2860"/>
              <a:ext cx="23" cy="50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0" y="50"/>
                </a:cxn>
              </a:cxnLst>
              <a:rect l="0" t="0" r="r" b="b"/>
              <a:pathLst>
                <a:path w="23" h="50">
                  <a:moveTo>
                    <a:pt x="23" y="0"/>
                  </a:moveTo>
                  <a:cubicBezTo>
                    <a:pt x="11" y="0"/>
                    <a:pt x="0" y="22"/>
                    <a:pt x="0" y="5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752" name="Freeform 584"/>
            <p:cNvSpPr>
              <a:spLocks/>
            </p:cNvSpPr>
            <p:nvPr/>
          </p:nvSpPr>
          <p:spPr bwMode="auto">
            <a:xfrm>
              <a:off x="1724" y="2860"/>
              <a:ext cx="23" cy="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50"/>
                </a:cxn>
              </a:cxnLst>
              <a:rect l="0" t="0" r="r" b="b"/>
              <a:pathLst>
                <a:path w="23" h="50">
                  <a:moveTo>
                    <a:pt x="0" y="0"/>
                  </a:moveTo>
                  <a:cubicBezTo>
                    <a:pt x="13" y="0"/>
                    <a:pt x="23" y="22"/>
                    <a:pt x="23" y="5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753" name="Freeform 585"/>
            <p:cNvSpPr>
              <a:spLocks/>
            </p:cNvSpPr>
            <p:nvPr/>
          </p:nvSpPr>
          <p:spPr bwMode="auto">
            <a:xfrm>
              <a:off x="1700" y="2860"/>
              <a:ext cx="24" cy="5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0" y="50"/>
                </a:cxn>
              </a:cxnLst>
              <a:rect l="0" t="0" r="r" b="b"/>
              <a:pathLst>
                <a:path w="24" h="50">
                  <a:moveTo>
                    <a:pt x="24" y="0"/>
                  </a:moveTo>
                  <a:cubicBezTo>
                    <a:pt x="11" y="0"/>
                    <a:pt x="0" y="22"/>
                    <a:pt x="0" y="5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754" name="Freeform 586"/>
            <p:cNvSpPr>
              <a:spLocks/>
            </p:cNvSpPr>
            <p:nvPr/>
          </p:nvSpPr>
          <p:spPr bwMode="auto">
            <a:xfrm>
              <a:off x="1771" y="2860"/>
              <a:ext cx="23" cy="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50"/>
                </a:cxn>
              </a:cxnLst>
              <a:rect l="0" t="0" r="r" b="b"/>
              <a:pathLst>
                <a:path w="23" h="50">
                  <a:moveTo>
                    <a:pt x="0" y="0"/>
                  </a:moveTo>
                  <a:cubicBezTo>
                    <a:pt x="13" y="0"/>
                    <a:pt x="23" y="22"/>
                    <a:pt x="23" y="5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755" name="Freeform 587"/>
            <p:cNvSpPr>
              <a:spLocks/>
            </p:cNvSpPr>
            <p:nvPr/>
          </p:nvSpPr>
          <p:spPr bwMode="auto">
            <a:xfrm>
              <a:off x="1747" y="2860"/>
              <a:ext cx="24" cy="5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0" y="50"/>
                </a:cxn>
              </a:cxnLst>
              <a:rect l="0" t="0" r="r" b="b"/>
              <a:pathLst>
                <a:path w="24" h="50">
                  <a:moveTo>
                    <a:pt x="24" y="0"/>
                  </a:moveTo>
                  <a:cubicBezTo>
                    <a:pt x="11" y="0"/>
                    <a:pt x="0" y="22"/>
                    <a:pt x="0" y="5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756" name="Freeform 588"/>
            <p:cNvSpPr>
              <a:spLocks/>
            </p:cNvSpPr>
            <p:nvPr/>
          </p:nvSpPr>
          <p:spPr bwMode="auto">
            <a:xfrm>
              <a:off x="1629" y="2860"/>
              <a:ext cx="24" cy="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0"/>
                </a:cxn>
              </a:cxnLst>
              <a:rect l="0" t="0" r="r" b="b"/>
              <a:pathLst>
                <a:path w="24" h="50">
                  <a:moveTo>
                    <a:pt x="0" y="0"/>
                  </a:moveTo>
                  <a:cubicBezTo>
                    <a:pt x="14" y="0"/>
                    <a:pt x="24" y="22"/>
                    <a:pt x="24" y="5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757" name="Freeform 589"/>
            <p:cNvSpPr>
              <a:spLocks/>
            </p:cNvSpPr>
            <p:nvPr/>
          </p:nvSpPr>
          <p:spPr bwMode="auto">
            <a:xfrm>
              <a:off x="1606" y="2860"/>
              <a:ext cx="23" cy="50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0" y="50"/>
                </a:cxn>
              </a:cxnLst>
              <a:rect l="0" t="0" r="r" b="b"/>
              <a:pathLst>
                <a:path w="23" h="50">
                  <a:moveTo>
                    <a:pt x="23" y="0"/>
                  </a:moveTo>
                  <a:cubicBezTo>
                    <a:pt x="10" y="0"/>
                    <a:pt x="0" y="22"/>
                    <a:pt x="0" y="5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758" name="Freeform 590"/>
            <p:cNvSpPr>
              <a:spLocks/>
            </p:cNvSpPr>
            <p:nvPr/>
          </p:nvSpPr>
          <p:spPr bwMode="auto">
            <a:xfrm>
              <a:off x="1676" y="2860"/>
              <a:ext cx="24" cy="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0"/>
                </a:cxn>
              </a:cxnLst>
              <a:rect l="0" t="0" r="r" b="b"/>
              <a:pathLst>
                <a:path w="24" h="50">
                  <a:moveTo>
                    <a:pt x="0" y="0"/>
                  </a:moveTo>
                  <a:cubicBezTo>
                    <a:pt x="14" y="0"/>
                    <a:pt x="24" y="22"/>
                    <a:pt x="24" y="5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759" name="Freeform 591"/>
            <p:cNvSpPr>
              <a:spLocks/>
            </p:cNvSpPr>
            <p:nvPr/>
          </p:nvSpPr>
          <p:spPr bwMode="auto">
            <a:xfrm>
              <a:off x="1653" y="2860"/>
              <a:ext cx="23" cy="50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0" y="50"/>
                </a:cxn>
              </a:cxnLst>
              <a:rect l="0" t="0" r="r" b="b"/>
              <a:pathLst>
                <a:path w="23" h="50">
                  <a:moveTo>
                    <a:pt x="23" y="0"/>
                  </a:moveTo>
                  <a:cubicBezTo>
                    <a:pt x="11" y="0"/>
                    <a:pt x="0" y="22"/>
                    <a:pt x="0" y="5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760" name="Freeform 592"/>
            <p:cNvSpPr>
              <a:spLocks/>
            </p:cNvSpPr>
            <p:nvPr/>
          </p:nvSpPr>
          <p:spPr bwMode="auto">
            <a:xfrm>
              <a:off x="1724" y="2860"/>
              <a:ext cx="23" cy="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50"/>
                </a:cxn>
              </a:cxnLst>
              <a:rect l="0" t="0" r="r" b="b"/>
              <a:pathLst>
                <a:path w="23" h="50">
                  <a:moveTo>
                    <a:pt x="0" y="0"/>
                  </a:moveTo>
                  <a:cubicBezTo>
                    <a:pt x="13" y="0"/>
                    <a:pt x="23" y="22"/>
                    <a:pt x="23" y="5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761" name="Freeform 593"/>
            <p:cNvSpPr>
              <a:spLocks/>
            </p:cNvSpPr>
            <p:nvPr/>
          </p:nvSpPr>
          <p:spPr bwMode="auto">
            <a:xfrm>
              <a:off x="1700" y="2860"/>
              <a:ext cx="24" cy="5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0" y="50"/>
                </a:cxn>
              </a:cxnLst>
              <a:rect l="0" t="0" r="r" b="b"/>
              <a:pathLst>
                <a:path w="24" h="50">
                  <a:moveTo>
                    <a:pt x="24" y="0"/>
                  </a:moveTo>
                  <a:cubicBezTo>
                    <a:pt x="11" y="0"/>
                    <a:pt x="0" y="22"/>
                    <a:pt x="0" y="5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762" name="Freeform 594"/>
            <p:cNvSpPr>
              <a:spLocks/>
            </p:cNvSpPr>
            <p:nvPr/>
          </p:nvSpPr>
          <p:spPr bwMode="auto">
            <a:xfrm>
              <a:off x="1771" y="2860"/>
              <a:ext cx="23" cy="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50"/>
                </a:cxn>
              </a:cxnLst>
              <a:rect l="0" t="0" r="r" b="b"/>
              <a:pathLst>
                <a:path w="23" h="50">
                  <a:moveTo>
                    <a:pt x="0" y="0"/>
                  </a:moveTo>
                  <a:cubicBezTo>
                    <a:pt x="13" y="0"/>
                    <a:pt x="23" y="22"/>
                    <a:pt x="23" y="5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763" name="Freeform 595"/>
            <p:cNvSpPr>
              <a:spLocks/>
            </p:cNvSpPr>
            <p:nvPr/>
          </p:nvSpPr>
          <p:spPr bwMode="auto">
            <a:xfrm>
              <a:off x="1747" y="2860"/>
              <a:ext cx="24" cy="5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0" y="50"/>
                </a:cxn>
              </a:cxnLst>
              <a:rect l="0" t="0" r="r" b="b"/>
              <a:pathLst>
                <a:path w="24" h="50">
                  <a:moveTo>
                    <a:pt x="24" y="0"/>
                  </a:moveTo>
                  <a:cubicBezTo>
                    <a:pt x="11" y="0"/>
                    <a:pt x="0" y="22"/>
                    <a:pt x="0" y="5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764" name="Freeform 596"/>
            <p:cNvSpPr>
              <a:spLocks/>
            </p:cNvSpPr>
            <p:nvPr/>
          </p:nvSpPr>
          <p:spPr bwMode="auto">
            <a:xfrm>
              <a:off x="1818" y="2860"/>
              <a:ext cx="23" cy="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50"/>
                </a:cxn>
              </a:cxnLst>
              <a:rect l="0" t="0" r="r" b="b"/>
              <a:pathLst>
                <a:path w="23" h="50">
                  <a:moveTo>
                    <a:pt x="0" y="0"/>
                  </a:moveTo>
                  <a:cubicBezTo>
                    <a:pt x="13" y="0"/>
                    <a:pt x="23" y="22"/>
                    <a:pt x="23" y="5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765" name="Freeform 597"/>
            <p:cNvSpPr>
              <a:spLocks/>
            </p:cNvSpPr>
            <p:nvPr/>
          </p:nvSpPr>
          <p:spPr bwMode="auto">
            <a:xfrm>
              <a:off x="1794" y="2860"/>
              <a:ext cx="24" cy="5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0" y="50"/>
                </a:cxn>
              </a:cxnLst>
              <a:rect l="0" t="0" r="r" b="b"/>
              <a:pathLst>
                <a:path w="24" h="50">
                  <a:moveTo>
                    <a:pt x="24" y="0"/>
                  </a:moveTo>
                  <a:cubicBezTo>
                    <a:pt x="11" y="0"/>
                    <a:pt x="0" y="22"/>
                    <a:pt x="0" y="5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grpSp>
          <p:nvGrpSpPr>
            <p:cNvPr id="7430" name="Group 598"/>
            <p:cNvGrpSpPr>
              <a:grpSpLocks/>
            </p:cNvGrpSpPr>
            <p:nvPr/>
          </p:nvGrpSpPr>
          <p:grpSpPr bwMode="auto">
            <a:xfrm>
              <a:off x="1606" y="3620"/>
              <a:ext cx="235" cy="51"/>
              <a:chOff x="1393" y="3716"/>
              <a:chExt cx="235" cy="51"/>
            </a:xfrm>
          </p:grpSpPr>
          <p:grpSp>
            <p:nvGrpSpPr>
              <p:cNvPr id="7441" name="Group 599"/>
              <p:cNvGrpSpPr>
                <a:grpSpLocks/>
              </p:cNvGrpSpPr>
              <p:nvPr/>
            </p:nvGrpSpPr>
            <p:grpSpPr bwMode="auto">
              <a:xfrm>
                <a:off x="1393" y="3716"/>
                <a:ext cx="188" cy="51"/>
                <a:chOff x="1393" y="3716"/>
                <a:chExt cx="188" cy="51"/>
              </a:xfrm>
            </p:grpSpPr>
            <p:sp>
              <p:nvSpPr>
                <p:cNvPr id="7768" name="Freeform 600"/>
                <p:cNvSpPr>
                  <a:spLocks/>
                </p:cNvSpPr>
                <p:nvPr/>
              </p:nvSpPr>
              <p:spPr bwMode="auto">
                <a:xfrm>
                  <a:off x="1416" y="3716"/>
                  <a:ext cx="24" cy="51"/>
                </a:xfrm>
                <a:custGeom>
                  <a:avLst/>
                  <a:gdLst/>
                  <a:ahLst/>
                  <a:cxnLst>
                    <a:cxn ang="0">
                      <a:pos x="0" y="51"/>
                    </a:cxn>
                    <a:cxn ang="0">
                      <a:pos x="24" y="0"/>
                    </a:cxn>
                  </a:cxnLst>
                  <a:rect l="0" t="0" r="r" b="b"/>
                  <a:pathLst>
                    <a:path w="24" h="51">
                      <a:moveTo>
                        <a:pt x="0" y="51"/>
                      </a:moveTo>
                      <a:cubicBezTo>
                        <a:pt x="14" y="51"/>
                        <a:pt x="24" y="28"/>
                        <a:pt x="24" y="0"/>
                      </a:cubicBezTo>
                    </a:path>
                  </a:pathLst>
                </a:custGeom>
                <a:noFill/>
                <a:ln w="1428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 b="1">
                    <a:latin typeface="+mj-lt"/>
                  </a:endParaRPr>
                </a:p>
              </p:txBody>
            </p:sp>
            <p:sp>
              <p:nvSpPr>
                <p:cNvPr id="7769" name="Freeform 601"/>
                <p:cNvSpPr>
                  <a:spLocks/>
                </p:cNvSpPr>
                <p:nvPr/>
              </p:nvSpPr>
              <p:spPr bwMode="auto">
                <a:xfrm>
                  <a:off x="1393" y="3716"/>
                  <a:ext cx="23" cy="51"/>
                </a:xfrm>
                <a:custGeom>
                  <a:avLst/>
                  <a:gdLst/>
                  <a:ahLst/>
                  <a:cxnLst>
                    <a:cxn ang="0">
                      <a:pos x="23" y="5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3" h="51">
                      <a:moveTo>
                        <a:pt x="23" y="51"/>
                      </a:moveTo>
                      <a:cubicBezTo>
                        <a:pt x="10" y="51"/>
                        <a:pt x="0" y="28"/>
                        <a:pt x="0" y="0"/>
                      </a:cubicBezTo>
                    </a:path>
                  </a:pathLst>
                </a:custGeom>
                <a:noFill/>
                <a:ln w="1428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 b="1">
                    <a:latin typeface="+mj-lt"/>
                  </a:endParaRPr>
                </a:p>
              </p:txBody>
            </p:sp>
            <p:sp>
              <p:nvSpPr>
                <p:cNvPr id="7770" name="Freeform 602"/>
                <p:cNvSpPr>
                  <a:spLocks/>
                </p:cNvSpPr>
                <p:nvPr/>
              </p:nvSpPr>
              <p:spPr bwMode="auto">
                <a:xfrm>
                  <a:off x="1463" y="3716"/>
                  <a:ext cx="24" cy="51"/>
                </a:xfrm>
                <a:custGeom>
                  <a:avLst/>
                  <a:gdLst/>
                  <a:ahLst/>
                  <a:cxnLst>
                    <a:cxn ang="0">
                      <a:pos x="0" y="51"/>
                    </a:cxn>
                    <a:cxn ang="0">
                      <a:pos x="24" y="0"/>
                    </a:cxn>
                  </a:cxnLst>
                  <a:rect l="0" t="0" r="r" b="b"/>
                  <a:pathLst>
                    <a:path w="24" h="51">
                      <a:moveTo>
                        <a:pt x="0" y="51"/>
                      </a:moveTo>
                      <a:cubicBezTo>
                        <a:pt x="14" y="51"/>
                        <a:pt x="24" y="28"/>
                        <a:pt x="24" y="0"/>
                      </a:cubicBezTo>
                    </a:path>
                  </a:pathLst>
                </a:custGeom>
                <a:noFill/>
                <a:ln w="1428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 b="1">
                    <a:latin typeface="+mj-lt"/>
                  </a:endParaRPr>
                </a:p>
              </p:txBody>
            </p:sp>
            <p:sp>
              <p:nvSpPr>
                <p:cNvPr id="7771" name="Freeform 603"/>
                <p:cNvSpPr>
                  <a:spLocks/>
                </p:cNvSpPr>
                <p:nvPr/>
              </p:nvSpPr>
              <p:spPr bwMode="auto">
                <a:xfrm>
                  <a:off x="1440" y="3716"/>
                  <a:ext cx="23" cy="51"/>
                </a:xfrm>
                <a:custGeom>
                  <a:avLst/>
                  <a:gdLst/>
                  <a:ahLst/>
                  <a:cxnLst>
                    <a:cxn ang="0">
                      <a:pos x="23" y="5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3" h="51">
                      <a:moveTo>
                        <a:pt x="23" y="51"/>
                      </a:moveTo>
                      <a:cubicBezTo>
                        <a:pt x="11" y="51"/>
                        <a:pt x="0" y="28"/>
                        <a:pt x="0" y="0"/>
                      </a:cubicBezTo>
                    </a:path>
                  </a:pathLst>
                </a:custGeom>
                <a:noFill/>
                <a:ln w="1428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 b="1">
                    <a:latin typeface="+mj-lt"/>
                  </a:endParaRPr>
                </a:p>
              </p:txBody>
            </p:sp>
            <p:sp>
              <p:nvSpPr>
                <p:cNvPr id="7772" name="Freeform 604"/>
                <p:cNvSpPr>
                  <a:spLocks/>
                </p:cNvSpPr>
                <p:nvPr/>
              </p:nvSpPr>
              <p:spPr bwMode="auto">
                <a:xfrm>
                  <a:off x="1511" y="3716"/>
                  <a:ext cx="23" cy="51"/>
                </a:xfrm>
                <a:custGeom>
                  <a:avLst/>
                  <a:gdLst/>
                  <a:ahLst/>
                  <a:cxnLst>
                    <a:cxn ang="0">
                      <a:pos x="0" y="51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23" h="51">
                      <a:moveTo>
                        <a:pt x="0" y="51"/>
                      </a:moveTo>
                      <a:cubicBezTo>
                        <a:pt x="13" y="51"/>
                        <a:pt x="23" y="28"/>
                        <a:pt x="23" y="0"/>
                      </a:cubicBezTo>
                    </a:path>
                  </a:pathLst>
                </a:custGeom>
                <a:noFill/>
                <a:ln w="1428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 b="1">
                    <a:latin typeface="+mj-lt"/>
                  </a:endParaRPr>
                </a:p>
              </p:txBody>
            </p:sp>
            <p:sp>
              <p:nvSpPr>
                <p:cNvPr id="7773" name="Freeform 605"/>
                <p:cNvSpPr>
                  <a:spLocks/>
                </p:cNvSpPr>
                <p:nvPr/>
              </p:nvSpPr>
              <p:spPr bwMode="auto">
                <a:xfrm>
                  <a:off x="1487" y="3716"/>
                  <a:ext cx="24" cy="51"/>
                </a:xfrm>
                <a:custGeom>
                  <a:avLst/>
                  <a:gdLst/>
                  <a:ahLst/>
                  <a:cxnLst>
                    <a:cxn ang="0">
                      <a:pos x="24" y="5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4" h="51">
                      <a:moveTo>
                        <a:pt x="24" y="51"/>
                      </a:moveTo>
                      <a:cubicBezTo>
                        <a:pt x="11" y="51"/>
                        <a:pt x="0" y="28"/>
                        <a:pt x="0" y="0"/>
                      </a:cubicBezTo>
                    </a:path>
                  </a:pathLst>
                </a:custGeom>
                <a:noFill/>
                <a:ln w="1428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 b="1">
                    <a:latin typeface="+mj-lt"/>
                  </a:endParaRPr>
                </a:p>
              </p:txBody>
            </p:sp>
            <p:sp>
              <p:nvSpPr>
                <p:cNvPr id="7774" name="Freeform 606"/>
                <p:cNvSpPr>
                  <a:spLocks/>
                </p:cNvSpPr>
                <p:nvPr/>
              </p:nvSpPr>
              <p:spPr bwMode="auto">
                <a:xfrm>
                  <a:off x="1558" y="3716"/>
                  <a:ext cx="23" cy="51"/>
                </a:xfrm>
                <a:custGeom>
                  <a:avLst/>
                  <a:gdLst/>
                  <a:ahLst/>
                  <a:cxnLst>
                    <a:cxn ang="0">
                      <a:pos x="0" y="51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23" h="51">
                      <a:moveTo>
                        <a:pt x="0" y="51"/>
                      </a:moveTo>
                      <a:cubicBezTo>
                        <a:pt x="13" y="51"/>
                        <a:pt x="23" y="28"/>
                        <a:pt x="23" y="0"/>
                      </a:cubicBezTo>
                    </a:path>
                  </a:pathLst>
                </a:custGeom>
                <a:noFill/>
                <a:ln w="1428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 b="1">
                    <a:latin typeface="+mj-lt"/>
                  </a:endParaRPr>
                </a:p>
              </p:txBody>
            </p:sp>
            <p:sp>
              <p:nvSpPr>
                <p:cNvPr id="7775" name="Freeform 607"/>
                <p:cNvSpPr>
                  <a:spLocks/>
                </p:cNvSpPr>
                <p:nvPr/>
              </p:nvSpPr>
              <p:spPr bwMode="auto">
                <a:xfrm>
                  <a:off x="1534" y="3716"/>
                  <a:ext cx="24" cy="51"/>
                </a:xfrm>
                <a:custGeom>
                  <a:avLst/>
                  <a:gdLst/>
                  <a:ahLst/>
                  <a:cxnLst>
                    <a:cxn ang="0">
                      <a:pos x="24" y="5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4" h="51">
                      <a:moveTo>
                        <a:pt x="24" y="51"/>
                      </a:moveTo>
                      <a:cubicBezTo>
                        <a:pt x="11" y="51"/>
                        <a:pt x="0" y="28"/>
                        <a:pt x="0" y="0"/>
                      </a:cubicBezTo>
                    </a:path>
                  </a:pathLst>
                </a:custGeom>
                <a:noFill/>
                <a:ln w="1428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 b="1">
                    <a:latin typeface="+mj-lt"/>
                  </a:endParaRPr>
                </a:p>
              </p:txBody>
            </p:sp>
          </p:grpSp>
          <p:sp>
            <p:nvSpPr>
              <p:cNvPr id="7776" name="Freeform 608"/>
              <p:cNvSpPr>
                <a:spLocks/>
              </p:cNvSpPr>
              <p:nvPr/>
            </p:nvSpPr>
            <p:spPr bwMode="auto">
              <a:xfrm>
                <a:off x="1605" y="3716"/>
                <a:ext cx="23" cy="51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23" y="0"/>
                  </a:cxn>
                </a:cxnLst>
                <a:rect l="0" t="0" r="r" b="b"/>
                <a:pathLst>
                  <a:path w="23" h="51">
                    <a:moveTo>
                      <a:pt x="0" y="51"/>
                    </a:moveTo>
                    <a:cubicBezTo>
                      <a:pt x="13" y="51"/>
                      <a:pt x="23" y="28"/>
                      <a:pt x="23" y="0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  <p:sp>
            <p:nvSpPr>
              <p:cNvPr id="7777" name="Freeform 609"/>
              <p:cNvSpPr>
                <a:spLocks/>
              </p:cNvSpPr>
              <p:nvPr/>
            </p:nvSpPr>
            <p:spPr bwMode="auto">
              <a:xfrm>
                <a:off x="1581" y="3716"/>
                <a:ext cx="24" cy="51"/>
              </a:xfrm>
              <a:custGeom>
                <a:avLst/>
                <a:gdLst/>
                <a:ahLst/>
                <a:cxnLst>
                  <a:cxn ang="0">
                    <a:pos x="24" y="51"/>
                  </a:cxn>
                  <a:cxn ang="0">
                    <a:pos x="0" y="0"/>
                  </a:cxn>
                </a:cxnLst>
                <a:rect l="0" t="0" r="r" b="b"/>
                <a:pathLst>
                  <a:path w="24" h="51">
                    <a:moveTo>
                      <a:pt x="24" y="51"/>
                    </a:moveTo>
                    <a:cubicBezTo>
                      <a:pt x="11" y="51"/>
                      <a:pt x="0" y="28"/>
                      <a:pt x="0" y="0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</p:grpSp>
        <p:grpSp>
          <p:nvGrpSpPr>
            <p:cNvPr id="7442" name="Group 610"/>
            <p:cNvGrpSpPr>
              <a:grpSpLocks/>
            </p:cNvGrpSpPr>
            <p:nvPr/>
          </p:nvGrpSpPr>
          <p:grpSpPr bwMode="auto">
            <a:xfrm>
              <a:off x="1606" y="3469"/>
              <a:ext cx="235" cy="50"/>
              <a:chOff x="1393" y="3565"/>
              <a:chExt cx="235" cy="50"/>
            </a:xfrm>
          </p:grpSpPr>
          <p:grpSp>
            <p:nvGrpSpPr>
              <p:cNvPr id="7453" name="Group 611"/>
              <p:cNvGrpSpPr>
                <a:grpSpLocks/>
              </p:cNvGrpSpPr>
              <p:nvPr/>
            </p:nvGrpSpPr>
            <p:grpSpPr bwMode="auto">
              <a:xfrm>
                <a:off x="1393" y="3565"/>
                <a:ext cx="188" cy="50"/>
                <a:chOff x="1393" y="3565"/>
                <a:chExt cx="188" cy="50"/>
              </a:xfrm>
            </p:grpSpPr>
            <p:sp>
              <p:nvSpPr>
                <p:cNvPr id="7780" name="Freeform 612"/>
                <p:cNvSpPr>
                  <a:spLocks/>
                </p:cNvSpPr>
                <p:nvPr/>
              </p:nvSpPr>
              <p:spPr bwMode="auto">
                <a:xfrm>
                  <a:off x="1416" y="3565"/>
                  <a:ext cx="24" cy="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4" y="50"/>
                    </a:cxn>
                  </a:cxnLst>
                  <a:rect l="0" t="0" r="r" b="b"/>
                  <a:pathLst>
                    <a:path w="24" h="50">
                      <a:moveTo>
                        <a:pt x="0" y="0"/>
                      </a:moveTo>
                      <a:cubicBezTo>
                        <a:pt x="14" y="0"/>
                        <a:pt x="24" y="23"/>
                        <a:pt x="24" y="50"/>
                      </a:cubicBezTo>
                    </a:path>
                  </a:pathLst>
                </a:custGeom>
                <a:noFill/>
                <a:ln w="1428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 b="1">
                    <a:latin typeface="+mj-lt"/>
                  </a:endParaRPr>
                </a:p>
              </p:txBody>
            </p:sp>
            <p:sp>
              <p:nvSpPr>
                <p:cNvPr id="7781" name="Freeform 613"/>
                <p:cNvSpPr>
                  <a:spLocks/>
                </p:cNvSpPr>
                <p:nvPr/>
              </p:nvSpPr>
              <p:spPr bwMode="auto">
                <a:xfrm>
                  <a:off x="1393" y="3565"/>
                  <a:ext cx="23" cy="5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0"/>
                    </a:cxn>
                  </a:cxnLst>
                  <a:rect l="0" t="0" r="r" b="b"/>
                  <a:pathLst>
                    <a:path w="23" h="50">
                      <a:moveTo>
                        <a:pt x="23" y="0"/>
                      </a:moveTo>
                      <a:cubicBezTo>
                        <a:pt x="10" y="0"/>
                        <a:pt x="0" y="23"/>
                        <a:pt x="0" y="50"/>
                      </a:cubicBezTo>
                    </a:path>
                  </a:pathLst>
                </a:custGeom>
                <a:noFill/>
                <a:ln w="1428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 b="1">
                    <a:latin typeface="+mj-lt"/>
                  </a:endParaRPr>
                </a:p>
              </p:txBody>
            </p:sp>
            <p:sp>
              <p:nvSpPr>
                <p:cNvPr id="7782" name="Freeform 614"/>
                <p:cNvSpPr>
                  <a:spLocks/>
                </p:cNvSpPr>
                <p:nvPr/>
              </p:nvSpPr>
              <p:spPr bwMode="auto">
                <a:xfrm>
                  <a:off x="1463" y="3565"/>
                  <a:ext cx="24" cy="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4" y="50"/>
                    </a:cxn>
                  </a:cxnLst>
                  <a:rect l="0" t="0" r="r" b="b"/>
                  <a:pathLst>
                    <a:path w="24" h="50">
                      <a:moveTo>
                        <a:pt x="0" y="0"/>
                      </a:moveTo>
                      <a:cubicBezTo>
                        <a:pt x="14" y="0"/>
                        <a:pt x="24" y="23"/>
                        <a:pt x="24" y="50"/>
                      </a:cubicBezTo>
                    </a:path>
                  </a:pathLst>
                </a:custGeom>
                <a:noFill/>
                <a:ln w="1428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 b="1">
                    <a:latin typeface="+mj-lt"/>
                  </a:endParaRPr>
                </a:p>
              </p:txBody>
            </p:sp>
            <p:sp>
              <p:nvSpPr>
                <p:cNvPr id="7783" name="Freeform 615"/>
                <p:cNvSpPr>
                  <a:spLocks/>
                </p:cNvSpPr>
                <p:nvPr/>
              </p:nvSpPr>
              <p:spPr bwMode="auto">
                <a:xfrm>
                  <a:off x="1440" y="3565"/>
                  <a:ext cx="23" cy="5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0"/>
                    </a:cxn>
                  </a:cxnLst>
                  <a:rect l="0" t="0" r="r" b="b"/>
                  <a:pathLst>
                    <a:path w="23" h="50">
                      <a:moveTo>
                        <a:pt x="23" y="0"/>
                      </a:moveTo>
                      <a:cubicBezTo>
                        <a:pt x="11" y="0"/>
                        <a:pt x="0" y="23"/>
                        <a:pt x="0" y="50"/>
                      </a:cubicBezTo>
                    </a:path>
                  </a:pathLst>
                </a:custGeom>
                <a:noFill/>
                <a:ln w="1428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 b="1">
                    <a:latin typeface="+mj-lt"/>
                  </a:endParaRPr>
                </a:p>
              </p:txBody>
            </p:sp>
            <p:sp>
              <p:nvSpPr>
                <p:cNvPr id="7784" name="Freeform 616"/>
                <p:cNvSpPr>
                  <a:spLocks/>
                </p:cNvSpPr>
                <p:nvPr/>
              </p:nvSpPr>
              <p:spPr bwMode="auto">
                <a:xfrm>
                  <a:off x="1511" y="3565"/>
                  <a:ext cx="23" cy="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3" y="50"/>
                    </a:cxn>
                  </a:cxnLst>
                  <a:rect l="0" t="0" r="r" b="b"/>
                  <a:pathLst>
                    <a:path w="23" h="50">
                      <a:moveTo>
                        <a:pt x="0" y="0"/>
                      </a:moveTo>
                      <a:cubicBezTo>
                        <a:pt x="13" y="0"/>
                        <a:pt x="23" y="23"/>
                        <a:pt x="23" y="50"/>
                      </a:cubicBezTo>
                    </a:path>
                  </a:pathLst>
                </a:custGeom>
                <a:noFill/>
                <a:ln w="1428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 b="1">
                    <a:latin typeface="+mj-lt"/>
                  </a:endParaRPr>
                </a:p>
              </p:txBody>
            </p:sp>
            <p:sp>
              <p:nvSpPr>
                <p:cNvPr id="7785" name="Freeform 617"/>
                <p:cNvSpPr>
                  <a:spLocks/>
                </p:cNvSpPr>
                <p:nvPr/>
              </p:nvSpPr>
              <p:spPr bwMode="auto">
                <a:xfrm>
                  <a:off x="1487" y="3565"/>
                  <a:ext cx="24" cy="50"/>
                </a:xfrm>
                <a:custGeom>
                  <a:avLst/>
                  <a:gdLst/>
                  <a:ahLst/>
                  <a:cxnLst>
                    <a:cxn ang="0">
                      <a:pos x="24" y="0"/>
                    </a:cxn>
                    <a:cxn ang="0">
                      <a:pos x="0" y="50"/>
                    </a:cxn>
                  </a:cxnLst>
                  <a:rect l="0" t="0" r="r" b="b"/>
                  <a:pathLst>
                    <a:path w="24" h="50">
                      <a:moveTo>
                        <a:pt x="24" y="0"/>
                      </a:moveTo>
                      <a:cubicBezTo>
                        <a:pt x="11" y="0"/>
                        <a:pt x="0" y="23"/>
                        <a:pt x="0" y="50"/>
                      </a:cubicBezTo>
                    </a:path>
                  </a:pathLst>
                </a:custGeom>
                <a:noFill/>
                <a:ln w="1428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 b="1">
                    <a:latin typeface="+mj-lt"/>
                  </a:endParaRPr>
                </a:p>
              </p:txBody>
            </p:sp>
            <p:sp>
              <p:nvSpPr>
                <p:cNvPr id="7786" name="Freeform 618"/>
                <p:cNvSpPr>
                  <a:spLocks/>
                </p:cNvSpPr>
                <p:nvPr/>
              </p:nvSpPr>
              <p:spPr bwMode="auto">
                <a:xfrm>
                  <a:off x="1558" y="3565"/>
                  <a:ext cx="23" cy="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3" y="50"/>
                    </a:cxn>
                  </a:cxnLst>
                  <a:rect l="0" t="0" r="r" b="b"/>
                  <a:pathLst>
                    <a:path w="23" h="50">
                      <a:moveTo>
                        <a:pt x="0" y="0"/>
                      </a:moveTo>
                      <a:cubicBezTo>
                        <a:pt x="13" y="0"/>
                        <a:pt x="23" y="23"/>
                        <a:pt x="23" y="50"/>
                      </a:cubicBezTo>
                    </a:path>
                  </a:pathLst>
                </a:custGeom>
                <a:noFill/>
                <a:ln w="1428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 b="1">
                    <a:latin typeface="+mj-lt"/>
                  </a:endParaRPr>
                </a:p>
              </p:txBody>
            </p:sp>
            <p:sp>
              <p:nvSpPr>
                <p:cNvPr id="7787" name="Freeform 619"/>
                <p:cNvSpPr>
                  <a:spLocks/>
                </p:cNvSpPr>
                <p:nvPr/>
              </p:nvSpPr>
              <p:spPr bwMode="auto">
                <a:xfrm>
                  <a:off x="1534" y="3565"/>
                  <a:ext cx="24" cy="50"/>
                </a:xfrm>
                <a:custGeom>
                  <a:avLst/>
                  <a:gdLst/>
                  <a:ahLst/>
                  <a:cxnLst>
                    <a:cxn ang="0">
                      <a:pos x="24" y="0"/>
                    </a:cxn>
                    <a:cxn ang="0">
                      <a:pos x="0" y="50"/>
                    </a:cxn>
                  </a:cxnLst>
                  <a:rect l="0" t="0" r="r" b="b"/>
                  <a:pathLst>
                    <a:path w="24" h="50">
                      <a:moveTo>
                        <a:pt x="24" y="0"/>
                      </a:moveTo>
                      <a:cubicBezTo>
                        <a:pt x="11" y="0"/>
                        <a:pt x="0" y="23"/>
                        <a:pt x="0" y="50"/>
                      </a:cubicBezTo>
                    </a:path>
                  </a:pathLst>
                </a:custGeom>
                <a:noFill/>
                <a:ln w="1428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 b="1">
                    <a:latin typeface="+mj-lt"/>
                  </a:endParaRPr>
                </a:p>
              </p:txBody>
            </p:sp>
          </p:grpSp>
          <p:sp>
            <p:nvSpPr>
              <p:cNvPr id="7788" name="Freeform 620"/>
              <p:cNvSpPr>
                <a:spLocks/>
              </p:cNvSpPr>
              <p:nvPr/>
            </p:nvSpPr>
            <p:spPr bwMode="auto">
              <a:xfrm>
                <a:off x="1605" y="3565"/>
                <a:ext cx="23" cy="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" y="50"/>
                  </a:cxn>
                </a:cxnLst>
                <a:rect l="0" t="0" r="r" b="b"/>
                <a:pathLst>
                  <a:path w="23" h="50">
                    <a:moveTo>
                      <a:pt x="0" y="0"/>
                    </a:moveTo>
                    <a:cubicBezTo>
                      <a:pt x="13" y="0"/>
                      <a:pt x="23" y="23"/>
                      <a:pt x="23" y="50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  <p:sp>
            <p:nvSpPr>
              <p:cNvPr id="7789" name="Freeform 621"/>
              <p:cNvSpPr>
                <a:spLocks/>
              </p:cNvSpPr>
              <p:nvPr/>
            </p:nvSpPr>
            <p:spPr bwMode="auto">
              <a:xfrm>
                <a:off x="1581" y="3565"/>
                <a:ext cx="24" cy="50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0" y="50"/>
                  </a:cxn>
                </a:cxnLst>
                <a:rect l="0" t="0" r="r" b="b"/>
                <a:pathLst>
                  <a:path w="24" h="50">
                    <a:moveTo>
                      <a:pt x="24" y="0"/>
                    </a:moveTo>
                    <a:cubicBezTo>
                      <a:pt x="11" y="0"/>
                      <a:pt x="0" y="23"/>
                      <a:pt x="0" y="50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</p:grpSp>
        <p:grpSp>
          <p:nvGrpSpPr>
            <p:cNvPr id="7482" name="Group 622"/>
            <p:cNvGrpSpPr>
              <a:grpSpLocks/>
            </p:cNvGrpSpPr>
            <p:nvPr/>
          </p:nvGrpSpPr>
          <p:grpSpPr bwMode="auto">
            <a:xfrm>
              <a:off x="1606" y="3620"/>
              <a:ext cx="188" cy="51"/>
              <a:chOff x="1393" y="3716"/>
              <a:chExt cx="188" cy="51"/>
            </a:xfrm>
          </p:grpSpPr>
          <p:sp>
            <p:nvSpPr>
              <p:cNvPr id="7791" name="Freeform 623"/>
              <p:cNvSpPr>
                <a:spLocks/>
              </p:cNvSpPr>
              <p:nvPr/>
            </p:nvSpPr>
            <p:spPr bwMode="auto">
              <a:xfrm>
                <a:off x="1416" y="3716"/>
                <a:ext cx="24" cy="51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24" y="0"/>
                  </a:cxn>
                </a:cxnLst>
                <a:rect l="0" t="0" r="r" b="b"/>
                <a:pathLst>
                  <a:path w="24" h="51">
                    <a:moveTo>
                      <a:pt x="0" y="51"/>
                    </a:moveTo>
                    <a:cubicBezTo>
                      <a:pt x="14" y="51"/>
                      <a:pt x="24" y="28"/>
                      <a:pt x="24" y="0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  <p:sp>
            <p:nvSpPr>
              <p:cNvPr id="7792" name="Freeform 624"/>
              <p:cNvSpPr>
                <a:spLocks/>
              </p:cNvSpPr>
              <p:nvPr/>
            </p:nvSpPr>
            <p:spPr bwMode="auto">
              <a:xfrm>
                <a:off x="1393" y="3716"/>
                <a:ext cx="23" cy="51"/>
              </a:xfrm>
              <a:custGeom>
                <a:avLst/>
                <a:gdLst/>
                <a:ahLst/>
                <a:cxnLst>
                  <a:cxn ang="0">
                    <a:pos x="23" y="51"/>
                  </a:cxn>
                  <a:cxn ang="0">
                    <a:pos x="0" y="0"/>
                  </a:cxn>
                </a:cxnLst>
                <a:rect l="0" t="0" r="r" b="b"/>
                <a:pathLst>
                  <a:path w="23" h="51">
                    <a:moveTo>
                      <a:pt x="23" y="51"/>
                    </a:moveTo>
                    <a:cubicBezTo>
                      <a:pt x="10" y="51"/>
                      <a:pt x="0" y="28"/>
                      <a:pt x="0" y="0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  <p:sp>
            <p:nvSpPr>
              <p:cNvPr id="7793" name="Freeform 625"/>
              <p:cNvSpPr>
                <a:spLocks/>
              </p:cNvSpPr>
              <p:nvPr/>
            </p:nvSpPr>
            <p:spPr bwMode="auto">
              <a:xfrm>
                <a:off x="1463" y="3716"/>
                <a:ext cx="24" cy="51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24" y="0"/>
                  </a:cxn>
                </a:cxnLst>
                <a:rect l="0" t="0" r="r" b="b"/>
                <a:pathLst>
                  <a:path w="24" h="51">
                    <a:moveTo>
                      <a:pt x="0" y="51"/>
                    </a:moveTo>
                    <a:cubicBezTo>
                      <a:pt x="14" y="51"/>
                      <a:pt x="24" y="28"/>
                      <a:pt x="24" y="0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  <p:sp>
            <p:nvSpPr>
              <p:cNvPr id="7794" name="Freeform 626"/>
              <p:cNvSpPr>
                <a:spLocks/>
              </p:cNvSpPr>
              <p:nvPr/>
            </p:nvSpPr>
            <p:spPr bwMode="auto">
              <a:xfrm>
                <a:off x="1440" y="3716"/>
                <a:ext cx="23" cy="51"/>
              </a:xfrm>
              <a:custGeom>
                <a:avLst/>
                <a:gdLst/>
                <a:ahLst/>
                <a:cxnLst>
                  <a:cxn ang="0">
                    <a:pos x="23" y="51"/>
                  </a:cxn>
                  <a:cxn ang="0">
                    <a:pos x="0" y="0"/>
                  </a:cxn>
                </a:cxnLst>
                <a:rect l="0" t="0" r="r" b="b"/>
                <a:pathLst>
                  <a:path w="23" h="51">
                    <a:moveTo>
                      <a:pt x="23" y="51"/>
                    </a:moveTo>
                    <a:cubicBezTo>
                      <a:pt x="11" y="51"/>
                      <a:pt x="0" y="28"/>
                      <a:pt x="0" y="0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  <p:sp>
            <p:nvSpPr>
              <p:cNvPr id="7795" name="Freeform 627"/>
              <p:cNvSpPr>
                <a:spLocks/>
              </p:cNvSpPr>
              <p:nvPr/>
            </p:nvSpPr>
            <p:spPr bwMode="auto">
              <a:xfrm>
                <a:off x="1511" y="3716"/>
                <a:ext cx="23" cy="51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23" y="0"/>
                  </a:cxn>
                </a:cxnLst>
                <a:rect l="0" t="0" r="r" b="b"/>
                <a:pathLst>
                  <a:path w="23" h="51">
                    <a:moveTo>
                      <a:pt x="0" y="51"/>
                    </a:moveTo>
                    <a:cubicBezTo>
                      <a:pt x="13" y="51"/>
                      <a:pt x="23" y="28"/>
                      <a:pt x="23" y="0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  <p:sp>
            <p:nvSpPr>
              <p:cNvPr id="7796" name="Freeform 628"/>
              <p:cNvSpPr>
                <a:spLocks/>
              </p:cNvSpPr>
              <p:nvPr/>
            </p:nvSpPr>
            <p:spPr bwMode="auto">
              <a:xfrm>
                <a:off x="1487" y="3716"/>
                <a:ext cx="24" cy="51"/>
              </a:xfrm>
              <a:custGeom>
                <a:avLst/>
                <a:gdLst/>
                <a:ahLst/>
                <a:cxnLst>
                  <a:cxn ang="0">
                    <a:pos x="24" y="51"/>
                  </a:cxn>
                  <a:cxn ang="0">
                    <a:pos x="0" y="0"/>
                  </a:cxn>
                </a:cxnLst>
                <a:rect l="0" t="0" r="r" b="b"/>
                <a:pathLst>
                  <a:path w="24" h="51">
                    <a:moveTo>
                      <a:pt x="24" y="51"/>
                    </a:moveTo>
                    <a:cubicBezTo>
                      <a:pt x="11" y="51"/>
                      <a:pt x="0" y="28"/>
                      <a:pt x="0" y="0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  <p:sp>
            <p:nvSpPr>
              <p:cNvPr id="7797" name="Freeform 629"/>
              <p:cNvSpPr>
                <a:spLocks/>
              </p:cNvSpPr>
              <p:nvPr/>
            </p:nvSpPr>
            <p:spPr bwMode="auto">
              <a:xfrm>
                <a:off x="1558" y="3716"/>
                <a:ext cx="23" cy="51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23" y="0"/>
                  </a:cxn>
                </a:cxnLst>
                <a:rect l="0" t="0" r="r" b="b"/>
                <a:pathLst>
                  <a:path w="23" h="51">
                    <a:moveTo>
                      <a:pt x="0" y="51"/>
                    </a:moveTo>
                    <a:cubicBezTo>
                      <a:pt x="13" y="51"/>
                      <a:pt x="23" y="28"/>
                      <a:pt x="23" y="0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  <p:sp>
            <p:nvSpPr>
              <p:cNvPr id="7798" name="Freeform 630"/>
              <p:cNvSpPr>
                <a:spLocks/>
              </p:cNvSpPr>
              <p:nvPr/>
            </p:nvSpPr>
            <p:spPr bwMode="auto">
              <a:xfrm>
                <a:off x="1534" y="3716"/>
                <a:ext cx="24" cy="51"/>
              </a:xfrm>
              <a:custGeom>
                <a:avLst/>
                <a:gdLst/>
                <a:ahLst/>
                <a:cxnLst>
                  <a:cxn ang="0">
                    <a:pos x="24" y="51"/>
                  </a:cxn>
                  <a:cxn ang="0">
                    <a:pos x="0" y="0"/>
                  </a:cxn>
                </a:cxnLst>
                <a:rect l="0" t="0" r="r" b="b"/>
                <a:pathLst>
                  <a:path w="24" h="51">
                    <a:moveTo>
                      <a:pt x="24" y="51"/>
                    </a:moveTo>
                    <a:cubicBezTo>
                      <a:pt x="11" y="51"/>
                      <a:pt x="0" y="28"/>
                      <a:pt x="0" y="0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</p:grpSp>
        <p:sp>
          <p:nvSpPr>
            <p:cNvPr id="7799" name="Freeform 631"/>
            <p:cNvSpPr>
              <a:spLocks/>
            </p:cNvSpPr>
            <p:nvPr/>
          </p:nvSpPr>
          <p:spPr bwMode="auto">
            <a:xfrm>
              <a:off x="1818" y="3620"/>
              <a:ext cx="23" cy="51"/>
            </a:xfrm>
            <a:custGeom>
              <a:avLst/>
              <a:gdLst/>
              <a:ahLst/>
              <a:cxnLst>
                <a:cxn ang="0">
                  <a:pos x="0" y="51"/>
                </a:cxn>
                <a:cxn ang="0">
                  <a:pos x="23" y="0"/>
                </a:cxn>
              </a:cxnLst>
              <a:rect l="0" t="0" r="r" b="b"/>
              <a:pathLst>
                <a:path w="23" h="51">
                  <a:moveTo>
                    <a:pt x="0" y="51"/>
                  </a:moveTo>
                  <a:cubicBezTo>
                    <a:pt x="13" y="51"/>
                    <a:pt x="23" y="28"/>
                    <a:pt x="23" y="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800" name="Freeform 632"/>
            <p:cNvSpPr>
              <a:spLocks/>
            </p:cNvSpPr>
            <p:nvPr/>
          </p:nvSpPr>
          <p:spPr bwMode="auto">
            <a:xfrm>
              <a:off x="1794" y="3620"/>
              <a:ext cx="24" cy="51"/>
            </a:xfrm>
            <a:custGeom>
              <a:avLst/>
              <a:gdLst/>
              <a:ahLst/>
              <a:cxnLst>
                <a:cxn ang="0">
                  <a:pos x="24" y="51"/>
                </a:cxn>
                <a:cxn ang="0">
                  <a:pos x="0" y="0"/>
                </a:cxn>
              </a:cxnLst>
              <a:rect l="0" t="0" r="r" b="b"/>
              <a:pathLst>
                <a:path w="24" h="51">
                  <a:moveTo>
                    <a:pt x="24" y="51"/>
                  </a:moveTo>
                  <a:cubicBezTo>
                    <a:pt x="11" y="51"/>
                    <a:pt x="0" y="28"/>
                    <a:pt x="0" y="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801" name="Freeform 633"/>
            <p:cNvSpPr>
              <a:spLocks/>
            </p:cNvSpPr>
            <p:nvPr/>
          </p:nvSpPr>
          <p:spPr bwMode="auto">
            <a:xfrm>
              <a:off x="1629" y="3620"/>
              <a:ext cx="24" cy="51"/>
            </a:xfrm>
            <a:custGeom>
              <a:avLst/>
              <a:gdLst/>
              <a:ahLst/>
              <a:cxnLst>
                <a:cxn ang="0">
                  <a:pos x="0" y="51"/>
                </a:cxn>
                <a:cxn ang="0">
                  <a:pos x="24" y="0"/>
                </a:cxn>
              </a:cxnLst>
              <a:rect l="0" t="0" r="r" b="b"/>
              <a:pathLst>
                <a:path w="24" h="51">
                  <a:moveTo>
                    <a:pt x="0" y="51"/>
                  </a:moveTo>
                  <a:cubicBezTo>
                    <a:pt x="14" y="51"/>
                    <a:pt x="24" y="28"/>
                    <a:pt x="24" y="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802" name="Freeform 634"/>
            <p:cNvSpPr>
              <a:spLocks/>
            </p:cNvSpPr>
            <p:nvPr/>
          </p:nvSpPr>
          <p:spPr bwMode="auto">
            <a:xfrm>
              <a:off x="1606" y="3620"/>
              <a:ext cx="23" cy="51"/>
            </a:xfrm>
            <a:custGeom>
              <a:avLst/>
              <a:gdLst/>
              <a:ahLst/>
              <a:cxnLst>
                <a:cxn ang="0">
                  <a:pos x="23" y="51"/>
                </a:cxn>
                <a:cxn ang="0">
                  <a:pos x="0" y="0"/>
                </a:cxn>
              </a:cxnLst>
              <a:rect l="0" t="0" r="r" b="b"/>
              <a:pathLst>
                <a:path w="23" h="51">
                  <a:moveTo>
                    <a:pt x="23" y="51"/>
                  </a:moveTo>
                  <a:cubicBezTo>
                    <a:pt x="10" y="51"/>
                    <a:pt x="0" y="28"/>
                    <a:pt x="0" y="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803" name="Freeform 635"/>
            <p:cNvSpPr>
              <a:spLocks/>
            </p:cNvSpPr>
            <p:nvPr/>
          </p:nvSpPr>
          <p:spPr bwMode="auto">
            <a:xfrm>
              <a:off x="1676" y="3620"/>
              <a:ext cx="24" cy="51"/>
            </a:xfrm>
            <a:custGeom>
              <a:avLst/>
              <a:gdLst/>
              <a:ahLst/>
              <a:cxnLst>
                <a:cxn ang="0">
                  <a:pos x="0" y="51"/>
                </a:cxn>
                <a:cxn ang="0">
                  <a:pos x="24" y="0"/>
                </a:cxn>
              </a:cxnLst>
              <a:rect l="0" t="0" r="r" b="b"/>
              <a:pathLst>
                <a:path w="24" h="51">
                  <a:moveTo>
                    <a:pt x="0" y="51"/>
                  </a:moveTo>
                  <a:cubicBezTo>
                    <a:pt x="14" y="51"/>
                    <a:pt x="24" y="28"/>
                    <a:pt x="24" y="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804" name="Freeform 636"/>
            <p:cNvSpPr>
              <a:spLocks/>
            </p:cNvSpPr>
            <p:nvPr/>
          </p:nvSpPr>
          <p:spPr bwMode="auto">
            <a:xfrm>
              <a:off x="1653" y="3620"/>
              <a:ext cx="23" cy="51"/>
            </a:xfrm>
            <a:custGeom>
              <a:avLst/>
              <a:gdLst/>
              <a:ahLst/>
              <a:cxnLst>
                <a:cxn ang="0">
                  <a:pos x="23" y="51"/>
                </a:cxn>
                <a:cxn ang="0">
                  <a:pos x="0" y="0"/>
                </a:cxn>
              </a:cxnLst>
              <a:rect l="0" t="0" r="r" b="b"/>
              <a:pathLst>
                <a:path w="23" h="51">
                  <a:moveTo>
                    <a:pt x="23" y="51"/>
                  </a:moveTo>
                  <a:cubicBezTo>
                    <a:pt x="11" y="51"/>
                    <a:pt x="0" y="28"/>
                    <a:pt x="0" y="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805" name="Freeform 637"/>
            <p:cNvSpPr>
              <a:spLocks/>
            </p:cNvSpPr>
            <p:nvPr/>
          </p:nvSpPr>
          <p:spPr bwMode="auto">
            <a:xfrm>
              <a:off x="1724" y="3620"/>
              <a:ext cx="23" cy="51"/>
            </a:xfrm>
            <a:custGeom>
              <a:avLst/>
              <a:gdLst/>
              <a:ahLst/>
              <a:cxnLst>
                <a:cxn ang="0">
                  <a:pos x="0" y="51"/>
                </a:cxn>
                <a:cxn ang="0">
                  <a:pos x="23" y="0"/>
                </a:cxn>
              </a:cxnLst>
              <a:rect l="0" t="0" r="r" b="b"/>
              <a:pathLst>
                <a:path w="23" h="51">
                  <a:moveTo>
                    <a:pt x="0" y="51"/>
                  </a:moveTo>
                  <a:cubicBezTo>
                    <a:pt x="13" y="51"/>
                    <a:pt x="23" y="28"/>
                    <a:pt x="23" y="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806" name="Freeform 638"/>
            <p:cNvSpPr>
              <a:spLocks/>
            </p:cNvSpPr>
            <p:nvPr/>
          </p:nvSpPr>
          <p:spPr bwMode="auto">
            <a:xfrm>
              <a:off x="1700" y="3620"/>
              <a:ext cx="24" cy="51"/>
            </a:xfrm>
            <a:custGeom>
              <a:avLst/>
              <a:gdLst/>
              <a:ahLst/>
              <a:cxnLst>
                <a:cxn ang="0">
                  <a:pos x="24" y="51"/>
                </a:cxn>
                <a:cxn ang="0">
                  <a:pos x="0" y="0"/>
                </a:cxn>
              </a:cxnLst>
              <a:rect l="0" t="0" r="r" b="b"/>
              <a:pathLst>
                <a:path w="24" h="51">
                  <a:moveTo>
                    <a:pt x="24" y="51"/>
                  </a:moveTo>
                  <a:cubicBezTo>
                    <a:pt x="11" y="51"/>
                    <a:pt x="0" y="28"/>
                    <a:pt x="0" y="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807" name="Freeform 639"/>
            <p:cNvSpPr>
              <a:spLocks/>
            </p:cNvSpPr>
            <p:nvPr/>
          </p:nvSpPr>
          <p:spPr bwMode="auto">
            <a:xfrm>
              <a:off x="1771" y="3620"/>
              <a:ext cx="23" cy="51"/>
            </a:xfrm>
            <a:custGeom>
              <a:avLst/>
              <a:gdLst/>
              <a:ahLst/>
              <a:cxnLst>
                <a:cxn ang="0">
                  <a:pos x="0" y="51"/>
                </a:cxn>
                <a:cxn ang="0">
                  <a:pos x="23" y="0"/>
                </a:cxn>
              </a:cxnLst>
              <a:rect l="0" t="0" r="r" b="b"/>
              <a:pathLst>
                <a:path w="23" h="51">
                  <a:moveTo>
                    <a:pt x="0" y="51"/>
                  </a:moveTo>
                  <a:cubicBezTo>
                    <a:pt x="13" y="51"/>
                    <a:pt x="23" y="28"/>
                    <a:pt x="23" y="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808" name="Freeform 640"/>
            <p:cNvSpPr>
              <a:spLocks/>
            </p:cNvSpPr>
            <p:nvPr/>
          </p:nvSpPr>
          <p:spPr bwMode="auto">
            <a:xfrm>
              <a:off x="1747" y="3620"/>
              <a:ext cx="24" cy="51"/>
            </a:xfrm>
            <a:custGeom>
              <a:avLst/>
              <a:gdLst/>
              <a:ahLst/>
              <a:cxnLst>
                <a:cxn ang="0">
                  <a:pos x="24" y="51"/>
                </a:cxn>
                <a:cxn ang="0">
                  <a:pos x="0" y="0"/>
                </a:cxn>
              </a:cxnLst>
              <a:rect l="0" t="0" r="r" b="b"/>
              <a:pathLst>
                <a:path w="24" h="51">
                  <a:moveTo>
                    <a:pt x="24" y="51"/>
                  </a:moveTo>
                  <a:cubicBezTo>
                    <a:pt x="11" y="51"/>
                    <a:pt x="0" y="28"/>
                    <a:pt x="0" y="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809" name="Freeform 641"/>
            <p:cNvSpPr>
              <a:spLocks/>
            </p:cNvSpPr>
            <p:nvPr/>
          </p:nvSpPr>
          <p:spPr bwMode="auto">
            <a:xfrm>
              <a:off x="1629" y="3620"/>
              <a:ext cx="24" cy="51"/>
            </a:xfrm>
            <a:custGeom>
              <a:avLst/>
              <a:gdLst/>
              <a:ahLst/>
              <a:cxnLst>
                <a:cxn ang="0">
                  <a:pos x="0" y="51"/>
                </a:cxn>
                <a:cxn ang="0">
                  <a:pos x="24" y="0"/>
                </a:cxn>
              </a:cxnLst>
              <a:rect l="0" t="0" r="r" b="b"/>
              <a:pathLst>
                <a:path w="24" h="51">
                  <a:moveTo>
                    <a:pt x="0" y="51"/>
                  </a:moveTo>
                  <a:cubicBezTo>
                    <a:pt x="14" y="51"/>
                    <a:pt x="24" y="28"/>
                    <a:pt x="24" y="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810" name="Freeform 642"/>
            <p:cNvSpPr>
              <a:spLocks/>
            </p:cNvSpPr>
            <p:nvPr/>
          </p:nvSpPr>
          <p:spPr bwMode="auto">
            <a:xfrm>
              <a:off x="1606" y="3620"/>
              <a:ext cx="23" cy="51"/>
            </a:xfrm>
            <a:custGeom>
              <a:avLst/>
              <a:gdLst/>
              <a:ahLst/>
              <a:cxnLst>
                <a:cxn ang="0">
                  <a:pos x="23" y="51"/>
                </a:cxn>
                <a:cxn ang="0">
                  <a:pos x="0" y="0"/>
                </a:cxn>
              </a:cxnLst>
              <a:rect l="0" t="0" r="r" b="b"/>
              <a:pathLst>
                <a:path w="23" h="51">
                  <a:moveTo>
                    <a:pt x="23" y="51"/>
                  </a:moveTo>
                  <a:cubicBezTo>
                    <a:pt x="10" y="51"/>
                    <a:pt x="0" y="28"/>
                    <a:pt x="0" y="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811" name="Freeform 643"/>
            <p:cNvSpPr>
              <a:spLocks/>
            </p:cNvSpPr>
            <p:nvPr/>
          </p:nvSpPr>
          <p:spPr bwMode="auto">
            <a:xfrm>
              <a:off x="1676" y="3620"/>
              <a:ext cx="24" cy="51"/>
            </a:xfrm>
            <a:custGeom>
              <a:avLst/>
              <a:gdLst/>
              <a:ahLst/>
              <a:cxnLst>
                <a:cxn ang="0">
                  <a:pos x="0" y="51"/>
                </a:cxn>
                <a:cxn ang="0">
                  <a:pos x="24" y="0"/>
                </a:cxn>
              </a:cxnLst>
              <a:rect l="0" t="0" r="r" b="b"/>
              <a:pathLst>
                <a:path w="24" h="51">
                  <a:moveTo>
                    <a:pt x="0" y="51"/>
                  </a:moveTo>
                  <a:cubicBezTo>
                    <a:pt x="14" y="51"/>
                    <a:pt x="24" y="28"/>
                    <a:pt x="24" y="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812" name="Freeform 644"/>
            <p:cNvSpPr>
              <a:spLocks/>
            </p:cNvSpPr>
            <p:nvPr/>
          </p:nvSpPr>
          <p:spPr bwMode="auto">
            <a:xfrm>
              <a:off x="1653" y="3620"/>
              <a:ext cx="23" cy="51"/>
            </a:xfrm>
            <a:custGeom>
              <a:avLst/>
              <a:gdLst/>
              <a:ahLst/>
              <a:cxnLst>
                <a:cxn ang="0">
                  <a:pos x="23" y="51"/>
                </a:cxn>
                <a:cxn ang="0">
                  <a:pos x="0" y="0"/>
                </a:cxn>
              </a:cxnLst>
              <a:rect l="0" t="0" r="r" b="b"/>
              <a:pathLst>
                <a:path w="23" h="51">
                  <a:moveTo>
                    <a:pt x="23" y="51"/>
                  </a:moveTo>
                  <a:cubicBezTo>
                    <a:pt x="11" y="51"/>
                    <a:pt x="0" y="28"/>
                    <a:pt x="0" y="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813" name="Freeform 645"/>
            <p:cNvSpPr>
              <a:spLocks/>
            </p:cNvSpPr>
            <p:nvPr/>
          </p:nvSpPr>
          <p:spPr bwMode="auto">
            <a:xfrm>
              <a:off x="1724" y="3620"/>
              <a:ext cx="23" cy="51"/>
            </a:xfrm>
            <a:custGeom>
              <a:avLst/>
              <a:gdLst/>
              <a:ahLst/>
              <a:cxnLst>
                <a:cxn ang="0">
                  <a:pos x="0" y="51"/>
                </a:cxn>
                <a:cxn ang="0">
                  <a:pos x="23" y="0"/>
                </a:cxn>
              </a:cxnLst>
              <a:rect l="0" t="0" r="r" b="b"/>
              <a:pathLst>
                <a:path w="23" h="51">
                  <a:moveTo>
                    <a:pt x="0" y="51"/>
                  </a:moveTo>
                  <a:cubicBezTo>
                    <a:pt x="13" y="51"/>
                    <a:pt x="23" y="28"/>
                    <a:pt x="23" y="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814" name="Freeform 646"/>
            <p:cNvSpPr>
              <a:spLocks/>
            </p:cNvSpPr>
            <p:nvPr/>
          </p:nvSpPr>
          <p:spPr bwMode="auto">
            <a:xfrm>
              <a:off x="1700" y="3620"/>
              <a:ext cx="24" cy="51"/>
            </a:xfrm>
            <a:custGeom>
              <a:avLst/>
              <a:gdLst/>
              <a:ahLst/>
              <a:cxnLst>
                <a:cxn ang="0">
                  <a:pos x="24" y="51"/>
                </a:cxn>
                <a:cxn ang="0">
                  <a:pos x="0" y="0"/>
                </a:cxn>
              </a:cxnLst>
              <a:rect l="0" t="0" r="r" b="b"/>
              <a:pathLst>
                <a:path w="24" h="51">
                  <a:moveTo>
                    <a:pt x="24" y="51"/>
                  </a:moveTo>
                  <a:cubicBezTo>
                    <a:pt x="11" y="51"/>
                    <a:pt x="0" y="28"/>
                    <a:pt x="0" y="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815" name="Freeform 647"/>
            <p:cNvSpPr>
              <a:spLocks/>
            </p:cNvSpPr>
            <p:nvPr/>
          </p:nvSpPr>
          <p:spPr bwMode="auto">
            <a:xfrm>
              <a:off x="1771" y="3620"/>
              <a:ext cx="23" cy="51"/>
            </a:xfrm>
            <a:custGeom>
              <a:avLst/>
              <a:gdLst/>
              <a:ahLst/>
              <a:cxnLst>
                <a:cxn ang="0">
                  <a:pos x="0" y="51"/>
                </a:cxn>
                <a:cxn ang="0">
                  <a:pos x="23" y="0"/>
                </a:cxn>
              </a:cxnLst>
              <a:rect l="0" t="0" r="r" b="b"/>
              <a:pathLst>
                <a:path w="23" h="51">
                  <a:moveTo>
                    <a:pt x="0" y="51"/>
                  </a:moveTo>
                  <a:cubicBezTo>
                    <a:pt x="13" y="51"/>
                    <a:pt x="23" y="28"/>
                    <a:pt x="23" y="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816" name="Freeform 648"/>
            <p:cNvSpPr>
              <a:spLocks/>
            </p:cNvSpPr>
            <p:nvPr/>
          </p:nvSpPr>
          <p:spPr bwMode="auto">
            <a:xfrm>
              <a:off x="1747" y="3620"/>
              <a:ext cx="24" cy="51"/>
            </a:xfrm>
            <a:custGeom>
              <a:avLst/>
              <a:gdLst/>
              <a:ahLst/>
              <a:cxnLst>
                <a:cxn ang="0">
                  <a:pos x="24" y="51"/>
                </a:cxn>
                <a:cxn ang="0">
                  <a:pos x="0" y="0"/>
                </a:cxn>
              </a:cxnLst>
              <a:rect l="0" t="0" r="r" b="b"/>
              <a:pathLst>
                <a:path w="24" h="51">
                  <a:moveTo>
                    <a:pt x="24" y="51"/>
                  </a:moveTo>
                  <a:cubicBezTo>
                    <a:pt x="11" y="51"/>
                    <a:pt x="0" y="28"/>
                    <a:pt x="0" y="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817" name="Freeform 649"/>
            <p:cNvSpPr>
              <a:spLocks/>
            </p:cNvSpPr>
            <p:nvPr/>
          </p:nvSpPr>
          <p:spPr bwMode="auto">
            <a:xfrm>
              <a:off x="1818" y="3620"/>
              <a:ext cx="23" cy="51"/>
            </a:xfrm>
            <a:custGeom>
              <a:avLst/>
              <a:gdLst/>
              <a:ahLst/>
              <a:cxnLst>
                <a:cxn ang="0">
                  <a:pos x="0" y="51"/>
                </a:cxn>
                <a:cxn ang="0">
                  <a:pos x="23" y="0"/>
                </a:cxn>
              </a:cxnLst>
              <a:rect l="0" t="0" r="r" b="b"/>
              <a:pathLst>
                <a:path w="23" h="51">
                  <a:moveTo>
                    <a:pt x="0" y="51"/>
                  </a:moveTo>
                  <a:cubicBezTo>
                    <a:pt x="13" y="51"/>
                    <a:pt x="23" y="28"/>
                    <a:pt x="23" y="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818" name="Freeform 650"/>
            <p:cNvSpPr>
              <a:spLocks/>
            </p:cNvSpPr>
            <p:nvPr/>
          </p:nvSpPr>
          <p:spPr bwMode="auto">
            <a:xfrm>
              <a:off x="1794" y="3620"/>
              <a:ext cx="24" cy="51"/>
            </a:xfrm>
            <a:custGeom>
              <a:avLst/>
              <a:gdLst/>
              <a:ahLst/>
              <a:cxnLst>
                <a:cxn ang="0">
                  <a:pos x="24" y="51"/>
                </a:cxn>
                <a:cxn ang="0">
                  <a:pos x="0" y="0"/>
                </a:cxn>
              </a:cxnLst>
              <a:rect l="0" t="0" r="r" b="b"/>
              <a:pathLst>
                <a:path w="24" h="51">
                  <a:moveTo>
                    <a:pt x="24" y="51"/>
                  </a:moveTo>
                  <a:cubicBezTo>
                    <a:pt x="11" y="51"/>
                    <a:pt x="0" y="28"/>
                    <a:pt x="0" y="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grpSp>
          <p:nvGrpSpPr>
            <p:cNvPr id="7511" name="Group 651"/>
            <p:cNvGrpSpPr>
              <a:grpSpLocks/>
            </p:cNvGrpSpPr>
            <p:nvPr/>
          </p:nvGrpSpPr>
          <p:grpSpPr bwMode="auto">
            <a:xfrm>
              <a:off x="1606" y="3469"/>
              <a:ext cx="188" cy="50"/>
              <a:chOff x="1393" y="3565"/>
              <a:chExt cx="188" cy="50"/>
            </a:xfrm>
          </p:grpSpPr>
          <p:sp>
            <p:nvSpPr>
              <p:cNvPr id="7820" name="Freeform 652"/>
              <p:cNvSpPr>
                <a:spLocks/>
              </p:cNvSpPr>
              <p:nvPr/>
            </p:nvSpPr>
            <p:spPr bwMode="auto">
              <a:xfrm>
                <a:off x="1416" y="3565"/>
                <a:ext cx="24" cy="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" y="50"/>
                  </a:cxn>
                </a:cxnLst>
                <a:rect l="0" t="0" r="r" b="b"/>
                <a:pathLst>
                  <a:path w="24" h="50">
                    <a:moveTo>
                      <a:pt x="0" y="0"/>
                    </a:moveTo>
                    <a:cubicBezTo>
                      <a:pt x="14" y="0"/>
                      <a:pt x="24" y="23"/>
                      <a:pt x="24" y="50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  <p:sp>
            <p:nvSpPr>
              <p:cNvPr id="7821" name="Freeform 653"/>
              <p:cNvSpPr>
                <a:spLocks/>
              </p:cNvSpPr>
              <p:nvPr/>
            </p:nvSpPr>
            <p:spPr bwMode="auto">
              <a:xfrm>
                <a:off x="1393" y="3565"/>
                <a:ext cx="23" cy="5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0" y="50"/>
                  </a:cxn>
                </a:cxnLst>
                <a:rect l="0" t="0" r="r" b="b"/>
                <a:pathLst>
                  <a:path w="23" h="50">
                    <a:moveTo>
                      <a:pt x="23" y="0"/>
                    </a:moveTo>
                    <a:cubicBezTo>
                      <a:pt x="10" y="0"/>
                      <a:pt x="0" y="23"/>
                      <a:pt x="0" y="50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  <p:sp>
            <p:nvSpPr>
              <p:cNvPr id="7822" name="Freeform 654"/>
              <p:cNvSpPr>
                <a:spLocks/>
              </p:cNvSpPr>
              <p:nvPr/>
            </p:nvSpPr>
            <p:spPr bwMode="auto">
              <a:xfrm>
                <a:off x="1463" y="3565"/>
                <a:ext cx="24" cy="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" y="50"/>
                  </a:cxn>
                </a:cxnLst>
                <a:rect l="0" t="0" r="r" b="b"/>
                <a:pathLst>
                  <a:path w="24" h="50">
                    <a:moveTo>
                      <a:pt x="0" y="0"/>
                    </a:moveTo>
                    <a:cubicBezTo>
                      <a:pt x="14" y="0"/>
                      <a:pt x="24" y="23"/>
                      <a:pt x="24" y="50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  <p:sp>
            <p:nvSpPr>
              <p:cNvPr id="7823" name="Freeform 655"/>
              <p:cNvSpPr>
                <a:spLocks/>
              </p:cNvSpPr>
              <p:nvPr/>
            </p:nvSpPr>
            <p:spPr bwMode="auto">
              <a:xfrm>
                <a:off x="1440" y="3565"/>
                <a:ext cx="23" cy="5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0" y="50"/>
                  </a:cxn>
                </a:cxnLst>
                <a:rect l="0" t="0" r="r" b="b"/>
                <a:pathLst>
                  <a:path w="23" h="50">
                    <a:moveTo>
                      <a:pt x="23" y="0"/>
                    </a:moveTo>
                    <a:cubicBezTo>
                      <a:pt x="11" y="0"/>
                      <a:pt x="0" y="23"/>
                      <a:pt x="0" y="50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  <p:sp>
            <p:nvSpPr>
              <p:cNvPr id="7824" name="Freeform 656"/>
              <p:cNvSpPr>
                <a:spLocks/>
              </p:cNvSpPr>
              <p:nvPr/>
            </p:nvSpPr>
            <p:spPr bwMode="auto">
              <a:xfrm>
                <a:off x="1511" y="3565"/>
                <a:ext cx="23" cy="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" y="50"/>
                  </a:cxn>
                </a:cxnLst>
                <a:rect l="0" t="0" r="r" b="b"/>
                <a:pathLst>
                  <a:path w="23" h="50">
                    <a:moveTo>
                      <a:pt x="0" y="0"/>
                    </a:moveTo>
                    <a:cubicBezTo>
                      <a:pt x="13" y="0"/>
                      <a:pt x="23" y="23"/>
                      <a:pt x="23" y="50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  <p:sp>
            <p:nvSpPr>
              <p:cNvPr id="7825" name="Freeform 657"/>
              <p:cNvSpPr>
                <a:spLocks/>
              </p:cNvSpPr>
              <p:nvPr/>
            </p:nvSpPr>
            <p:spPr bwMode="auto">
              <a:xfrm>
                <a:off x="1487" y="3565"/>
                <a:ext cx="24" cy="50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0" y="50"/>
                  </a:cxn>
                </a:cxnLst>
                <a:rect l="0" t="0" r="r" b="b"/>
                <a:pathLst>
                  <a:path w="24" h="50">
                    <a:moveTo>
                      <a:pt x="24" y="0"/>
                    </a:moveTo>
                    <a:cubicBezTo>
                      <a:pt x="11" y="0"/>
                      <a:pt x="0" y="23"/>
                      <a:pt x="0" y="50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  <p:sp>
            <p:nvSpPr>
              <p:cNvPr id="7826" name="Freeform 658"/>
              <p:cNvSpPr>
                <a:spLocks/>
              </p:cNvSpPr>
              <p:nvPr/>
            </p:nvSpPr>
            <p:spPr bwMode="auto">
              <a:xfrm>
                <a:off x="1558" y="3565"/>
                <a:ext cx="23" cy="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" y="50"/>
                  </a:cxn>
                </a:cxnLst>
                <a:rect l="0" t="0" r="r" b="b"/>
                <a:pathLst>
                  <a:path w="23" h="50">
                    <a:moveTo>
                      <a:pt x="0" y="0"/>
                    </a:moveTo>
                    <a:cubicBezTo>
                      <a:pt x="13" y="0"/>
                      <a:pt x="23" y="23"/>
                      <a:pt x="23" y="50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  <p:sp>
            <p:nvSpPr>
              <p:cNvPr id="7827" name="Freeform 659"/>
              <p:cNvSpPr>
                <a:spLocks/>
              </p:cNvSpPr>
              <p:nvPr/>
            </p:nvSpPr>
            <p:spPr bwMode="auto">
              <a:xfrm>
                <a:off x="1534" y="3565"/>
                <a:ext cx="24" cy="50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0" y="50"/>
                  </a:cxn>
                </a:cxnLst>
                <a:rect l="0" t="0" r="r" b="b"/>
                <a:pathLst>
                  <a:path w="24" h="50">
                    <a:moveTo>
                      <a:pt x="24" y="0"/>
                    </a:moveTo>
                    <a:cubicBezTo>
                      <a:pt x="11" y="0"/>
                      <a:pt x="0" y="23"/>
                      <a:pt x="0" y="50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</p:grpSp>
        <p:sp>
          <p:nvSpPr>
            <p:cNvPr id="7828" name="Freeform 660"/>
            <p:cNvSpPr>
              <a:spLocks/>
            </p:cNvSpPr>
            <p:nvPr/>
          </p:nvSpPr>
          <p:spPr bwMode="auto">
            <a:xfrm>
              <a:off x="1818" y="3469"/>
              <a:ext cx="23" cy="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50"/>
                </a:cxn>
              </a:cxnLst>
              <a:rect l="0" t="0" r="r" b="b"/>
              <a:pathLst>
                <a:path w="23" h="50">
                  <a:moveTo>
                    <a:pt x="0" y="0"/>
                  </a:moveTo>
                  <a:cubicBezTo>
                    <a:pt x="13" y="0"/>
                    <a:pt x="23" y="23"/>
                    <a:pt x="23" y="5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829" name="Freeform 661"/>
            <p:cNvSpPr>
              <a:spLocks/>
            </p:cNvSpPr>
            <p:nvPr/>
          </p:nvSpPr>
          <p:spPr bwMode="auto">
            <a:xfrm>
              <a:off x="1794" y="3469"/>
              <a:ext cx="24" cy="5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0" y="50"/>
                </a:cxn>
              </a:cxnLst>
              <a:rect l="0" t="0" r="r" b="b"/>
              <a:pathLst>
                <a:path w="24" h="50">
                  <a:moveTo>
                    <a:pt x="24" y="0"/>
                  </a:moveTo>
                  <a:cubicBezTo>
                    <a:pt x="11" y="0"/>
                    <a:pt x="0" y="23"/>
                    <a:pt x="0" y="5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830" name="Freeform 662"/>
            <p:cNvSpPr>
              <a:spLocks/>
            </p:cNvSpPr>
            <p:nvPr/>
          </p:nvSpPr>
          <p:spPr bwMode="auto">
            <a:xfrm>
              <a:off x="1629" y="3469"/>
              <a:ext cx="24" cy="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0"/>
                </a:cxn>
              </a:cxnLst>
              <a:rect l="0" t="0" r="r" b="b"/>
              <a:pathLst>
                <a:path w="24" h="50">
                  <a:moveTo>
                    <a:pt x="0" y="0"/>
                  </a:moveTo>
                  <a:cubicBezTo>
                    <a:pt x="14" y="0"/>
                    <a:pt x="24" y="23"/>
                    <a:pt x="24" y="5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831" name="Freeform 663"/>
            <p:cNvSpPr>
              <a:spLocks/>
            </p:cNvSpPr>
            <p:nvPr/>
          </p:nvSpPr>
          <p:spPr bwMode="auto">
            <a:xfrm>
              <a:off x="1606" y="3469"/>
              <a:ext cx="23" cy="50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0" y="50"/>
                </a:cxn>
              </a:cxnLst>
              <a:rect l="0" t="0" r="r" b="b"/>
              <a:pathLst>
                <a:path w="23" h="50">
                  <a:moveTo>
                    <a:pt x="23" y="0"/>
                  </a:moveTo>
                  <a:cubicBezTo>
                    <a:pt x="10" y="0"/>
                    <a:pt x="0" y="23"/>
                    <a:pt x="0" y="5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832" name="Freeform 664"/>
            <p:cNvSpPr>
              <a:spLocks/>
            </p:cNvSpPr>
            <p:nvPr/>
          </p:nvSpPr>
          <p:spPr bwMode="auto">
            <a:xfrm>
              <a:off x="1676" y="3469"/>
              <a:ext cx="24" cy="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0"/>
                </a:cxn>
              </a:cxnLst>
              <a:rect l="0" t="0" r="r" b="b"/>
              <a:pathLst>
                <a:path w="24" h="50">
                  <a:moveTo>
                    <a:pt x="0" y="0"/>
                  </a:moveTo>
                  <a:cubicBezTo>
                    <a:pt x="14" y="0"/>
                    <a:pt x="24" y="23"/>
                    <a:pt x="24" y="5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833" name="Freeform 665"/>
            <p:cNvSpPr>
              <a:spLocks/>
            </p:cNvSpPr>
            <p:nvPr/>
          </p:nvSpPr>
          <p:spPr bwMode="auto">
            <a:xfrm>
              <a:off x="1653" y="3469"/>
              <a:ext cx="23" cy="50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0" y="50"/>
                </a:cxn>
              </a:cxnLst>
              <a:rect l="0" t="0" r="r" b="b"/>
              <a:pathLst>
                <a:path w="23" h="50">
                  <a:moveTo>
                    <a:pt x="23" y="0"/>
                  </a:moveTo>
                  <a:cubicBezTo>
                    <a:pt x="11" y="0"/>
                    <a:pt x="0" y="23"/>
                    <a:pt x="0" y="5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834" name="Freeform 666"/>
            <p:cNvSpPr>
              <a:spLocks/>
            </p:cNvSpPr>
            <p:nvPr/>
          </p:nvSpPr>
          <p:spPr bwMode="auto">
            <a:xfrm>
              <a:off x="1724" y="3469"/>
              <a:ext cx="23" cy="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50"/>
                </a:cxn>
              </a:cxnLst>
              <a:rect l="0" t="0" r="r" b="b"/>
              <a:pathLst>
                <a:path w="23" h="50">
                  <a:moveTo>
                    <a:pt x="0" y="0"/>
                  </a:moveTo>
                  <a:cubicBezTo>
                    <a:pt x="13" y="0"/>
                    <a:pt x="23" y="23"/>
                    <a:pt x="23" y="5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835" name="Freeform 667"/>
            <p:cNvSpPr>
              <a:spLocks/>
            </p:cNvSpPr>
            <p:nvPr/>
          </p:nvSpPr>
          <p:spPr bwMode="auto">
            <a:xfrm>
              <a:off x="1700" y="3469"/>
              <a:ext cx="24" cy="5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0" y="50"/>
                </a:cxn>
              </a:cxnLst>
              <a:rect l="0" t="0" r="r" b="b"/>
              <a:pathLst>
                <a:path w="24" h="50">
                  <a:moveTo>
                    <a:pt x="24" y="0"/>
                  </a:moveTo>
                  <a:cubicBezTo>
                    <a:pt x="11" y="0"/>
                    <a:pt x="0" y="23"/>
                    <a:pt x="0" y="5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836" name="Freeform 668"/>
            <p:cNvSpPr>
              <a:spLocks/>
            </p:cNvSpPr>
            <p:nvPr/>
          </p:nvSpPr>
          <p:spPr bwMode="auto">
            <a:xfrm>
              <a:off x="1771" y="3469"/>
              <a:ext cx="23" cy="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50"/>
                </a:cxn>
              </a:cxnLst>
              <a:rect l="0" t="0" r="r" b="b"/>
              <a:pathLst>
                <a:path w="23" h="50">
                  <a:moveTo>
                    <a:pt x="0" y="0"/>
                  </a:moveTo>
                  <a:cubicBezTo>
                    <a:pt x="13" y="0"/>
                    <a:pt x="23" y="23"/>
                    <a:pt x="23" y="5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837" name="Freeform 669"/>
            <p:cNvSpPr>
              <a:spLocks/>
            </p:cNvSpPr>
            <p:nvPr/>
          </p:nvSpPr>
          <p:spPr bwMode="auto">
            <a:xfrm>
              <a:off x="1747" y="3469"/>
              <a:ext cx="24" cy="5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0" y="50"/>
                </a:cxn>
              </a:cxnLst>
              <a:rect l="0" t="0" r="r" b="b"/>
              <a:pathLst>
                <a:path w="24" h="50">
                  <a:moveTo>
                    <a:pt x="24" y="0"/>
                  </a:moveTo>
                  <a:cubicBezTo>
                    <a:pt x="11" y="0"/>
                    <a:pt x="0" y="23"/>
                    <a:pt x="0" y="5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838" name="Freeform 670"/>
            <p:cNvSpPr>
              <a:spLocks/>
            </p:cNvSpPr>
            <p:nvPr/>
          </p:nvSpPr>
          <p:spPr bwMode="auto">
            <a:xfrm>
              <a:off x="1629" y="3469"/>
              <a:ext cx="24" cy="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0"/>
                </a:cxn>
              </a:cxnLst>
              <a:rect l="0" t="0" r="r" b="b"/>
              <a:pathLst>
                <a:path w="24" h="50">
                  <a:moveTo>
                    <a:pt x="0" y="0"/>
                  </a:moveTo>
                  <a:cubicBezTo>
                    <a:pt x="14" y="0"/>
                    <a:pt x="24" y="23"/>
                    <a:pt x="24" y="5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839" name="Freeform 671"/>
            <p:cNvSpPr>
              <a:spLocks/>
            </p:cNvSpPr>
            <p:nvPr/>
          </p:nvSpPr>
          <p:spPr bwMode="auto">
            <a:xfrm>
              <a:off x="1606" y="3469"/>
              <a:ext cx="23" cy="50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0" y="50"/>
                </a:cxn>
              </a:cxnLst>
              <a:rect l="0" t="0" r="r" b="b"/>
              <a:pathLst>
                <a:path w="23" h="50">
                  <a:moveTo>
                    <a:pt x="23" y="0"/>
                  </a:moveTo>
                  <a:cubicBezTo>
                    <a:pt x="10" y="0"/>
                    <a:pt x="0" y="23"/>
                    <a:pt x="0" y="5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840" name="Freeform 672"/>
            <p:cNvSpPr>
              <a:spLocks/>
            </p:cNvSpPr>
            <p:nvPr/>
          </p:nvSpPr>
          <p:spPr bwMode="auto">
            <a:xfrm>
              <a:off x="1676" y="3469"/>
              <a:ext cx="24" cy="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0"/>
                </a:cxn>
              </a:cxnLst>
              <a:rect l="0" t="0" r="r" b="b"/>
              <a:pathLst>
                <a:path w="24" h="50">
                  <a:moveTo>
                    <a:pt x="0" y="0"/>
                  </a:moveTo>
                  <a:cubicBezTo>
                    <a:pt x="14" y="0"/>
                    <a:pt x="24" y="23"/>
                    <a:pt x="24" y="5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841" name="Freeform 673"/>
            <p:cNvSpPr>
              <a:spLocks/>
            </p:cNvSpPr>
            <p:nvPr/>
          </p:nvSpPr>
          <p:spPr bwMode="auto">
            <a:xfrm>
              <a:off x="1653" y="3469"/>
              <a:ext cx="23" cy="50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0" y="50"/>
                </a:cxn>
              </a:cxnLst>
              <a:rect l="0" t="0" r="r" b="b"/>
              <a:pathLst>
                <a:path w="23" h="50">
                  <a:moveTo>
                    <a:pt x="23" y="0"/>
                  </a:moveTo>
                  <a:cubicBezTo>
                    <a:pt x="11" y="0"/>
                    <a:pt x="0" y="23"/>
                    <a:pt x="0" y="5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842" name="Freeform 674"/>
            <p:cNvSpPr>
              <a:spLocks/>
            </p:cNvSpPr>
            <p:nvPr/>
          </p:nvSpPr>
          <p:spPr bwMode="auto">
            <a:xfrm>
              <a:off x="1724" y="3469"/>
              <a:ext cx="23" cy="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50"/>
                </a:cxn>
              </a:cxnLst>
              <a:rect l="0" t="0" r="r" b="b"/>
              <a:pathLst>
                <a:path w="23" h="50">
                  <a:moveTo>
                    <a:pt x="0" y="0"/>
                  </a:moveTo>
                  <a:cubicBezTo>
                    <a:pt x="13" y="0"/>
                    <a:pt x="23" y="23"/>
                    <a:pt x="23" y="5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843" name="Freeform 675"/>
            <p:cNvSpPr>
              <a:spLocks/>
            </p:cNvSpPr>
            <p:nvPr/>
          </p:nvSpPr>
          <p:spPr bwMode="auto">
            <a:xfrm>
              <a:off x="1700" y="3469"/>
              <a:ext cx="24" cy="5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0" y="50"/>
                </a:cxn>
              </a:cxnLst>
              <a:rect l="0" t="0" r="r" b="b"/>
              <a:pathLst>
                <a:path w="24" h="50">
                  <a:moveTo>
                    <a:pt x="24" y="0"/>
                  </a:moveTo>
                  <a:cubicBezTo>
                    <a:pt x="11" y="0"/>
                    <a:pt x="0" y="23"/>
                    <a:pt x="0" y="5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844" name="Freeform 676"/>
            <p:cNvSpPr>
              <a:spLocks/>
            </p:cNvSpPr>
            <p:nvPr/>
          </p:nvSpPr>
          <p:spPr bwMode="auto">
            <a:xfrm>
              <a:off x="1771" y="3469"/>
              <a:ext cx="23" cy="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50"/>
                </a:cxn>
              </a:cxnLst>
              <a:rect l="0" t="0" r="r" b="b"/>
              <a:pathLst>
                <a:path w="23" h="50">
                  <a:moveTo>
                    <a:pt x="0" y="0"/>
                  </a:moveTo>
                  <a:cubicBezTo>
                    <a:pt x="13" y="0"/>
                    <a:pt x="23" y="23"/>
                    <a:pt x="23" y="5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845" name="Freeform 677"/>
            <p:cNvSpPr>
              <a:spLocks/>
            </p:cNvSpPr>
            <p:nvPr/>
          </p:nvSpPr>
          <p:spPr bwMode="auto">
            <a:xfrm>
              <a:off x="1747" y="3469"/>
              <a:ext cx="24" cy="5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0" y="50"/>
                </a:cxn>
              </a:cxnLst>
              <a:rect l="0" t="0" r="r" b="b"/>
              <a:pathLst>
                <a:path w="24" h="50">
                  <a:moveTo>
                    <a:pt x="24" y="0"/>
                  </a:moveTo>
                  <a:cubicBezTo>
                    <a:pt x="11" y="0"/>
                    <a:pt x="0" y="23"/>
                    <a:pt x="0" y="5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846" name="Freeform 678"/>
            <p:cNvSpPr>
              <a:spLocks/>
            </p:cNvSpPr>
            <p:nvPr/>
          </p:nvSpPr>
          <p:spPr bwMode="auto">
            <a:xfrm>
              <a:off x="1818" y="3469"/>
              <a:ext cx="23" cy="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50"/>
                </a:cxn>
              </a:cxnLst>
              <a:rect l="0" t="0" r="r" b="b"/>
              <a:pathLst>
                <a:path w="23" h="50">
                  <a:moveTo>
                    <a:pt x="0" y="0"/>
                  </a:moveTo>
                  <a:cubicBezTo>
                    <a:pt x="13" y="0"/>
                    <a:pt x="23" y="23"/>
                    <a:pt x="23" y="5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847" name="Freeform 679"/>
            <p:cNvSpPr>
              <a:spLocks/>
            </p:cNvSpPr>
            <p:nvPr/>
          </p:nvSpPr>
          <p:spPr bwMode="auto">
            <a:xfrm>
              <a:off x="1794" y="3469"/>
              <a:ext cx="24" cy="5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0" y="50"/>
                </a:cxn>
              </a:cxnLst>
              <a:rect l="0" t="0" r="r" b="b"/>
              <a:pathLst>
                <a:path w="24" h="50">
                  <a:moveTo>
                    <a:pt x="24" y="0"/>
                  </a:moveTo>
                  <a:cubicBezTo>
                    <a:pt x="11" y="0"/>
                    <a:pt x="0" y="23"/>
                    <a:pt x="0" y="5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grpSp>
          <p:nvGrpSpPr>
            <p:cNvPr id="7512" name="Group 680"/>
            <p:cNvGrpSpPr>
              <a:grpSpLocks/>
            </p:cNvGrpSpPr>
            <p:nvPr/>
          </p:nvGrpSpPr>
          <p:grpSpPr bwMode="auto">
            <a:xfrm>
              <a:off x="2642" y="2155"/>
              <a:ext cx="234" cy="51"/>
              <a:chOff x="2429" y="2251"/>
              <a:chExt cx="234" cy="51"/>
            </a:xfrm>
          </p:grpSpPr>
          <p:grpSp>
            <p:nvGrpSpPr>
              <p:cNvPr id="7523" name="Group 681"/>
              <p:cNvGrpSpPr>
                <a:grpSpLocks/>
              </p:cNvGrpSpPr>
              <p:nvPr/>
            </p:nvGrpSpPr>
            <p:grpSpPr bwMode="auto">
              <a:xfrm>
                <a:off x="2429" y="2251"/>
                <a:ext cx="187" cy="51"/>
                <a:chOff x="2429" y="2251"/>
                <a:chExt cx="187" cy="51"/>
              </a:xfrm>
            </p:grpSpPr>
            <p:sp>
              <p:nvSpPr>
                <p:cNvPr id="7850" name="Freeform 682"/>
                <p:cNvSpPr>
                  <a:spLocks/>
                </p:cNvSpPr>
                <p:nvPr/>
              </p:nvSpPr>
              <p:spPr bwMode="auto">
                <a:xfrm>
                  <a:off x="2452" y="2251"/>
                  <a:ext cx="24" cy="51"/>
                </a:xfrm>
                <a:custGeom>
                  <a:avLst/>
                  <a:gdLst/>
                  <a:ahLst/>
                  <a:cxnLst>
                    <a:cxn ang="0">
                      <a:pos x="0" y="51"/>
                    </a:cxn>
                    <a:cxn ang="0">
                      <a:pos x="24" y="0"/>
                    </a:cxn>
                  </a:cxnLst>
                  <a:rect l="0" t="0" r="r" b="b"/>
                  <a:pathLst>
                    <a:path w="24" h="51">
                      <a:moveTo>
                        <a:pt x="0" y="51"/>
                      </a:moveTo>
                      <a:cubicBezTo>
                        <a:pt x="13" y="51"/>
                        <a:pt x="24" y="28"/>
                        <a:pt x="24" y="0"/>
                      </a:cubicBezTo>
                    </a:path>
                  </a:pathLst>
                </a:custGeom>
                <a:noFill/>
                <a:ln w="1428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 b="1">
                    <a:latin typeface="+mj-lt"/>
                  </a:endParaRPr>
                </a:p>
              </p:txBody>
            </p:sp>
            <p:sp>
              <p:nvSpPr>
                <p:cNvPr id="7851" name="Freeform 683"/>
                <p:cNvSpPr>
                  <a:spLocks/>
                </p:cNvSpPr>
                <p:nvPr/>
              </p:nvSpPr>
              <p:spPr bwMode="auto">
                <a:xfrm>
                  <a:off x="2429" y="2251"/>
                  <a:ext cx="23" cy="51"/>
                </a:xfrm>
                <a:custGeom>
                  <a:avLst/>
                  <a:gdLst/>
                  <a:ahLst/>
                  <a:cxnLst>
                    <a:cxn ang="0">
                      <a:pos x="23" y="5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3" h="51">
                      <a:moveTo>
                        <a:pt x="23" y="51"/>
                      </a:moveTo>
                      <a:cubicBezTo>
                        <a:pt x="10" y="51"/>
                        <a:pt x="0" y="28"/>
                        <a:pt x="0" y="0"/>
                      </a:cubicBezTo>
                    </a:path>
                  </a:pathLst>
                </a:custGeom>
                <a:noFill/>
                <a:ln w="1428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 b="1">
                    <a:latin typeface="+mj-lt"/>
                  </a:endParaRPr>
                </a:p>
              </p:txBody>
            </p:sp>
            <p:sp>
              <p:nvSpPr>
                <p:cNvPr id="7852" name="Freeform 684"/>
                <p:cNvSpPr>
                  <a:spLocks/>
                </p:cNvSpPr>
                <p:nvPr/>
              </p:nvSpPr>
              <p:spPr bwMode="auto">
                <a:xfrm>
                  <a:off x="2499" y="2251"/>
                  <a:ext cx="24" cy="51"/>
                </a:xfrm>
                <a:custGeom>
                  <a:avLst/>
                  <a:gdLst/>
                  <a:ahLst/>
                  <a:cxnLst>
                    <a:cxn ang="0">
                      <a:pos x="0" y="51"/>
                    </a:cxn>
                    <a:cxn ang="0">
                      <a:pos x="24" y="0"/>
                    </a:cxn>
                  </a:cxnLst>
                  <a:rect l="0" t="0" r="r" b="b"/>
                  <a:pathLst>
                    <a:path w="24" h="51">
                      <a:moveTo>
                        <a:pt x="0" y="51"/>
                      </a:moveTo>
                      <a:cubicBezTo>
                        <a:pt x="13" y="51"/>
                        <a:pt x="24" y="28"/>
                        <a:pt x="24" y="0"/>
                      </a:cubicBezTo>
                    </a:path>
                  </a:pathLst>
                </a:custGeom>
                <a:noFill/>
                <a:ln w="1428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 b="1">
                    <a:latin typeface="+mj-lt"/>
                  </a:endParaRPr>
                </a:p>
              </p:txBody>
            </p:sp>
            <p:sp>
              <p:nvSpPr>
                <p:cNvPr id="7853" name="Freeform 685"/>
                <p:cNvSpPr>
                  <a:spLocks/>
                </p:cNvSpPr>
                <p:nvPr/>
              </p:nvSpPr>
              <p:spPr bwMode="auto">
                <a:xfrm>
                  <a:off x="2476" y="2251"/>
                  <a:ext cx="23" cy="51"/>
                </a:xfrm>
                <a:custGeom>
                  <a:avLst/>
                  <a:gdLst/>
                  <a:ahLst/>
                  <a:cxnLst>
                    <a:cxn ang="0">
                      <a:pos x="23" y="5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3" h="51">
                      <a:moveTo>
                        <a:pt x="23" y="51"/>
                      </a:moveTo>
                      <a:cubicBezTo>
                        <a:pt x="10" y="51"/>
                        <a:pt x="0" y="28"/>
                        <a:pt x="0" y="0"/>
                      </a:cubicBezTo>
                    </a:path>
                  </a:pathLst>
                </a:custGeom>
                <a:noFill/>
                <a:ln w="1428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 b="1">
                    <a:latin typeface="+mj-lt"/>
                  </a:endParaRPr>
                </a:p>
              </p:txBody>
            </p:sp>
            <p:sp>
              <p:nvSpPr>
                <p:cNvPr id="7854" name="Freeform 686"/>
                <p:cNvSpPr>
                  <a:spLocks/>
                </p:cNvSpPr>
                <p:nvPr/>
              </p:nvSpPr>
              <p:spPr bwMode="auto">
                <a:xfrm>
                  <a:off x="2545" y="2251"/>
                  <a:ext cx="24" cy="51"/>
                </a:xfrm>
                <a:custGeom>
                  <a:avLst/>
                  <a:gdLst/>
                  <a:ahLst/>
                  <a:cxnLst>
                    <a:cxn ang="0">
                      <a:pos x="0" y="51"/>
                    </a:cxn>
                    <a:cxn ang="0">
                      <a:pos x="24" y="0"/>
                    </a:cxn>
                  </a:cxnLst>
                  <a:rect l="0" t="0" r="r" b="b"/>
                  <a:pathLst>
                    <a:path w="24" h="51">
                      <a:moveTo>
                        <a:pt x="0" y="51"/>
                      </a:moveTo>
                      <a:cubicBezTo>
                        <a:pt x="14" y="51"/>
                        <a:pt x="24" y="28"/>
                        <a:pt x="24" y="0"/>
                      </a:cubicBezTo>
                    </a:path>
                  </a:pathLst>
                </a:custGeom>
                <a:noFill/>
                <a:ln w="1428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 b="1">
                    <a:latin typeface="+mj-lt"/>
                  </a:endParaRPr>
                </a:p>
              </p:txBody>
            </p:sp>
            <p:sp>
              <p:nvSpPr>
                <p:cNvPr id="7855" name="Freeform 687"/>
                <p:cNvSpPr>
                  <a:spLocks/>
                </p:cNvSpPr>
                <p:nvPr/>
              </p:nvSpPr>
              <p:spPr bwMode="auto">
                <a:xfrm>
                  <a:off x="2523" y="2251"/>
                  <a:ext cx="22" cy="51"/>
                </a:xfrm>
                <a:custGeom>
                  <a:avLst/>
                  <a:gdLst/>
                  <a:ahLst/>
                  <a:cxnLst>
                    <a:cxn ang="0">
                      <a:pos x="22" y="5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2" h="51">
                      <a:moveTo>
                        <a:pt x="22" y="51"/>
                      </a:moveTo>
                      <a:cubicBezTo>
                        <a:pt x="10" y="51"/>
                        <a:pt x="0" y="28"/>
                        <a:pt x="0" y="0"/>
                      </a:cubicBezTo>
                    </a:path>
                  </a:pathLst>
                </a:custGeom>
                <a:noFill/>
                <a:ln w="1428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 b="1">
                    <a:latin typeface="+mj-lt"/>
                  </a:endParaRPr>
                </a:p>
              </p:txBody>
            </p:sp>
            <p:sp>
              <p:nvSpPr>
                <p:cNvPr id="7856" name="Freeform 688"/>
                <p:cNvSpPr>
                  <a:spLocks/>
                </p:cNvSpPr>
                <p:nvPr/>
              </p:nvSpPr>
              <p:spPr bwMode="auto">
                <a:xfrm>
                  <a:off x="2592" y="2251"/>
                  <a:ext cx="24" cy="51"/>
                </a:xfrm>
                <a:custGeom>
                  <a:avLst/>
                  <a:gdLst/>
                  <a:ahLst/>
                  <a:cxnLst>
                    <a:cxn ang="0">
                      <a:pos x="0" y="51"/>
                    </a:cxn>
                    <a:cxn ang="0">
                      <a:pos x="24" y="0"/>
                    </a:cxn>
                  </a:cxnLst>
                  <a:rect l="0" t="0" r="r" b="b"/>
                  <a:pathLst>
                    <a:path w="24" h="51">
                      <a:moveTo>
                        <a:pt x="0" y="51"/>
                      </a:moveTo>
                      <a:cubicBezTo>
                        <a:pt x="14" y="51"/>
                        <a:pt x="24" y="28"/>
                        <a:pt x="24" y="0"/>
                      </a:cubicBezTo>
                    </a:path>
                  </a:pathLst>
                </a:custGeom>
                <a:noFill/>
                <a:ln w="1428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 b="1">
                    <a:latin typeface="+mj-lt"/>
                  </a:endParaRPr>
                </a:p>
              </p:txBody>
            </p:sp>
            <p:sp>
              <p:nvSpPr>
                <p:cNvPr id="7857" name="Freeform 689"/>
                <p:cNvSpPr>
                  <a:spLocks/>
                </p:cNvSpPr>
                <p:nvPr/>
              </p:nvSpPr>
              <p:spPr bwMode="auto">
                <a:xfrm>
                  <a:off x="2569" y="2251"/>
                  <a:ext cx="23" cy="51"/>
                </a:xfrm>
                <a:custGeom>
                  <a:avLst/>
                  <a:gdLst/>
                  <a:ahLst/>
                  <a:cxnLst>
                    <a:cxn ang="0">
                      <a:pos x="23" y="5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3" h="51">
                      <a:moveTo>
                        <a:pt x="23" y="51"/>
                      </a:moveTo>
                      <a:cubicBezTo>
                        <a:pt x="10" y="51"/>
                        <a:pt x="0" y="28"/>
                        <a:pt x="0" y="0"/>
                      </a:cubicBezTo>
                    </a:path>
                  </a:pathLst>
                </a:custGeom>
                <a:noFill/>
                <a:ln w="1428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 b="1">
                    <a:latin typeface="+mj-lt"/>
                  </a:endParaRPr>
                </a:p>
              </p:txBody>
            </p:sp>
          </p:grpSp>
          <p:sp>
            <p:nvSpPr>
              <p:cNvPr id="7858" name="Freeform 690"/>
              <p:cNvSpPr>
                <a:spLocks/>
              </p:cNvSpPr>
              <p:nvPr/>
            </p:nvSpPr>
            <p:spPr bwMode="auto">
              <a:xfrm>
                <a:off x="2640" y="2251"/>
                <a:ext cx="23" cy="51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23" y="0"/>
                  </a:cxn>
                </a:cxnLst>
                <a:rect l="0" t="0" r="r" b="b"/>
                <a:pathLst>
                  <a:path w="23" h="51">
                    <a:moveTo>
                      <a:pt x="0" y="51"/>
                    </a:moveTo>
                    <a:cubicBezTo>
                      <a:pt x="13" y="51"/>
                      <a:pt x="23" y="28"/>
                      <a:pt x="23" y="0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  <p:sp>
            <p:nvSpPr>
              <p:cNvPr id="7859" name="Freeform 691"/>
              <p:cNvSpPr>
                <a:spLocks/>
              </p:cNvSpPr>
              <p:nvPr/>
            </p:nvSpPr>
            <p:spPr bwMode="auto">
              <a:xfrm>
                <a:off x="2616" y="2251"/>
                <a:ext cx="24" cy="51"/>
              </a:xfrm>
              <a:custGeom>
                <a:avLst/>
                <a:gdLst/>
                <a:ahLst/>
                <a:cxnLst>
                  <a:cxn ang="0">
                    <a:pos x="24" y="51"/>
                  </a:cxn>
                  <a:cxn ang="0">
                    <a:pos x="0" y="0"/>
                  </a:cxn>
                </a:cxnLst>
                <a:rect l="0" t="0" r="r" b="b"/>
                <a:pathLst>
                  <a:path w="24" h="51">
                    <a:moveTo>
                      <a:pt x="24" y="51"/>
                    </a:moveTo>
                    <a:cubicBezTo>
                      <a:pt x="11" y="51"/>
                      <a:pt x="0" y="28"/>
                      <a:pt x="0" y="0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</p:grpSp>
        <p:grpSp>
          <p:nvGrpSpPr>
            <p:cNvPr id="7524" name="Group 692"/>
            <p:cNvGrpSpPr>
              <a:grpSpLocks/>
            </p:cNvGrpSpPr>
            <p:nvPr/>
          </p:nvGrpSpPr>
          <p:grpSpPr bwMode="auto">
            <a:xfrm>
              <a:off x="2642" y="2004"/>
              <a:ext cx="234" cy="50"/>
              <a:chOff x="2429" y="2100"/>
              <a:chExt cx="234" cy="50"/>
            </a:xfrm>
          </p:grpSpPr>
          <p:grpSp>
            <p:nvGrpSpPr>
              <p:cNvPr id="7535" name="Group 693"/>
              <p:cNvGrpSpPr>
                <a:grpSpLocks/>
              </p:cNvGrpSpPr>
              <p:nvPr/>
            </p:nvGrpSpPr>
            <p:grpSpPr bwMode="auto">
              <a:xfrm>
                <a:off x="2429" y="2100"/>
                <a:ext cx="187" cy="50"/>
                <a:chOff x="2429" y="2100"/>
                <a:chExt cx="187" cy="50"/>
              </a:xfrm>
            </p:grpSpPr>
            <p:sp>
              <p:nvSpPr>
                <p:cNvPr id="7862" name="Freeform 694"/>
                <p:cNvSpPr>
                  <a:spLocks/>
                </p:cNvSpPr>
                <p:nvPr/>
              </p:nvSpPr>
              <p:spPr bwMode="auto">
                <a:xfrm>
                  <a:off x="2452" y="2100"/>
                  <a:ext cx="24" cy="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4" y="50"/>
                    </a:cxn>
                  </a:cxnLst>
                  <a:rect l="0" t="0" r="r" b="b"/>
                  <a:pathLst>
                    <a:path w="24" h="50">
                      <a:moveTo>
                        <a:pt x="0" y="0"/>
                      </a:moveTo>
                      <a:cubicBezTo>
                        <a:pt x="13" y="0"/>
                        <a:pt x="24" y="23"/>
                        <a:pt x="24" y="50"/>
                      </a:cubicBezTo>
                    </a:path>
                  </a:pathLst>
                </a:custGeom>
                <a:noFill/>
                <a:ln w="1428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 b="1">
                    <a:latin typeface="+mj-lt"/>
                  </a:endParaRPr>
                </a:p>
              </p:txBody>
            </p:sp>
            <p:sp>
              <p:nvSpPr>
                <p:cNvPr id="7863" name="Freeform 695"/>
                <p:cNvSpPr>
                  <a:spLocks/>
                </p:cNvSpPr>
                <p:nvPr/>
              </p:nvSpPr>
              <p:spPr bwMode="auto">
                <a:xfrm>
                  <a:off x="2429" y="2100"/>
                  <a:ext cx="23" cy="5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0"/>
                    </a:cxn>
                  </a:cxnLst>
                  <a:rect l="0" t="0" r="r" b="b"/>
                  <a:pathLst>
                    <a:path w="23" h="50">
                      <a:moveTo>
                        <a:pt x="23" y="0"/>
                      </a:moveTo>
                      <a:cubicBezTo>
                        <a:pt x="10" y="0"/>
                        <a:pt x="0" y="23"/>
                        <a:pt x="0" y="50"/>
                      </a:cubicBezTo>
                    </a:path>
                  </a:pathLst>
                </a:custGeom>
                <a:noFill/>
                <a:ln w="1428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 b="1">
                    <a:latin typeface="+mj-lt"/>
                  </a:endParaRPr>
                </a:p>
              </p:txBody>
            </p:sp>
            <p:sp>
              <p:nvSpPr>
                <p:cNvPr id="7864" name="Freeform 696"/>
                <p:cNvSpPr>
                  <a:spLocks/>
                </p:cNvSpPr>
                <p:nvPr/>
              </p:nvSpPr>
              <p:spPr bwMode="auto">
                <a:xfrm>
                  <a:off x="2499" y="2100"/>
                  <a:ext cx="24" cy="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4" y="50"/>
                    </a:cxn>
                  </a:cxnLst>
                  <a:rect l="0" t="0" r="r" b="b"/>
                  <a:pathLst>
                    <a:path w="24" h="50">
                      <a:moveTo>
                        <a:pt x="0" y="0"/>
                      </a:moveTo>
                      <a:cubicBezTo>
                        <a:pt x="13" y="0"/>
                        <a:pt x="24" y="23"/>
                        <a:pt x="24" y="50"/>
                      </a:cubicBezTo>
                    </a:path>
                  </a:pathLst>
                </a:custGeom>
                <a:noFill/>
                <a:ln w="1428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 b="1">
                    <a:latin typeface="+mj-lt"/>
                  </a:endParaRPr>
                </a:p>
              </p:txBody>
            </p:sp>
            <p:sp>
              <p:nvSpPr>
                <p:cNvPr id="7865" name="Freeform 697"/>
                <p:cNvSpPr>
                  <a:spLocks/>
                </p:cNvSpPr>
                <p:nvPr/>
              </p:nvSpPr>
              <p:spPr bwMode="auto">
                <a:xfrm>
                  <a:off x="2476" y="2100"/>
                  <a:ext cx="23" cy="5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0"/>
                    </a:cxn>
                  </a:cxnLst>
                  <a:rect l="0" t="0" r="r" b="b"/>
                  <a:pathLst>
                    <a:path w="23" h="50">
                      <a:moveTo>
                        <a:pt x="23" y="0"/>
                      </a:moveTo>
                      <a:cubicBezTo>
                        <a:pt x="10" y="0"/>
                        <a:pt x="0" y="23"/>
                        <a:pt x="0" y="50"/>
                      </a:cubicBezTo>
                    </a:path>
                  </a:pathLst>
                </a:custGeom>
                <a:noFill/>
                <a:ln w="1428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 b="1">
                    <a:latin typeface="+mj-lt"/>
                  </a:endParaRPr>
                </a:p>
              </p:txBody>
            </p:sp>
            <p:sp>
              <p:nvSpPr>
                <p:cNvPr id="7866" name="Freeform 698"/>
                <p:cNvSpPr>
                  <a:spLocks/>
                </p:cNvSpPr>
                <p:nvPr/>
              </p:nvSpPr>
              <p:spPr bwMode="auto">
                <a:xfrm>
                  <a:off x="2545" y="2100"/>
                  <a:ext cx="24" cy="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4" y="50"/>
                    </a:cxn>
                  </a:cxnLst>
                  <a:rect l="0" t="0" r="r" b="b"/>
                  <a:pathLst>
                    <a:path w="24" h="50">
                      <a:moveTo>
                        <a:pt x="0" y="0"/>
                      </a:moveTo>
                      <a:cubicBezTo>
                        <a:pt x="14" y="0"/>
                        <a:pt x="24" y="23"/>
                        <a:pt x="24" y="50"/>
                      </a:cubicBezTo>
                    </a:path>
                  </a:pathLst>
                </a:custGeom>
                <a:noFill/>
                <a:ln w="1428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 b="1">
                    <a:latin typeface="+mj-lt"/>
                  </a:endParaRPr>
                </a:p>
              </p:txBody>
            </p:sp>
            <p:sp>
              <p:nvSpPr>
                <p:cNvPr id="7867" name="Freeform 699"/>
                <p:cNvSpPr>
                  <a:spLocks/>
                </p:cNvSpPr>
                <p:nvPr/>
              </p:nvSpPr>
              <p:spPr bwMode="auto">
                <a:xfrm>
                  <a:off x="2523" y="2100"/>
                  <a:ext cx="22" cy="50"/>
                </a:xfrm>
                <a:custGeom>
                  <a:avLst/>
                  <a:gdLst/>
                  <a:ahLst/>
                  <a:cxnLst>
                    <a:cxn ang="0">
                      <a:pos x="22" y="0"/>
                    </a:cxn>
                    <a:cxn ang="0">
                      <a:pos x="0" y="50"/>
                    </a:cxn>
                  </a:cxnLst>
                  <a:rect l="0" t="0" r="r" b="b"/>
                  <a:pathLst>
                    <a:path w="22" h="50">
                      <a:moveTo>
                        <a:pt x="22" y="0"/>
                      </a:moveTo>
                      <a:cubicBezTo>
                        <a:pt x="10" y="0"/>
                        <a:pt x="0" y="23"/>
                        <a:pt x="0" y="50"/>
                      </a:cubicBezTo>
                    </a:path>
                  </a:pathLst>
                </a:custGeom>
                <a:noFill/>
                <a:ln w="1428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 b="1">
                    <a:latin typeface="+mj-lt"/>
                  </a:endParaRPr>
                </a:p>
              </p:txBody>
            </p:sp>
            <p:sp>
              <p:nvSpPr>
                <p:cNvPr id="7868" name="Freeform 700"/>
                <p:cNvSpPr>
                  <a:spLocks/>
                </p:cNvSpPr>
                <p:nvPr/>
              </p:nvSpPr>
              <p:spPr bwMode="auto">
                <a:xfrm>
                  <a:off x="2592" y="2100"/>
                  <a:ext cx="24" cy="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4" y="50"/>
                    </a:cxn>
                  </a:cxnLst>
                  <a:rect l="0" t="0" r="r" b="b"/>
                  <a:pathLst>
                    <a:path w="24" h="50">
                      <a:moveTo>
                        <a:pt x="0" y="0"/>
                      </a:moveTo>
                      <a:cubicBezTo>
                        <a:pt x="14" y="0"/>
                        <a:pt x="24" y="23"/>
                        <a:pt x="24" y="50"/>
                      </a:cubicBezTo>
                    </a:path>
                  </a:pathLst>
                </a:custGeom>
                <a:noFill/>
                <a:ln w="1428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 b="1">
                    <a:latin typeface="+mj-lt"/>
                  </a:endParaRPr>
                </a:p>
              </p:txBody>
            </p:sp>
            <p:sp>
              <p:nvSpPr>
                <p:cNvPr id="7869" name="Freeform 701"/>
                <p:cNvSpPr>
                  <a:spLocks/>
                </p:cNvSpPr>
                <p:nvPr/>
              </p:nvSpPr>
              <p:spPr bwMode="auto">
                <a:xfrm>
                  <a:off x="2569" y="2100"/>
                  <a:ext cx="23" cy="5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0"/>
                    </a:cxn>
                  </a:cxnLst>
                  <a:rect l="0" t="0" r="r" b="b"/>
                  <a:pathLst>
                    <a:path w="23" h="50">
                      <a:moveTo>
                        <a:pt x="23" y="0"/>
                      </a:moveTo>
                      <a:cubicBezTo>
                        <a:pt x="10" y="0"/>
                        <a:pt x="0" y="23"/>
                        <a:pt x="0" y="50"/>
                      </a:cubicBezTo>
                    </a:path>
                  </a:pathLst>
                </a:custGeom>
                <a:noFill/>
                <a:ln w="1428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 b="1">
                    <a:latin typeface="+mj-lt"/>
                  </a:endParaRPr>
                </a:p>
              </p:txBody>
            </p:sp>
          </p:grpSp>
          <p:sp>
            <p:nvSpPr>
              <p:cNvPr id="7870" name="Freeform 702"/>
              <p:cNvSpPr>
                <a:spLocks/>
              </p:cNvSpPr>
              <p:nvPr/>
            </p:nvSpPr>
            <p:spPr bwMode="auto">
              <a:xfrm>
                <a:off x="2640" y="2100"/>
                <a:ext cx="23" cy="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" y="50"/>
                  </a:cxn>
                </a:cxnLst>
                <a:rect l="0" t="0" r="r" b="b"/>
                <a:pathLst>
                  <a:path w="23" h="50">
                    <a:moveTo>
                      <a:pt x="0" y="0"/>
                    </a:moveTo>
                    <a:cubicBezTo>
                      <a:pt x="13" y="0"/>
                      <a:pt x="23" y="23"/>
                      <a:pt x="23" y="50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  <p:sp>
            <p:nvSpPr>
              <p:cNvPr id="7871" name="Freeform 703"/>
              <p:cNvSpPr>
                <a:spLocks/>
              </p:cNvSpPr>
              <p:nvPr/>
            </p:nvSpPr>
            <p:spPr bwMode="auto">
              <a:xfrm>
                <a:off x="2616" y="2100"/>
                <a:ext cx="24" cy="50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0" y="50"/>
                  </a:cxn>
                </a:cxnLst>
                <a:rect l="0" t="0" r="r" b="b"/>
                <a:pathLst>
                  <a:path w="24" h="50">
                    <a:moveTo>
                      <a:pt x="24" y="0"/>
                    </a:moveTo>
                    <a:cubicBezTo>
                      <a:pt x="11" y="0"/>
                      <a:pt x="0" y="23"/>
                      <a:pt x="0" y="50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</p:grpSp>
        <p:grpSp>
          <p:nvGrpSpPr>
            <p:cNvPr id="7564" name="Group 704"/>
            <p:cNvGrpSpPr>
              <a:grpSpLocks/>
            </p:cNvGrpSpPr>
            <p:nvPr/>
          </p:nvGrpSpPr>
          <p:grpSpPr bwMode="auto">
            <a:xfrm>
              <a:off x="2642" y="2155"/>
              <a:ext cx="187" cy="51"/>
              <a:chOff x="2429" y="2251"/>
              <a:chExt cx="187" cy="51"/>
            </a:xfrm>
          </p:grpSpPr>
          <p:sp>
            <p:nvSpPr>
              <p:cNvPr id="7873" name="Freeform 705"/>
              <p:cNvSpPr>
                <a:spLocks/>
              </p:cNvSpPr>
              <p:nvPr/>
            </p:nvSpPr>
            <p:spPr bwMode="auto">
              <a:xfrm>
                <a:off x="2452" y="2251"/>
                <a:ext cx="24" cy="51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24" y="0"/>
                  </a:cxn>
                </a:cxnLst>
                <a:rect l="0" t="0" r="r" b="b"/>
                <a:pathLst>
                  <a:path w="24" h="51">
                    <a:moveTo>
                      <a:pt x="0" y="51"/>
                    </a:moveTo>
                    <a:cubicBezTo>
                      <a:pt x="13" y="51"/>
                      <a:pt x="24" y="28"/>
                      <a:pt x="24" y="0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  <p:sp>
            <p:nvSpPr>
              <p:cNvPr id="7874" name="Freeform 706"/>
              <p:cNvSpPr>
                <a:spLocks/>
              </p:cNvSpPr>
              <p:nvPr/>
            </p:nvSpPr>
            <p:spPr bwMode="auto">
              <a:xfrm>
                <a:off x="2429" y="2251"/>
                <a:ext cx="23" cy="51"/>
              </a:xfrm>
              <a:custGeom>
                <a:avLst/>
                <a:gdLst/>
                <a:ahLst/>
                <a:cxnLst>
                  <a:cxn ang="0">
                    <a:pos x="23" y="51"/>
                  </a:cxn>
                  <a:cxn ang="0">
                    <a:pos x="0" y="0"/>
                  </a:cxn>
                </a:cxnLst>
                <a:rect l="0" t="0" r="r" b="b"/>
                <a:pathLst>
                  <a:path w="23" h="51">
                    <a:moveTo>
                      <a:pt x="23" y="51"/>
                    </a:moveTo>
                    <a:cubicBezTo>
                      <a:pt x="10" y="51"/>
                      <a:pt x="0" y="28"/>
                      <a:pt x="0" y="0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  <p:sp>
            <p:nvSpPr>
              <p:cNvPr id="7875" name="Freeform 707"/>
              <p:cNvSpPr>
                <a:spLocks/>
              </p:cNvSpPr>
              <p:nvPr/>
            </p:nvSpPr>
            <p:spPr bwMode="auto">
              <a:xfrm>
                <a:off x="2499" y="2251"/>
                <a:ext cx="24" cy="51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24" y="0"/>
                  </a:cxn>
                </a:cxnLst>
                <a:rect l="0" t="0" r="r" b="b"/>
                <a:pathLst>
                  <a:path w="24" h="51">
                    <a:moveTo>
                      <a:pt x="0" y="51"/>
                    </a:moveTo>
                    <a:cubicBezTo>
                      <a:pt x="13" y="51"/>
                      <a:pt x="24" y="28"/>
                      <a:pt x="24" y="0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  <p:sp>
            <p:nvSpPr>
              <p:cNvPr id="7876" name="Freeform 708"/>
              <p:cNvSpPr>
                <a:spLocks/>
              </p:cNvSpPr>
              <p:nvPr/>
            </p:nvSpPr>
            <p:spPr bwMode="auto">
              <a:xfrm>
                <a:off x="2476" y="2251"/>
                <a:ext cx="23" cy="51"/>
              </a:xfrm>
              <a:custGeom>
                <a:avLst/>
                <a:gdLst/>
                <a:ahLst/>
                <a:cxnLst>
                  <a:cxn ang="0">
                    <a:pos x="23" y="51"/>
                  </a:cxn>
                  <a:cxn ang="0">
                    <a:pos x="0" y="0"/>
                  </a:cxn>
                </a:cxnLst>
                <a:rect l="0" t="0" r="r" b="b"/>
                <a:pathLst>
                  <a:path w="23" h="51">
                    <a:moveTo>
                      <a:pt x="23" y="51"/>
                    </a:moveTo>
                    <a:cubicBezTo>
                      <a:pt x="10" y="51"/>
                      <a:pt x="0" y="28"/>
                      <a:pt x="0" y="0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  <p:sp>
            <p:nvSpPr>
              <p:cNvPr id="7877" name="Freeform 709"/>
              <p:cNvSpPr>
                <a:spLocks/>
              </p:cNvSpPr>
              <p:nvPr/>
            </p:nvSpPr>
            <p:spPr bwMode="auto">
              <a:xfrm>
                <a:off x="2545" y="2251"/>
                <a:ext cx="24" cy="51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24" y="0"/>
                  </a:cxn>
                </a:cxnLst>
                <a:rect l="0" t="0" r="r" b="b"/>
                <a:pathLst>
                  <a:path w="24" h="51">
                    <a:moveTo>
                      <a:pt x="0" y="51"/>
                    </a:moveTo>
                    <a:cubicBezTo>
                      <a:pt x="14" y="51"/>
                      <a:pt x="24" y="28"/>
                      <a:pt x="24" y="0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  <p:sp>
            <p:nvSpPr>
              <p:cNvPr id="7878" name="Freeform 710"/>
              <p:cNvSpPr>
                <a:spLocks/>
              </p:cNvSpPr>
              <p:nvPr/>
            </p:nvSpPr>
            <p:spPr bwMode="auto">
              <a:xfrm>
                <a:off x="2523" y="2251"/>
                <a:ext cx="22" cy="51"/>
              </a:xfrm>
              <a:custGeom>
                <a:avLst/>
                <a:gdLst/>
                <a:ahLst/>
                <a:cxnLst>
                  <a:cxn ang="0">
                    <a:pos x="22" y="51"/>
                  </a:cxn>
                  <a:cxn ang="0">
                    <a:pos x="0" y="0"/>
                  </a:cxn>
                </a:cxnLst>
                <a:rect l="0" t="0" r="r" b="b"/>
                <a:pathLst>
                  <a:path w="22" h="51">
                    <a:moveTo>
                      <a:pt x="22" y="51"/>
                    </a:moveTo>
                    <a:cubicBezTo>
                      <a:pt x="10" y="51"/>
                      <a:pt x="0" y="28"/>
                      <a:pt x="0" y="0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  <p:sp>
            <p:nvSpPr>
              <p:cNvPr id="7879" name="Freeform 711"/>
              <p:cNvSpPr>
                <a:spLocks/>
              </p:cNvSpPr>
              <p:nvPr/>
            </p:nvSpPr>
            <p:spPr bwMode="auto">
              <a:xfrm>
                <a:off x="2592" y="2251"/>
                <a:ext cx="24" cy="51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24" y="0"/>
                  </a:cxn>
                </a:cxnLst>
                <a:rect l="0" t="0" r="r" b="b"/>
                <a:pathLst>
                  <a:path w="24" h="51">
                    <a:moveTo>
                      <a:pt x="0" y="51"/>
                    </a:moveTo>
                    <a:cubicBezTo>
                      <a:pt x="14" y="51"/>
                      <a:pt x="24" y="28"/>
                      <a:pt x="24" y="0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  <p:sp>
            <p:nvSpPr>
              <p:cNvPr id="7880" name="Freeform 712"/>
              <p:cNvSpPr>
                <a:spLocks/>
              </p:cNvSpPr>
              <p:nvPr/>
            </p:nvSpPr>
            <p:spPr bwMode="auto">
              <a:xfrm>
                <a:off x="2569" y="2251"/>
                <a:ext cx="23" cy="51"/>
              </a:xfrm>
              <a:custGeom>
                <a:avLst/>
                <a:gdLst/>
                <a:ahLst/>
                <a:cxnLst>
                  <a:cxn ang="0">
                    <a:pos x="23" y="51"/>
                  </a:cxn>
                  <a:cxn ang="0">
                    <a:pos x="0" y="0"/>
                  </a:cxn>
                </a:cxnLst>
                <a:rect l="0" t="0" r="r" b="b"/>
                <a:pathLst>
                  <a:path w="23" h="51">
                    <a:moveTo>
                      <a:pt x="23" y="51"/>
                    </a:moveTo>
                    <a:cubicBezTo>
                      <a:pt x="10" y="51"/>
                      <a:pt x="0" y="28"/>
                      <a:pt x="0" y="0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</p:grpSp>
        <p:sp>
          <p:nvSpPr>
            <p:cNvPr id="7881" name="Freeform 713"/>
            <p:cNvSpPr>
              <a:spLocks/>
            </p:cNvSpPr>
            <p:nvPr/>
          </p:nvSpPr>
          <p:spPr bwMode="auto">
            <a:xfrm>
              <a:off x="2853" y="2155"/>
              <a:ext cx="23" cy="51"/>
            </a:xfrm>
            <a:custGeom>
              <a:avLst/>
              <a:gdLst/>
              <a:ahLst/>
              <a:cxnLst>
                <a:cxn ang="0">
                  <a:pos x="0" y="51"/>
                </a:cxn>
                <a:cxn ang="0">
                  <a:pos x="23" y="0"/>
                </a:cxn>
              </a:cxnLst>
              <a:rect l="0" t="0" r="r" b="b"/>
              <a:pathLst>
                <a:path w="23" h="51">
                  <a:moveTo>
                    <a:pt x="0" y="51"/>
                  </a:moveTo>
                  <a:cubicBezTo>
                    <a:pt x="13" y="51"/>
                    <a:pt x="23" y="28"/>
                    <a:pt x="23" y="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882" name="Freeform 714"/>
            <p:cNvSpPr>
              <a:spLocks/>
            </p:cNvSpPr>
            <p:nvPr/>
          </p:nvSpPr>
          <p:spPr bwMode="auto">
            <a:xfrm>
              <a:off x="2829" y="2155"/>
              <a:ext cx="24" cy="51"/>
            </a:xfrm>
            <a:custGeom>
              <a:avLst/>
              <a:gdLst/>
              <a:ahLst/>
              <a:cxnLst>
                <a:cxn ang="0">
                  <a:pos x="24" y="51"/>
                </a:cxn>
                <a:cxn ang="0">
                  <a:pos x="0" y="0"/>
                </a:cxn>
              </a:cxnLst>
              <a:rect l="0" t="0" r="r" b="b"/>
              <a:pathLst>
                <a:path w="24" h="51">
                  <a:moveTo>
                    <a:pt x="24" y="51"/>
                  </a:moveTo>
                  <a:cubicBezTo>
                    <a:pt x="11" y="51"/>
                    <a:pt x="0" y="28"/>
                    <a:pt x="0" y="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883" name="Freeform 715"/>
            <p:cNvSpPr>
              <a:spLocks/>
            </p:cNvSpPr>
            <p:nvPr/>
          </p:nvSpPr>
          <p:spPr bwMode="auto">
            <a:xfrm>
              <a:off x="2665" y="2155"/>
              <a:ext cx="24" cy="51"/>
            </a:xfrm>
            <a:custGeom>
              <a:avLst/>
              <a:gdLst/>
              <a:ahLst/>
              <a:cxnLst>
                <a:cxn ang="0">
                  <a:pos x="0" y="51"/>
                </a:cxn>
                <a:cxn ang="0">
                  <a:pos x="24" y="0"/>
                </a:cxn>
              </a:cxnLst>
              <a:rect l="0" t="0" r="r" b="b"/>
              <a:pathLst>
                <a:path w="24" h="51">
                  <a:moveTo>
                    <a:pt x="0" y="51"/>
                  </a:moveTo>
                  <a:cubicBezTo>
                    <a:pt x="13" y="51"/>
                    <a:pt x="24" y="28"/>
                    <a:pt x="24" y="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884" name="Freeform 716"/>
            <p:cNvSpPr>
              <a:spLocks/>
            </p:cNvSpPr>
            <p:nvPr/>
          </p:nvSpPr>
          <p:spPr bwMode="auto">
            <a:xfrm>
              <a:off x="2642" y="2155"/>
              <a:ext cx="23" cy="51"/>
            </a:xfrm>
            <a:custGeom>
              <a:avLst/>
              <a:gdLst/>
              <a:ahLst/>
              <a:cxnLst>
                <a:cxn ang="0">
                  <a:pos x="23" y="51"/>
                </a:cxn>
                <a:cxn ang="0">
                  <a:pos x="0" y="0"/>
                </a:cxn>
              </a:cxnLst>
              <a:rect l="0" t="0" r="r" b="b"/>
              <a:pathLst>
                <a:path w="23" h="51">
                  <a:moveTo>
                    <a:pt x="23" y="51"/>
                  </a:moveTo>
                  <a:cubicBezTo>
                    <a:pt x="10" y="51"/>
                    <a:pt x="0" y="28"/>
                    <a:pt x="0" y="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885" name="Freeform 717"/>
            <p:cNvSpPr>
              <a:spLocks/>
            </p:cNvSpPr>
            <p:nvPr/>
          </p:nvSpPr>
          <p:spPr bwMode="auto">
            <a:xfrm>
              <a:off x="2712" y="2155"/>
              <a:ext cx="24" cy="51"/>
            </a:xfrm>
            <a:custGeom>
              <a:avLst/>
              <a:gdLst/>
              <a:ahLst/>
              <a:cxnLst>
                <a:cxn ang="0">
                  <a:pos x="0" y="51"/>
                </a:cxn>
                <a:cxn ang="0">
                  <a:pos x="24" y="0"/>
                </a:cxn>
              </a:cxnLst>
              <a:rect l="0" t="0" r="r" b="b"/>
              <a:pathLst>
                <a:path w="24" h="51">
                  <a:moveTo>
                    <a:pt x="0" y="51"/>
                  </a:moveTo>
                  <a:cubicBezTo>
                    <a:pt x="13" y="51"/>
                    <a:pt x="24" y="28"/>
                    <a:pt x="24" y="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886" name="Freeform 718"/>
            <p:cNvSpPr>
              <a:spLocks/>
            </p:cNvSpPr>
            <p:nvPr/>
          </p:nvSpPr>
          <p:spPr bwMode="auto">
            <a:xfrm>
              <a:off x="2689" y="2155"/>
              <a:ext cx="23" cy="51"/>
            </a:xfrm>
            <a:custGeom>
              <a:avLst/>
              <a:gdLst/>
              <a:ahLst/>
              <a:cxnLst>
                <a:cxn ang="0">
                  <a:pos x="23" y="51"/>
                </a:cxn>
                <a:cxn ang="0">
                  <a:pos x="0" y="0"/>
                </a:cxn>
              </a:cxnLst>
              <a:rect l="0" t="0" r="r" b="b"/>
              <a:pathLst>
                <a:path w="23" h="51">
                  <a:moveTo>
                    <a:pt x="23" y="51"/>
                  </a:moveTo>
                  <a:cubicBezTo>
                    <a:pt x="10" y="51"/>
                    <a:pt x="0" y="28"/>
                    <a:pt x="0" y="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887" name="Freeform 719"/>
            <p:cNvSpPr>
              <a:spLocks/>
            </p:cNvSpPr>
            <p:nvPr/>
          </p:nvSpPr>
          <p:spPr bwMode="auto">
            <a:xfrm>
              <a:off x="2758" y="2155"/>
              <a:ext cx="24" cy="51"/>
            </a:xfrm>
            <a:custGeom>
              <a:avLst/>
              <a:gdLst/>
              <a:ahLst/>
              <a:cxnLst>
                <a:cxn ang="0">
                  <a:pos x="0" y="51"/>
                </a:cxn>
                <a:cxn ang="0">
                  <a:pos x="24" y="0"/>
                </a:cxn>
              </a:cxnLst>
              <a:rect l="0" t="0" r="r" b="b"/>
              <a:pathLst>
                <a:path w="24" h="51">
                  <a:moveTo>
                    <a:pt x="0" y="51"/>
                  </a:moveTo>
                  <a:cubicBezTo>
                    <a:pt x="14" y="51"/>
                    <a:pt x="24" y="28"/>
                    <a:pt x="24" y="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888" name="Freeform 720"/>
            <p:cNvSpPr>
              <a:spLocks/>
            </p:cNvSpPr>
            <p:nvPr/>
          </p:nvSpPr>
          <p:spPr bwMode="auto">
            <a:xfrm>
              <a:off x="2736" y="2155"/>
              <a:ext cx="22" cy="51"/>
            </a:xfrm>
            <a:custGeom>
              <a:avLst/>
              <a:gdLst/>
              <a:ahLst/>
              <a:cxnLst>
                <a:cxn ang="0">
                  <a:pos x="22" y="51"/>
                </a:cxn>
                <a:cxn ang="0">
                  <a:pos x="0" y="0"/>
                </a:cxn>
              </a:cxnLst>
              <a:rect l="0" t="0" r="r" b="b"/>
              <a:pathLst>
                <a:path w="22" h="51">
                  <a:moveTo>
                    <a:pt x="22" y="51"/>
                  </a:moveTo>
                  <a:cubicBezTo>
                    <a:pt x="10" y="51"/>
                    <a:pt x="0" y="28"/>
                    <a:pt x="0" y="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889" name="Freeform 721"/>
            <p:cNvSpPr>
              <a:spLocks/>
            </p:cNvSpPr>
            <p:nvPr/>
          </p:nvSpPr>
          <p:spPr bwMode="auto">
            <a:xfrm>
              <a:off x="2805" y="2155"/>
              <a:ext cx="24" cy="51"/>
            </a:xfrm>
            <a:custGeom>
              <a:avLst/>
              <a:gdLst/>
              <a:ahLst/>
              <a:cxnLst>
                <a:cxn ang="0">
                  <a:pos x="0" y="51"/>
                </a:cxn>
                <a:cxn ang="0">
                  <a:pos x="24" y="0"/>
                </a:cxn>
              </a:cxnLst>
              <a:rect l="0" t="0" r="r" b="b"/>
              <a:pathLst>
                <a:path w="24" h="51">
                  <a:moveTo>
                    <a:pt x="0" y="51"/>
                  </a:moveTo>
                  <a:cubicBezTo>
                    <a:pt x="14" y="51"/>
                    <a:pt x="24" y="28"/>
                    <a:pt x="24" y="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890" name="Freeform 722"/>
            <p:cNvSpPr>
              <a:spLocks/>
            </p:cNvSpPr>
            <p:nvPr/>
          </p:nvSpPr>
          <p:spPr bwMode="auto">
            <a:xfrm>
              <a:off x="2782" y="2155"/>
              <a:ext cx="23" cy="51"/>
            </a:xfrm>
            <a:custGeom>
              <a:avLst/>
              <a:gdLst/>
              <a:ahLst/>
              <a:cxnLst>
                <a:cxn ang="0">
                  <a:pos x="23" y="51"/>
                </a:cxn>
                <a:cxn ang="0">
                  <a:pos x="0" y="0"/>
                </a:cxn>
              </a:cxnLst>
              <a:rect l="0" t="0" r="r" b="b"/>
              <a:pathLst>
                <a:path w="23" h="51">
                  <a:moveTo>
                    <a:pt x="23" y="51"/>
                  </a:moveTo>
                  <a:cubicBezTo>
                    <a:pt x="10" y="51"/>
                    <a:pt x="0" y="28"/>
                    <a:pt x="0" y="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891" name="Freeform 723"/>
            <p:cNvSpPr>
              <a:spLocks/>
            </p:cNvSpPr>
            <p:nvPr/>
          </p:nvSpPr>
          <p:spPr bwMode="auto">
            <a:xfrm>
              <a:off x="2665" y="2155"/>
              <a:ext cx="24" cy="51"/>
            </a:xfrm>
            <a:custGeom>
              <a:avLst/>
              <a:gdLst/>
              <a:ahLst/>
              <a:cxnLst>
                <a:cxn ang="0">
                  <a:pos x="0" y="51"/>
                </a:cxn>
                <a:cxn ang="0">
                  <a:pos x="24" y="0"/>
                </a:cxn>
              </a:cxnLst>
              <a:rect l="0" t="0" r="r" b="b"/>
              <a:pathLst>
                <a:path w="24" h="51">
                  <a:moveTo>
                    <a:pt x="0" y="51"/>
                  </a:moveTo>
                  <a:cubicBezTo>
                    <a:pt x="13" y="51"/>
                    <a:pt x="24" y="28"/>
                    <a:pt x="24" y="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892" name="Freeform 724"/>
            <p:cNvSpPr>
              <a:spLocks/>
            </p:cNvSpPr>
            <p:nvPr/>
          </p:nvSpPr>
          <p:spPr bwMode="auto">
            <a:xfrm>
              <a:off x="2642" y="2155"/>
              <a:ext cx="23" cy="51"/>
            </a:xfrm>
            <a:custGeom>
              <a:avLst/>
              <a:gdLst/>
              <a:ahLst/>
              <a:cxnLst>
                <a:cxn ang="0">
                  <a:pos x="23" y="51"/>
                </a:cxn>
                <a:cxn ang="0">
                  <a:pos x="0" y="0"/>
                </a:cxn>
              </a:cxnLst>
              <a:rect l="0" t="0" r="r" b="b"/>
              <a:pathLst>
                <a:path w="23" h="51">
                  <a:moveTo>
                    <a:pt x="23" y="51"/>
                  </a:moveTo>
                  <a:cubicBezTo>
                    <a:pt x="10" y="51"/>
                    <a:pt x="0" y="28"/>
                    <a:pt x="0" y="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893" name="Freeform 725"/>
            <p:cNvSpPr>
              <a:spLocks/>
            </p:cNvSpPr>
            <p:nvPr/>
          </p:nvSpPr>
          <p:spPr bwMode="auto">
            <a:xfrm>
              <a:off x="2712" y="2155"/>
              <a:ext cx="24" cy="51"/>
            </a:xfrm>
            <a:custGeom>
              <a:avLst/>
              <a:gdLst/>
              <a:ahLst/>
              <a:cxnLst>
                <a:cxn ang="0">
                  <a:pos x="0" y="51"/>
                </a:cxn>
                <a:cxn ang="0">
                  <a:pos x="24" y="0"/>
                </a:cxn>
              </a:cxnLst>
              <a:rect l="0" t="0" r="r" b="b"/>
              <a:pathLst>
                <a:path w="24" h="51">
                  <a:moveTo>
                    <a:pt x="0" y="51"/>
                  </a:moveTo>
                  <a:cubicBezTo>
                    <a:pt x="13" y="51"/>
                    <a:pt x="24" y="28"/>
                    <a:pt x="24" y="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894" name="Freeform 726"/>
            <p:cNvSpPr>
              <a:spLocks/>
            </p:cNvSpPr>
            <p:nvPr/>
          </p:nvSpPr>
          <p:spPr bwMode="auto">
            <a:xfrm>
              <a:off x="2689" y="2155"/>
              <a:ext cx="23" cy="51"/>
            </a:xfrm>
            <a:custGeom>
              <a:avLst/>
              <a:gdLst/>
              <a:ahLst/>
              <a:cxnLst>
                <a:cxn ang="0">
                  <a:pos x="23" y="51"/>
                </a:cxn>
                <a:cxn ang="0">
                  <a:pos x="0" y="0"/>
                </a:cxn>
              </a:cxnLst>
              <a:rect l="0" t="0" r="r" b="b"/>
              <a:pathLst>
                <a:path w="23" h="51">
                  <a:moveTo>
                    <a:pt x="23" y="51"/>
                  </a:moveTo>
                  <a:cubicBezTo>
                    <a:pt x="10" y="51"/>
                    <a:pt x="0" y="28"/>
                    <a:pt x="0" y="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895" name="Freeform 727"/>
            <p:cNvSpPr>
              <a:spLocks/>
            </p:cNvSpPr>
            <p:nvPr/>
          </p:nvSpPr>
          <p:spPr bwMode="auto">
            <a:xfrm>
              <a:off x="2758" y="2155"/>
              <a:ext cx="24" cy="51"/>
            </a:xfrm>
            <a:custGeom>
              <a:avLst/>
              <a:gdLst/>
              <a:ahLst/>
              <a:cxnLst>
                <a:cxn ang="0">
                  <a:pos x="0" y="51"/>
                </a:cxn>
                <a:cxn ang="0">
                  <a:pos x="24" y="0"/>
                </a:cxn>
              </a:cxnLst>
              <a:rect l="0" t="0" r="r" b="b"/>
              <a:pathLst>
                <a:path w="24" h="51">
                  <a:moveTo>
                    <a:pt x="0" y="51"/>
                  </a:moveTo>
                  <a:cubicBezTo>
                    <a:pt x="14" y="51"/>
                    <a:pt x="24" y="28"/>
                    <a:pt x="24" y="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896" name="Freeform 728"/>
            <p:cNvSpPr>
              <a:spLocks/>
            </p:cNvSpPr>
            <p:nvPr/>
          </p:nvSpPr>
          <p:spPr bwMode="auto">
            <a:xfrm>
              <a:off x="2736" y="2155"/>
              <a:ext cx="22" cy="51"/>
            </a:xfrm>
            <a:custGeom>
              <a:avLst/>
              <a:gdLst/>
              <a:ahLst/>
              <a:cxnLst>
                <a:cxn ang="0">
                  <a:pos x="22" y="51"/>
                </a:cxn>
                <a:cxn ang="0">
                  <a:pos x="0" y="0"/>
                </a:cxn>
              </a:cxnLst>
              <a:rect l="0" t="0" r="r" b="b"/>
              <a:pathLst>
                <a:path w="22" h="51">
                  <a:moveTo>
                    <a:pt x="22" y="51"/>
                  </a:moveTo>
                  <a:cubicBezTo>
                    <a:pt x="10" y="51"/>
                    <a:pt x="0" y="28"/>
                    <a:pt x="0" y="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897" name="Freeform 729"/>
            <p:cNvSpPr>
              <a:spLocks/>
            </p:cNvSpPr>
            <p:nvPr/>
          </p:nvSpPr>
          <p:spPr bwMode="auto">
            <a:xfrm>
              <a:off x="2805" y="2155"/>
              <a:ext cx="24" cy="51"/>
            </a:xfrm>
            <a:custGeom>
              <a:avLst/>
              <a:gdLst/>
              <a:ahLst/>
              <a:cxnLst>
                <a:cxn ang="0">
                  <a:pos x="0" y="51"/>
                </a:cxn>
                <a:cxn ang="0">
                  <a:pos x="24" y="0"/>
                </a:cxn>
              </a:cxnLst>
              <a:rect l="0" t="0" r="r" b="b"/>
              <a:pathLst>
                <a:path w="24" h="51">
                  <a:moveTo>
                    <a:pt x="0" y="51"/>
                  </a:moveTo>
                  <a:cubicBezTo>
                    <a:pt x="14" y="51"/>
                    <a:pt x="24" y="28"/>
                    <a:pt x="24" y="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898" name="Freeform 730"/>
            <p:cNvSpPr>
              <a:spLocks/>
            </p:cNvSpPr>
            <p:nvPr/>
          </p:nvSpPr>
          <p:spPr bwMode="auto">
            <a:xfrm>
              <a:off x="2782" y="2155"/>
              <a:ext cx="23" cy="51"/>
            </a:xfrm>
            <a:custGeom>
              <a:avLst/>
              <a:gdLst/>
              <a:ahLst/>
              <a:cxnLst>
                <a:cxn ang="0">
                  <a:pos x="23" y="51"/>
                </a:cxn>
                <a:cxn ang="0">
                  <a:pos x="0" y="0"/>
                </a:cxn>
              </a:cxnLst>
              <a:rect l="0" t="0" r="r" b="b"/>
              <a:pathLst>
                <a:path w="23" h="51">
                  <a:moveTo>
                    <a:pt x="23" y="51"/>
                  </a:moveTo>
                  <a:cubicBezTo>
                    <a:pt x="10" y="51"/>
                    <a:pt x="0" y="28"/>
                    <a:pt x="0" y="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899" name="Freeform 731"/>
            <p:cNvSpPr>
              <a:spLocks/>
            </p:cNvSpPr>
            <p:nvPr/>
          </p:nvSpPr>
          <p:spPr bwMode="auto">
            <a:xfrm>
              <a:off x="2853" y="2155"/>
              <a:ext cx="23" cy="51"/>
            </a:xfrm>
            <a:custGeom>
              <a:avLst/>
              <a:gdLst/>
              <a:ahLst/>
              <a:cxnLst>
                <a:cxn ang="0">
                  <a:pos x="0" y="51"/>
                </a:cxn>
                <a:cxn ang="0">
                  <a:pos x="23" y="0"/>
                </a:cxn>
              </a:cxnLst>
              <a:rect l="0" t="0" r="r" b="b"/>
              <a:pathLst>
                <a:path w="23" h="51">
                  <a:moveTo>
                    <a:pt x="0" y="51"/>
                  </a:moveTo>
                  <a:cubicBezTo>
                    <a:pt x="13" y="51"/>
                    <a:pt x="23" y="28"/>
                    <a:pt x="23" y="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900" name="Freeform 732"/>
            <p:cNvSpPr>
              <a:spLocks/>
            </p:cNvSpPr>
            <p:nvPr/>
          </p:nvSpPr>
          <p:spPr bwMode="auto">
            <a:xfrm>
              <a:off x="2829" y="2155"/>
              <a:ext cx="24" cy="51"/>
            </a:xfrm>
            <a:custGeom>
              <a:avLst/>
              <a:gdLst/>
              <a:ahLst/>
              <a:cxnLst>
                <a:cxn ang="0">
                  <a:pos x="24" y="51"/>
                </a:cxn>
                <a:cxn ang="0">
                  <a:pos x="0" y="0"/>
                </a:cxn>
              </a:cxnLst>
              <a:rect l="0" t="0" r="r" b="b"/>
              <a:pathLst>
                <a:path w="24" h="51">
                  <a:moveTo>
                    <a:pt x="24" y="51"/>
                  </a:moveTo>
                  <a:cubicBezTo>
                    <a:pt x="11" y="51"/>
                    <a:pt x="0" y="28"/>
                    <a:pt x="0" y="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grpSp>
          <p:nvGrpSpPr>
            <p:cNvPr id="7593" name="Group 733"/>
            <p:cNvGrpSpPr>
              <a:grpSpLocks/>
            </p:cNvGrpSpPr>
            <p:nvPr/>
          </p:nvGrpSpPr>
          <p:grpSpPr bwMode="auto">
            <a:xfrm>
              <a:off x="2642" y="2004"/>
              <a:ext cx="187" cy="50"/>
              <a:chOff x="2429" y="2100"/>
              <a:chExt cx="187" cy="50"/>
            </a:xfrm>
          </p:grpSpPr>
          <p:sp>
            <p:nvSpPr>
              <p:cNvPr id="7902" name="Freeform 734"/>
              <p:cNvSpPr>
                <a:spLocks/>
              </p:cNvSpPr>
              <p:nvPr/>
            </p:nvSpPr>
            <p:spPr bwMode="auto">
              <a:xfrm>
                <a:off x="2452" y="2100"/>
                <a:ext cx="24" cy="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" y="50"/>
                  </a:cxn>
                </a:cxnLst>
                <a:rect l="0" t="0" r="r" b="b"/>
                <a:pathLst>
                  <a:path w="24" h="50">
                    <a:moveTo>
                      <a:pt x="0" y="0"/>
                    </a:moveTo>
                    <a:cubicBezTo>
                      <a:pt x="13" y="0"/>
                      <a:pt x="24" y="23"/>
                      <a:pt x="24" y="50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  <p:sp>
            <p:nvSpPr>
              <p:cNvPr id="7903" name="Freeform 735"/>
              <p:cNvSpPr>
                <a:spLocks/>
              </p:cNvSpPr>
              <p:nvPr/>
            </p:nvSpPr>
            <p:spPr bwMode="auto">
              <a:xfrm>
                <a:off x="2429" y="2100"/>
                <a:ext cx="23" cy="5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0" y="50"/>
                  </a:cxn>
                </a:cxnLst>
                <a:rect l="0" t="0" r="r" b="b"/>
                <a:pathLst>
                  <a:path w="23" h="50">
                    <a:moveTo>
                      <a:pt x="23" y="0"/>
                    </a:moveTo>
                    <a:cubicBezTo>
                      <a:pt x="10" y="0"/>
                      <a:pt x="0" y="23"/>
                      <a:pt x="0" y="50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  <p:sp>
            <p:nvSpPr>
              <p:cNvPr id="7904" name="Freeform 736"/>
              <p:cNvSpPr>
                <a:spLocks/>
              </p:cNvSpPr>
              <p:nvPr/>
            </p:nvSpPr>
            <p:spPr bwMode="auto">
              <a:xfrm>
                <a:off x="2499" y="2100"/>
                <a:ext cx="24" cy="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" y="50"/>
                  </a:cxn>
                </a:cxnLst>
                <a:rect l="0" t="0" r="r" b="b"/>
                <a:pathLst>
                  <a:path w="24" h="50">
                    <a:moveTo>
                      <a:pt x="0" y="0"/>
                    </a:moveTo>
                    <a:cubicBezTo>
                      <a:pt x="13" y="0"/>
                      <a:pt x="24" y="23"/>
                      <a:pt x="24" y="50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  <p:sp>
            <p:nvSpPr>
              <p:cNvPr id="7905" name="Freeform 737"/>
              <p:cNvSpPr>
                <a:spLocks/>
              </p:cNvSpPr>
              <p:nvPr/>
            </p:nvSpPr>
            <p:spPr bwMode="auto">
              <a:xfrm>
                <a:off x="2476" y="2100"/>
                <a:ext cx="23" cy="5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0" y="50"/>
                  </a:cxn>
                </a:cxnLst>
                <a:rect l="0" t="0" r="r" b="b"/>
                <a:pathLst>
                  <a:path w="23" h="50">
                    <a:moveTo>
                      <a:pt x="23" y="0"/>
                    </a:moveTo>
                    <a:cubicBezTo>
                      <a:pt x="10" y="0"/>
                      <a:pt x="0" y="23"/>
                      <a:pt x="0" y="50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  <p:sp>
            <p:nvSpPr>
              <p:cNvPr id="7906" name="Freeform 738"/>
              <p:cNvSpPr>
                <a:spLocks/>
              </p:cNvSpPr>
              <p:nvPr/>
            </p:nvSpPr>
            <p:spPr bwMode="auto">
              <a:xfrm>
                <a:off x="2545" y="2100"/>
                <a:ext cx="24" cy="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" y="50"/>
                  </a:cxn>
                </a:cxnLst>
                <a:rect l="0" t="0" r="r" b="b"/>
                <a:pathLst>
                  <a:path w="24" h="50">
                    <a:moveTo>
                      <a:pt x="0" y="0"/>
                    </a:moveTo>
                    <a:cubicBezTo>
                      <a:pt x="14" y="0"/>
                      <a:pt x="24" y="23"/>
                      <a:pt x="24" y="50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  <p:sp>
            <p:nvSpPr>
              <p:cNvPr id="7907" name="Freeform 739"/>
              <p:cNvSpPr>
                <a:spLocks/>
              </p:cNvSpPr>
              <p:nvPr/>
            </p:nvSpPr>
            <p:spPr bwMode="auto">
              <a:xfrm>
                <a:off x="2523" y="2100"/>
                <a:ext cx="22" cy="50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50"/>
                  </a:cxn>
                </a:cxnLst>
                <a:rect l="0" t="0" r="r" b="b"/>
                <a:pathLst>
                  <a:path w="22" h="50">
                    <a:moveTo>
                      <a:pt x="22" y="0"/>
                    </a:moveTo>
                    <a:cubicBezTo>
                      <a:pt x="10" y="0"/>
                      <a:pt x="0" y="23"/>
                      <a:pt x="0" y="50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  <p:sp>
            <p:nvSpPr>
              <p:cNvPr id="7908" name="Freeform 740"/>
              <p:cNvSpPr>
                <a:spLocks/>
              </p:cNvSpPr>
              <p:nvPr/>
            </p:nvSpPr>
            <p:spPr bwMode="auto">
              <a:xfrm>
                <a:off x="2592" y="2100"/>
                <a:ext cx="24" cy="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" y="50"/>
                  </a:cxn>
                </a:cxnLst>
                <a:rect l="0" t="0" r="r" b="b"/>
                <a:pathLst>
                  <a:path w="24" h="50">
                    <a:moveTo>
                      <a:pt x="0" y="0"/>
                    </a:moveTo>
                    <a:cubicBezTo>
                      <a:pt x="14" y="0"/>
                      <a:pt x="24" y="23"/>
                      <a:pt x="24" y="50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  <p:sp>
            <p:nvSpPr>
              <p:cNvPr id="7909" name="Freeform 741"/>
              <p:cNvSpPr>
                <a:spLocks/>
              </p:cNvSpPr>
              <p:nvPr/>
            </p:nvSpPr>
            <p:spPr bwMode="auto">
              <a:xfrm>
                <a:off x="2569" y="2100"/>
                <a:ext cx="23" cy="5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0" y="50"/>
                  </a:cxn>
                </a:cxnLst>
                <a:rect l="0" t="0" r="r" b="b"/>
                <a:pathLst>
                  <a:path w="23" h="50">
                    <a:moveTo>
                      <a:pt x="23" y="0"/>
                    </a:moveTo>
                    <a:cubicBezTo>
                      <a:pt x="10" y="0"/>
                      <a:pt x="0" y="23"/>
                      <a:pt x="0" y="50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</p:grpSp>
        <p:sp>
          <p:nvSpPr>
            <p:cNvPr id="7910" name="Freeform 742"/>
            <p:cNvSpPr>
              <a:spLocks/>
            </p:cNvSpPr>
            <p:nvPr/>
          </p:nvSpPr>
          <p:spPr bwMode="auto">
            <a:xfrm>
              <a:off x="2853" y="2004"/>
              <a:ext cx="23" cy="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50"/>
                </a:cxn>
              </a:cxnLst>
              <a:rect l="0" t="0" r="r" b="b"/>
              <a:pathLst>
                <a:path w="23" h="50">
                  <a:moveTo>
                    <a:pt x="0" y="0"/>
                  </a:moveTo>
                  <a:cubicBezTo>
                    <a:pt x="13" y="0"/>
                    <a:pt x="23" y="23"/>
                    <a:pt x="23" y="5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911" name="Freeform 743"/>
            <p:cNvSpPr>
              <a:spLocks/>
            </p:cNvSpPr>
            <p:nvPr/>
          </p:nvSpPr>
          <p:spPr bwMode="auto">
            <a:xfrm>
              <a:off x="2829" y="2004"/>
              <a:ext cx="24" cy="5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0" y="50"/>
                </a:cxn>
              </a:cxnLst>
              <a:rect l="0" t="0" r="r" b="b"/>
              <a:pathLst>
                <a:path w="24" h="50">
                  <a:moveTo>
                    <a:pt x="24" y="0"/>
                  </a:moveTo>
                  <a:cubicBezTo>
                    <a:pt x="11" y="0"/>
                    <a:pt x="0" y="23"/>
                    <a:pt x="0" y="5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912" name="Freeform 744"/>
            <p:cNvSpPr>
              <a:spLocks/>
            </p:cNvSpPr>
            <p:nvPr/>
          </p:nvSpPr>
          <p:spPr bwMode="auto">
            <a:xfrm>
              <a:off x="2665" y="2004"/>
              <a:ext cx="24" cy="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0"/>
                </a:cxn>
              </a:cxnLst>
              <a:rect l="0" t="0" r="r" b="b"/>
              <a:pathLst>
                <a:path w="24" h="50">
                  <a:moveTo>
                    <a:pt x="0" y="0"/>
                  </a:moveTo>
                  <a:cubicBezTo>
                    <a:pt x="13" y="0"/>
                    <a:pt x="24" y="23"/>
                    <a:pt x="24" y="5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913" name="Freeform 745"/>
            <p:cNvSpPr>
              <a:spLocks/>
            </p:cNvSpPr>
            <p:nvPr/>
          </p:nvSpPr>
          <p:spPr bwMode="auto">
            <a:xfrm>
              <a:off x="2642" y="2004"/>
              <a:ext cx="23" cy="50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0" y="50"/>
                </a:cxn>
              </a:cxnLst>
              <a:rect l="0" t="0" r="r" b="b"/>
              <a:pathLst>
                <a:path w="23" h="50">
                  <a:moveTo>
                    <a:pt x="23" y="0"/>
                  </a:moveTo>
                  <a:cubicBezTo>
                    <a:pt x="10" y="0"/>
                    <a:pt x="0" y="23"/>
                    <a:pt x="0" y="5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914" name="Freeform 746"/>
            <p:cNvSpPr>
              <a:spLocks/>
            </p:cNvSpPr>
            <p:nvPr/>
          </p:nvSpPr>
          <p:spPr bwMode="auto">
            <a:xfrm>
              <a:off x="2712" y="2004"/>
              <a:ext cx="24" cy="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0"/>
                </a:cxn>
              </a:cxnLst>
              <a:rect l="0" t="0" r="r" b="b"/>
              <a:pathLst>
                <a:path w="24" h="50">
                  <a:moveTo>
                    <a:pt x="0" y="0"/>
                  </a:moveTo>
                  <a:cubicBezTo>
                    <a:pt x="13" y="0"/>
                    <a:pt x="24" y="23"/>
                    <a:pt x="24" y="5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915" name="Freeform 747"/>
            <p:cNvSpPr>
              <a:spLocks/>
            </p:cNvSpPr>
            <p:nvPr/>
          </p:nvSpPr>
          <p:spPr bwMode="auto">
            <a:xfrm>
              <a:off x="2689" y="2004"/>
              <a:ext cx="23" cy="50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0" y="50"/>
                </a:cxn>
              </a:cxnLst>
              <a:rect l="0" t="0" r="r" b="b"/>
              <a:pathLst>
                <a:path w="23" h="50">
                  <a:moveTo>
                    <a:pt x="23" y="0"/>
                  </a:moveTo>
                  <a:cubicBezTo>
                    <a:pt x="10" y="0"/>
                    <a:pt x="0" y="23"/>
                    <a:pt x="0" y="5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916" name="Freeform 748"/>
            <p:cNvSpPr>
              <a:spLocks/>
            </p:cNvSpPr>
            <p:nvPr/>
          </p:nvSpPr>
          <p:spPr bwMode="auto">
            <a:xfrm>
              <a:off x="2758" y="2004"/>
              <a:ext cx="24" cy="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0"/>
                </a:cxn>
              </a:cxnLst>
              <a:rect l="0" t="0" r="r" b="b"/>
              <a:pathLst>
                <a:path w="24" h="50">
                  <a:moveTo>
                    <a:pt x="0" y="0"/>
                  </a:moveTo>
                  <a:cubicBezTo>
                    <a:pt x="14" y="0"/>
                    <a:pt x="24" y="23"/>
                    <a:pt x="24" y="5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917" name="Freeform 749"/>
            <p:cNvSpPr>
              <a:spLocks/>
            </p:cNvSpPr>
            <p:nvPr/>
          </p:nvSpPr>
          <p:spPr bwMode="auto">
            <a:xfrm>
              <a:off x="2736" y="2004"/>
              <a:ext cx="22" cy="50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0" y="50"/>
                </a:cxn>
              </a:cxnLst>
              <a:rect l="0" t="0" r="r" b="b"/>
              <a:pathLst>
                <a:path w="22" h="50">
                  <a:moveTo>
                    <a:pt x="22" y="0"/>
                  </a:moveTo>
                  <a:cubicBezTo>
                    <a:pt x="10" y="0"/>
                    <a:pt x="0" y="23"/>
                    <a:pt x="0" y="5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918" name="Freeform 750"/>
            <p:cNvSpPr>
              <a:spLocks/>
            </p:cNvSpPr>
            <p:nvPr/>
          </p:nvSpPr>
          <p:spPr bwMode="auto">
            <a:xfrm>
              <a:off x="2805" y="2004"/>
              <a:ext cx="24" cy="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0"/>
                </a:cxn>
              </a:cxnLst>
              <a:rect l="0" t="0" r="r" b="b"/>
              <a:pathLst>
                <a:path w="24" h="50">
                  <a:moveTo>
                    <a:pt x="0" y="0"/>
                  </a:moveTo>
                  <a:cubicBezTo>
                    <a:pt x="14" y="0"/>
                    <a:pt x="24" y="23"/>
                    <a:pt x="24" y="5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919" name="Freeform 751"/>
            <p:cNvSpPr>
              <a:spLocks/>
            </p:cNvSpPr>
            <p:nvPr/>
          </p:nvSpPr>
          <p:spPr bwMode="auto">
            <a:xfrm>
              <a:off x="2782" y="2004"/>
              <a:ext cx="23" cy="50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0" y="50"/>
                </a:cxn>
              </a:cxnLst>
              <a:rect l="0" t="0" r="r" b="b"/>
              <a:pathLst>
                <a:path w="23" h="50">
                  <a:moveTo>
                    <a:pt x="23" y="0"/>
                  </a:moveTo>
                  <a:cubicBezTo>
                    <a:pt x="10" y="0"/>
                    <a:pt x="0" y="23"/>
                    <a:pt x="0" y="5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920" name="Freeform 752"/>
            <p:cNvSpPr>
              <a:spLocks/>
            </p:cNvSpPr>
            <p:nvPr/>
          </p:nvSpPr>
          <p:spPr bwMode="auto">
            <a:xfrm>
              <a:off x="2665" y="2004"/>
              <a:ext cx="24" cy="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0"/>
                </a:cxn>
              </a:cxnLst>
              <a:rect l="0" t="0" r="r" b="b"/>
              <a:pathLst>
                <a:path w="24" h="50">
                  <a:moveTo>
                    <a:pt x="0" y="0"/>
                  </a:moveTo>
                  <a:cubicBezTo>
                    <a:pt x="13" y="0"/>
                    <a:pt x="24" y="23"/>
                    <a:pt x="24" y="5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921" name="Freeform 753"/>
            <p:cNvSpPr>
              <a:spLocks/>
            </p:cNvSpPr>
            <p:nvPr/>
          </p:nvSpPr>
          <p:spPr bwMode="auto">
            <a:xfrm>
              <a:off x="2642" y="2004"/>
              <a:ext cx="23" cy="50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0" y="50"/>
                </a:cxn>
              </a:cxnLst>
              <a:rect l="0" t="0" r="r" b="b"/>
              <a:pathLst>
                <a:path w="23" h="50">
                  <a:moveTo>
                    <a:pt x="23" y="0"/>
                  </a:moveTo>
                  <a:cubicBezTo>
                    <a:pt x="10" y="0"/>
                    <a:pt x="0" y="23"/>
                    <a:pt x="0" y="5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922" name="Freeform 754"/>
            <p:cNvSpPr>
              <a:spLocks/>
            </p:cNvSpPr>
            <p:nvPr/>
          </p:nvSpPr>
          <p:spPr bwMode="auto">
            <a:xfrm>
              <a:off x="2712" y="2004"/>
              <a:ext cx="24" cy="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0"/>
                </a:cxn>
              </a:cxnLst>
              <a:rect l="0" t="0" r="r" b="b"/>
              <a:pathLst>
                <a:path w="24" h="50">
                  <a:moveTo>
                    <a:pt x="0" y="0"/>
                  </a:moveTo>
                  <a:cubicBezTo>
                    <a:pt x="13" y="0"/>
                    <a:pt x="24" y="23"/>
                    <a:pt x="24" y="5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923" name="Freeform 755"/>
            <p:cNvSpPr>
              <a:spLocks/>
            </p:cNvSpPr>
            <p:nvPr/>
          </p:nvSpPr>
          <p:spPr bwMode="auto">
            <a:xfrm>
              <a:off x="2689" y="2004"/>
              <a:ext cx="23" cy="50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0" y="50"/>
                </a:cxn>
              </a:cxnLst>
              <a:rect l="0" t="0" r="r" b="b"/>
              <a:pathLst>
                <a:path w="23" h="50">
                  <a:moveTo>
                    <a:pt x="23" y="0"/>
                  </a:moveTo>
                  <a:cubicBezTo>
                    <a:pt x="10" y="0"/>
                    <a:pt x="0" y="23"/>
                    <a:pt x="0" y="5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924" name="Freeform 756"/>
            <p:cNvSpPr>
              <a:spLocks/>
            </p:cNvSpPr>
            <p:nvPr/>
          </p:nvSpPr>
          <p:spPr bwMode="auto">
            <a:xfrm>
              <a:off x="2758" y="2004"/>
              <a:ext cx="24" cy="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0"/>
                </a:cxn>
              </a:cxnLst>
              <a:rect l="0" t="0" r="r" b="b"/>
              <a:pathLst>
                <a:path w="24" h="50">
                  <a:moveTo>
                    <a:pt x="0" y="0"/>
                  </a:moveTo>
                  <a:cubicBezTo>
                    <a:pt x="14" y="0"/>
                    <a:pt x="24" y="23"/>
                    <a:pt x="24" y="5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925" name="Freeform 757"/>
            <p:cNvSpPr>
              <a:spLocks/>
            </p:cNvSpPr>
            <p:nvPr/>
          </p:nvSpPr>
          <p:spPr bwMode="auto">
            <a:xfrm>
              <a:off x="2736" y="2004"/>
              <a:ext cx="22" cy="50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0" y="50"/>
                </a:cxn>
              </a:cxnLst>
              <a:rect l="0" t="0" r="r" b="b"/>
              <a:pathLst>
                <a:path w="22" h="50">
                  <a:moveTo>
                    <a:pt x="22" y="0"/>
                  </a:moveTo>
                  <a:cubicBezTo>
                    <a:pt x="10" y="0"/>
                    <a:pt x="0" y="23"/>
                    <a:pt x="0" y="5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926" name="Freeform 758"/>
            <p:cNvSpPr>
              <a:spLocks/>
            </p:cNvSpPr>
            <p:nvPr/>
          </p:nvSpPr>
          <p:spPr bwMode="auto">
            <a:xfrm>
              <a:off x="2805" y="2004"/>
              <a:ext cx="24" cy="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0"/>
                </a:cxn>
              </a:cxnLst>
              <a:rect l="0" t="0" r="r" b="b"/>
              <a:pathLst>
                <a:path w="24" h="50">
                  <a:moveTo>
                    <a:pt x="0" y="0"/>
                  </a:moveTo>
                  <a:cubicBezTo>
                    <a:pt x="14" y="0"/>
                    <a:pt x="24" y="23"/>
                    <a:pt x="24" y="5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927" name="Freeform 759"/>
            <p:cNvSpPr>
              <a:spLocks/>
            </p:cNvSpPr>
            <p:nvPr/>
          </p:nvSpPr>
          <p:spPr bwMode="auto">
            <a:xfrm>
              <a:off x="2782" y="2004"/>
              <a:ext cx="23" cy="50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0" y="50"/>
                </a:cxn>
              </a:cxnLst>
              <a:rect l="0" t="0" r="r" b="b"/>
              <a:pathLst>
                <a:path w="23" h="50">
                  <a:moveTo>
                    <a:pt x="23" y="0"/>
                  </a:moveTo>
                  <a:cubicBezTo>
                    <a:pt x="10" y="0"/>
                    <a:pt x="0" y="23"/>
                    <a:pt x="0" y="5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928" name="Freeform 760"/>
            <p:cNvSpPr>
              <a:spLocks/>
            </p:cNvSpPr>
            <p:nvPr/>
          </p:nvSpPr>
          <p:spPr bwMode="auto">
            <a:xfrm>
              <a:off x="2853" y="2004"/>
              <a:ext cx="23" cy="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50"/>
                </a:cxn>
              </a:cxnLst>
              <a:rect l="0" t="0" r="r" b="b"/>
              <a:pathLst>
                <a:path w="23" h="50">
                  <a:moveTo>
                    <a:pt x="0" y="0"/>
                  </a:moveTo>
                  <a:cubicBezTo>
                    <a:pt x="13" y="0"/>
                    <a:pt x="23" y="23"/>
                    <a:pt x="23" y="5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929" name="Freeform 761"/>
            <p:cNvSpPr>
              <a:spLocks/>
            </p:cNvSpPr>
            <p:nvPr/>
          </p:nvSpPr>
          <p:spPr bwMode="auto">
            <a:xfrm>
              <a:off x="2829" y="2004"/>
              <a:ext cx="24" cy="5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0" y="50"/>
                </a:cxn>
              </a:cxnLst>
              <a:rect l="0" t="0" r="r" b="b"/>
              <a:pathLst>
                <a:path w="24" h="50">
                  <a:moveTo>
                    <a:pt x="24" y="0"/>
                  </a:moveTo>
                  <a:cubicBezTo>
                    <a:pt x="11" y="0"/>
                    <a:pt x="0" y="23"/>
                    <a:pt x="0" y="50"/>
                  </a:cubicBez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grpSp>
          <p:nvGrpSpPr>
            <p:cNvPr id="7594" name="Group 762"/>
            <p:cNvGrpSpPr>
              <a:grpSpLocks/>
            </p:cNvGrpSpPr>
            <p:nvPr/>
          </p:nvGrpSpPr>
          <p:grpSpPr bwMode="auto">
            <a:xfrm>
              <a:off x="3727" y="1943"/>
              <a:ext cx="77" cy="324"/>
              <a:chOff x="3514" y="2039"/>
              <a:chExt cx="77" cy="324"/>
            </a:xfrm>
          </p:grpSpPr>
          <p:sp>
            <p:nvSpPr>
              <p:cNvPr id="7931" name="Rectangle 763"/>
              <p:cNvSpPr>
                <a:spLocks noChangeArrowheads="1"/>
              </p:cNvSpPr>
              <p:nvPr/>
            </p:nvSpPr>
            <p:spPr bwMode="auto">
              <a:xfrm>
                <a:off x="3514" y="2039"/>
                <a:ext cx="77" cy="324"/>
              </a:xfrm>
              <a:prstGeom prst="rect">
                <a:avLst/>
              </a:prstGeom>
              <a:solidFill>
                <a:srgbClr val="BBE0E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  <p:sp>
            <p:nvSpPr>
              <p:cNvPr id="7932" name="Rectangle 764"/>
              <p:cNvSpPr>
                <a:spLocks noChangeArrowheads="1"/>
              </p:cNvSpPr>
              <p:nvPr/>
            </p:nvSpPr>
            <p:spPr bwMode="auto">
              <a:xfrm>
                <a:off x="3514" y="2039"/>
                <a:ext cx="77" cy="324"/>
              </a:xfrm>
              <a:prstGeom prst="rect">
                <a:avLst/>
              </a:prstGeom>
              <a:noFill/>
              <a:ln w="6350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</p:grpSp>
        <p:sp>
          <p:nvSpPr>
            <p:cNvPr id="7933" name="Line 765"/>
            <p:cNvSpPr>
              <a:spLocks noChangeShapeType="1"/>
            </p:cNvSpPr>
            <p:nvPr/>
          </p:nvSpPr>
          <p:spPr bwMode="auto">
            <a:xfrm flipV="1">
              <a:off x="1063" y="3524"/>
              <a:ext cx="0" cy="12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934" name="Line 766"/>
            <p:cNvSpPr>
              <a:spLocks noChangeShapeType="1"/>
            </p:cNvSpPr>
            <p:nvPr/>
          </p:nvSpPr>
          <p:spPr bwMode="auto">
            <a:xfrm flipV="1">
              <a:off x="1063" y="3483"/>
              <a:ext cx="43" cy="4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935" name="Line 767"/>
            <p:cNvSpPr>
              <a:spLocks noChangeShapeType="1"/>
            </p:cNvSpPr>
            <p:nvPr/>
          </p:nvSpPr>
          <p:spPr bwMode="auto">
            <a:xfrm>
              <a:off x="1063" y="3638"/>
              <a:ext cx="43" cy="4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936" name="Line 768"/>
            <p:cNvSpPr>
              <a:spLocks noChangeShapeType="1"/>
            </p:cNvSpPr>
            <p:nvPr/>
          </p:nvSpPr>
          <p:spPr bwMode="auto">
            <a:xfrm flipV="1">
              <a:off x="1063" y="3524"/>
              <a:ext cx="0" cy="12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937" name="Line 769"/>
            <p:cNvSpPr>
              <a:spLocks noChangeShapeType="1"/>
            </p:cNvSpPr>
            <p:nvPr/>
          </p:nvSpPr>
          <p:spPr bwMode="auto">
            <a:xfrm flipV="1">
              <a:off x="1063" y="3483"/>
              <a:ext cx="43" cy="4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938" name="Line 770"/>
            <p:cNvSpPr>
              <a:spLocks noChangeShapeType="1"/>
            </p:cNvSpPr>
            <p:nvPr/>
          </p:nvSpPr>
          <p:spPr bwMode="auto">
            <a:xfrm>
              <a:off x="1063" y="3638"/>
              <a:ext cx="43" cy="4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939" name="Freeform 771"/>
            <p:cNvSpPr>
              <a:spLocks noEditPoints="1"/>
            </p:cNvSpPr>
            <p:nvPr/>
          </p:nvSpPr>
          <p:spPr bwMode="auto">
            <a:xfrm>
              <a:off x="1063" y="3561"/>
              <a:ext cx="251" cy="45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220" y="19"/>
                </a:cxn>
                <a:cxn ang="0">
                  <a:pos x="220" y="26"/>
                </a:cxn>
                <a:cxn ang="0">
                  <a:pos x="0" y="26"/>
                </a:cxn>
                <a:cxn ang="0">
                  <a:pos x="0" y="19"/>
                </a:cxn>
                <a:cxn ang="0">
                  <a:pos x="214" y="0"/>
                </a:cxn>
                <a:cxn ang="0">
                  <a:pos x="251" y="23"/>
                </a:cxn>
                <a:cxn ang="0">
                  <a:pos x="214" y="45"/>
                </a:cxn>
                <a:cxn ang="0">
                  <a:pos x="214" y="0"/>
                </a:cxn>
              </a:cxnLst>
              <a:rect l="0" t="0" r="r" b="b"/>
              <a:pathLst>
                <a:path w="251" h="45">
                  <a:moveTo>
                    <a:pt x="0" y="19"/>
                  </a:moveTo>
                  <a:lnTo>
                    <a:pt x="220" y="19"/>
                  </a:lnTo>
                  <a:lnTo>
                    <a:pt x="220" y="26"/>
                  </a:lnTo>
                  <a:lnTo>
                    <a:pt x="0" y="26"/>
                  </a:lnTo>
                  <a:lnTo>
                    <a:pt x="0" y="19"/>
                  </a:lnTo>
                  <a:close/>
                  <a:moveTo>
                    <a:pt x="214" y="0"/>
                  </a:moveTo>
                  <a:lnTo>
                    <a:pt x="251" y="23"/>
                  </a:lnTo>
                  <a:lnTo>
                    <a:pt x="214" y="45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940" name="Line 772"/>
            <p:cNvSpPr>
              <a:spLocks noChangeShapeType="1"/>
            </p:cNvSpPr>
            <p:nvPr/>
          </p:nvSpPr>
          <p:spPr bwMode="auto">
            <a:xfrm flipV="1">
              <a:off x="1063" y="2900"/>
              <a:ext cx="0" cy="12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941" name="Line 773"/>
            <p:cNvSpPr>
              <a:spLocks noChangeShapeType="1"/>
            </p:cNvSpPr>
            <p:nvPr/>
          </p:nvSpPr>
          <p:spPr bwMode="auto">
            <a:xfrm flipV="1">
              <a:off x="1063" y="2860"/>
              <a:ext cx="43" cy="4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942" name="Line 774"/>
            <p:cNvSpPr>
              <a:spLocks noChangeShapeType="1"/>
            </p:cNvSpPr>
            <p:nvPr/>
          </p:nvSpPr>
          <p:spPr bwMode="auto">
            <a:xfrm>
              <a:off x="1063" y="3015"/>
              <a:ext cx="43" cy="4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943" name="Line 775"/>
            <p:cNvSpPr>
              <a:spLocks noChangeShapeType="1"/>
            </p:cNvSpPr>
            <p:nvPr/>
          </p:nvSpPr>
          <p:spPr bwMode="auto">
            <a:xfrm flipV="1">
              <a:off x="1063" y="2900"/>
              <a:ext cx="0" cy="12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944" name="Line 776"/>
            <p:cNvSpPr>
              <a:spLocks noChangeShapeType="1"/>
            </p:cNvSpPr>
            <p:nvPr/>
          </p:nvSpPr>
          <p:spPr bwMode="auto">
            <a:xfrm flipV="1">
              <a:off x="1063" y="2860"/>
              <a:ext cx="43" cy="4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945" name="Line 777"/>
            <p:cNvSpPr>
              <a:spLocks noChangeShapeType="1"/>
            </p:cNvSpPr>
            <p:nvPr/>
          </p:nvSpPr>
          <p:spPr bwMode="auto">
            <a:xfrm>
              <a:off x="1063" y="3015"/>
              <a:ext cx="43" cy="4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946" name="Freeform 778"/>
            <p:cNvSpPr>
              <a:spLocks noEditPoints="1"/>
            </p:cNvSpPr>
            <p:nvPr/>
          </p:nvSpPr>
          <p:spPr bwMode="auto">
            <a:xfrm>
              <a:off x="1063" y="2938"/>
              <a:ext cx="251" cy="45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220" y="19"/>
                </a:cxn>
                <a:cxn ang="0">
                  <a:pos x="220" y="27"/>
                </a:cxn>
                <a:cxn ang="0">
                  <a:pos x="0" y="27"/>
                </a:cxn>
                <a:cxn ang="0">
                  <a:pos x="0" y="19"/>
                </a:cxn>
                <a:cxn ang="0">
                  <a:pos x="214" y="0"/>
                </a:cxn>
                <a:cxn ang="0">
                  <a:pos x="251" y="23"/>
                </a:cxn>
                <a:cxn ang="0">
                  <a:pos x="214" y="46"/>
                </a:cxn>
                <a:cxn ang="0">
                  <a:pos x="214" y="0"/>
                </a:cxn>
              </a:cxnLst>
              <a:rect l="0" t="0" r="r" b="b"/>
              <a:pathLst>
                <a:path w="251" h="46">
                  <a:moveTo>
                    <a:pt x="0" y="19"/>
                  </a:moveTo>
                  <a:lnTo>
                    <a:pt x="220" y="19"/>
                  </a:lnTo>
                  <a:lnTo>
                    <a:pt x="220" y="27"/>
                  </a:lnTo>
                  <a:lnTo>
                    <a:pt x="0" y="27"/>
                  </a:lnTo>
                  <a:lnTo>
                    <a:pt x="0" y="19"/>
                  </a:lnTo>
                  <a:close/>
                  <a:moveTo>
                    <a:pt x="214" y="0"/>
                  </a:moveTo>
                  <a:lnTo>
                    <a:pt x="251" y="23"/>
                  </a:lnTo>
                  <a:lnTo>
                    <a:pt x="214" y="46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947" name="Freeform 779"/>
            <p:cNvSpPr>
              <a:spLocks noEditPoints="1"/>
            </p:cNvSpPr>
            <p:nvPr/>
          </p:nvSpPr>
          <p:spPr bwMode="auto">
            <a:xfrm>
              <a:off x="3651" y="2938"/>
              <a:ext cx="124" cy="45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94" y="19"/>
                </a:cxn>
                <a:cxn ang="0">
                  <a:pos x="94" y="27"/>
                </a:cxn>
                <a:cxn ang="0">
                  <a:pos x="0" y="27"/>
                </a:cxn>
                <a:cxn ang="0">
                  <a:pos x="0" y="19"/>
                </a:cxn>
                <a:cxn ang="0">
                  <a:pos x="87" y="0"/>
                </a:cxn>
                <a:cxn ang="0">
                  <a:pos x="125" y="23"/>
                </a:cxn>
                <a:cxn ang="0">
                  <a:pos x="87" y="46"/>
                </a:cxn>
                <a:cxn ang="0">
                  <a:pos x="87" y="0"/>
                </a:cxn>
              </a:cxnLst>
              <a:rect l="0" t="0" r="r" b="b"/>
              <a:pathLst>
                <a:path w="125" h="46">
                  <a:moveTo>
                    <a:pt x="0" y="19"/>
                  </a:moveTo>
                  <a:lnTo>
                    <a:pt x="94" y="19"/>
                  </a:lnTo>
                  <a:lnTo>
                    <a:pt x="94" y="27"/>
                  </a:lnTo>
                  <a:lnTo>
                    <a:pt x="0" y="27"/>
                  </a:lnTo>
                  <a:lnTo>
                    <a:pt x="0" y="19"/>
                  </a:lnTo>
                  <a:close/>
                  <a:moveTo>
                    <a:pt x="87" y="0"/>
                  </a:moveTo>
                  <a:lnTo>
                    <a:pt x="125" y="23"/>
                  </a:lnTo>
                  <a:lnTo>
                    <a:pt x="87" y="46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948" name="Freeform 780"/>
            <p:cNvSpPr>
              <a:spLocks noEditPoints="1"/>
            </p:cNvSpPr>
            <p:nvPr/>
          </p:nvSpPr>
          <p:spPr bwMode="auto">
            <a:xfrm>
              <a:off x="3818" y="2082"/>
              <a:ext cx="124" cy="45"/>
            </a:xfrm>
            <a:custGeom>
              <a:avLst/>
              <a:gdLst/>
              <a:ahLst/>
              <a:cxnLst>
                <a:cxn ang="0">
                  <a:pos x="125" y="26"/>
                </a:cxn>
                <a:cxn ang="0">
                  <a:pos x="31" y="26"/>
                </a:cxn>
                <a:cxn ang="0">
                  <a:pos x="31" y="19"/>
                </a:cxn>
                <a:cxn ang="0">
                  <a:pos x="125" y="19"/>
                </a:cxn>
                <a:cxn ang="0">
                  <a:pos x="125" y="26"/>
                </a:cxn>
                <a:cxn ang="0">
                  <a:pos x="37" y="45"/>
                </a:cxn>
                <a:cxn ang="0">
                  <a:pos x="0" y="22"/>
                </a:cxn>
                <a:cxn ang="0">
                  <a:pos x="37" y="0"/>
                </a:cxn>
                <a:cxn ang="0">
                  <a:pos x="37" y="45"/>
                </a:cxn>
              </a:cxnLst>
              <a:rect l="0" t="0" r="r" b="b"/>
              <a:pathLst>
                <a:path w="125" h="45">
                  <a:moveTo>
                    <a:pt x="125" y="26"/>
                  </a:moveTo>
                  <a:lnTo>
                    <a:pt x="31" y="26"/>
                  </a:lnTo>
                  <a:lnTo>
                    <a:pt x="31" y="19"/>
                  </a:lnTo>
                  <a:lnTo>
                    <a:pt x="125" y="19"/>
                  </a:lnTo>
                  <a:lnTo>
                    <a:pt x="125" y="26"/>
                  </a:lnTo>
                  <a:close/>
                  <a:moveTo>
                    <a:pt x="37" y="45"/>
                  </a:moveTo>
                  <a:lnTo>
                    <a:pt x="0" y="22"/>
                  </a:lnTo>
                  <a:lnTo>
                    <a:pt x="37" y="0"/>
                  </a:lnTo>
                  <a:lnTo>
                    <a:pt x="37" y="45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949" name="Freeform 781"/>
            <p:cNvSpPr>
              <a:spLocks noEditPoints="1"/>
            </p:cNvSpPr>
            <p:nvPr/>
          </p:nvSpPr>
          <p:spPr bwMode="auto">
            <a:xfrm>
              <a:off x="2555" y="2082"/>
              <a:ext cx="167" cy="45"/>
            </a:xfrm>
            <a:custGeom>
              <a:avLst/>
              <a:gdLst/>
              <a:ahLst/>
              <a:cxnLst>
                <a:cxn ang="0">
                  <a:pos x="167" y="26"/>
                </a:cxn>
                <a:cxn ang="0">
                  <a:pos x="31" y="26"/>
                </a:cxn>
                <a:cxn ang="0">
                  <a:pos x="31" y="19"/>
                </a:cxn>
                <a:cxn ang="0">
                  <a:pos x="167" y="19"/>
                </a:cxn>
                <a:cxn ang="0">
                  <a:pos x="167" y="26"/>
                </a:cxn>
                <a:cxn ang="0">
                  <a:pos x="37" y="45"/>
                </a:cxn>
                <a:cxn ang="0">
                  <a:pos x="0" y="22"/>
                </a:cxn>
                <a:cxn ang="0">
                  <a:pos x="37" y="0"/>
                </a:cxn>
                <a:cxn ang="0">
                  <a:pos x="37" y="45"/>
                </a:cxn>
              </a:cxnLst>
              <a:rect l="0" t="0" r="r" b="b"/>
              <a:pathLst>
                <a:path w="167" h="45">
                  <a:moveTo>
                    <a:pt x="167" y="26"/>
                  </a:moveTo>
                  <a:lnTo>
                    <a:pt x="31" y="26"/>
                  </a:lnTo>
                  <a:lnTo>
                    <a:pt x="31" y="19"/>
                  </a:lnTo>
                  <a:lnTo>
                    <a:pt x="167" y="19"/>
                  </a:lnTo>
                  <a:lnTo>
                    <a:pt x="167" y="26"/>
                  </a:lnTo>
                  <a:close/>
                  <a:moveTo>
                    <a:pt x="37" y="45"/>
                  </a:moveTo>
                  <a:lnTo>
                    <a:pt x="0" y="22"/>
                  </a:lnTo>
                  <a:lnTo>
                    <a:pt x="37" y="0"/>
                  </a:lnTo>
                  <a:lnTo>
                    <a:pt x="37" y="45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950" name="Freeform 782"/>
            <p:cNvSpPr>
              <a:spLocks noEditPoints="1"/>
            </p:cNvSpPr>
            <p:nvPr/>
          </p:nvSpPr>
          <p:spPr bwMode="auto">
            <a:xfrm>
              <a:off x="2608" y="2938"/>
              <a:ext cx="125" cy="45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94" y="19"/>
                </a:cxn>
                <a:cxn ang="0">
                  <a:pos x="94" y="27"/>
                </a:cxn>
                <a:cxn ang="0">
                  <a:pos x="0" y="27"/>
                </a:cxn>
                <a:cxn ang="0">
                  <a:pos x="0" y="19"/>
                </a:cxn>
                <a:cxn ang="0">
                  <a:pos x="88" y="0"/>
                </a:cxn>
                <a:cxn ang="0">
                  <a:pos x="125" y="23"/>
                </a:cxn>
                <a:cxn ang="0">
                  <a:pos x="88" y="46"/>
                </a:cxn>
                <a:cxn ang="0">
                  <a:pos x="88" y="0"/>
                </a:cxn>
              </a:cxnLst>
              <a:rect l="0" t="0" r="r" b="b"/>
              <a:pathLst>
                <a:path w="125" h="46">
                  <a:moveTo>
                    <a:pt x="0" y="19"/>
                  </a:moveTo>
                  <a:lnTo>
                    <a:pt x="94" y="19"/>
                  </a:lnTo>
                  <a:lnTo>
                    <a:pt x="94" y="27"/>
                  </a:lnTo>
                  <a:lnTo>
                    <a:pt x="0" y="27"/>
                  </a:lnTo>
                  <a:lnTo>
                    <a:pt x="0" y="19"/>
                  </a:lnTo>
                  <a:close/>
                  <a:moveTo>
                    <a:pt x="88" y="0"/>
                  </a:moveTo>
                  <a:lnTo>
                    <a:pt x="125" y="23"/>
                  </a:lnTo>
                  <a:lnTo>
                    <a:pt x="88" y="46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grpSp>
          <p:nvGrpSpPr>
            <p:cNvPr id="7605" name="Group 783"/>
            <p:cNvGrpSpPr>
              <a:grpSpLocks/>
            </p:cNvGrpSpPr>
            <p:nvPr/>
          </p:nvGrpSpPr>
          <p:grpSpPr bwMode="auto">
            <a:xfrm>
              <a:off x="4342" y="2963"/>
              <a:ext cx="348" cy="250"/>
              <a:chOff x="4129" y="3059"/>
              <a:chExt cx="348" cy="250"/>
            </a:xfrm>
          </p:grpSpPr>
          <p:sp>
            <p:nvSpPr>
              <p:cNvPr id="7952" name="Freeform 784"/>
              <p:cNvSpPr>
                <a:spLocks/>
              </p:cNvSpPr>
              <p:nvPr/>
            </p:nvSpPr>
            <p:spPr bwMode="auto">
              <a:xfrm>
                <a:off x="4129" y="3240"/>
                <a:ext cx="130" cy="70"/>
              </a:xfrm>
              <a:custGeom>
                <a:avLst/>
                <a:gdLst/>
                <a:ahLst/>
                <a:cxnLst>
                  <a:cxn ang="0">
                    <a:pos x="0" y="70"/>
                  </a:cxn>
                  <a:cxn ang="0">
                    <a:pos x="130" y="0"/>
                  </a:cxn>
                </a:cxnLst>
                <a:rect l="0" t="0" r="r" b="b"/>
                <a:pathLst>
                  <a:path w="130" h="70">
                    <a:moveTo>
                      <a:pt x="0" y="70"/>
                    </a:moveTo>
                    <a:cubicBezTo>
                      <a:pt x="52" y="68"/>
                      <a:pt x="101" y="42"/>
                      <a:pt x="130" y="0"/>
                    </a:cubicBez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  <p:sp>
            <p:nvSpPr>
              <p:cNvPr id="7953" name="Line 785"/>
              <p:cNvSpPr>
                <a:spLocks noChangeShapeType="1"/>
              </p:cNvSpPr>
              <p:nvPr/>
            </p:nvSpPr>
            <p:spPr bwMode="auto">
              <a:xfrm flipV="1">
                <a:off x="4259" y="3126"/>
                <a:ext cx="86" cy="11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  <p:sp>
            <p:nvSpPr>
              <p:cNvPr id="7954" name="Freeform 786"/>
              <p:cNvSpPr>
                <a:spLocks/>
              </p:cNvSpPr>
              <p:nvPr/>
            </p:nvSpPr>
            <p:spPr bwMode="auto">
              <a:xfrm>
                <a:off x="4345" y="3059"/>
                <a:ext cx="132" cy="66"/>
              </a:xfrm>
              <a:custGeom>
                <a:avLst/>
                <a:gdLst/>
                <a:ahLst/>
                <a:cxnLst>
                  <a:cxn ang="0">
                    <a:pos x="132" y="0"/>
                  </a:cxn>
                  <a:cxn ang="0">
                    <a:pos x="0" y="66"/>
                  </a:cxn>
                </a:cxnLst>
                <a:rect l="0" t="0" r="r" b="b"/>
                <a:pathLst>
                  <a:path w="132" h="66">
                    <a:moveTo>
                      <a:pt x="132" y="0"/>
                    </a:moveTo>
                    <a:cubicBezTo>
                      <a:pt x="79" y="0"/>
                      <a:pt x="31" y="25"/>
                      <a:pt x="0" y="66"/>
                    </a:cubicBez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</p:grpSp>
        <p:grpSp>
          <p:nvGrpSpPr>
            <p:cNvPr id="7606" name="Group 787"/>
            <p:cNvGrpSpPr>
              <a:grpSpLocks/>
            </p:cNvGrpSpPr>
            <p:nvPr/>
          </p:nvGrpSpPr>
          <p:grpSpPr bwMode="auto">
            <a:xfrm>
              <a:off x="3906" y="2963"/>
              <a:ext cx="348" cy="250"/>
              <a:chOff x="3693" y="3059"/>
              <a:chExt cx="348" cy="250"/>
            </a:xfrm>
          </p:grpSpPr>
          <p:sp>
            <p:nvSpPr>
              <p:cNvPr id="7956" name="Freeform 788"/>
              <p:cNvSpPr>
                <a:spLocks/>
              </p:cNvSpPr>
              <p:nvPr/>
            </p:nvSpPr>
            <p:spPr bwMode="auto">
              <a:xfrm>
                <a:off x="3911" y="3240"/>
                <a:ext cx="130" cy="70"/>
              </a:xfrm>
              <a:custGeom>
                <a:avLst/>
                <a:gdLst/>
                <a:ahLst/>
                <a:cxnLst>
                  <a:cxn ang="0">
                    <a:pos x="130" y="70"/>
                  </a:cxn>
                  <a:cxn ang="0">
                    <a:pos x="0" y="0"/>
                  </a:cxn>
                </a:cxnLst>
                <a:rect l="0" t="0" r="r" b="b"/>
                <a:pathLst>
                  <a:path w="130" h="70">
                    <a:moveTo>
                      <a:pt x="130" y="70"/>
                    </a:moveTo>
                    <a:cubicBezTo>
                      <a:pt x="77" y="68"/>
                      <a:pt x="29" y="42"/>
                      <a:pt x="0" y="0"/>
                    </a:cubicBez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  <p:sp>
            <p:nvSpPr>
              <p:cNvPr id="7957" name="Line 789"/>
              <p:cNvSpPr>
                <a:spLocks noChangeShapeType="1"/>
              </p:cNvSpPr>
              <p:nvPr/>
            </p:nvSpPr>
            <p:spPr bwMode="auto">
              <a:xfrm flipH="1" flipV="1">
                <a:off x="3825" y="3126"/>
                <a:ext cx="85" cy="11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  <p:sp>
            <p:nvSpPr>
              <p:cNvPr id="7958" name="Freeform 790"/>
              <p:cNvSpPr>
                <a:spLocks/>
              </p:cNvSpPr>
              <p:nvPr/>
            </p:nvSpPr>
            <p:spPr bwMode="auto">
              <a:xfrm>
                <a:off x="3693" y="3059"/>
                <a:ext cx="132" cy="6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2" y="66"/>
                  </a:cxn>
                </a:cxnLst>
                <a:rect l="0" t="0" r="r" b="b"/>
                <a:pathLst>
                  <a:path w="132" h="66">
                    <a:moveTo>
                      <a:pt x="0" y="0"/>
                    </a:moveTo>
                    <a:cubicBezTo>
                      <a:pt x="52" y="0"/>
                      <a:pt x="101" y="25"/>
                      <a:pt x="132" y="66"/>
                    </a:cubicBez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</p:grpSp>
        <p:sp>
          <p:nvSpPr>
            <p:cNvPr id="7959" name="Freeform 791"/>
            <p:cNvSpPr>
              <a:spLocks noEditPoints="1"/>
            </p:cNvSpPr>
            <p:nvPr/>
          </p:nvSpPr>
          <p:spPr bwMode="auto">
            <a:xfrm>
              <a:off x="4248" y="3190"/>
              <a:ext cx="100" cy="45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68" y="19"/>
                </a:cxn>
                <a:cxn ang="0">
                  <a:pos x="68" y="27"/>
                </a:cxn>
                <a:cxn ang="0">
                  <a:pos x="0" y="27"/>
                </a:cxn>
                <a:cxn ang="0">
                  <a:pos x="0" y="19"/>
                </a:cxn>
                <a:cxn ang="0">
                  <a:pos x="62" y="0"/>
                </a:cxn>
                <a:cxn ang="0">
                  <a:pos x="100" y="23"/>
                </a:cxn>
                <a:cxn ang="0">
                  <a:pos x="62" y="45"/>
                </a:cxn>
                <a:cxn ang="0">
                  <a:pos x="62" y="0"/>
                </a:cxn>
              </a:cxnLst>
              <a:rect l="0" t="0" r="r" b="b"/>
              <a:pathLst>
                <a:path w="100" h="45">
                  <a:moveTo>
                    <a:pt x="0" y="19"/>
                  </a:moveTo>
                  <a:lnTo>
                    <a:pt x="68" y="19"/>
                  </a:lnTo>
                  <a:lnTo>
                    <a:pt x="68" y="27"/>
                  </a:lnTo>
                  <a:lnTo>
                    <a:pt x="0" y="27"/>
                  </a:lnTo>
                  <a:lnTo>
                    <a:pt x="0" y="19"/>
                  </a:lnTo>
                  <a:close/>
                  <a:moveTo>
                    <a:pt x="62" y="0"/>
                  </a:moveTo>
                  <a:lnTo>
                    <a:pt x="100" y="23"/>
                  </a:lnTo>
                  <a:lnTo>
                    <a:pt x="62" y="45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960" name="Freeform 792"/>
            <p:cNvSpPr>
              <a:spLocks/>
            </p:cNvSpPr>
            <p:nvPr/>
          </p:nvSpPr>
          <p:spPr bwMode="auto">
            <a:xfrm>
              <a:off x="4342" y="3143"/>
              <a:ext cx="130" cy="71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130" y="0"/>
                </a:cxn>
              </a:cxnLst>
              <a:rect l="0" t="0" r="r" b="b"/>
              <a:pathLst>
                <a:path w="130" h="70">
                  <a:moveTo>
                    <a:pt x="0" y="70"/>
                  </a:moveTo>
                  <a:cubicBezTo>
                    <a:pt x="52" y="68"/>
                    <a:pt x="101" y="42"/>
                    <a:pt x="130" y="0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961" name="Line 793"/>
            <p:cNvSpPr>
              <a:spLocks noChangeShapeType="1"/>
            </p:cNvSpPr>
            <p:nvPr/>
          </p:nvSpPr>
          <p:spPr bwMode="auto">
            <a:xfrm flipV="1">
              <a:off x="4472" y="3030"/>
              <a:ext cx="86" cy="1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962" name="Freeform 794"/>
            <p:cNvSpPr>
              <a:spLocks/>
            </p:cNvSpPr>
            <p:nvPr/>
          </p:nvSpPr>
          <p:spPr bwMode="auto">
            <a:xfrm>
              <a:off x="4558" y="2963"/>
              <a:ext cx="132" cy="66"/>
            </a:xfrm>
            <a:custGeom>
              <a:avLst/>
              <a:gdLst/>
              <a:ahLst/>
              <a:cxnLst>
                <a:cxn ang="0">
                  <a:pos x="132" y="0"/>
                </a:cxn>
                <a:cxn ang="0">
                  <a:pos x="0" y="66"/>
                </a:cxn>
              </a:cxnLst>
              <a:rect l="0" t="0" r="r" b="b"/>
              <a:pathLst>
                <a:path w="132" h="66">
                  <a:moveTo>
                    <a:pt x="132" y="0"/>
                  </a:moveTo>
                  <a:cubicBezTo>
                    <a:pt x="79" y="0"/>
                    <a:pt x="31" y="25"/>
                    <a:pt x="0" y="66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963" name="Freeform 795"/>
            <p:cNvSpPr>
              <a:spLocks/>
            </p:cNvSpPr>
            <p:nvPr/>
          </p:nvSpPr>
          <p:spPr bwMode="auto">
            <a:xfrm>
              <a:off x="4342" y="3143"/>
              <a:ext cx="130" cy="71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130" y="0"/>
                </a:cxn>
              </a:cxnLst>
              <a:rect l="0" t="0" r="r" b="b"/>
              <a:pathLst>
                <a:path w="130" h="70">
                  <a:moveTo>
                    <a:pt x="0" y="70"/>
                  </a:moveTo>
                  <a:cubicBezTo>
                    <a:pt x="52" y="68"/>
                    <a:pt x="101" y="42"/>
                    <a:pt x="130" y="0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964" name="Line 796"/>
            <p:cNvSpPr>
              <a:spLocks noChangeShapeType="1"/>
            </p:cNvSpPr>
            <p:nvPr/>
          </p:nvSpPr>
          <p:spPr bwMode="auto">
            <a:xfrm flipV="1">
              <a:off x="4472" y="3030"/>
              <a:ext cx="86" cy="1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965" name="Freeform 797"/>
            <p:cNvSpPr>
              <a:spLocks/>
            </p:cNvSpPr>
            <p:nvPr/>
          </p:nvSpPr>
          <p:spPr bwMode="auto">
            <a:xfrm>
              <a:off x="4558" y="2963"/>
              <a:ext cx="132" cy="66"/>
            </a:xfrm>
            <a:custGeom>
              <a:avLst/>
              <a:gdLst/>
              <a:ahLst/>
              <a:cxnLst>
                <a:cxn ang="0">
                  <a:pos x="132" y="0"/>
                </a:cxn>
                <a:cxn ang="0">
                  <a:pos x="0" y="66"/>
                </a:cxn>
              </a:cxnLst>
              <a:rect l="0" t="0" r="r" b="b"/>
              <a:pathLst>
                <a:path w="132" h="66">
                  <a:moveTo>
                    <a:pt x="132" y="0"/>
                  </a:moveTo>
                  <a:cubicBezTo>
                    <a:pt x="79" y="0"/>
                    <a:pt x="31" y="25"/>
                    <a:pt x="0" y="66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966" name="Freeform 798"/>
            <p:cNvSpPr>
              <a:spLocks/>
            </p:cNvSpPr>
            <p:nvPr/>
          </p:nvSpPr>
          <p:spPr bwMode="auto">
            <a:xfrm>
              <a:off x="4124" y="3143"/>
              <a:ext cx="129" cy="71"/>
            </a:xfrm>
            <a:custGeom>
              <a:avLst/>
              <a:gdLst/>
              <a:ahLst/>
              <a:cxnLst>
                <a:cxn ang="0">
                  <a:pos x="130" y="70"/>
                </a:cxn>
                <a:cxn ang="0">
                  <a:pos x="0" y="0"/>
                </a:cxn>
              </a:cxnLst>
              <a:rect l="0" t="0" r="r" b="b"/>
              <a:pathLst>
                <a:path w="130" h="70">
                  <a:moveTo>
                    <a:pt x="130" y="70"/>
                  </a:moveTo>
                  <a:cubicBezTo>
                    <a:pt x="77" y="68"/>
                    <a:pt x="29" y="42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967" name="Line 799"/>
            <p:cNvSpPr>
              <a:spLocks noChangeShapeType="1"/>
            </p:cNvSpPr>
            <p:nvPr/>
          </p:nvSpPr>
          <p:spPr bwMode="auto">
            <a:xfrm flipH="1" flipV="1">
              <a:off x="4038" y="3030"/>
              <a:ext cx="86" cy="1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968" name="Freeform 800"/>
            <p:cNvSpPr>
              <a:spLocks/>
            </p:cNvSpPr>
            <p:nvPr/>
          </p:nvSpPr>
          <p:spPr bwMode="auto">
            <a:xfrm>
              <a:off x="3906" y="2963"/>
              <a:ext cx="132" cy="6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2" y="66"/>
                </a:cxn>
              </a:cxnLst>
              <a:rect l="0" t="0" r="r" b="b"/>
              <a:pathLst>
                <a:path w="132" h="66">
                  <a:moveTo>
                    <a:pt x="0" y="0"/>
                  </a:moveTo>
                  <a:cubicBezTo>
                    <a:pt x="52" y="0"/>
                    <a:pt x="101" y="25"/>
                    <a:pt x="132" y="66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969" name="Freeform 801"/>
            <p:cNvSpPr>
              <a:spLocks/>
            </p:cNvSpPr>
            <p:nvPr/>
          </p:nvSpPr>
          <p:spPr bwMode="auto">
            <a:xfrm>
              <a:off x="4124" y="3143"/>
              <a:ext cx="129" cy="71"/>
            </a:xfrm>
            <a:custGeom>
              <a:avLst/>
              <a:gdLst/>
              <a:ahLst/>
              <a:cxnLst>
                <a:cxn ang="0">
                  <a:pos x="130" y="70"/>
                </a:cxn>
                <a:cxn ang="0">
                  <a:pos x="0" y="0"/>
                </a:cxn>
              </a:cxnLst>
              <a:rect l="0" t="0" r="r" b="b"/>
              <a:pathLst>
                <a:path w="130" h="70">
                  <a:moveTo>
                    <a:pt x="130" y="70"/>
                  </a:moveTo>
                  <a:cubicBezTo>
                    <a:pt x="77" y="68"/>
                    <a:pt x="29" y="42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970" name="Line 802"/>
            <p:cNvSpPr>
              <a:spLocks noChangeShapeType="1"/>
            </p:cNvSpPr>
            <p:nvPr/>
          </p:nvSpPr>
          <p:spPr bwMode="auto">
            <a:xfrm flipH="1" flipV="1">
              <a:off x="4038" y="3030"/>
              <a:ext cx="86" cy="1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971" name="Freeform 803"/>
            <p:cNvSpPr>
              <a:spLocks/>
            </p:cNvSpPr>
            <p:nvPr/>
          </p:nvSpPr>
          <p:spPr bwMode="auto">
            <a:xfrm>
              <a:off x="3906" y="2963"/>
              <a:ext cx="132" cy="6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2" y="66"/>
                </a:cxn>
              </a:cxnLst>
              <a:rect l="0" t="0" r="r" b="b"/>
              <a:pathLst>
                <a:path w="132" h="66">
                  <a:moveTo>
                    <a:pt x="0" y="0"/>
                  </a:moveTo>
                  <a:cubicBezTo>
                    <a:pt x="52" y="0"/>
                    <a:pt x="101" y="25"/>
                    <a:pt x="132" y="66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972" name="Freeform 804"/>
            <p:cNvSpPr>
              <a:spLocks noEditPoints="1"/>
            </p:cNvSpPr>
            <p:nvPr/>
          </p:nvSpPr>
          <p:spPr bwMode="auto">
            <a:xfrm>
              <a:off x="4248" y="3190"/>
              <a:ext cx="100" cy="45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68" y="19"/>
                </a:cxn>
                <a:cxn ang="0">
                  <a:pos x="68" y="27"/>
                </a:cxn>
                <a:cxn ang="0">
                  <a:pos x="0" y="27"/>
                </a:cxn>
                <a:cxn ang="0">
                  <a:pos x="0" y="19"/>
                </a:cxn>
                <a:cxn ang="0">
                  <a:pos x="62" y="0"/>
                </a:cxn>
                <a:cxn ang="0">
                  <a:pos x="100" y="23"/>
                </a:cxn>
                <a:cxn ang="0">
                  <a:pos x="62" y="45"/>
                </a:cxn>
                <a:cxn ang="0">
                  <a:pos x="62" y="0"/>
                </a:cxn>
              </a:cxnLst>
              <a:rect l="0" t="0" r="r" b="b"/>
              <a:pathLst>
                <a:path w="100" h="45">
                  <a:moveTo>
                    <a:pt x="0" y="19"/>
                  </a:moveTo>
                  <a:lnTo>
                    <a:pt x="68" y="19"/>
                  </a:lnTo>
                  <a:lnTo>
                    <a:pt x="68" y="27"/>
                  </a:lnTo>
                  <a:lnTo>
                    <a:pt x="0" y="27"/>
                  </a:lnTo>
                  <a:lnTo>
                    <a:pt x="0" y="19"/>
                  </a:lnTo>
                  <a:close/>
                  <a:moveTo>
                    <a:pt x="62" y="0"/>
                  </a:moveTo>
                  <a:lnTo>
                    <a:pt x="100" y="23"/>
                  </a:lnTo>
                  <a:lnTo>
                    <a:pt x="62" y="45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973" name="Freeform 805"/>
            <p:cNvSpPr>
              <a:spLocks noEditPoints="1"/>
            </p:cNvSpPr>
            <p:nvPr/>
          </p:nvSpPr>
          <p:spPr bwMode="auto">
            <a:xfrm>
              <a:off x="4694" y="2938"/>
              <a:ext cx="293" cy="45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261" y="19"/>
                </a:cxn>
                <a:cxn ang="0">
                  <a:pos x="261" y="27"/>
                </a:cxn>
                <a:cxn ang="0">
                  <a:pos x="0" y="27"/>
                </a:cxn>
                <a:cxn ang="0">
                  <a:pos x="0" y="19"/>
                </a:cxn>
                <a:cxn ang="0">
                  <a:pos x="255" y="0"/>
                </a:cxn>
                <a:cxn ang="0">
                  <a:pos x="293" y="23"/>
                </a:cxn>
                <a:cxn ang="0">
                  <a:pos x="255" y="46"/>
                </a:cxn>
                <a:cxn ang="0">
                  <a:pos x="255" y="0"/>
                </a:cxn>
              </a:cxnLst>
              <a:rect l="0" t="0" r="r" b="b"/>
              <a:pathLst>
                <a:path w="293" h="46">
                  <a:moveTo>
                    <a:pt x="0" y="19"/>
                  </a:moveTo>
                  <a:lnTo>
                    <a:pt x="261" y="19"/>
                  </a:lnTo>
                  <a:lnTo>
                    <a:pt x="261" y="27"/>
                  </a:lnTo>
                  <a:lnTo>
                    <a:pt x="0" y="27"/>
                  </a:lnTo>
                  <a:lnTo>
                    <a:pt x="0" y="19"/>
                  </a:lnTo>
                  <a:close/>
                  <a:moveTo>
                    <a:pt x="255" y="0"/>
                  </a:moveTo>
                  <a:lnTo>
                    <a:pt x="293" y="23"/>
                  </a:lnTo>
                  <a:lnTo>
                    <a:pt x="255" y="46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974" name="Rectangle 806"/>
            <p:cNvSpPr>
              <a:spLocks noChangeArrowheads="1"/>
            </p:cNvSpPr>
            <p:nvPr/>
          </p:nvSpPr>
          <p:spPr bwMode="auto">
            <a:xfrm>
              <a:off x="4527" y="2810"/>
              <a:ext cx="210" cy="301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975" name="Freeform 807"/>
            <p:cNvSpPr>
              <a:spLocks noEditPoints="1"/>
            </p:cNvSpPr>
            <p:nvPr/>
          </p:nvSpPr>
          <p:spPr bwMode="auto">
            <a:xfrm>
              <a:off x="3860" y="2957"/>
              <a:ext cx="1335" cy="8"/>
            </a:xfrm>
            <a:custGeom>
              <a:avLst/>
              <a:gdLst/>
              <a:ahLst/>
              <a:cxnLst>
                <a:cxn ang="0">
                  <a:pos x="25" y="8"/>
                </a:cxn>
                <a:cxn ang="0">
                  <a:pos x="44" y="0"/>
                </a:cxn>
                <a:cxn ang="0">
                  <a:pos x="44" y="8"/>
                </a:cxn>
                <a:cxn ang="0">
                  <a:pos x="113" y="0"/>
                </a:cxn>
                <a:cxn ang="0">
                  <a:pos x="88" y="0"/>
                </a:cxn>
                <a:cxn ang="0">
                  <a:pos x="157" y="8"/>
                </a:cxn>
                <a:cxn ang="0">
                  <a:pos x="176" y="0"/>
                </a:cxn>
                <a:cxn ang="0">
                  <a:pos x="176" y="8"/>
                </a:cxn>
                <a:cxn ang="0">
                  <a:pos x="245" y="0"/>
                </a:cxn>
                <a:cxn ang="0">
                  <a:pos x="220" y="0"/>
                </a:cxn>
                <a:cxn ang="0">
                  <a:pos x="289" y="8"/>
                </a:cxn>
                <a:cxn ang="0">
                  <a:pos x="307" y="0"/>
                </a:cxn>
                <a:cxn ang="0">
                  <a:pos x="307" y="8"/>
                </a:cxn>
                <a:cxn ang="0">
                  <a:pos x="376" y="0"/>
                </a:cxn>
                <a:cxn ang="0">
                  <a:pos x="351" y="0"/>
                </a:cxn>
                <a:cxn ang="0">
                  <a:pos x="420" y="8"/>
                </a:cxn>
                <a:cxn ang="0">
                  <a:pos x="439" y="0"/>
                </a:cxn>
                <a:cxn ang="0">
                  <a:pos x="439" y="8"/>
                </a:cxn>
                <a:cxn ang="0">
                  <a:pos x="508" y="0"/>
                </a:cxn>
                <a:cxn ang="0">
                  <a:pos x="483" y="0"/>
                </a:cxn>
                <a:cxn ang="0">
                  <a:pos x="552" y="8"/>
                </a:cxn>
                <a:cxn ang="0">
                  <a:pos x="571" y="0"/>
                </a:cxn>
                <a:cxn ang="0">
                  <a:pos x="571" y="8"/>
                </a:cxn>
                <a:cxn ang="0">
                  <a:pos x="640" y="0"/>
                </a:cxn>
                <a:cxn ang="0">
                  <a:pos x="615" y="0"/>
                </a:cxn>
                <a:cxn ang="0">
                  <a:pos x="684" y="8"/>
                </a:cxn>
                <a:cxn ang="0">
                  <a:pos x="703" y="0"/>
                </a:cxn>
                <a:cxn ang="0">
                  <a:pos x="703" y="8"/>
                </a:cxn>
                <a:cxn ang="0">
                  <a:pos x="772" y="0"/>
                </a:cxn>
                <a:cxn ang="0">
                  <a:pos x="746" y="0"/>
                </a:cxn>
                <a:cxn ang="0">
                  <a:pos x="815" y="8"/>
                </a:cxn>
                <a:cxn ang="0">
                  <a:pos x="834" y="0"/>
                </a:cxn>
                <a:cxn ang="0">
                  <a:pos x="834" y="8"/>
                </a:cxn>
                <a:cxn ang="0">
                  <a:pos x="903" y="0"/>
                </a:cxn>
                <a:cxn ang="0">
                  <a:pos x="878" y="0"/>
                </a:cxn>
                <a:cxn ang="0">
                  <a:pos x="947" y="8"/>
                </a:cxn>
                <a:cxn ang="0">
                  <a:pos x="966" y="0"/>
                </a:cxn>
                <a:cxn ang="0">
                  <a:pos x="966" y="8"/>
                </a:cxn>
                <a:cxn ang="0">
                  <a:pos x="1035" y="0"/>
                </a:cxn>
                <a:cxn ang="0">
                  <a:pos x="1010" y="0"/>
                </a:cxn>
                <a:cxn ang="0">
                  <a:pos x="1079" y="8"/>
                </a:cxn>
                <a:cxn ang="0">
                  <a:pos x="1098" y="0"/>
                </a:cxn>
                <a:cxn ang="0">
                  <a:pos x="1098" y="8"/>
                </a:cxn>
                <a:cxn ang="0">
                  <a:pos x="1167" y="0"/>
                </a:cxn>
                <a:cxn ang="0">
                  <a:pos x="1142" y="0"/>
                </a:cxn>
                <a:cxn ang="0">
                  <a:pos x="1211" y="8"/>
                </a:cxn>
                <a:cxn ang="0">
                  <a:pos x="1229" y="0"/>
                </a:cxn>
                <a:cxn ang="0">
                  <a:pos x="1229" y="8"/>
                </a:cxn>
                <a:cxn ang="0">
                  <a:pos x="1298" y="0"/>
                </a:cxn>
                <a:cxn ang="0">
                  <a:pos x="1273" y="0"/>
                </a:cxn>
                <a:cxn ang="0">
                  <a:pos x="1335" y="8"/>
                </a:cxn>
              </a:cxnLst>
              <a:rect l="0" t="0" r="r" b="b"/>
              <a:pathLst>
                <a:path w="1335" h="8">
                  <a:moveTo>
                    <a:pt x="0" y="0"/>
                  </a:moveTo>
                  <a:lnTo>
                    <a:pt x="25" y="0"/>
                  </a:lnTo>
                  <a:lnTo>
                    <a:pt x="25" y="8"/>
                  </a:lnTo>
                  <a:lnTo>
                    <a:pt x="0" y="8"/>
                  </a:lnTo>
                  <a:lnTo>
                    <a:pt x="0" y="0"/>
                  </a:lnTo>
                  <a:close/>
                  <a:moveTo>
                    <a:pt x="44" y="0"/>
                  </a:moveTo>
                  <a:lnTo>
                    <a:pt x="69" y="0"/>
                  </a:lnTo>
                  <a:lnTo>
                    <a:pt x="69" y="8"/>
                  </a:lnTo>
                  <a:lnTo>
                    <a:pt x="44" y="8"/>
                  </a:lnTo>
                  <a:lnTo>
                    <a:pt x="44" y="0"/>
                  </a:lnTo>
                  <a:close/>
                  <a:moveTo>
                    <a:pt x="88" y="0"/>
                  </a:moveTo>
                  <a:lnTo>
                    <a:pt x="113" y="0"/>
                  </a:lnTo>
                  <a:lnTo>
                    <a:pt x="113" y="8"/>
                  </a:lnTo>
                  <a:lnTo>
                    <a:pt x="88" y="8"/>
                  </a:lnTo>
                  <a:lnTo>
                    <a:pt x="88" y="0"/>
                  </a:lnTo>
                  <a:close/>
                  <a:moveTo>
                    <a:pt x="132" y="0"/>
                  </a:moveTo>
                  <a:lnTo>
                    <a:pt x="157" y="0"/>
                  </a:lnTo>
                  <a:lnTo>
                    <a:pt x="157" y="8"/>
                  </a:lnTo>
                  <a:lnTo>
                    <a:pt x="132" y="8"/>
                  </a:lnTo>
                  <a:lnTo>
                    <a:pt x="132" y="0"/>
                  </a:lnTo>
                  <a:close/>
                  <a:moveTo>
                    <a:pt x="176" y="0"/>
                  </a:moveTo>
                  <a:lnTo>
                    <a:pt x="201" y="0"/>
                  </a:lnTo>
                  <a:lnTo>
                    <a:pt x="201" y="8"/>
                  </a:lnTo>
                  <a:lnTo>
                    <a:pt x="176" y="8"/>
                  </a:lnTo>
                  <a:lnTo>
                    <a:pt x="176" y="0"/>
                  </a:lnTo>
                  <a:close/>
                  <a:moveTo>
                    <a:pt x="220" y="0"/>
                  </a:moveTo>
                  <a:lnTo>
                    <a:pt x="245" y="0"/>
                  </a:lnTo>
                  <a:lnTo>
                    <a:pt x="245" y="8"/>
                  </a:lnTo>
                  <a:lnTo>
                    <a:pt x="220" y="8"/>
                  </a:lnTo>
                  <a:lnTo>
                    <a:pt x="220" y="0"/>
                  </a:lnTo>
                  <a:close/>
                  <a:moveTo>
                    <a:pt x="264" y="0"/>
                  </a:moveTo>
                  <a:lnTo>
                    <a:pt x="289" y="0"/>
                  </a:lnTo>
                  <a:lnTo>
                    <a:pt x="289" y="8"/>
                  </a:lnTo>
                  <a:lnTo>
                    <a:pt x="264" y="8"/>
                  </a:lnTo>
                  <a:lnTo>
                    <a:pt x="264" y="0"/>
                  </a:lnTo>
                  <a:close/>
                  <a:moveTo>
                    <a:pt x="307" y="0"/>
                  </a:moveTo>
                  <a:lnTo>
                    <a:pt x="332" y="0"/>
                  </a:lnTo>
                  <a:lnTo>
                    <a:pt x="332" y="8"/>
                  </a:lnTo>
                  <a:lnTo>
                    <a:pt x="307" y="8"/>
                  </a:lnTo>
                  <a:lnTo>
                    <a:pt x="307" y="0"/>
                  </a:lnTo>
                  <a:close/>
                  <a:moveTo>
                    <a:pt x="351" y="0"/>
                  </a:moveTo>
                  <a:lnTo>
                    <a:pt x="376" y="0"/>
                  </a:lnTo>
                  <a:lnTo>
                    <a:pt x="376" y="8"/>
                  </a:lnTo>
                  <a:lnTo>
                    <a:pt x="351" y="8"/>
                  </a:lnTo>
                  <a:lnTo>
                    <a:pt x="351" y="0"/>
                  </a:lnTo>
                  <a:close/>
                  <a:moveTo>
                    <a:pt x="395" y="0"/>
                  </a:moveTo>
                  <a:lnTo>
                    <a:pt x="420" y="0"/>
                  </a:lnTo>
                  <a:lnTo>
                    <a:pt x="420" y="8"/>
                  </a:lnTo>
                  <a:lnTo>
                    <a:pt x="395" y="8"/>
                  </a:lnTo>
                  <a:lnTo>
                    <a:pt x="395" y="0"/>
                  </a:lnTo>
                  <a:close/>
                  <a:moveTo>
                    <a:pt x="439" y="0"/>
                  </a:moveTo>
                  <a:lnTo>
                    <a:pt x="464" y="0"/>
                  </a:lnTo>
                  <a:lnTo>
                    <a:pt x="464" y="8"/>
                  </a:lnTo>
                  <a:lnTo>
                    <a:pt x="439" y="8"/>
                  </a:lnTo>
                  <a:lnTo>
                    <a:pt x="439" y="0"/>
                  </a:lnTo>
                  <a:close/>
                  <a:moveTo>
                    <a:pt x="483" y="0"/>
                  </a:moveTo>
                  <a:lnTo>
                    <a:pt x="508" y="0"/>
                  </a:lnTo>
                  <a:lnTo>
                    <a:pt x="508" y="8"/>
                  </a:lnTo>
                  <a:lnTo>
                    <a:pt x="483" y="8"/>
                  </a:lnTo>
                  <a:lnTo>
                    <a:pt x="483" y="0"/>
                  </a:lnTo>
                  <a:close/>
                  <a:moveTo>
                    <a:pt x="527" y="0"/>
                  </a:moveTo>
                  <a:lnTo>
                    <a:pt x="552" y="0"/>
                  </a:lnTo>
                  <a:lnTo>
                    <a:pt x="552" y="8"/>
                  </a:lnTo>
                  <a:lnTo>
                    <a:pt x="527" y="8"/>
                  </a:lnTo>
                  <a:lnTo>
                    <a:pt x="527" y="0"/>
                  </a:lnTo>
                  <a:close/>
                  <a:moveTo>
                    <a:pt x="571" y="0"/>
                  </a:moveTo>
                  <a:lnTo>
                    <a:pt x="596" y="0"/>
                  </a:lnTo>
                  <a:lnTo>
                    <a:pt x="596" y="8"/>
                  </a:lnTo>
                  <a:lnTo>
                    <a:pt x="571" y="8"/>
                  </a:lnTo>
                  <a:lnTo>
                    <a:pt x="571" y="0"/>
                  </a:lnTo>
                  <a:close/>
                  <a:moveTo>
                    <a:pt x="615" y="0"/>
                  </a:moveTo>
                  <a:lnTo>
                    <a:pt x="640" y="0"/>
                  </a:lnTo>
                  <a:lnTo>
                    <a:pt x="640" y="8"/>
                  </a:lnTo>
                  <a:lnTo>
                    <a:pt x="615" y="8"/>
                  </a:lnTo>
                  <a:lnTo>
                    <a:pt x="615" y="0"/>
                  </a:lnTo>
                  <a:close/>
                  <a:moveTo>
                    <a:pt x="659" y="0"/>
                  </a:moveTo>
                  <a:lnTo>
                    <a:pt x="684" y="0"/>
                  </a:lnTo>
                  <a:lnTo>
                    <a:pt x="684" y="8"/>
                  </a:lnTo>
                  <a:lnTo>
                    <a:pt x="659" y="8"/>
                  </a:lnTo>
                  <a:lnTo>
                    <a:pt x="659" y="0"/>
                  </a:lnTo>
                  <a:close/>
                  <a:moveTo>
                    <a:pt x="703" y="0"/>
                  </a:moveTo>
                  <a:lnTo>
                    <a:pt x="728" y="0"/>
                  </a:lnTo>
                  <a:lnTo>
                    <a:pt x="728" y="8"/>
                  </a:lnTo>
                  <a:lnTo>
                    <a:pt x="703" y="8"/>
                  </a:lnTo>
                  <a:lnTo>
                    <a:pt x="703" y="0"/>
                  </a:lnTo>
                  <a:close/>
                  <a:moveTo>
                    <a:pt x="746" y="0"/>
                  </a:moveTo>
                  <a:lnTo>
                    <a:pt x="772" y="0"/>
                  </a:lnTo>
                  <a:lnTo>
                    <a:pt x="772" y="8"/>
                  </a:lnTo>
                  <a:lnTo>
                    <a:pt x="746" y="8"/>
                  </a:lnTo>
                  <a:lnTo>
                    <a:pt x="746" y="0"/>
                  </a:lnTo>
                  <a:close/>
                  <a:moveTo>
                    <a:pt x="790" y="0"/>
                  </a:moveTo>
                  <a:lnTo>
                    <a:pt x="815" y="0"/>
                  </a:lnTo>
                  <a:lnTo>
                    <a:pt x="815" y="8"/>
                  </a:lnTo>
                  <a:lnTo>
                    <a:pt x="790" y="8"/>
                  </a:lnTo>
                  <a:lnTo>
                    <a:pt x="790" y="0"/>
                  </a:lnTo>
                  <a:close/>
                  <a:moveTo>
                    <a:pt x="834" y="0"/>
                  </a:moveTo>
                  <a:lnTo>
                    <a:pt x="859" y="0"/>
                  </a:lnTo>
                  <a:lnTo>
                    <a:pt x="859" y="8"/>
                  </a:lnTo>
                  <a:lnTo>
                    <a:pt x="834" y="8"/>
                  </a:lnTo>
                  <a:lnTo>
                    <a:pt x="834" y="0"/>
                  </a:lnTo>
                  <a:close/>
                  <a:moveTo>
                    <a:pt x="878" y="0"/>
                  </a:moveTo>
                  <a:lnTo>
                    <a:pt x="903" y="0"/>
                  </a:lnTo>
                  <a:lnTo>
                    <a:pt x="903" y="8"/>
                  </a:lnTo>
                  <a:lnTo>
                    <a:pt x="878" y="8"/>
                  </a:lnTo>
                  <a:lnTo>
                    <a:pt x="878" y="0"/>
                  </a:lnTo>
                  <a:close/>
                  <a:moveTo>
                    <a:pt x="922" y="0"/>
                  </a:moveTo>
                  <a:lnTo>
                    <a:pt x="947" y="0"/>
                  </a:lnTo>
                  <a:lnTo>
                    <a:pt x="947" y="8"/>
                  </a:lnTo>
                  <a:lnTo>
                    <a:pt x="922" y="8"/>
                  </a:lnTo>
                  <a:lnTo>
                    <a:pt x="922" y="0"/>
                  </a:lnTo>
                  <a:close/>
                  <a:moveTo>
                    <a:pt x="966" y="0"/>
                  </a:moveTo>
                  <a:lnTo>
                    <a:pt x="991" y="0"/>
                  </a:lnTo>
                  <a:lnTo>
                    <a:pt x="991" y="8"/>
                  </a:lnTo>
                  <a:lnTo>
                    <a:pt x="966" y="8"/>
                  </a:lnTo>
                  <a:lnTo>
                    <a:pt x="966" y="0"/>
                  </a:lnTo>
                  <a:close/>
                  <a:moveTo>
                    <a:pt x="1010" y="0"/>
                  </a:moveTo>
                  <a:lnTo>
                    <a:pt x="1035" y="0"/>
                  </a:lnTo>
                  <a:lnTo>
                    <a:pt x="1035" y="8"/>
                  </a:lnTo>
                  <a:lnTo>
                    <a:pt x="1010" y="8"/>
                  </a:lnTo>
                  <a:lnTo>
                    <a:pt x="1010" y="0"/>
                  </a:lnTo>
                  <a:close/>
                  <a:moveTo>
                    <a:pt x="1054" y="0"/>
                  </a:moveTo>
                  <a:lnTo>
                    <a:pt x="1079" y="0"/>
                  </a:lnTo>
                  <a:lnTo>
                    <a:pt x="1079" y="8"/>
                  </a:lnTo>
                  <a:lnTo>
                    <a:pt x="1054" y="8"/>
                  </a:lnTo>
                  <a:lnTo>
                    <a:pt x="1054" y="0"/>
                  </a:lnTo>
                  <a:close/>
                  <a:moveTo>
                    <a:pt x="1098" y="0"/>
                  </a:moveTo>
                  <a:lnTo>
                    <a:pt x="1123" y="0"/>
                  </a:lnTo>
                  <a:lnTo>
                    <a:pt x="1123" y="8"/>
                  </a:lnTo>
                  <a:lnTo>
                    <a:pt x="1098" y="8"/>
                  </a:lnTo>
                  <a:lnTo>
                    <a:pt x="1098" y="0"/>
                  </a:lnTo>
                  <a:close/>
                  <a:moveTo>
                    <a:pt x="1142" y="0"/>
                  </a:moveTo>
                  <a:lnTo>
                    <a:pt x="1167" y="0"/>
                  </a:lnTo>
                  <a:lnTo>
                    <a:pt x="1167" y="8"/>
                  </a:lnTo>
                  <a:lnTo>
                    <a:pt x="1142" y="8"/>
                  </a:lnTo>
                  <a:lnTo>
                    <a:pt x="1142" y="0"/>
                  </a:lnTo>
                  <a:close/>
                  <a:moveTo>
                    <a:pt x="1186" y="0"/>
                  </a:moveTo>
                  <a:lnTo>
                    <a:pt x="1211" y="0"/>
                  </a:lnTo>
                  <a:lnTo>
                    <a:pt x="1211" y="8"/>
                  </a:lnTo>
                  <a:lnTo>
                    <a:pt x="1186" y="8"/>
                  </a:lnTo>
                  <a:lnTo>
                    <a:pt x="1186" y="0"/>
                  </a:lnTo>
                  <a:close/>
                  <a:moveTo>
                    <a:pt x="1229" y="0"/>
                  </a:moveTo>
                  <a:lnTo>
                    <a:pt x="1254" y="0"/>
                  </a:lnTo>
                  <a:lnTo>
                    <a:pt x="1254" y="8"/>
                  </a:lnTo>
                  <a:lnTo>
                    <a:pt x="1229" y="8"/>
                  </a:lnTo>
                  <a:lnTo>
                    <a:pt x="1229" y="0"/>
                  </a:lnTo>
                  <a:close/>
                  <a:moveTo>
                    <a:pt x="1273" y="0"/>
                  </a:moveTo>
                  <a:lnTo>
                    <a:pt x="1298" y="0"/>
                  </a:lnTo>
                  <a:lnTo>
                    <a:pt x="1298" y="8"/>
                  </a:lnTo>
                  <a:lnTo>
                    <a:pt x="1273" y="8"/>
                  </a:lnTo>
                  <a:lnTo>
                    <a:pt x="1273" y="0"/>
                  </a:lnTo>
                  <a:close/>
                  <a:moveTo>
                    <a:pt x="1317" y="0"/>
                  </a:moveTo>
                  <a:lnTo>
                    <a:pt x="1335" y="0"/>
                  </a:lnTo>
                  <a:lnTo>
                    <a:pt x="1335" y="8"/>
                  </a:lnTo>
                  <a:lnTo>
                    <a:pt x="1317" y="8"/>
                  </a:lnTo>
                  <a:lnTo>
                    <a:pt x="1317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7976" name="Rectangle 808"/>
            <p:cNvSpPr>
              <a:spLocks noChangeArrowheads="1"/>
            </p:cNvSpPr>
            <p:nvPr/>
          </p:nvSpPr>
          <p:spPr bwMode="auto">
            <a:xfrm>
              <a:off x="3067" y="3144"/>
              <a:ext cx="17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rtl="0" eaLnBrk="0" hangingPunct="0">
                <a:defRPr/>
              </a:pPr>
              <a:r>
                <a:rPr lang="en-US" sz="1200" b="1">
                  <a:solidFill>
                    <a:srgbClr val="000000"/>
                  </a:solidFill>
                  <a:latin typeface="+mj-lt"/>
                </a:rPr>
                <a:t>115 </a:t>
              </a:r>
              <a:endParaRPr lang="en-US" sz="1200" b="1">
                <a:latin typeface="+mj-lt"/>
              </a:endParaRPr>
            </a:p>
          </p:txBody>
        </p:sp>
        <p:sp>
          <p:nvSpPr>
            <p:cNvPr id="7977" name="Rectangle 809"/>
            <p:cNvSpPr>
              <a:spLocks noChangeArrowheads="1"/>
            </p:cNvSpPr>
            <p:nvPr/>
          </p:nvSpPr>
          <p:spPr bwMode="auto">
            <a:xfrm>
              <a:off x="3200" y="3144"/>
              <a:ext cx="19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rtl="0" eaLnBrk="0" hangingPunct="0">
                <a:defRPr/>
              </a:pPr>
              <a:r>
                <a:rPr lang="en-US" sz="1200" b="1">
                  <a:solidFill>
                    <a:srgbClr val="000000"/>
                  </a:solidFill>
                  <a:latin typeface="+mj-lt"/>
                </a:rPr>
                <a:t>MeV</a:t>
              </a:r>
              <a:endParaRPr lang="en-US" sz="1200" b="1">
                <a:latin typeface="+mj-lt"/>
              </a:endParaRPr>
            </a:p>
          </p:txBody>
        </p:sp>
        <p:sp>
          <p:nvSpPr>
            <p:cNvPr id="7978" name="Rectangle 810"/>
            <p:cNvSpPr>
              <a:spLocks noChangeArrowheads="1"/>
            </p:cNvSpPr>
            <p:nvPr/>
          </p:nvSpPr>
          <p:spPr bwMode="auto">
            <a:xfrm>
              <a:off x="3635" y="2299"/>
              <a:ext cx="42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rtl="0" eaLnBrk="0" hangingPunct="0">
                <a:defRPr/>
              </a:pPr>
              <a:r>
                <a:rPr lang="en-US" sz="1200" b="1" dirty="0">
                  <a:solidFill>
                    <a:srgbClr val="000000"/>
                  </a:solidFill>
                  <a:latin typeface="+mj-lt"/>
                </a:rPr>
                <a:t>converter</a:t>
              </a:r>
              <a:endParaRPr lang="en-US" sz="1200" b="1" dirty="0">
                <a:latin typeface="+mj-lt"/>
              </a:endParaRPr>
            </a:p>
          </p:txBody>
        </p:sp>
        <p:sp>
          <p:nvSpPr>
            <p:cNvPr id="7979" name="Rectangle 811"/>
            <p:cNvSpPr>
              <a:spLocks noChangeArrowheads="1"/>
            </p:cNvSpPr>
            <p:nvPr/>
          </p:nvSpPr>
          <p:spPr bwMode="auto">
            <a:xfrm>
              <a:off x="1177" y="3439"/>
              <a:ext cx="51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rtl="0" eaLnBrk="0" hangingPunct="0">
                <a:defRPr/>
              </a:pPr>
              <a:r>
                <a:rPr lang="en-US" sz="1200" b="1">
                  <a:solidFill>
                    <a:srgbClr val="000000"/>
                  </a:solidFill>
                  <a:latin typeface="+mj-lt"/>
                </a:rPr>
                <a:t>e</a:t>
              </a:r>
              <a:endParaRPr lang="en-US" sz="1200" b="1">
                <a:latin typeface="+mj-lt"/>
              </a:endParaRPr>
            </a:p>
          </p:txBody>
        </p:sp>
        <p:sp>
          <p:nvSpPr>
            <p:cNvPr id="7980" name="Rectangle 812"/>
            <p:cNvSpPr>
              <a:spLocks noChangeArrowheads="1"/>
            </p:cNvSpPr>
            <p:nvPr/>
          </p:nvSpPr>
          <p:spPr bwMode="auto">
            <a:xfrm>
              <a:off x="1216" y="3439"/>
              <a:ext cx="31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rtl="0" eaLnBrk="0" hangingPunct="0">
                <a:defRPr/>
              </a:pPr>
              <a:r>
                <a:rPr lang="en-US" sz="1200" b="1">
                  <a:solidFill>
                    <a:srgbClr val="000000"/>
                  </a:solidFill>
                  <a:latin typeface="+mj-lt"/>
                </a:rPr>
                <a:t>-</a:t>
              </a:r>
              <a:endParaRPr lang="en-US" sz="1200" b="1">
                <a:latin typeface="+mj-lt"/>
              </a:endParaRPr>
            </a:p>
          </p:txBody>
        </p:sp>
        <p:sp>
          <p:nvSpPr>
            <p:cNvPr id="7981" name="Rectangle 813"/>
            <p:cNvSpPr>
              <a:spLocks noChangeArrowheads="1"/>
            </p:cNvSpPr>
            <p:nvPr/>
          </p:nvSpPr>
          <p:spPr bwMode="auto">
            <a:xfrm>
              <a:off x="1177" y="2795"/>
              <a:ext cx="51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rtl="0" eaLnBrk="0" hangingPunct="0">
                <a:defRPr/>
              </a:pPr>
              <a:r>
                <a:rPr lang="en-US" sz="1200" b="1">
                  <a:solidFill>
                    <a:srgbClr val="000000"/>
                  </a:solidFill>
                  <a:latin typeface="+mj-lt"/>
                </a:rPr>
                <a:t>e</a:t>
              </a:r>
              <a:endParaRPr lang="en-US" sz="1200" b="1">
                <a:latin typeface="+mj-lt"/>
              </a:endParaRPr>
            </a:p>
          </p:txBody>
        </p:sp>
        <p:sp>
          <p:nvSpPr>
            <p:cNvPr id="7982" name="Rectangle 814"/>
            <p:cNvSpPr>
              <a:spLocks noChangeArrowheads="1"/>
            </p:cNvSpPr>
            <p:nvPr/>
          </p:nvSpPr>
          <p:spPr bwMode="auto">
            <a:xfrm>
              <a:off x="1216" y="2795"/>
              <a:ext cx="31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rtl="0" eaLnBrk="0" hangingPunct="0">
                <a:defRPr/>
              </a:pPr>
              <a:r>
                <a:rPr lang="en-US" sz="1200" b="1">
                  <a:solidFill>
                    <a:srgbClr val="000000"/>
                  </a:solidFill>
                  <a:latin typeface="+mj-lt"/>
                </a:rPr>
                <a:t>-</a:t>
              </a:r>
              <a:endParaRPr lang="en-US" sz="1200" b="1">
                <a:latin typeface="+mj-lt"/>
              </a:endParaRPr>
            </a:p>
          </p:txBody>
        </p:sp>
        <p:sp>
          <p:nvSpPr>
            <p:cNvPr id="7983" name="Rectangle 815"/>
            <p:cNvSpPr>
              <a:spLocks noChangeArrowheads="1"/>
            </p:cNvSpPr>
            <p:nvPr/>
          </p:nvSpPr>
          <p:spPr bwMode="auto">
            <a:xfrm>
              <a:off x="1603" y="2727"/>
              <a:ext cx="128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rtl="0" eaLnBrk="0" hangingPunct="0">
                <a:defRPr/>
              </a:pPr>
              <a:r>
                <a:rPr lang="en-US" sz="1200" b="1">
                  <a:solidFill>
                    <a:srgbClr val="000000"/>
                  </a:solidFill>
                  <a:latin typeface="+mj-lt"/>
                </a:rPr>
                <a:t>15 </a:t>
              </a:r>
              <a:endParaRPr lang="en-US" sz="1200" b="1">
                <a:latin typeface="+mj-lt"/>
              </a:endParaRPr>
            </a:p>
          </p:txBody>
        </p:sp>
        <p:sp>
          <p:nvSpPr>
            <p:cNvPr id="7984" name="Rectangle 816"/>
            <p:cNvSpPr>
              <a:spLocks noChangeArrowheads="1"/>
            </p:cNvSpPr>
            <p:nvPr/>
          </p:nvSpPr>
          <p:spPr bwMode="auto">
            <a:xfrm>
              <a:off x="1698" y="2727"/>
              <a:ext cx="19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rtl="0" eaLnBrk="0" hangingPunct="0">
                <a:defRPr/>
              </a:pPr>
              <a:r>
                <a:rPr lang="en-US" sz="1200" b="1">
                  <a:solidFill>
                    <a:srgbClr val="000000"/>
                  </a:solidFill>
                  <a:latin typeface="+mj-lt"/>
                </a:rPr>
                <a:t>MeV</a:t>
              </a:r>
              <a:endParaRPr lang="en-US" sz="1200" b="1">
                <a:latin typeface="+mj-lt"/>
              </a:endParaRPr>
            </a:p>
          </p:txBody>
        </p:sp>
        <p:sp>
          <p:nvSpPr>
            <p:cNvPr id="7985" name="Rectangle 817"/>
            <p:cNvSpPr>
              <a:spLocks noChangeArrowheads="1"/>
            </p:cNvSpPr>
            <p:nvPr/>
          </p:nvSpPr>
          <p:spPr bwMode="auto">
            <a:xfrm>
              <a:off x="3063" y="1996"/>
              <a:ext cx="78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rtl="0" eaLnBrk="0" hangingPunct="0">
                <a:defRPr/>
              </a:pPr>
              <a:r>
                <a:rPr lang="en-US" sz="1200" b="1">
                  <a:solidFill>
                    <a:srgbClr val="000000"/>
                  </a:solidFill>
                  <a:latin typeface="+mj-lt"/>
                </a:rPr>
                <a:t>5 </a:t>
              </a:r>
              <a:endParaRPr lang="en-US" sz="1200" b="1">
                <a:latin typeface="+mj-lt"/>
              </a:endParaRPr>
            </a:p>
          </p:txBody>
        </p:sp>
        <p:sp>
          <p:nvSpPr>
            <p:cNvPr id="7986" name="Rectangle 818"/>
            <p:cNvSpPr>
              <a:spLocks noChangeArrowheads="1"/>
            </p:cNvSpPr>
            <p:nvPr/>
          </p:nvSpPr>
          <p:spPr bwMode="auto">
            <a:xfrm>
              <a:off x="3120" y="1996"/>
              <a:ext cx="19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rtl="0" eaLnBrk="0" hangingPunct="0">
                <a:defRPr/>
              </a:pPr>
              <a:r>
                <a:rPr lang="en-US" sz="1200" b="1">
                  <a:solidFill>
                    <a:srgbClr val="000000"/>
                  </a:solidFill>
                  <a:latin typeface="+mj-lt"/>
                </a:rPr>
                <a:t>MeV</a:t>
              </a:r>
              <a:endParaRPr lang="en-US" sz="1200" b="1">
                <a:latin typeface="+mj-lt"/>
              </a:endParaRPr>
            </a:p>
          </p:txBody>
        </p:sp>
        <p:sp>
          <p:nvSpPr>
            <p:cNvPr id="7987" name="Rectangle 819"/>
            <p:cNvSpPr>
              <a:spLocks noChangeArrowheads="1"/>
            </p:cNvSpPr>
            <p:nvPr/>
          </p:nvSpPr>
          <p:spPr bwMode="auto">
            <a:xfrm>
              <a:off x="3299" y="1985"/>
              <a:ext cx="105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rtl="0" eaLnBrk="0" hangingPunct="0">
                <a:defRPr/>
              </a:pPr>
              <a:r>
                <a:rPr lang="en-US" sz="1200" b="1">
                  <a:solidFill>
                    <a:srgbClr val="000000"/>
                  </a:solidFill>
                  <a:latin typeface="+mj-lt"/>
                </a:rPr>
                <a:t>e+</a:t>
              </a:r>
              <a:endParaRPr lang="en-US" sz="1200" b="1">
                <a:latin typeface="+mj-lt"/>
              </a:endParaRPr>
            </a:p>
          </p:txBody>
        </p:sp>
        <p:sp>
          <p:nvSpPr>
            <p:cNvPr id="7988" name="Rectangle 820"/>
            <p:cNvSpPr>
              <a:spLocks noChangeArrowheads="1"/>
            </p:cNvSpPr>
            <p:nvPr/>
          </p:nvSpPr>
          <p:spPr bwMode="auto">
            <a:xfrm>
              <a:off x="2631" y="2795"/>
              <a:ext cx="5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rtl="0" eaLnBrk="0" hangingPunct="0">
                <a:defRPr/>
              </a:pPr>
              <a:r>
                <a:rPr lang="en-US" sz="1200" b="1">
                  <a:solidFill>
                    <a:srgbClr val="000000"/>
                  </a:solidFill>
                  <a:latin typeface="+mj-lt"/>
                </a:rPr>
                <a:t>e</a:t>
              </a:r>
              <a:endParaRPr lang="en-US" sz="1200" b="1">
                <a:latin typeface="+mj-lt"/>
              </a:endParaRPr>
            </a:p>
          </p:txBody>
        </p:sp>
        <p:sp>
          <p:nvSpPr>
            <p:cNvPr id="7989" name="Rectangle 821"/>
            <p:cNvSpPr>
              <a:spLocks noChangeArrowheads="1"/>
            </p:cNvSpPr>
            <p:nvPr/>
          </p:nvSpPr>
          <p:spPr bwMode="auto">
            <a:xfrm>
              <a:off x="2670" y="2795"/>
              <a:ext cx="31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rtl="0" eaLnBrk="0" hangingPunct="0">
                <a:defRPr/>
              </a:pPr>
              <a:r>
                <a:rPr lang="en-US" sz="1200" b="1">
                  <a:solidFill>
                    <a:srgbClr val="000000"/>
                  </a:solidFill>
                  <a:latin typeface="+mj-lt"/>
                </a:rPr>
                <a:t>-</a:t>
              </a:r>
              <a:endParaRPr lang="en-US" sz="1200" b="1">
                <a:latin typeface="+mj-lt"/>
              </a:endParaRPr>
            </a:p>
          </p:txBody>
        </p:sp>
        <p:sp>
          <p:nvSpPr>
            <p:cNvPr id="7990" name="Rectangle 822"/>
            <p:cNvSpPr>
              <a:spLocks noChangeArrowheads="1"/>
            </p:cNvSpPr>
            <p:nvPr/>
          </p:nvSpPr>
          <p:spPr bwMode="auto">
            <a:xfrm>
              <a:off x="4389" y="2443"/>
              <a:ext cx="5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rtl="0" eaLnBrk="0" hangingPunct="0">
                <a:defRPr/>
              </a:pPr>
              <a:r>
                <a:rPr lang="en-US" sz="1200" b="1">
                  <a:solidFill>
                    <a:srgbClr val="000000"/>
                  </a:solidFill>
                  <a:latin typeface="+mj-lt"/>
                </a:rPr>
                <a:t>e</a:t>
              </a:r>
              <a:endParaRPr lang="en-US" sz="1200" b="1">
                <a:latin typeface="+mj-lt"/>
              </a:endParaRPr>
            </a:p>
          </p:txBody>
        </p:sp>
        <p:sp>
          <p:nvSpPr>
            <p:cNvPr id="7991" name="Rectangle 823"/>
            <p:cNvSpPr>
              <a:spLocks noChangeArrowheads="1"/>
            </p:cNvSpPr>
            <p:nvPr/>
          </p:nvSpPr>
          <p:spPr bwMode="auto">
            <a:xfrm>
              <a:off x="4428" y="2443"/>
              <a:ext cx="31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rtl="0" eaLnBrk="0" hangingPunct="0">
                <a:defRPr/>
              </a:pPr>
              <a:r>
                <a:rPr lang="en-US" sz="1200" b="1">
                  <a:solidFill>
                    <a:srgbClr val="000000"/>
                  </a:solidFill>
                  <a:latin typeface="+mj-lt"/>
                </a:rPr>
                <a:t>-</a:t>
              </a:r>
              <a:endParaRPr lang="en-US" sz="1200" b="1">
                <a:latin typeface="+mj-lt"/>
              </a:endParaRPr>
            </a:p>
          </p:txBody>
        </p:sp>
        <p:sp>
          <p:nvSpPr>
            <p:cNvPr id="7992" name="Rectangle 824"/>
            <p:cNvSpPr>
              <a:spLocks noChangeArrowheads="1"/>
            </p:cNvSpPr>
            <p:nvPr/>
          </p:nvSpPr>
          <p:spPr bwMode="auto">
            <a:xfrm>
              <a:off x="4287" y="2841"/>
              <a:ext cx="51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rtl="0" eaLnBrk="0" hangingPunct="0">
                <a:defRPr/>
              </a:pPr>
              <a:r>
                <a:rPr lang="en-US" sz="1200" b="1">
                  <a:solidFill>
                    <a:srgbClr val="000000"/>
                  </a:solidFill>
                  <a:latin typeface="+mj-lt"/>
                </a:rPr>
                <a:t>e</a:t>
              </a:r>
              <a:endParaRPr lang="en-US" sz="1200" b="1">
                <a:latin typeface="+mj-lt"/>
              </a:endParaRPr>
            </a:p>
          </p:txBody>
        </p:sp>
        <p:sp>
          <p:nvSpPr>
            <p:cNvPr id="7993" name="Rectangle 825"/>
            <p:cNvSpPr>
              <a:spLocks noChangeArrowheads="1"/>
            </p:cNvSpPr>
            <p:nvPr/>
          </p:nvSpPr>
          <p:spPr bwMode="auto">
            <a:xfrm>
              <a:off x="4326" y="2841"/>
              <a:ext cx="3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rtl="0" eaLnBrk="0" hangingPunct="0">
                <a:defRPr/>
              </a:pPr>
              <a:r>
                <a:rPr lang="en-US" sz="1200" b="1">
                  <a:solidFill>
                    <a:srgbClr val="000000"/>
                  </a:solidFill>
                  <a:latin typeface="+mj-lt"/>
                </a:rPr>
                <a:t>-</a:t>
              </a:r>
              <a:endParaRPr lang="en-US" sz="1200" b="1">
                <a:latin typeface="+mj-lt"/>
              </a:endParaRPr>
            </a:p>
          </p:txBody>
        </p:sp>
        <p:sp>
          <p:nvSpPr>
            <p:cNvPr id="7994" name="Rectangle 826"/>
            <p:cNvSpPr>
              <a:spLocks noChangeArrowheads="1"/>
            </p:cNvSpPr>
            <p:nvPr/>
          </p:nvSpPr>
          <p:spPr bwMode="auto">
            <a:xfrm>
              <a:off x="4276" y="3075"/>
              <a:ext cx="105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rtl="0" eaLnBrk="0" hangingPunct="0">
                <a:defRPr/>
              </a:pPr>
              <a:r>
                <a:rPr lang="en-US" sz="1200" b="1">
                  <a:solidFill>
                    <a:srgbClr val="000000"/>
                  </a:solidFill>
                  <a:latin typeface="+mj-lt"/>
                </a:rPr>
                <a:t>e+</a:t>
              </a:r>
              <a:endParaRPr lang="en-US" sz="1200" b="1">
                <a:latin typeface="+mj-lt"/>
              </a:endParaRPr>
            </a:p>
          </p:txBody>
        </p:sp>
        <p:sp>
          <p:nvSpPr>
            <p:cNvPr id="7995" name="Rectangle 827"/>
            <p:cNvSpPr>
              <a:spLocks noChangeArrowheads="1"/>
            </p:cNvSpPr>
            <p:nvPr/>
          </p:nvSpPr>
          <p:spPr bwMode="auto">
            <a:xfrm>
              <a:off x="2619" y="1834"/>
              <a:ext cx="129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rtl="0" eaLnBrk="0" hangingPunct="0">
                <a:defRPr/>
              </a:pPr>
              <a:r>
                <a:rPr lang="en-US" sz="1200" b="1">
                  <a:solidFill>
                    <a:srgbClr val="000000"/>
                  </a:solidFill>
                  <a:latin typeface="+mj-lt"/>
                </a:rPr>
                <a:t>10 </a:t>
              </a:r>
              <a:endParaRPr lang="en-US" sz="1200" b="1">
                <a:latin typeface="+mj-lt"/>
              </a:endParaRPr>
            </a:p>
          </p:txBody>
        </p:sp>
        <p:sp>
          <p:nvSpPr>
            <p:cNvPr id="7996" name="Rectangle 828"/>
            <p:cNvSpPr>
              <a:spLocks noChangeArrowheads="1"/>
            </p:cNvSpPr>
            <p:nvPr/>
          </p:nvSpPr>
          <p:spPr bwMode="auto">
            <a:xfrm>
              <a:off x="2714" y="1834"/>
              <a:ext cx="19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rtl="0" eaLnBrk="0" hangingPunct="0">
                <a:defRPr/>
              </a:pPr>
              <a:r>
                <a:rPr lang="en-US" sz="1200" b="1">
                  <a:solidFill>
                    <a:srgbClr val="000000"/>
                  </a:solidFill>
                  <a:latin typeface="+mj-lt"/>
                </a:rPr>
                <a:t>MeV</a:t>
              </a:r>
              <a:endParaRPr lang="en-US" sz="1200" b="1">
                <a:latin typeface="+mj-lt"/>
              </a:endParaRPr>
            </a:p>
          </p:txBody>
        </p:sp>
        <p:sp>
          <p:nvSpPr>
            <p:cNvPr id="7997" name="Rectangle 829"/>
            <p:cNvSpPr>
              <a:spLocks noChangeArrowheads="1"/>
            </p:cNvSpPr>
            <p:nvPr/>
          </p:nvSpPr>
          <p:spPr bwMode="auto">
            <a:xfrm>
              <a:off x="1583" y="3722"/>
              <a:ext cx="129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rtl="0" eaLnBrk="0" hangingPunct="0">
                <a:defRPr/>
              </a:pPr>
              <a:r>
                <a:rPr lang="en-US" sz="1200" b="1">
                  <a:solidFill>
                    <a:srgbClr val="000000"/>
                  </a:solidFill>
                  <a:latin typeface="+mj-lt"/>
                </a:rPr>
                <a:t>15 </a:t>
              </a:r>
              <a:endParaRPr lang="en-US" sz="1200" b="1">
                <a:latin typeface="+mj-lt"/>
              </a:endParaRPr>
            </a:p>
          </p:txBody>
        </p:sp>
        <p:sp>
          <p:nvSpPr>
            <p:cNvPr id="7998" name="Rectangle 830"/>
            <p:cNvSpPr>
              <a:spLocks noChangeArrowheads="1"/>
            </p:cNvSpPr>
            <p:nvPr/>
          </p:nvSpPr>
          <p:spPr bwMode="auto">
            <a:xfrm>
              <a:off x="1678" y="3722"/>
              <a:ext cx="191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rtl="0" eaLnBrk="0" hangingPunct="0">
                <a:defRPr/>
              </a:pPr>
              <a:r>
                <a:rPr lang="en-US" sz="1200" b="1">
                  <a:solidFill>
                    <a:srgbClr val="000000"/>
                  </a:solidFill>
                  <a:latin typeface="+mj-lt"/>
                </a:rPr>
                <a:t>MeV</a:t>
              </a:r>
              <a:endParaRPr lang="en-US" sz="1200" b="1">
                <a:latin typeface="+mj-lt"/>
              </a:endParaRPr>
            </a:p>
          </p:txBody>
        </p:sp>
        <p:sp>
          <p:nvSpPr>
            <p:cNvPr id="7999" name="Rectangle 831"/>
            <p:cNvSpPr>
              <a:spLocks noChangeArrowheads="1"/>
            </p:cNvSpPr>
            <p:nvPr/>
          </p:nvSpPr>
          <p:spPr bwMode="auto">
            <a:xfrm>
              <a:off x="3722" y="2795"/>
              <a:ext cx="51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rtl="0" eaLnBrk="0" hangingPunct="0">
                <a:defRPr/>
              </a:pPr>
              <a:r>
                <a:rPr lang="en-US" sz="1200" b="1">
                  <a:solidFill>
                    <a:srgbClr val="000000"/>
                  </a:solidFill>
                  <a:latin typeface="+mj-lt"/>
                </a:rPr>
                <a:t>e</a:t>
              </a:r>
              <a:endParaRPr lang="en-US" sz="1200" b="1">
                <a:latin typeface="+mj-lt"/>
              </a:endParaRPr>
            </a:p>
          </p:txBody>
        </p:sp>
        <p:sp>
          <p:nvSpPr>
            <p:cNvPr id="8000" name="Rectangle 832"/>
            <p:cNvSpPr>
              <a:spLocks noChangeArrowheads="1"/>
            </p:cNvSpPr>
            <p:nvPr/>
          </p:nvSpPr>
          <p:spPr bwMode="auto">
            <a:xfrm>
              <a:off x="3761" y="2795"/>
              <a:ext cx="3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rtl="0" eaLnBrk="0" hangingPunct="0">
                <a:defRPr/>
              </a:pPr>
              <a:r>
                <a:rPr lang="en-US" sz="1200" b="1">
                  <a:solidFill>
                    <a:srgbClr val="000000"/>
                  </a:solidFill>
                  <a:latin typeface="+mj-lt"/>
                </a:rPr>
                <a:t>-</a:t>
              </a:r>
              <a:endParaRPr lang="en-US" sz="1200" b="1">
                <a:latin typeface="+mj-lt"/>
              </a:endParaRPr>
            </a:p>
          </p:txBody>
        </p:sp>
        <p:sp>
          <p:nvSpPr>
            <p:cNvPr id="8001" name="Rectangle 833"/>
            <p:cNvSpPr>
              <a:spLocks noChangeArrowheads="1"/>
            </p:cNvSpPr>
            <p:nvPr/>
          </p:nvSpPr>
          <p:spPr bwMode="auto">
            <a:xfrm>
              <a:off x="3712" y="2997"/>
              <a:ext cx="105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rtl="0" eaLnBrk="0" hangingPunct="0">
                <a:defRPr/>
              </a:pPr>
              <a:r>
                <a:rPr lang="en-US" sz="1200" b="1">
                  <a:solidFill>
                    <a:srgbClr val="000000"/>
                  </a:solidFill>
                  <a:latin typeface="+mj-lt"/>
                </a:rPr>
                <a:t>e+</a:t>
              </a:r>
              <a:endParaRPr lang="en-US" sz="1200" b="1">
                <a:latin typeface="+mj-lt"/>
              </a:endParaRPr>
            </a:p>
          </p:txBody>
        </p:sp>
        <p:sp>
          <p:nvSpPr>
            <p:cNvPr id="8002" name="Line 834"/>
            <p:cNvSpPr>
              <a:spLocks noChangeShapeType="1"/>
            </p:cNvSpPr>
            <p:nvPr/>
          </p:nvSpPr>
          <p:spPr bwMode="auto">
            <a:xfrm flipV="1">
              <a:off x="2733" y="3011"/>
              <a:ext cx="0" cy="302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8003" name="Line 835"/>
            <p:cNvSpPr>
              <a:spLocks noChangeShapeType="1"/>
            </p:cNvSpPr>
            <p:nvPr/>
          </p:nvSpPr>
          <p:spPr bwMode="auto">
            <a:xfrm flipV="1">
              <a:off x="3651" y="3011"/>
              <a:ext cx="0" cy="352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8004" name="Freeform 836"/>
            <p:cNvSpPr>
              <a:spLocks noEditPoints="1"/>
            </p:cNvSpPr>
            <p:nvPr/>
          </p:nvSpPr>
          <p:spPr bwMode="auto">
            <a:xfrm>
              <a:off x="3397" y="3190"/>
              <a:ext cx="255" cy="45"/>
            </a:xfrm>
            <a:custGeom>
              <a:avLst/>
              <a:gdLst/>
              <a:ahLst/>
              <a:cxnLst>
                <a:cxn ang="0">
                  <a:pos x="33" y="167"/>
                </a:cxn>
                <a:cxn ang="0">
                  <a:pos x="2367" y="167"/>
                </a:cxn>
                <a:cxn ang="0">
                  <a:pos x="2400" y="200"/>
                </a:cxn>
                <a:cxn ang="0">
                  <a:pos x="2367" y="234"/>
                </a:cxn>
                <a:cxn ang="0">
                  <a:pos x="33" y="234"/>
                </a:cxn>
                <a:cxn ang="0">
                  <a:pos x="0" y="200"/>
                </a:cxn>
                <a:cxn ang="0">
                  <a:pos x="33" y="167"/>
                </a:cxn>
                <a:cxn ang="0">
                  <a:pos x="2300" y="0"/>
                </a:cxn>
                <a:cxn ang="0">
                  <a:pos x="2700" y="200"/>
                </a:cxn>
                <a:cxn ang="0">
                  <a:pos x="2300" y="400"/>
                </a:cxn>
                <a:cxn ang="0">
                  <a:pos x="2300" y="0"/>
                </a:cxn>
              </a:cxnLst>
              <a:rect l="0" t="0" r="r" b="b"/>
              <a:pathLst>
                <a:path w="2700" h="400">
                  <a:moveTo>
                    <a:pt x="33" y="167"/>
                  </a:moveTo>
                  <a:lnTo>
                    <a:pt x="2367" y="167"/>
                  </a:lnTo>
                  <a:cubicBezTo>
                    <a:pt x="2385" y="167"/>
                    <a:pt x="2400" y="182"/>
                    <a:pt x="2400" y="200"/>
                  </a:cubicBezTo>
                  <a:cubicBezTo>
                    <a:pt x="2400" y="219"/>
                    <a:pt x="2385" y="234"/>
                    <a:pt x="2367" y="234"/>
                  </a:cubicBezTo>
                  <a:lnTo>
                    <a:pt x="33" y="234"/>
                  </a:lnTo>
                  <a:cubicBezTo>
                    <a:pt x="15" y="234"/>
                    <a:pt x="0" y="219"/>
                    <a:pt x="0" y="200"/>
                  </a:cubicBezTo>
                  <a:cubicBezTo>
                    <a:pt x="0" y="182"/>
                    <a:pt x="15" y="167"/>
                    <a:pt x="33" y="167"/>
                  </a:cubicBezTo>
                  <a:close/>
                  <a:moveTo>
                    <a:pt x="2300" y="0"/>
                  </a:moveTo>
                  <a:lnTo>
                    <a:pt x="2700" y="200"/>
                  </a:lnTo>
                  <a:lnTo>
                    <a:pt x="2300" y="400"/>
                  </a:lnTo>
                  <a:lnTo>
                    <a:pt x="2300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8005" name="Freeform 837"/>
            <p:cNvSpPr>
              <a:spLocks noEditPoints="1"/>
            </p:cNvSpPr>
            <p:nvPr/>
          </p:nvSpPr>
          <p:spPr bwMode="auto">
            <a:xfrm>
              <a:off x="2733" y="3190"/>
              <a:ext cx="295" cy="45"/>
            </a:xfrm>
            <a:custGeom>
              <a:avLst/>
              <a:gdLst/>
              <a:ahLst/>
              <a:cxnLst>
                <a:cxn ang="0">
                  <a:pos x="3100" y="234"/>
                </a:cxn>
                <a:cxn ang="0">
                  <a:pos x="333" y="234"/>
                </a:cxn>
                <a:cxn ang="0">
                  <a:pos x="300" y="200"/>
                </a:cxn>
                <a:cxn ang="0">
                  <a:pos x="333" y="167"/>
                </a:cxn>
                <a:cxn ang="0">
                  <a:pos x="3100" y="167"/>
                </a:cxn>
                <a:cxn ang="0">
                  <a:pos x="3133" y="200"/>
                </a:cxn>
                <a:cxn ang="0">
                  <a:pos x="3100" y="234"/>
                </a:cxn>
                <a:cxn ang="0">
                  <a:pos x="400" y="400"/>
                </a:cxn>
                <a:cxn ang="0">
                  <a:pos x="0" y="200"/>
                </a:cxn>
                <a:cxn ang="0">
                  <a:pos x="400" y="0"/>
                </a:cxn>
                <a:cxn ang="0">
                  <a:pos x="400" y="400"/>
                </a:cxn>
              </a:cxnLst>
              <a:rect l="0" t="0" r="r" b="b"/>
              <a:pathLst>
                <a:path w="3133" h="400">
                  <a:moveTo>
                    <a:pt x="3100" y="234"/>
                  </a:moveTo>
                  <a:lnTo>
                    <a:pt x="333" y="234"/>
                  </a:lnTo>
                  <a:cubicBezTo>
                    <a:pt x="315" y="234"/>
                    <a:pt x="300" y="219"/>
                    <a:pt x="300" y="200"/>
                  </a:cubicBezTo>
                  <a:cubicBezTo>
                    <a:pt x="300" y="182"/>
                    <a:pt x="315" y="167"/>
                    <a:pt x="333" y="167"/>
                  </a:cubicBezTo>
                  <a:lnTo>
                    <a:pt x="3100" y="167"/>
                  </a:lnTo>
                  <a:cubicBezTo>
                    <a:pt x="3118" y="167"/>
                    <a:pt x="3133" y="182"/>
                    <a:pt x="3133" y="200"/>
                  </a:cubicBezTo>
                  <a:cubicBezTo>
                    <a:pt x="3133" y="219"/>
                    <a:pt x="3118" y="234"/>
                    <a:pt x="3100" y="234"/>
                  </a:cubicBezTo>
                  <a:close/>
                  <a:moveTo>
                    <a:pt x="400" y="400"/>
                  </a:moveTo>
                  <a:lnTo>
                    <a:pt x="0" y="200"/>
                  </a:lnTo>
                  <a:lnTo>
                    <a:pt x="400" y="0"/>
                  </a:lnTo>
                  <a:lnTo>
                    <a:pt x="400" y="4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8006" name="Rectangle 838"/>
            <p:cNvSpPr>
              <a:spLocks noChangeArrowheads="1"/>
            </p:cNvSpPr>
            <p:nvPr/>
          </p:nvSpPr>
          <p:spPr bwMode="auto">
            <a:xfrm>
              <a:off x="2620" y="2966"/>
              <a:ext cx="105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rtl="0" eaLnBrk="0" hangingPunct="0">
                <a:defRPr/>
              </a:pPr>
              <a:r>
                <a:rPr lang="en-US" sz="1200" b="1">
                  <a:solidFill>
                    <a:srgbClr val="000000"/>
                  </a:solidFill>
                  <a:latin typeface="+mj-lt"/>
                </a:rPr>
                <a:t>e+</a:t>
              </a:r>
              <a:endParaRPr lang="en-US" sz="1200" b="1">
                <a:latin typeface="+mj-lt"/>
              </a:endParaRPr>
            </a:p>
          </p:txBody>
        </p:sp>
        <p:sp>
          <p:nvSpPr>
            <p:cNvPr id="8007" name="Rectangle 839"/>
            <p:cNvSpPr>
              <a:spLocks noChangeArrowheads="1"/>
            </p:cNvSpPr>
            <p:nvPr/>
          </p:nvSpPr>
          <p:spPr bwMode="auto">
            <a:xfrm>
              <a:off x="1034" y="3753"/>
              <a:ext cx="52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rtl="0" eaLnBrk="0" hangingPunct="0">
                <a:defRPr/>
              </a:pPr>
              <a:r>
                <a:rPr lang="en-US" sz="1200" b="1">
                  <a:solidFill>
                    <a:srgbClr val="000000"/>
                  </a:solidFill>
                  <a:latin typeface="+mj-lt"/>
                </a:rPr>
                <a:t>unpolarized</a:t>
              </a:r>
              <a:endParaRPr lang="en-US" sz="1200" b="1">
                <a:latin typeface="+mj-lt"/>
              </a:endParaRPr>
            </a:p>
          </p:txBody>
        </p:sp>
        <p:sp>
          <p:nvSpPr>
            <p:cNvPr id="8008" name="Rectangle 840"/>
            <p:cNvSpPr>
              <a:spLocks noChangeArrowheads="1"/>
            </p:cNvSpPr>
            <p:nvPr/>
          </p:nvSpPr>
          <p:spPr bwMode="auto">
            <a:xfrm>
              <a:off x="1121" y="3862"/>
              <a:ext cx="435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rtl="0" eaLnBrk="0" hangingPunct="0">
                <a:defRPr/>
              </a:pPr>
              <a:r>
                <a:rPr lang="en-US" sz="1200" b="1">
                  <a:solidFill>
                    <a:srgbClr val="000000"/>
                  </a:solidFill>
                  <a:latin typeface="+mj-lt"/>
                </a:rPr>
                <a:t>source     </a:t>
              </a:r>
              <a:endParaRPr lang="en-US" sz="1200" b="1">
                <a:latin typeface="+mj-lt"/>
              </a:endParaRPr>
            </a:p>
          </p:txBody>
        </p:sp>
        <p:sp>
          <p:nvSpPr>
            <p:cNvPr id="8009" name="Rectangle 841"/>
            <p:cNvSpPr>
              <a:spLocks noChangeArrowheads="1"/>
            </p:cNvSpPr>
            <p:nvPr/>
          </p:nvSpPr>
          <p:spPr bwMode="auto">
            <a:xfrm>
              <a:off x="1094" y="2572"/>
              <a:ext cx="434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rtl="0" eaLnBrk="0" hangingPunct="0">
                <a:defRPr/>
              </a:pPr>
              <a:r>
                <a:rPr lang="en-US" sz="1200" b="1">
                  <a:solidFill>
                    <a:srgbClr val="000000"/>
                  </a:solidFill>
                  <a:latin typeface="+mj-lt"/>
                </a:rPr>
                <a:t>polarized </a:t>
              </a:r>
              <a:endParaRPr lang="en-US" sz="1200" b="1">
                <a:latin typeface="+mj-lt"/>
              </a:endParaRPr>
            </a:p>
          </p:txBody>
        </p:sp>
        <p:sp>
          <p:nvSpPr>
            <p:cNvPr id="8010" name="Rectangle 842"/>
            <p:cNvSpPr>
              <a:spLocks noChangeArrowheads="1"/>
            </p:cNvSpPr>
            <p:nvPr/>
          </p:nvSpPr>
          <p:spPr bwMode="auto">
            <a:xfrm>
              <a:off x="1141" y="2681"/>
              <a:ext cx="435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rtl="0" eaLnBrk="0" hangingPunct="0">
                <a:defRPr/>
              </a:pPr>
              <a:r>
                <a:rPr lang="en-US" sz="1200" b="1">
                  <a:solidFill>
                    <a:srgbClr val="000000"/>
                  </a:solidFill>
                  <a:latin typeface="+mj-lt"/>
                </a:rPr>
                <a:t>source     </a:t>
              </a:r>
              <a:endParaRPr lang="en-US" sz="1200" b="1">
                <a:latin typeface="+mj-lt"/>
              </a:endParaRPr>
            </a:p>
          </p:txBody>
        </p:sp>
        <p:sp>
          <p:nvSpPr>
            <p:cNvPr id="8011" name="Rectangle 843"/>
            <p:cNvSpPr>
              <a:spLocks noChangeArrowheads="1"/>
            </p:cNvSpPr>
            <p:nvPr/>
          </p:nvSpPr>
          <p:spPr bwMode="auto">
            <a:xfrm>
              <a:off x="2592" y="3456"/>
              <a:ext cx="1584" cy="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rtl="0" eaLnBrk="0" hangingPunct="0">
                <a:defRPr/>
              </a:pPr>
              <a:r>
                <a:rPr lang="en-US" sz="1200" b="1">
                  <a:solidFill>
                    <a:srgbClr val="0066FF"/>
                  </a:solidFill>
                  <a:latin typeface="+mj-lt"/>
                </a:rPr>
                <a:t>During positron production:</a:t>
              </a:r>
            </a:p>
            <a:p>
              <a:pPr rtl="0" eaLnBrk="0" hangingPunct="0">
                <a:defRPr/>
              </a:pPr>
              <a:r>
                <a:rPr lang="en-US" sz="1200" b="1">
                  <a:solidFill>
                    <a:srgbClr val="0066FF"/>
                  </a:solidFill>
                  <a:latin typeface="+mj-lt"/>
                </a:rPr>
                <a:t>   - Polarized source is off</a:t>
              </a:r>
            </a:p>
            <a:p>
              <a:pPr rtl="0" eaLnBrk="0" hangingPunct="0">
                <a:defRPr/>
              </a:pPr>
              <a:r>
                <a:rPr lang="en-US" sz="1200" b="1">
                  <a:solidFill>
                    <a:srgbClr val="0066FF"/>
                  </a:solidFill>
                  <a:latin typeface="+mj-lt"/>
                </a:rPr>
                <a:t>   - Dipoles are turned on</a:t>
              </a:r>
            </a:p>
          </p:txBody>
        </p:sp>
        <p:sp>
          <p:nvSpPr>
            <p:cNvPr id="8012" name="Rectangle 844"/>
            <p:cNvSpPr>
              <a:spLocks noChangeArrowheads="1"/>
            </p:cNvSpPr>
            <p:nvPr/>
          </p:nvSpPr>
          <p:spPr bwMode="auto">
            <a:xfrm>
              <a:off x="3873" y="3138"/>
              <a:ext cx="276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rtl="0" eaLnBrk="0" hangingPunct="0">
                <a:defRPr/>
              </a:pPr>
              <a:r>
                <a:rPr lang="en-US" sz="1200" b="1">
                  <a:solidFill>
                    <a:srgbClr val="000000"/>
                  </a:solidFill>
                  <a:latin typeface="+mj-lt"/>
                </a:rPr>
                <a:t>dipole</a:t>
              </a:r>
              <a:endParaRPr lang="en-US" sz="1200" b="1">
                <a:latin typeface="+mj-lt"/>
              </a:endParaRPr>
            </a:p>
          </p:txBody>
        </p:sp>
        <p:sp>
          <p:nvSpPr>
            <p:cNvPr id="8013" name="Rectangle 845"/>
            <p:cNvSpPr>
              <a:spLocks noChangeArrowheads="1"/>
            </p:cNvSpPr>
            <p:nvPr/>
          </p:nvSpPr>
          <p:spPr bwMode="auto">
            <a:xfrm>
              <a:off x="3485" y="1995"/>
              <a:ext cx="136" cy="195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8014" name="Rectangle 846"/>
            <p:cNvSpPr>
              <a:spLocks noChangeArrowheads="1"/>
            </p:cNvSpPr>
            <p:nvPr/>
          </p:nvSpPr>
          <p:spPr bwMode="auto">
            <a:xfrm>
              <a:off x="3385" y="1664"/>
              <a:ext cx="514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rtl="0" eaLnBrk="0" hangingPunct="0">
                <a:defRPr/>
              </a:pPr>
              <a:r>
                <a:rPr lang="en-US" sz="1200" b="1">
                  <a:solidFill>
                    <a:srgbClr val="000000"/>
                  </a:solidFill>
                  <a:latin typeface="+mj-lt"/>
                </a:rPr>
                <a:t>Transverse </a:t>
              </a:r>
              <a:endParaRPr lang="en-US" sz="1200" b="1">
                <a:latin typeface="+mj-lt"/>
              </a:endParaRPr>
            </a:p>
          </p:txBody>
        </p:sp>
        <p:sp>
          <p:nvSpPr>
            <p:cNvPr id="8015" name="Rectangle 847"/>
            <p:cNvSpPr>
              <a:spLocks noChangeArrowheads="1"/>
            </p:cNvSpPr>
            <p:nvPr/>
          </p:nvSpPr>
          <p:spPr bwMode="auto">
            <a:xfrm>
              <a:off x="3408" y="1773"/>
              <a:ext cx="458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rtl="0" eaLnBrk="0" hangingPunct="0">
                <a:defRPr/>
              </a:pPr>
              <a:r>
                <a:rPr lang="en-US" sz="1200" b="1">
                  <a:solidFill>
                    <a:srgbClr val="000000"/>
                  </a:solidFill>
                  <a:latin typeface="+mj-lt"/>
                </a:rPr>
                <a:t>emittance </a:t>
              </a:r>
              <a:endParaRPr lang="en-US" sz="1200" b="1">
                <a:latin typeface="+mj-lt"/>
              </a:endParaRPr>
            </a:p>
          </p:txBody>
        </p:sp>
        <p:sp>
          <p:nvSpPr>
            <p:cNvPr id="8016" name="Rectangle 848"/>
            <p:cNvSpPr>
              <a:spLocks noChangeArrowheads="1"/>
            </p:cNvSpPr>
            <p:nvPr/>
          </p:nvSpPr>
          <p:spPr bwMode="auto">
            <a:xfrm>
              <a:off x="3484" y="1882"/>
              <a:ext cx="201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rtl="0" eaLnBrk="0" hangingPunct="0">
                <a:defRPr/>
              </a:pPr>
              <a:r>
                <a:rPr lang="en-US" sz="1200" b="1">
                  <a:solidFill>
                    <a:srgbClr val="000000"/>
                  </a:solidFill>
                  <a:latin typeface="+mj-lt"/>
                </a:rPr>
                <a:t>filter</a:t>
              </a:r>
              <a:endParaRPr lang="en-US" sz="1200" b="1">
                <a:latin typeface="+mj-lt"/>
              </a:endParaRPr>
            </a:p>
          </p:txBody>
        </p:sp>
        <p:sp>
          <p:nvSpPr>
            <p:cNvPr id="8017" name="Rectangle 849"/>
            <p:cNvSpPr>
              <a:spLocks noChangeArrowheads="1"/>
            </p:cNvSpPr>
            <p:nvPr/>
          </p:nvSpPr>
          <p:spPr bwMode="auto">
            <a:xfrm>
              <a:off x="1637" y="2163"/>
              <a:ext cx="586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rtl="0" eaLnBrk="0" hangingPunct="0">
                <a:defRPr/>
              </a:pPr>
              <a:r>
                <a:rPr lang="en-US" sz="1200" b="1">
                  <a:solidFill>
                    <a:srgbClr val="000000"/>
                  </a:solidFill>
                  <a:latin typeface="+mj-lt"/>
                </a:rPr>
                <a:t>Longitudinal </a:t>
              </a:r>
              <a:endParaRPr lang="en-US" sz="1200" b="1">
                <a:latin typeface="+mj-lt"/>
              </a:endParaRPr>
            </a:p>
          </p:txBody>
        </p:sp>
        <p:sp>
          <p:nvSpPr>
            <p:cNvPr id="8018" name="Rectangle 850"/>
            <p:cNvSpPr>
              <a:spLocks noChangeArrowheads="1"/>
            </p:cNvSpPr>
            <p:nvPr/>
          </p:nvSpPr>
          <p:spPr bwMode="auto">
            <a:xfrm>
              <a:off x="1600" y="2272"/>
              <a:ext cx="659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rtl="0" eaLnBrk="0" hangingPunct="0">
                <a:defRPr/>
              </a:pPr>
              <a:r>
                <a:rPr lang="en-US" sz="1200" b="1" dirty="0" err="1">
                  <a:solidFill>
                    <a:srgbClr val="000000"/>
                  </a:solidFill>
                  <a:latin typeface="+mj-lt"/>
                </a:rPr>
                <a:t>emittance</a:t>
              </a:r>
              <a:r>
                <a:rPr lang="en-US" sz="1200" b="1" dirty="0">
                  <a:solidFill>
                    <a:srgbClr val="000000"/>
                  </a:solidFill>
                  <a:latin typeface="+mj-lt"/>
                </a:rPr>
                <a:t> filter</a:t>
              </a:r>
              <a:endParaRPr lang="en-US" sz="1200" b="1" dirty="0">
                <a:latin typeface="+mj-lt"/>
              </a:endParaRPr>
            </a:p>
          </p:txBody>
        </p:sp>
        <p:sp>
          <p:nvSpPr>
            <p:cNvPr id="8019" name="Rectangle 851"/>
            <p:cNvSpPr>
              <a:spLocks noChangeArrowheads="1"/>
            </p:cNvSpPr>
            <p:nvPr/>
          </p:nvSpPr>
          <p:spPr bwMode="auto">
            <a:xfrm>
              <a:off x="2330" y="3138"/>
              <a:ext cx="275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rtl="0" eaLnBrk="0" hangingPunct="0">
                <a:defRPr/>
              </a:pPr>
              <a:r>
                <a:rPr lang="en-US" sz="1200" b="1">
                  <a:solidFill>
                    <a:srgbClr val="000000"/>
                  </a:solidFill>
                  <a:latin typeface="+mj-lt"/>
                </a:rPr>
                <a:t>dipole</a:t>
              </a:r>
              <a:endParaRPr lang="en-US" sz="1200" b="1">
                <a:latin typeface="+mj-lt"/>
              </a:endParaRPr>
            </a:p>
          </p:txBody>
        </p:sp>
        <p:sp>
          <p:nvSpPr>
            <p:cNvPr id="8020" name="Rectangle 852"/>
            <p:cNvSpPr>
              <a:spLocks noChangeArrowheads="1"/>
            </p:cNvSpPr>
            <p:nvPr/>
          </p:nvSpPr>
          <p:spPr bwMode="auto">
            <a:xfrm>
              <a:off x="4526" y="3120"/>
              <a:ext cx="276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rtl="0" eaLnBrk="0" hangingPunct="0">
                <a:defRPr/>
              </a:pPr>
              <a:r>
                <a:rPr lang="en-US" sz="1200" b="1">
                  <a:solidFill>
                    <a:srgbClr val="000000"/>
                  </a:solidFill>
                  <a:latin typeface="+mj-lt"/>
                </a:rPr>
                <a:t>dipole</a:t>
              </a:r>
              <a:endParaRPr lang="en-US" sz="1200" b="1">
                <a:latin typeface="+mj-lt"/>
              </a:endParaRPr>
            </a:p>
          </p:txBody>
        </p:sp>
        <p:sp>
          <p:nvSpPr>
            <p:cNvPr id="8021" name="Rectangle 853"/>
            <p:cNvSpPr>
              <a:spLocks noChangeArrowheads="1"/>
            </p:cNvSpPr>
            <p:nvPr/>
          </p:nvSpPr>
          <p:spPr bwMode="auto">
            <a:xfrm>
              <a:off x="1996" y="2388"/>
              <a:ext cx="136" cy="197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17220"/>
          </a:xfrm>
        </p:spPr>
        <p:txBody>
          <a:bodyPr/>
          <a:lstStyle/>
          <a:p>
            <a:r>
              <a:rPr lang="en-US" dirty="0" smtClean="0"/>
              <a:t>MEIC Accelerator R&amp;D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91760"/>
            <a:ext cx="9144000" cy="5549774"/>
          </a:xfrm>
        </p:spPr>
        <p:txBody>
          <a:bodyPr/>
          <a:lstStyle/>
          <a:p>
            <a:pPr marL="228600" indent="-228600"/>
            <a:r>
              <a:rPr lang="en-US" sz="2000" dirty="0" smtClean="0"/>
              <a:t>Focal Point 1:  ERL Based Circulator Electron Cooler Design</a:t>
            </a:r>
          </a:p>
          <a:p>
            <a:pPr marL="228600" indent="-228600">
              <a:buNone/>
            </a:pPr>
            <a:r>
              <a:rPr lang="en-US" sz="2000" dirty="0" smtClean="0"/>
              <a:t>		</a:t>
            </a:r>
            <a:r>
              <a:rPr lang="en-US" sz="1600" b="0" dirty="0" smtClean="0">
                <a:solidFill>
                  <a:schemeClr val="tx1"/>
                </a:solidFill>
              </a:rPr>
              <a:t>Sub tasks:   Conceptual design of e-cooler and cooling simulations</a:t>
            </a:r>
          </a:p>
          <a:p>
            <a:pPr marL="228600" indent="-228600">
              <a:buNone/>
            </a:pPr>
            <a:r>
              <a:rPr lang="en-US" sz="1600" b="0" dirty="0" smtClean="0">
                <a:solidFill>
                  <a:schemeClr val="tx1"/>
                </a:solidFill>
              </a:rPr>
              <a:t>			    Injector/ERL and circulator ring machine design</a:t>
            </a:r>
          </a:p>
          <a:p>
            <a:pPr marL="228600" indent="-228600">
              <a:buNone/>
            </a:pPr>
            <a:r>
              <a:rPr lang="en-US" sz="1600" b="0" dirty="0" smtClean="0">
                <a:solidFill>
                  <a:schemeClr val="tx1"/>
                </a:solidFill>
              </a:rPr>
              <a:t>			    Tracking studies of cooling electron beam and two beam collective effects</a:t>
            </a:r>
          </a:p>
          <a:p>
            <a:pPr marL="228600" indent="-228600">
              <a:buNone/>
            </a:pPr>
            <a:r>
              <a:rPr lang="en-US" sz="1600" b="0" dirty="0" smtClean="0">
                <a:solidFill>
                  <a:schemeClr val="tx1"/>
                </a:solidFill>
              </a:rPr>
              <a:t>			    Proof-of-principle experiment for MEIC e-cooler</a:t>
            </a:r>
          </a:p>
          <a:p>
            <a:pPr marL="228600" indent="-228600">
              <a:buNone/>
            </a:pPr>
            <a:endParaRPr lang="en-US" sz="800" dirty="0" smtClean="0"/>
          </a:p>
          <a:p>
            <a:pPr marL="228600" indent="-228600"/>
            <a:r>
              <a:rPr lang="en-US" sz="2000" dirty="0" smtClean="0"/>
              <a:t>Focal Point 2:  Interaction Region Design</a:t>
            </a:r>
          </a:p>
          <a:p>
            <a:pPr marL="228600" indent="-228600">
              <a:buNone/>
            </a:pPr>
            <a:r>
              <a:rPr lang="en-US" sz="1600" dirty="0" smtClean="0"/>
              <a:t>		</a:t>
            </a:r>
            <a:r>
              <a:rPr lang="en-US" sz="1600" b="0" dirty="0" smtClean="0">
                <a:solidFill>
                  <a:schemeClr val="tx1"/>
                </a:solidFill>
              </a:rPr>
              <a:t>Sub tasks:   Optimization of MEIC IR design</a:t>
            </a:r>
          </a:p>
          <a:p>
            <a:pPr marL="228600" indent="-228600">
              <a:buNone/>
            </a:pPr>
            <a:r>
              <a:rPr lang="en-US" sz="1600" b="0" dirty="0" smtClean="0">
                <a:solidFill>
                  <a:schemeClr val="tx1"/>
                </a:solidFill>
              </a:rPr>
              <a:t>			    Tracking and dynamic aperture studies</a:t>
            </a:r>
          </a:p>
          <a:p>
            <a:pPr marL="228600" indent="-228600">
              <a:buNone/>
            </a:pPr>
            <a:r>
              <a:rPr lang="en-US" sz="1600" b="0" dirty="0" smtClean="0">
                <a:solidFill>
                  <a:schemeClr val="tx1"/>
                </a:solidFill>
              </a:rPr>
              <a:t>			    Crab crossing with crab cavity and dispersive </a:t>
            </a:r>
            <a:r>
              <a:rPr lang="en-US" sz="1600" b="0" dirty="0" err="1" smtClean="0">
                <a:solidFill>
                  <a:schemeClr val="tx1"/>
                </a:solidFill>
              </a:rPr>
              <a:t>crabing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228600" indent="-228600">
              <a:buNone/>
            </a:pPr>
            <a:r>
              <a:rPr lang="en-US" sz="1600" b="0" dirty="0" smtClean="0">
                <a:solidFill>
                  <a:schemeClr val="tx1"/>
                </a:solidFill>
              </a:rPr>
              <a:t>			    Beam-beam simulations (long term behavior and luminosity lifetime)</a:t>
            </a:r>
          </a:p>
          <a:p>
            <a:pPr marL="228600" indent="-228600">
              <a:buNone/>
            </a:pPr>
            <a:endParaRPr lang="en-US" sz="800" dirty="0" smtClean="0"/>
          </a:p>
          <a:p>
            <a:pPr marL="228600" indent="-228600"/>
            <a:r>
              <a:rPr lang="en-US" sz="2000" dirty="0" smtClean="0"/>
              <a:t>Focal Point 3:  Polarized Beams in Figure-8 Ring </a:t>
            </a:r>
          </a:p>
          <a:p>
            <a:pPr marL="228600" indent="-228600">
              <a:buNone/>
            </a:pPr>
            <a:r>
              <a:rPr lang="en-US" sz="1600" dirty="0" smtClean="0"/>
              <a:t>		</a:t>
            </a:r>
            <a:r>
              <a:rPr lang="en-US" sz="1600" b="0" dirty="0" smtClean="0">
                <a:solidFill>
                  <a:schemeClr val="tx1"/>
                </a:solidFill>
              </a:rPr>
              <a:t>Sub tasks:   Spin matching and tracking studies of electron beam</a:t>
            </a:r>
          </a:p>
          <a:p>
            <a:pPr marL="228600" indent="-228600">
              <a:buNone/>
            </a:pPr>
            <a:r>
              <a:rPr lang="en-US" sz="1600" b="0" dirty="0" smtClean="0">
                <a:solidFill>
                  <a:schemeClr val="tx1"/>
                </a:solidFill>
              </a:rPr>
              <a:t>			    Optimization of ion spin manipulation in Figure-8 ring</a:t>
            </a:r>
          </a:p>
          <a:p>
            <a:pPr marL="228600" indent="-228600">
              <a:buNone/>
            </a:pPr>
            <a:endParaRPr lang="en-US" sz="800" dirty="0" smtClean="0"/>
          </a:p>
          <a:p>
            <a:pPr marL="228600" indent="-228600"/>
            <a:r>
              <a:rPr lang="en-US" sz="2000" dirty="0" smtClean="0"/>
              <a:t>Focal Point 4	   Collective Beam Effects</a:t>
            </a:r>
          </a:p>
          <a:p>
            <a:pPr marL="228600" indent="-228600">
              <a:buNone/>
            </a:pPr>
            <a:r>
              <a:rPr lang="en-US" sz="1600" dirty="0" smtClean="0"/>
              <a:t>		</a:t>
            </a:r>
            <a:r>
              <a:rPr lang="en-US" sz="1600" b="0" dirty="0" smtClean="0">
                <a:solidFill>
                  <a:schemeClr val="tx1"/>
                </a:solidFill>
              </a:rPr>
              <a:t>Sub tasks:   Beam instabilities and feedback</a:t>
            </a:r>
          </a:p>
          <a:p>
            <a:pPr marL="228600" indent="-228600">
              <a:buNone/>
            </a:pPr>
            <a:r>
              <a:rPr lang="en-US" sz="1600" b="0" dirty="0" smtClean="0">
                <a:solidFill>
                  <a:schemeClr val="tx1"/>
                </a:solidFill>
              </a:rPr>
              <a:t>			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Lab_PowerPoint3">
  <a:themeElements>
    <a:clrScheme name="JLab_PowerPoint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JLab_PowerPoint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JLab_PowerPoint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JLab_PowerPoint3</Template>
  <TotalTime>22956</TotalTime>
  <Words>10317</Words>
  <Application>Microsoft Office PowerPoint</Application>
  <PresentationFormat>On-screen Show (4:3)</PresentationFormat>
  <Paragraphs>3498</Paragraphs>
  <Slides>98</Slides>
  <Notes>26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98</vt:i4>
      </vt:variant>
    </vt:vector>
  </HeadingPairs>
  <TitlesOfParts>
    <vt:vector size="102" baseType="lpstr">
      <vt:lpstr>JLab_PowerPoint3</vt:lpstr>
      <vt:lpstr>Default Design</vt:lpstr>
      <vt:lpstr>Equation</vt:lpstr>
      <vt:lpstr>Picture</vt:lpstr>
      <vt:lpstr>MEIC  A Polarized Medium Energy Electron-Ion Collider at Jefferson Lab</vt:lpstr>
      <vt:lpstr>Outline</vt:lpstr>
      <vt:lpstr>Slide 3</vt:lpstr>
      <vt:lpstr>EIC: JLab’s Future</vt:lpstr>
      <vt:lpstr>JLab Contributions to EIC Machine Design</vt:lpstr>
      <vt:lpstr>EIC IAC Recommendations (Nov. 2009)</vt:lpstr>
      <vt:lpstr>Our Response</vt:lpstr>
      <vt:lpstr>Highlights on Machine Design Activities</vt:lpstr>
      <vt:lpstr>Built Up an Extended Team</vt:lpstr>
      <vt:lpstr>An Intermediate Design Report </vt:lpstr>
      <vt:lpstr>Slide 11</vt:lpstr>
      <vt:lpstr>MEIC Design Goal</vt:lpstr>
      <vt:lpstr>MEIC Design Goal (cont.)</vt:lpstr>
      <vt:lpstr>Technical Design Strategy</vt:lpstr>
      <vt:lpstr>MEIC Layout</vt:lpstr>
      <vt:lpstr>MEIC and Upgrade on JLab Site Map</vt:lpstr>
      <vt:lpstr>Parameters for A Full Acceptance Detector</vt:lpstr>
      <vt:lpstr>Parameters for A High Luminosity Detector</vt:lpstr>
      <vt:lpstr>Luminosity Concept: Following the Leader</vt:lpstr>
      <vt:lpstr>Slide 20</vt:lpstr>
      <vt:lpstr>The Big Picture</vt:lpstr>
      <vt:lpstr>This Presentation</vt:lpstr>
      <vt:lpstr>A Green Field Ion Complex</vt:lpstr>
      <vt:lpstr>Ion Pre-booster</vt:lpstr>
      <vt:lpstr>Pre-booster Magnetic Lattices</vt:lpstr>
      <vt:lpstr>Injection, Accumulating, Electron Cooling,  Accelerating and Ejection in Pre-booster</vt:lpstr>
      <vt:lpstr>MEIC Collider Ring Footprint</vt:lpstr>
      <vt:lpstr>Vertically Stacked &amp; Horizontal Crossing</vt:lpstr>
      <vt:lpstr>MEIC Ion Collider Ring</vt:lpstr>
      <vt:lpstr>Interaction region: Ions</vt:lpstr>
      <vt:lpstr>Chromatic Corrections</vt:lpstr>
      <vt:lpstr>Crab Crossing</vt:lpstr>
      <vt:lpstr>Ion Polarization</vt:lpstr>
      <vt:lpstr>Proton Polarization at IPs</vt:lpstr>
      <vt:lpstr>Staged Electron Cooling In Collider Ring</vt:lpstr>
      <vt:lpstr>ERL Based Circulator Electron Cooler</vt:lpstr>
      <vt:lpstr>Beam Synchronization</vt:lpstr>
      <vt:lpstr>Slide 38</vt:lpstr>
      <vt:lpstr>750 MHz SRF Crab Cavity</vt:lpstr>
      <vt:lpstr>Beam-Beam Simulations</vt:lpstr>
      <vt:lpstr>Slide 41</vt:lpstr>
      <vt:lpstr>What is the Next Step?</vt:lpstr>
      <vt:lpstr>First R&amp;D Award from DOE NP</vt:lpstr>
      <vt:lpstr>Enthusiastically Supporting EIC Collaborations</vt:lpstr>
      <vt:lpstr>JLab Accelerator Teams’ Roadmap Toward the Next NSAC LRP</vt:lpstr>
      <vt:lpstr>Summary</vt:lpstr>
      <vt:lpstr>Acknowledgement</vt:lpstr>
      <vt:lpstr>JLab EIC Study Group</vt:lpstr>
      <vt:lpstr>Slide 49</vt:lpstr>
      <vt:lpstr>EIC IAC Review Report (Nov. 2009)</vt:lpstr>
      <vt:lpstr>Draw a Short Term Design “Contract”</vt:lpstr>
      <vt:lpstr>Warm-up: Collider Review Retreat </vt:lpstr>
      <vt:lpstr>MEIC Design Week</vt:lpstr>
      <vt:lpstr>MEIC Internal Machine Design Review</vt:lpstr>
      <vt:lpstr>RF &amp; Beam Synchronization Mini Workshop </vt:lpstr>
      <vt:lpstr>Ion Complex Design Mini-Workshop</vt:lpstr>
      <vt:lpstr>Ion Complex Design Mini-Workshop (cont.)</vt:lpstr>
      <vt:lpstr>EIC@JLab: Going to High Energy</vt:lpstr>
      <vt:lpstr>MEIC/ELIC in JLab Site Map</vt:lpstr>
      <vt:lpstr>Reaching Down to Low Energy</vt:lpstr>
      <vt:lpstr>MEIC/ELIC Luminosity Plot</vt:lpstr>
      <vt:lpstr>Achieving High Luminosity at MEIC</vt:lpstr>
      <vt:lpstr>Design Choices and Features</vt:lpstr>
      <vt:lpstr>Ion Sources Prototype &amp; Parameters</vt:lpstr>
      <vt:lpstr>Ion Linac</vt:lpstr>
      <vt:lpstr>Components of the Ion Linac</vt:lpstr>
      <vt:lpstr>SRF Components of the Ion Linac</vt:lpstr>
      <vt:lpstr>Large Ion Booster (Low Energy Collider Ring)</vt:lpstr>
      <vt:lpstr>Stacking of Polarized Proton beam with an ABPIS Source</vt:lpstr>
      <vt:lpstr>Stacking of Fully Stripped Lead Ions with an EBIS Source</vt:lpstr>
      <vt:lpstr>Stacking of Fully Stripped Lead Ions with an ECR Source</vt:lpstr>
      <vt:lpstr>Formation of Ion Beams in MEIC</vt:lpstr>
      <vt:lpstr>Acceleration &amp; RF Parameters in Pre-booster</vt:lpstr>
      <vt:lpstr>Proton beam Parameters in Pre-booster</vt:lpstr>
      <vt:lpstr>Lead Ion beam Parameters in Pre-booster</vt:lpstr>
      <vt:lpstr>Acceleration &amp; RF Parameters in Booster</vt:lpstr>
      <vt:lpstr>MEIC Electron Collider Ring</vt:lpstr>
      <vt:lpstr>Colliding Electron Beam</vt:lpstr>
      <vt:lpstr>MEIC Primary “Full-Acceptance” Detector</vt:lpstr>
      <vt:lpstr>Interaction region: Electrons</vt:lpstr>
      <vt:lpstr>Chromatic Correction Scheme</vt:lpstr>
      <vt:lpstr>Synchrotron Radiation At IR</vt:lpstr>
      <vt:lpstr>Electron Polarization</vt:lpstr>
      <vt:lpstr>Universal Spin Rotator</vt:lpstr>
      <vt:lpstr>Deuteron Polarizations at IPs  </vt:lpstr>
      <vt:lpstr>Slide 86</vt:lpstr>
      <vt:lpstr>Location! Location! It Does Matter !</vt:lpstr>
      <vt:lpstr>ELIC e-Cooler Design Parameters</vt:lpstr>
      <vt:lpstr>Technologies for MEIC e-Cooler</vt:lpstr>
      <vt:lpstr>Flat-to-Round Beam Transform &amp; Reduction of Space Charge  </vt:lpstr>
      <vt:lpstr>Advanced Concepts of Electron Cooling  </vt:lpstr>
      <vt:lpstr>Beam Synchronization: Change of Number of Bunches In the Ion Ring</vt:lpstr>
      <vt:lpstr>Beam Synchronization:  Change of Orbit/RF Frequency</vt:lpstr>
      <vt:lpstr>Beam Synchronization: Change of electron Path-length &amp; RF Frequency</vt:lpstr>
      <vt:lpstr>Slide 95</vt:lpstr>
      <vt:lpstr>Beam Instabilities &amp; Feedback</vt:lpstr>
      <vt:lpstr>Positrons in ELIC</vt:lpstr>
      <vt:lpstr>MEIC Accelerator R&amp;D</vt:lpstr>
    </vt:vector>
  </TitlesOfParts>
  <Company>Jefferson 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sthomas</dc:creator>
  <cp:lastModifiedBy>yzhang</cp:lastModifiedBy>
  <cp:revision>693</cp:revision>
  <dcterms:created xsi:type="dcterms:W3CDTF">2007-01-08T14:19:28Z</dcterms:created>
  <dcterms:modified xsi:type="dcterms:W3CDTF">2011-04-10T02:35:00Z</dcterms:modified>
</cp:coreProperties>
</file>