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551" r:id="rId3"/>
    <p:sldId id="552" r:id="rId4"/>
    <p:sldId id="555" r:id="rId5"/>
    <p:sldId id="391" r:id="rId6"/>
    <p:sldId id="560" r:id="rId7"/>
    <p:sldId id="455" r:id="rId8"/>
    <p:sldId id="457" r:id="rId9"/>
    <p:sldId id="561" r:id="rId10"/>
    <p:sldId id="462" r:id="rId11"/>
    <p:sldId id="463" r:id="rId12"/>
    <p:sldId id="496" r:id="rId13"/>
    <p:sldId id="467" r:id="rId14"/>
    <p:sldId id="564" r:id="rId15"/>
    <p:sldId id="471" r:id="rId16"/>
    <p:sldId id="480" r:id="rId17"/>
    <p:sldId id="482" r:id="rId18"/>
    <p:sldId id="483" r:id="rId19"/>
    <p:sldId id="464" r:id="rId20"/>
    <p:sldId id="544" r:id="rId21"/>
    <p:sldId id="545" r:id="rId22"/>
    <p:sldId id="556" r:id="rId23"/>
    <p:sldId id="565" r:id="rId24"/>
    <p:sldId id="557" r:id="rId25"/>
    <p:sldId id="501" r:id="rId26"/>
    <p:sldId id="486" r:id="rId2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000"/>
    <a:srgbClr val="5E8025"/>
    <a:srgbClr val="E529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2E19-28E4-6541-93E2-1AB0CC0E5CDA}" type="datetimeFigureOut">
              <a:rPr lang="de-DE" smtClean="0"/>
              <a:pPr/>
              <a:t>09.04.2011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2B6FC-4D40-1A48-BB51-55005DE9B92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90452-5E7B-1544-A578-EFFE9D8CC454}" type="datetimeFigureOut">
              <a:rPr lang="de-DE" smtClean="0"/>
              <a:pPr/>
              <a:t>09.04.2011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6BAC-61F6-BC48-B695-EA635B2F977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Mastertextformat bearbeiten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Seminar at LBNL, Berkeley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28084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290956C-1F8E-0B40-A6DA-3E931C6736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j-ea"/>
          <a:cs typeface="Comic Sans M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Comic Sans MS"/>
          <a:ea typeface="+mn-ea"/>
          <a:cs typeface="Comic Sans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df"/><Relationship Id="rId7" Type="http://schemas.openxmlformats.org/officeDocument/2006/relationships/image" Target="../media/image77.png"/><Relationship Id="rId8" Type="http://schemas.openxmlformats.org/officeDocument/2006/relationships/image" Target="../media/image78.pdf"/><Relationship Id="rId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64.pdf"/><Relationship Id="rId5" Type="http://schemas.openxmlformats.org/officeDocument/2006/relationships/image" Target="../media/image65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df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df"/><Relationship Id="rId8" Type="http://schemas.openxmlformats.org/officeDocument/2006/relationships/image" Target="../media/image89.png"/><Relationship Id="rId9" Type="http://schemas.openxmlformats.org/officeDocument/2006/relationships/image" Target="../media/image90.pdf"/><Relationship Id="rId1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df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png"/><Relationship Id="rId12" Type="http://schemas.openxmlformats.org/officeDocument/2006/relationships/image" Target="../media/image108.pdf"/><Relationship Id="rId13" Type="http://schemas.openxmlformats.org/officeDocument/2006/relationships/image" Target="../media/image109.png"/><Relationship Id="rId14" Type="http://schemas.openxmlformats.org/officeDocument/2006/relationships/image" Target="../media/image110.pdf"/><Relationship Id="rId15" Type="http://schemas.openxmlformats.org/officeDocument/2006/relationships/image" Target="../media/image111.png"/><Relationship Id="rId16" Type="http://schemas.openxmlformats.org/officeDocument/2006/relationships/image" Target="../media/image112.pdf"/><Relationship Id="rId17" Type="http://schemas.openxmlformats.org/officeDocument/2006/relationships/image" Target="../media/image113.png"/><Relationship Id="rId18" Type="http://schemas.openxmlformats.org/officeDocument/2006/relationships/image" Target="../media/image114.pdf"/><Relationship Id="rId19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df"/><Relationship Id="rId3" Type="http://schemas.openxmlformats.org/officeDocument/2006/relationships/image" Target="../media/image99.png"/><Relationship Id="rId4" Type="http://schemas.openxmlformats.org/officeDocument/2006/relationships/image" Target="../media/image100.pdf"/><Relationship Id="rId5" Type="http://schemas.openxmlformats.org/officeDocument/2006/relationships/image" Target="../media/image101.png"/><Relationship Id="rId6" Type="http://schemas.openxmlformats.org/officeDocument/2006/relationships/image" Target="../media/image102.pdf"/><Relationship Id="rId7" Type="http://schemas.openxmlformats.org/officeDocument/2006/relationships/image" Target="../media/image103.png"/><Relationship Id="rId8" Type="http://schemas.openxmlformats.org/officeDocument/2006/relationships/image" Target="../media/image104.pdf"/><Relationship Id="rId9" Type="http://schemas.openxmlformats.org/officeDocument/2006/relationships/image" Target="../media/image105.png"/><Relationship Id="rId10" Type="http://schemas.openxmlformats.org/officeDocument/2006/relationships/image" Target="../media/image106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df"/><Relationship Id="rId4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df"/><Relationship Id="rId4" Type="http://schemas.openxmlformats.org/officeDocument/2006/relationships/image" Target="../media/image121.png"/><Relationship Id="rId5" Type="http://schemas.openxmlformats.org/officeDocument/2006/relationships/image" Target="../media/image122.pdf"/><Relationship Id="rId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df"/><Relationship Id="rId4" Type="http://schemas.openxmlformats.org/officeDocument/2006/relationships/image" Target="../media/image126.png"/><Relationship Id="rId5" Type="http://schemas.openxmlformats.org/officeDocument/2006/relationships/image" Target="../media/image127.pdf"/><Relationship Id="rId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df"/><Relationship Id="rId12" Type="http://schemas.openxmlformats.org/officeDocument/2006/relationships/image" Target="../media/image15.png"/><Relationship Id="rId13" Type="http://schemas.openxmlformats.org/officeDocument/2006/relationships/image" Target="../media/image16.pdf"/><Relationship Id="rId14" Type="http://schemas.openxmlformats.org/officeDocument/2006/relationships/image" Target="../media/image17.png"/><Relationship Id="rId15" Type="http://schemas.openxmlformats.org/officeDocument/2006/relationships/image" Target="../media/image18.pd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7" Type="http://schemas.openxmlformats.org/officeDocument/2006/relationships/image" Target="../media/image10.pdf"/><Relationship Id="rId8" Type="http://schemas.openxmlformats.org/officeDocument/2006/relationships/image" Target="../media/image11.png"/><Relationship Id="rId9" Type="http://schemas.openxmlformats.org/officeDocument/2006/relationships/image" Target="../media/image12.pdf"/><Relationship Id="rId1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df"/><Relationship Id="rId4" Type="http://schemas.openxmlformats.org/officeDocument/2006/relationships/image" Target="../media/image133.png"/><Relationship Id="rId5" Type="http://schemas.openxmlformats.org/officeDocument/2006/relationships/image" Target="../media/image134.pdf"/><Relationship Id="rId6" Type="http://schemas.openxmlformats.org/officeDocument/2006/relationships/image" Target="../media/image135.png"/><Relationship Id="rId7" Type="http://schemas.openxmlformats.org/officeDocument/2006/relationships/image" Target="../media/image136.pdf"/><Relationship Id="rId8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df"/><Relationship Id="rId4" Type="http://schemas.openxmlformats.org/officeDocument/2006/relationships/image" Target="../media/image142.png"/><Relationship Id="rId5" Type="http://schemas.openxmlformats.org/officeDocument/2006/relationships/image" Target="../media/image143.pdf"/><Relationship Id="rId6" Type="http://schemas.openxmlformats.org/officeDocument/2006/relationships/image" Target="../media/image144.png"/><Relationship Id="rId7" Type="http://schemas.openxmlformats.org/officeDocument/2006/relationships/image" Target="../media/image145.pdf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20" Type="http://schemas.openxmlformats.org/officeDocument/2006/relationships/image" Target="../media/image45.pdf"/><Relationship Id="rId21" Type="http://schemas.openxmlformats.org/officeDocument/2006/relationships/image" Target="../media/image46.png"/><Relationship Id="rId22" Type="http://schemas.openxmlformats.org/officeDocument/2006/relationships/image" Target="../media/image47.pdf"/><Relationship Id="rId23" Type="http://schemas.openxmlformats.org/officeDocument/2006/relationships/image" Target="../media/image48.png"/><Relationship Id="rId24" Type="http://schemas.openxmlformats.org/officeDocument/2006/relationships/image" Target="../media/image49.pdf"/><Relationship Id="rId25" Type="http://schemas.openxmlformats.org/officeDocument/2006/relationships/image" Target="../media/image50.png"/><Relationship Id="rId26" Type="http://schemas.openxmlformats.org/officeDocument/2006/relationships/image" Target="../media/image51.pdf"/><Relationship Id="rId27" Type="http://schemas.openxmlformats.org/officeDocument/2006/relationships/image" Target="../media/image52.png"/><Relationship Id="rId28" Type="http://schemas.openxmlformats.org/officeDocument/2006/relationships/image" Target="../media/image53.pdf"/><Relationship Id="rId29" Type="http://schemas.openxmlformats.org/officeDocument/2006/relationships/image" Target="../media/image54.png"/><Relationship Id="rId10" Type="http://schemas.openxmlformats.org/officeDocument/2006/relationships/image" Target="../media/image35.pdf"/><Relationship Id="rId11" Type="http://schemas.openxmlformats.org/officeDocument/2006/relationships/image" Target="../media/image36.png"/><Relationship Id="rId12" Type="http://schemas.openxmlformats.org/officeDocument/2006/relationships/image" Target="../media/image37.pdf"/><Relationship Id="rId13" Type="http://schemas.openxmlformats.org/officeDocument/2006/relationships/image" Target="../media/image38.png"/><Relationship Id="rId14" Type="http://schemas.openxmlformats.org/officeDocument/2006/relationships/image" Target="../media/image39.pdf"/><Relationship Id="rId15" Type="http://schemas.openxmlformats.org/officeDocument/2006/relationships/image" Target="../media/image40.png"/><Relationship Id="rId16" Type="http://schemas.openxmlformats.org/officeDocument/2006/relationships/image" Target="../media/image41.pdf"/><Relationship Id="rId17" Type="http://schemas.openxmlformats.org/officeDocument/2006/relationships/image" Target="../media/image42.png"/><Relationship Id="rId18" Type="http://schemas.openxmlformats.org/officeDocument/2006/relationships/image" Target="../media/image43.pdf"/><Relationship Id="rId1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7" Type="http://schemas.openxmlformats.org/officeDocument/2006/relationships/image" Target="../media/image32.pdf"/><Relationship Id="rId8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df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df"/><Relationship Id="rId6" Type="http://schemas.openxmlformats.org/officeDocument/2006/relationships/image" Target="../media/image65.png"/><Relationship Id="rId7" Type="http://schemas.openxmlformats.org/officeDocument/2006/relationships/image" Target="../media/image66.pdf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70000"/>
          </a:blip>
          <a:srcRect/>
          <a:stretch>
            <a:fillRect/>
          </a:stretch>
        </p:blipFill>
        <p:spPr bwMode="auto">
          <a:xfrm>
            <a:off x="1165213" y="-97609"/>
            <a:ext cx="6765754" cy="730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828557" y="4080766"/>
            <a:ext cx="35979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3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Marco </a:t>
            </a:r>
            <a:r>
              <a:rPr lang="en-US" sz="23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Stratmann</a:t>
            </a:r>
            <a:endParaRPr lang="en-US" sz="23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Bild 5" descr="Logo_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7027" y="4561995"/>
            <a:ext cx="1930032" cy="70670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64935" y="4673889"/>
            <a:ext cx="165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US" b="1" dirty="0" smtClean="0">
              <a:latin typeface="Comic Sans MS"/>
              <a:cs typeface="Comic Sans MS"/>
            </a:endParaRPr>
          </a:p>
          <a:p>
            <a:pPr algn="ctr">
              <a:spcAft>
                <a:spcPts val="1200"/>
              </a:spcAft>
            </a:pPr>
            <a:r>
              <a:rPr lang="en-US" sz="1600" b="1" dirty="0" err="1" smtClean="0">
                <a:latin typeface="Comic Sans MS"/>
                <a:cs typeface="Comic Sans MS"/>
              </a:rPr>
              <a:t>marco@bnl.gov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38302" y="0"/>
            <a:ext cx="351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de-DE" b="1" dirty="0" smtClean="0"/>
              <a:t>EIC </a:t>
            </a:r>
            <a:r>
              <a:rPr lang="de-DE" b="1" dirty="0" err="1" smtClean="0"/>
              <a:t>Advisory</a:t>
            </a:r>
            <a:r>
              <a:rPr lang="de-DE" b="1" dirty="0" smtClean="0"/>
              <a:t> </a:t>
            </a:r>
            <a:r>
              <a:rPr lang="de-DE" b="1" dirty="0" err="1" smtClean="0"/>
              <a:t>Committee</a:t>
            </a:r>
            <a:r>
              <a:rPr lang="de-DE" b="1" dirty="0" smtClean="0"/>
              <a:t> Meeting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April 10, 2011 -  </a:t>
            </a:r>
            <a:r>
              <a:rPr lang="de-DE" dirty="0" err="1" smtClean="0"/>
              <a:t>Newport</a:t>
            </a:r>
            <a:r>
              <a:rPr lang="de-DE" dirty="0" smtClean="0"/>
              <a:t> News, VA</a:t>
            </a:r>
            <a:r>
              <a:rPr lang="en-US" dirty="0" smtClean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39455" y="1270115"/>
            <a:ext cx="623625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Compelling Opportunities </a:t>
            </a:r>
          </a:p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in Spin Physics</a:t>
            </a:r>
            <a:r>
              <a:rPr lang="en-US" sz="4000" b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r>
              <a:rPr lang="en-US" sz="4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 </a:t>
            </a:r>
          </a:p>
          <a:p>
            <a:pPr algn="ctr">
              <a:spcAft>
                <a:spcPts val="3000"/>
              </a:spcAft>
            </a:pPr>
            <a:r>
              <a:rPr lang="en-US" sz="4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at an EIC</a:t>
            </a:r>
            <a:r>
              <a:rPr lang="en-US" sz="28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98097" y="6429968"/>
            <a:ext cx="6214637" cy="369332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  <a:softEdge rad="63500"/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*</a:t>
            </a:r>
            <a:r>
              <a:rPr lang="en-US" b="1" baseline="300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 </a:t>
            </a: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this talk: </a:t>
            </a:r>
            <a:r>
              <a:rPr lang="en-US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focus only on the proton’s </a:t>
            </a:r>
            <a:r>
              <a:rPr lang="en-US" dirty="0" err="1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helicity</a:t>
            </a:r>
            <a:r>
              <a:rPr lang="en-US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 structure  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147415" y="6429968"/>
            <a:ext cx="8788219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25" y="5747556"/>
            <a:ext cx="640397" cy="640397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285" y="5820649"/>
            <a:ext cx="19050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what can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be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achieved for 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g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? – cont’d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2182" y="1056447"/>
            <a:ext cx="4600068" cy="460006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2183" y="1059057"/>
            <a:ext cx="4600068" cy="460006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2183" y="1057812"/>
            <a:ext cx="4600067" cy="46000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3444" y="857250"/>
            <a:ext cx="878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how effective are scaling violations with data up to                   </a:t>
            </a:r>
            <a:r>
              <a:rPr lang="en-US" sz="1400" dirty="0" smtClean="0">
                <a:latin typeface="Comic Sans MS"/>
                <a:cs typeface="Comic Sans MS"/>
              </a:rPr>
              <a:t>(recall </a:t>
            </a:r>
            <a:r>
              <a:rPr lang="en-US" sz="1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r>
              <a:rPr lang="en-US" sz="14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min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 ≈ 1.6×10</a:t>
            </a:r>
            <a:r>
              <a: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-4</a:t>
            </a:r>
            <a:r>
              <a:rPr lang="en-US" sz="1400" dirty="0" smtClean="0">
                <a:latin typeface="Comic Sans MS"/>
                <a:cs typeface="Comic Sans MS"/>
              </a:rPr>
              <a:t>) 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3444" y="4474185"/>
            <a:ext cx="20974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latin typeface="Comic Sans MS"/>
                <a:cs typeface="Comic Sans MS"/>
              </a:rPr>
              <a:t>DSSV+ includes also latest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latin typeface="Comic Sans MS"/>
                <a:cs typeface="Comic Sans MS"/>
              </a:rPr>
              <a:t>COMPASS (SI)DIS data</a:t>
            </a:r>
          </a:p>
          <a:p>
            <a:pPr>
              <a:spcAft>
                <a:spcPts val="600"/>
              </a:spcAft>
            </a:pPr>
            <a:r>
              <a:rPr lang="en-US" sz="1100" dirty="0" smtClean="0">
                <a:latin typeface="Comic Sans MS"/>
                <a:cs typeface="Comic Sans MS"/>
              </a:rPr>
              <a:t>(no impact on DSSV </a:t>
            </a:r>
            <a:r>
              <a:rPr lang="en-US" sz="11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1100" dirty="0" err="1" smtClean="0">
                <a:latin typeface="Comic Sans MS"/>
                <a:cs typeface="Comic Sans MS"/>
              </a:rPr>
              <a:t>g</a:t>
            </a:r>
            <a:r>
              <a:rPr lang="en-US" sz="1100" dirty="0" smtClean="0"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11" name="Gruppierung 10"/>
          <p:cNvGrpSpPr/>
          <p:nvPr/>
        </p:nvGrpSpPr>
        <p:grpSpPr>
          <a:xfrm>
            <a:off x="6978023" y="2027253"/>
            <a:ext cx="2198038" cy="3678038"/>
            <a:chOff x="6978023" y="2027253"/>
            <a:chExt cx="2198038" cy="367803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140" y="2027253"/>
              <a:ext cx="1577208" cy="2365812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6978023" y="4428018"/>
              <a:ext cx="219803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dirty="0" smtClean="0"/>
                <a:t>χ</a:t>
              </a:r>
              <a:r>
                <a:rPr lang="en-US" sz="1600" b="1" baseline="30000" dirty="0" smtClean="0"/>
                <a:t>2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latin typeface="Comic Sans MS"/>
                  <a:cs typeface="Comic Sans MS"/>
                </a:rPr>
                <a:t>profile slims down</a:t>
              </a:r>
            </a:p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latin typeface="Comic Sans MS"/>
                  <a:cs typeface="Comic Sans MS"/>
                </a:rPr>
                <a:t>significantly already</a:t>
              </a:r>
            </a:p>
            <a:p>
              <a:pPr algn="ctr">
                <a:spcAft>
                  <a:spcPts val="600"/>
                </a:spcAft>
              </a:pPr>
              <a:r>
                <a:rPr lang="en-US" sz="1600" b="1" dirty="0" smtClean="0">
                  <a:latin typeface="Comic Sans MS"/>
                  <a:cs typeface="Comic Sans MS"/>
                </a:rPr>
                <a:t>for stage-1</a:t>
              </a:r>
            </a:p>
            <a:p>
              <a:pPr algn="ctr"/>
              <a:r>
                <a:rPr lang="en-US" sz="1400" b="1" dirty="0" smtClean="0">
                  <a:latin typeface="Comic Sans MS"/>
                  <a:cs typeface="Comic Sans MS"/>
                </a:rPr>
                <a:t>(one month of running) 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73444" y="1657921"/>
            <a:ext cx="127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Sassot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, MS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7" name="Gruppierung 16"/>
          <p:cNvGrpSpPr/>
          <p:nvPr/>
        </p:nvGrpSpPr>
        <p:grpSpPr>
          <a:xfrm>
            <a:off x="273444" y="6254775"/>
            <a:ext cx="8225329" cy="369332"/>
            <a:chOff x="273444" y="6254775"/>
            <a:chExt cx="8225329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273444" y="6254775"/>
              <a:ext cx="822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with                one can reach down to </a:t>
              </a:r>
              <a:r>
                <a:rPr lang="en-US" dirty="0" err="1" smtClean="0">
                  <a:latin typeface="Comic Sans MS"/>
                  <a:cs typeface="Comic Sans MS"/>
                </a:rPr>
                <a:t>x</a:t>
              </a:r>
              <a:r>
                <a:rPr lang="en-US" dirty="0" smtClean="0">
                  <a:latin typeface="Comic Sans MS"/>
                  <a:cs typeface="Comic Sans MS"/>
                </a:rPr>
                <a:t> ≈ 3×10</a:t>
              </a:r>
              <a:r>
                <a:rPr lang="en-US" baseline="30000" dirty="0" smtClean="0">
                  <a:latin typeface="Comic Sans MS"/>
                  <a:cs typeface="Comic Sans MS"/>
                </a:rPr>
                <a:t>-5</a:t>
              </a:r>
              <a:r>
                <a:rPr lang="en-US" dirty="0" smtClean="0">
                  <a:latin typeface="Comic Sans MS"/>
                  <a:cs typeface="Comic Sans MS"/>
                </a:rPr>
                <a:t>  </a:t>
              </a:r>
              <a:r>
                <a:rPr lang="en-US" sz="1400" dirty="0" smtClean="0">
                  <a:latin typeface="Comic Sans MS"/>
                  <a:cs typeface="Comic Sans MS"/>
                </a:rPr>
                <a:t>(impact needs to be quantified</a:t>
              </a:r>
              <a:r>
                <a:rPr lang="en-US" sz="1600" dirty="0" smtClean="0">
                  <a:latin typeface="Comic Sans MS"/>
                  <a:cs typeface="Comic Sans MS"/>
                </a:rPr>
                <a:t>) </a:t>
              </a:r>
              <a:endParaRPr lang="en-US" dirty="0"/>
            </a:p>
          </p:txBody>
        </p:sp>
        <p:pic>
          <p:nvPicPr>
            <p:cNvPr id="15" name="Bild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979550" y="6323265"/>
              <a:ext cx="977900" cy="241300"/>
            </a:xfrm>
            <a:prstGeom prst="rect">
              <a:avLst/>
            </a:prstGeom>
          </p:spPr>
        </p:pic>
      </p:grpSp>
      <p:pic>
        <p:nvPicPr>
          <p:cNvPr id="16" name="Bild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836823" y="938407"/>
            <a:ext cx="863600" cy="2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33" y="1290052"/>
            <a:ext cx="4850487" cy="4507523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what can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be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achieved for 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g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? – cont’d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73444" y="833510"/>
            <a:ext cx="521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what about the uncertainties on the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-shape …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73444" y="1657921"/>
            <a:ext cx="1277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Sassot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, MS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uppierung 13"/>
          <p:cNvGrpSpPr/>
          <p:nvPr/>
        </p:nvGrpSpPr>
        <p:grpSpPr>
          <a:xfrm>
            <a:off x="7196366" y="759929"/>
            <a:ext cx="1667699" cy="2497745"/>
            <a:chOff x="7196366" y="759929"/>
            <a:chExt cx="1667699" cy="2497745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366" y="1036928"/>
              <a:ext cx="1667699" cy="1389749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7482235" y="2426677"/>
              <a:ext cx="11721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8000"/>
                </a:buClr>
                <a:buFont typeface="Wingdings" charset="2"/>
                <a:buChar char="ü"/>
              </a:pPr>
              <a:r>
                <a:rPr lang="en-US" sz="1600" dirty="0" smtClean="0"/>
                <a:t>  </a:t>
              </a:r>
              <a:r>
                <a:rPr lang="en-US" sz="1600" dirty="0" smtClean="0">
                  <a:latin typeface="Comic Sans MS"/>
                  <a:cs typeface="Comic Sans MS"/>
                </a:rPr>
                <a:t>unique</a:t>
              </a:r>
            </a:p>
            <a:p>
              <a:pPr>
                <a:buClr>
                  <a:srgbClr val="008000"/>
                </a:buClr>
                <a:buFont typeface="Wingdings" charset="2"/>
                <a:buChar char="ü"/>
              </a:pPr>
              <a:r>
                <a:rPr lang="en-US" sz="1600" dirty="0" smtClean="0">
                  <a:latin typeface="Comic Sans MS"/>
                  <a:cs typeface="Comic Sans MS"/>
                </a:rPr>
                <a:t> feasible</a:t>
              </a:r>
            </a:p>
            <a:p>
              <a:pPr>
                <a:buClr>
                  <a:srgbClr val="008000"/>
                </a:buClr>
                <a:buFont typeface="Wingdings" charset="2"/>
                <a:buChar char="ü"/>
              </a:pPr>
              <a:r>
                <a:rPr lang="en-US" sz="1600" dirty="0" smtClean="0">
                  <a:latin typeface="Comic Sans MS"/>
                  <a:cs typeface="Comic Sans MS"/>
                </a:rPr>
                <a:t> relevant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220691" y="759929"/>
              <a:ext cx="16433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golden measurement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273444" y="5797575"/>
            <a:ext cx="8302273" cy="896247"/>
            <a:chOff x="273444" y="5797575"/>
            <a:chExt cx="8302273" cy="896247"/>
          </a:xfrm>
        </p:grpSpPr>
        <p:grpSp>
          <p:nvGrpSpPr>
            <p:cNvPr id="26" name="Gruppierung 25"/>
            <p:cNvGrpSpPr/>
            <p:nvPr/>
          </p:nvGrpSpPr>
          <p:grpSpPr>
            <a:xfrm>
              <a:off x="273444" y="5797575"/>
              <a:ext cx="8302273" cy="457200"/>
              <a:chOff x="273444" y="5797575"/>
              <a:chExt cx="8302273" cy="457200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273444" y="5850490"/>
                <a:ext cx="83022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  <a:buFont typeface="Arial"/>
                  <a:buChar char="•"/>
                </a:pPr>
                <a:r>
                  <a:rPr lang="en-US" sz="1600" dirty="0" smtClean="0"/>
                  <a:t>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expect to determine                       at about 10% level 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(or better – more studies needed)</a:t>
                </a:r>
                <a:endParaRPr lang="en-US" sz="1600" dirty="0" smtClean="0">
                  <a:latin typeface="Comic Sans MS"/>
                  <a:cs typeface="Comic Sans MS"/>
                </a:endParaRPr>
              </a:p>
            </p:txBody>
          </p:sp>
          <p:pic>
            <p:nvPicPr>
              <p:cNvPr id="23" name="Bild 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454233" y="5797575"/>
                <a:ext cx="1219200" cy="457200"/>
              </a:xfrm>
              <a:prstGeom prst="rect">
                <a:avLst/>
              </a:prstGeom>
            </p:spPr>
          </p:pic>
        </p:grpSp>
        <p:sp>
          <p:nvSpPr>
            <p:cNvPr id="15" name="Textfeld 14"/>
            <p:cNvSpPr txBox="1"/>
            <p:nvPr/>
          </p:nvSpPr>
          <p:spPr>
            <a:xfrm>
              <a:off x="1477329" y="6355268"/>
              <a:ext cx="62302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kinematic reach down to </a:t>
              </a:r>
              <a:r>
                <a:rPr lang="en-US" sz="1600" dirty="0" err="1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 = 10</a:t>
              </a:r>
              <a:r>
                <a:rPr lang="en-US" sz="1600" baseline="300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-4</a:t>
              </a:r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 essential to determine integral</a:t>
              </a:r>
              <a:endParaRPr lang="en-US" sz="1600" dirty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endParaRPr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2629" y="1261134"/>
            <a:ext cx="4801402" cy="4536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selected open issues in flavor structure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3130" y="761884"/>
            <a:ext cx="844989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omic Sans MS"/>
                <a:cs typeface="Comic Sans MS"/>
              </a:rPr>
              <a:t>strangeness is one of the least known quantities in </a:t>
            </a:r>
            <a:r>
              <a:rPr lang="en-US" dirty="0" err="1" smtClean="0">
                <a:latin typeface="Comic Sans MS"/>
                <a:cs typeface="Comic Sans MS"/>
              </a:rPr>
              <a:t>hadronic</a:t>
            </a:r>
            <a:r>
              <a:rPr lang="en-US" dirty="0" smtClean="0">
                <a:latin typeface="Comic Sans MS"/>
                <a:cs typeface="Comic Sans MS"/>
              </a:rPr>
              <a:t> physics  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– both </a:t>
            </a:r>
            <a:r>
              <a:rPr lang="en-US" sz="1600" dirty="0" err="1" smtClean="0">
                <a:latin typeface="Comic Sans MS"/>
                <a:cs typeface="Comic Sans MS"/>
              </a:rPr>
              <a:t>unpolarized</a:t>
            </a:r>
            <a:r>
              <a:rPr lang="en-US" sz="1600" dirty="0" smtClean="0">
                <a:latin typeface="Comic Sans MS"/>
                <a:cs typeface="Comic Sans MS"/>
              </a:rPr>
              <a:t> and polarized – </a:t>
            </a:r>
            <a:r>
              <a:rPr lang="en-US" dirty="0" smtClean="0">
                <a:latin typeface="Comic Sans MS"/>
                <a:cs typeface="Comic Sans MS"/>
              </a:rPr>
              <a:t>where significant progress is difficult w/o EIC</a:t>
            </a:r>
            <a:endParaRPr lang="en-US" dirty="0"/>
          </a:p>
        </p:txBody>
      </p:sp>
      <p:grpSp>
        <p:nvGrpSpPr>
          <p:cNvPr id="23" name="Gruppierung 22"/>
          <p:cNvGrpSpPr/>
          <p:nvPr/>
        </p:nvGrpSpPr>
        <p:grpSpPr>
          <a:xfrm>
            <a:off x="4476437" y="1575013"/>
            <a:ext cx="4788490" cy="4797880"/>
            <a:chOff x="4476437" y="1575013"/>
            <a:chExt cx="4788490" cy="4797880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6583" y="1882790"/>
              <a:ext cx="2989935" cy="3148412"/>
            </a:xfrm>
            <a:prstGeom prst="rect">
              <a:avLst/>
            </a:prstGeom>
          </p:spPr>
        </p:pic>
        <p:pic>
          <p:nvPicPr>
            <p:cNvPr id="10" name="Bild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677025" y="2082616"/>
              <a:ext cx="1562100" cy="21590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5569719" y="1575013"/>
              <a:ext cx="2849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DSSV </a:t>
              </a:r>
              <a:r>
                <a:rPr lang="en-US" sz="1200" dirty="0" smtClean="0">
                  <a:latin typeface="Comic Sans MS"/>
                  <a:cs typeface="Comic Sans MS"/>
                </a:rPr>
                <a:t>(incl. latest COMPASS data)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9399" y="3570691"/>
              <a:ext cx="1282700" cy="889000"/>
            </a:xfrm>
            <a:prstGeom prst="rect">
              <a:avLst/>
            </a:prstGeom>
          </p:spPr>
        </p:pic>
        <p:cxnSp>
          <p:nvCxnSpPr>
            <p:cNvPr id="14" name="Gerade Verbindung 13"/>
            <p:cNvCxnSpPr/>
            <p:nvPr/>
          </p:nvCxnSpPr>
          <p:spPr>
            <a:xfrm rot="5400000" flipH="1" flipV="1">
              <a:off x="5378847" y="3523093"/>
              <a:ext cx="1803291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6279698" y="3570691"/>
              <a:ext cx="571748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6239580" y="3618382"/>
              <a:ext cx="611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data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476437" y="4926343"/>
              <a:ext cx="478849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/>
                <a:t> </a:t>
              </a:r>
              <a:r>
                <a:rPr lang="en-US" b="1" dirty="0" smtClean="0">
                  <a:latin typeface="Comic Sans MS"/>
                  <a:cs typeface="Comic Sans MS"/>
                </a:rPr>
                <a:t>s</a:t>
              </a:r>
              <a:r>
                <a:rPr lang="en-US" sz="1600" b="1" dirty="0" smtClean="0">
                  <a:latin typeface="Comic Sans MS"/>
                  <a:cs typeface="Comic Sans MS"/>
                </a:rPr>
                <a:t>urprise: </a:t>
              </a:r>
              <a:r>
                <a:rPr lang="en-US" sz="1600" dirty="0" err="1" smtClean="0">
                  <a:latin typeface="Lucida Grande"/>
                  <a:ea typeface="Lucida Grande"/>
                  <a:cs typeface="Lucida Grande"/>
                </a:rPr>
                <a:t>Δ</a:t>
              </a:r>
              <a:r>
                <a:rPr lang="en-US" sz="1600" dirty="0" err="1" smtClean="0">
                  <a:latin typeface="Comic Sans MS"/>
                  <a:cs typeface="Comic Sans MS"/>
                </a:rPr>
                <a:t>s</a:t>
              </a:r>
              <a:r>
                <a:rPr lang="en-US" sz="1600" dirty="0" smtClean="0">
                  <a:latin typeface="Comic Sans MS"/>
                  <a:cs typeface="Comic Sans MS"/>
                </a:rPr>
                <a:t> small &amp; positive from SIDIS data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but 1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st</a:t>
              </a:r>
              <a:r>
                <a:rPr lang="en-US" sz="1600" dirty="0" smtClean="0">
                  <a:latin typeface="Comic Sans MS"/>
                  <a:cs typeface="Comic Sans MS"/>
                </a:rPr>
                <a:t> moment is negative and sizable due</a:t>
              </a:r>
            </a:p>
            <a:p>
              <a:r>
                <a:rPr lang="en-US" sz="1600" dirty="0" smtClean="0">
                  <a:latin typeface="Comic Sans MS"/>
                  <a:cs typeface="Comic Sans MS"/>
                </a:rPr>
                <a:t>  to “constraint” from </a:t>
              </a:r>
              <a:r>
                <a:rPr lang="en-US" sz="1600" dirty="0" err="1" smtClean="0">
                  <a:latin typeface="Comic Sans MS"/>
                  <a:cs typeface="Comic Sans MS"/>
                </a:rPr>
                <a:t>hyperon</a:t>
              </a:r>
              <a:r>
                <a:rPr lang="en-US" sz="1600" dirty="0" smtClean="0">
                  <a:latin typeface="Comic Sans MS"/>
                  <a:cs typeface="Comic Sans MS"/>
                </a:rPr>
                <a:t> decays (F,D)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 smtClean="0">
                  <a:latin typeface="Comic Sans MS"/>
                  <a:cs typeface="Comic Sans MS"/>
                </a:rPr>
                <a:t>   (assumed SU(3) symmetry debatable </a:t>
              </a:r>
              <a:r>
                <a:rPr lang="en-US" sz="12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M. Savage</a:t>
              </a:r>
              <a:r>
                <a:rPr lang="en-US" sz="1200" dirty="0" smtClean="0">
                  <a:latin typeface="Comic Sans MS"/>
                  <a:cs typeface="Comic Sans MS"/>
                </a:rPr>
                <a:t>)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drives uncertainties on </a:t>
              </a:r>
              <a:r>
                <a:rPr lang="en-US" sz="1600" dirty="0" err="1" smtClean="0">
                  <a:latin typeface="Lucida Grande"/>
                  <a:ea typeface="Lucida Grande"/>
                  <a:cs typeface="Lucida Grande"/>
                </a:rPr>
                <a:t>ΔΣ</a:t>
              </a:r>
              <a:r>
                <a:rPr lang="en-US" sz="1600" dirty="0" smtClean="0">
                  <a:latin typeface="Lucida Grande"/>
                  <a:ea typeface="Lucida Grande"/>
                  <a:cs typeface="Lucida Grande"/>
                </a:rPr>
                <a:t> </a:t>
              </a:r>
              <a:r>
                <a:rPr lang="en-US" sz="1400" dirty="0" smtClean="0">
                  <a:latin typeface="Comic Sans MS"/>
                  <a:ea typeface="Lucida Grande"/>
                  <a:cs typeface="Comic Sans MS"/>
                </a:rPr>
                <a:t>(spin sum)</a:t>
              </a:r>
              <a:r>
                <a:rPr lang="en-US" sz="1400" dirty="0" smtClean="0">
                  <a:latin typeface="Comic Sans MS"/>
                  <a:cs typeface="Comic Sans MS"/>
                </a:rPr>
                <a:t>  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738076" y="6444685"/>
            <a:ext cx="775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889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we really need to determine it better ! </a:t>
            </a:r>
            <a:r>
              <a:rPr lang="en-US" sz="1400" dirty="0" smtClean="0">
                <a:effectLst>
                  <a:glow rad="889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(including their </a:t>
            </a:r>
            <a:r>
              <a:rPr lang="en-US" sz="1400" dirty="0" err="1" smtClean="0">
                <a:effectLst>
                  <a:glow rad="889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u,d</a:t>
            </a:r>
            <a:r>
              <a:rPr lang="en-US" sz="1400" dirty="0" smtClean="0">
                <a:effectLst>
                  <a:glow rad="889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 quark colleagues)</a:t>
            </a:r>
            <a:endParaRPr lang="en-US" sz="1600" dirty="0">
              <a:effectLst>
                <a:glow rad="88900">
                  <a:srgbClr val="FFFF00">
                    <a:alpha val="75000"/>
                  </a:srgbClr>
                </a:glow>
              </a:effectLst>
              <a:latin typeface="Comic Sans MS"/>
              <a:cs typeface="Comic Sans MS"/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52862" y="1882789"/>
            <a:ext cx="4390946" cy="4106697"/>
            <a:chOff x="52862" y="1882789"/>
            <a:chExt cx="4390946" cy="4106697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3130" y="2036678"/>
              <a:ext cx="4008328" cy="266988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65140" y="1882789"/>
              <a:ext cx="1948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NNPDF collaboration</a:t>
              </a:r>
              <a:endParaRPr lang="en-US" sz="140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8" name="Bild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096799" y="3845895"/>
              <a:ext cx="1409700" cy="2159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2862" y="4973823"/>
              <a:ext cx="43909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/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substantial uncertainties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known issues with HERMES data at large </a:t>
              </a:r>
              <a:r>
                <a:rPr lang="en-US" sz="1600" dirty="0" err="1" smtClean="0">
                  <a:latin typeface="Comic Sans MS"/>
                  <a:cs typeface="Comic Sans MS"/>
                </a:rPr>
                <a:t>x</a:t>
              </a:r>
              <a:endParaRPr lang="en-US" sz="1600" dirty="0" smtClean="0">
                <a:latin typeface="Comic Sans MS"/>
                <a:cs typeface="Comic Sans MS"/>
              </a:endParaRP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b="1" dirty="0" smtClean="0">
                  <a:latin typeface="Comic Sans MS"/>
                  <a:cs typeface="Comic Sans MS"/>
                </a:rPr>
                <a:t>hot topic:   </a:t>
              </a:r>
              <a:endParaRPr lang="en-US" b="1" dirty="0"/>
            </a:p>
          </p:txBody>
        </p:sp>
        <p:pic>
          <p:nvPicPr>
            <p:cNvPr id="21" name="Bild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1292838" y="5672138"/>
              <a:ext cx="1092200" cy="241300"/>
            </a:xfrm>
            <a:prstGeom prst="rect">
              <a:avLst/>
            </a:prstGeom>
          </p:spPr>
        </p:pic>
      </p:grp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97031" y="0"/>
            <a:ext cx="7948362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flavor separation with semi-inclusive DIS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086600" y="914400"/>
            <a:ext cx="1600200" cy="1524000"/>
          </a:xfrm>
          <a:prstGeom prst="rect">
            <a:avLst/>
          </a:prstGeom>
          <a:solidFill>
            <a:srgbClr val="00FF00">
              <a:alpha val="5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1000" y="1219200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latin typeface="Comic Sans MS"/>
                <a:cs typeface="Comic Sans MS"/>
              </a:rPr>
              <a:t>at LO: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010400" y="1752600"/>
            <a:ext cx="1747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  <a:latin typeface="Comic Sans MS"/>
                <a:cs typeface="Comic Sans MS"/>
              </a:rPr>
              <a:t> extra </a:t>
            </a:r>
            <a:r>
              <a:rPr lang="de-DE" dirty="0" err="1">
                <a:solidFill>
                  <a:srgbClr val="000000"/>
                </a:solidFill>
                <a:latin typeface="Comic Sans MS"/>
                <a:cs typeface="Comic Sans MS"/>
              </a:rPr>
              <a:t>weight</a:t>
            </a:r>
            <a:endParaRPr lang="de-DE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>
                <a:solidFill>
                  <a:srgbClr val="000000"/>
                </a:solidFill>
                <a:latin typeface="Comic Sans MS"/>
                <a:cs typeface="Comic Sans MS"/>
              </a:rPr>
              <a:t>for</a:t>
            </a:r>
            <a:r>
              <a:rPr lang="de-DE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mic Sans MS"/>
                <a:cs typeface="Comic Sans MS"/>
              </a:rPr>
              <a:t>each</a:t>
            </a:r>
            <a:r>
              <a:rPr lang="de-DE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mic Sans MS"/>
                <a:cs typeface="Comic Sans MS"/>
              </a:rPr>
              <a:t>quark</a:t>
            </a:r>
            <a:endParaRPr lang="de-DE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1" name="Bild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70944" y="1219200"/>
            <a:ext cx="5156200" cy="635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217357" y="2970975"/>
            <a:ext cx="680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actual analysis of data requires NLO QCD where </a:t>
            </a:r>
            <a:r>
              <a:rPr lang="en-US" sz="1400" dirty="0" err="1" smtClean="0">
                <a:latin typeface="Comic Sans MS"/>
                <a:cs typeface="Comic Sans MS"/>
              </a:rPr>
              <a:t>x</a:t>
            </a:r>
            <a:r>
              <a:rPr lang="en-US" sz="1400" dirty="0" smtClean="0">
                <a:latin typeface="Comic Sans MS"/>
                <a:cs typeface="Comic Sans MS"/>
              </a:rPr>
              <a:t>, </a:t>
            </a:r>
            <a:r>
              <a:rPr lang="en-US" sz="1400" dirty="0" err="1" smtClean="0">
                <a:latin typeface="Comic Sans MS"/>
                <a:cs typeface="Comic Sans MS"/>
              </a:rPr>
              <a:t>z</a:t>
            </a:r>
            <a:r>
              <a:rPr lang="en-US" sz="1400" dirty="0" smtClean="0">
                <a:latin typeface="Comic Sans MS"/>
                <a:cs typeface="Comic Sans MS"/>
              </a:rPr>
              <a:t> dependence is non-trivial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19200" y="2601643"/>
            <a:ext cx="686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allows for full flavor separation if enough hadrons are studied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9651" y="3458565"/>
            <a:ext cx="404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relevant quantities/measurements: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1467" y="3913381"/>
            <a:ext cx="8763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baseline="30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err="1" smtClean="0">
                <a:latin typeface="Comic Sans MS"/>
                <a:cs typeface="Comic Sans MS"/>
              </a:rPr>
              <a:t>un)polarized</a:t>
            </a:r>
            <a:r>
              <a:rPr lang="en-US" dirty="0" smtClean="0">
                <a:latin typeface="Comic Sans MS"/>
                <a:cs typeface="Comic Sans MS"/>
              </a:rPr>
              <a:t> SIDIS cross sections  </a:t>
            </a:r>
            <a:r>
              <a:rPr lang="en-US" sz="1400" dirty="0" smtClean="0">
                <a:latin typeface="Comic Sans MS"/>
                <a:cs typeface="Comic Sans MS"/>
              </a:rPr>
              <a:t>(</a:t>
            </a:r>
            <a:r>
              <a:rPr lang="en-US" sz="1400" dirty="0" smtClean="0">
                <a:effectLst/>
                <a:latin typeface="Comic Sans MS"/>
                <a:cs typeface="Comic Sans MS"/>
              </a:rPr>
              <a:t>we don’t want to study asymmetries anymore at EIC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  <a:endParaRPr lang="en-US" dirty="0" smtClean="0">
              <a:solidFill>
                <a:srgbClr val="0000FF"/>
              </a:solidFill>
              <a:latin typeface="Lucida Grande"/>
              <a:ea typeface="Lucida Grande"/>
              <a:cs typeface="Lucida Grande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for </a:t>
            </a:r>
            <a:r>
              <a:rPr lang="en-US" dirty="0" err="1" smtClean="0">
                <a:latin typeface="Comic Sans MS"/>
                <a:ea typeface="Lucida Grande"/>
                <a:cs typeface="Comic Sans MS"/>
              </a:rPr>
              <a:t>u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, </a:t>
            </a:r>
            <a:r>
              <a:rPr lang="en-US" dirty="0" err="1" smtClean="0">
                <a:latin typeface="Comic Sans MS"/>
                <a:ea typeface="Lucida Grande"/>
                <a:cs typeface="Comic Sans MS"/>
              </a:rPr>
              <a:t>ubar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, </a:t>
            </a:r>
            <a:r>
              <a:rPr lang="en-US" dirty="0" err="1" smtClean="0">
                <a:latin typeface="Comic Sans MS"/>
                <a:ea typeface="Lucida Grande"/>
                <a:cs typeface="Comic Sans MS"/>
              </a:rPr>
              <a:t>d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, </a:t>
            </a:r>
            <a:r>
              <a:rPr lang="en-US" dirty="0" err="1" smtClean="0">
                <a:latin typeface="Comic Sans MS"/>
                <a:ea typeface="Lucida Grande"/>
                <a:cs typeface="Comic Sans MS"/>
              </a:rPr>
              <a:t>dbar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, </a:t>
            </a:r>
            <a:r>
              <a:rPr lang="en-US" dirty="0" err="1" smtClean="0">
                <a:latin typeface="Comic Sans MS"/>
                <a:ea typeface="Lucida Grande"/>
                <a:cs typeface="Comic Sans MS"/>
              </a:rPr>
              <a:t>s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, </a:t>
            </a:r>
            <a:r>
              <a:rPr lang="en-US" dirty="0" err="1" smtClean="0">
                <a:latin typeface="Comic Sans MS"/>
                <a:ea typeface="Lucida Grande"/>
                <a:cs typeface="Comic Sans MS"/>
              </a:rPr>
              <a:t>sbar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 separation need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H = </a:t>
            </a:r>
            <a:r>
              <a:rPr lang="en-US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 K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 K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 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(nice to have more)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kinematic coverage in x,Q</a:t>
            </a:r>
            <a:r>
              <a:rPr lang="en-US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similar to inclusive DIS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16" name="Gruppierung 40"/>
          <p:cNvGrpSpPr/>
          <p:nvPr/>
        </p:nvGrpSpPr>
        <p:grpSpPr>
          <a:xfrm>
            <a:off x="279651" y="5181887"/>
            <a:ext cx="7853432" cy="1507139"/>
            <a:chOff x="279651" y="2823007"/>
            <a:chExt cx="7853432" cy="1507139"/>
          </a:xfrm>
        </p:grpSpPr>
        <p:sp>
          <p:nvSpPr>
            <p:cNvPr id="17" name="Textfeld 16"/>
            <p:cNvSpPr txBox="1"/>
            <p:nvPr/>
          </p:nvSpPr>
          <p:spPr>
            <a:xfrm>
              <a:off x="279651" y="2823007"/>
              <a:ext cx="4449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/>
                  <a:cs typeface="Comic Sans MS"/>
                </a:rPr>
                <a:t>complications/additional opportunities:</a:t>
              </a:r>
              <a:endParaRPr lang="en-US" b="1" dirty="0">
                <a:latin typeface="Comic Sans MS"/>
                <a:cs typeface="Comic Sans MS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79651" y="3283706"/>
              <a:ext cx="785343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dirty="0" smtClean="0"/>
                <a:t>  </a:t>
              </a:r>
              <a:r>
                <a:rPr lang="en-US" dirty="0" smtClean="0">
                  <a:latin typeface="Comic Sans MS"/>
                  <a:cs typeface="Comic Sans MS"/>
                </a:rPr>
                <a:t>PDF information entangled with fragmentation functions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dirty="0" smtClean="0">
                  <a:latin typeface="Comic Sans MS"/>
                  <a:cs typeface="Comic Sans MS"/>
                </a:rPr>
                <a:t> should be not a problem: </a:t>
              </a:r>
              <a:r>
                <a:rPr lang="en-US" sz="1600" dirty="0" smtClean="0">
                  <a:latin typeface="Comic Sans MS"/>
                  <a:cs typeface="Comic Sans MS"/>
                </a:rPr>
                <a:t>already known pretty well </a:t>
              </a:r>
              <a:r>
                <a:rPr lang="en-US" sz="1200" dirty="0" smtClean="0">
                  <a:latin typeface="Comic Sans MS"/>
                  <a:cs typeface="Comic Sans MS"/>
                </a:rPr>
                <a:t>(</a:t>
              </a:r>
              <a:r>
                <a:rPr lang="en-US" sz="12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DSS – de </a:t>
              </a:r>
              <a:r>
                <a:rPr lang="en-US" sz="12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Florian</a:t>
              </a:r>
              <a:r>
                <a:rPr lang="en-US" sz="12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</a:t>
              </a:r>
              <a:r>
                <a:rPr lang="en-US" sz="12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Sassot</a:t>
              </a:r>
              <a:r>
                <a:rPr lang="en-US" sz="12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MS</a:t>
              </a:r>
              <a:r>
                <a:rPr lang="en-US" sz="1200" dirty="0" smtClean="0">
                  <a:latin typeface="Comic Sans MS"/>
                  <a:cs typeface="Comic Sans MS"/>
                </a:rPr>
                <a:t>)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                                              more data (Belle, </a:t>
              </a:r>
              <a:r>
                <a:rPr lang="en-US" sz="1600" dirty="0" err="1" smtClean="0">
                  <a:latin typeface="Comic Sans MS"/>
                  <a:cs typeface="Comic Sans MS"/>
                </a:rPr>
                <a:t>BaBar</a:t>
              </a:r>
              <a:r>
                <a:rPr lang="en-US" sz="1600" dirty="0" smtClean="0">
                  <a:latin typeface="Comic Sans MS"/>
                  <a:cs typeface="Comic Sans MS"/>
                </a:rPr>
                <a:t>, RHIC, LHC, …)</a:t>
              </a:r>
            </a:p>
          </p:txBody>
        </p:sp>
      </p:grpSp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542" y="944468"/>
            <a:ext cx="1354402" cy="1096148"/>
          </a:xfrm>
          <a:prstGeom prst="rect">
            <a:avLst/>
          </a:prstGeom>
        </p:spPr>
      </p:pic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1</a:t>
            </a:r>
            <a:r>
              <a:rPr lang="en-US" sz="2600" b="1" baseline="30000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st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studies done for charged 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kaons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00" y="857250"/>
            <a:ext cx="8813800" cy="51435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56721" y="519624"/>
            <a:ext cx="15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Aschenauer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 MS</a:t>
            </a:r>
            <a:endParaRPr lang="en-US" sz="1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299" y="862164"/>
            <a:ext cx="621766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Comic Sans MS"/>
                <a:cs typeface="Comic Sans MS"/>
              </a:rPr>
              <a:t>compute K</a:t>
            </a:r>
            <a:r>
              <a:rPr lang="en-US" sz="1600" baseline="30000" dirty="0" smtClean="0">
                <a:latin typeface="Comic Sans MS"/>
                <a:cs typeface="Comic Sans MS"/>
              </a:rPr>
              <a:t>+ </a:t>
            </a:r>
            <a:r>
              <a:rPr lang="en-US" sz="1600" dirty="0" smtClean="0">
                <a:latin typeface="Comic Sans MS"/>
                <a:cs typeface="Comic Sans MS"/>
              </a:rPr>
              <a:t>yields in </a:t>
            </a:r>
            <a:r>
              <a:rPr lang="en-US" sz="1600" dirty="0" err="1" smtClean="0">
                <a:latin typeface="Comic Sans MS"/>
                <a:cs typeface="Comic Sans MS"/>
              </a:rPr>
              <a:t>unpol</a:t>
            </a:r>
            <a:r>
              <a:rPr lang="en-US" sz="1600" dirty="0" smtClean="0">
                <a:latin typeface="Comic Sans MS"/>
                <a:cs typeface="Comic Sans MS"/>
              </a:rPr>
              <a:t>. </a:t>
            </a:r>
            <a:r>
              <a:rPr lang="en-US" sz="1600" dirty="0" err="1" smtClean="0">
                <a:latin typeface="Comic Sans MS"/>
                <a:cs typeface="Comic Sans MS"/>
              </a:rPr>
              <a:t>ep</a:t>
            </a:r>
            <a:r>
              <a:rPr lang="en-US" sz="1600" dirty="0" smtClean="0">
                <a:latin typeface="Comic Sans MS"/>
                <a:cs typeface="Comic Sans MS"/>
              </a:rPr>
              <a:t> at NLO with 100 NNPDF replicas</a:t>
            </a:r>
          </a:p>
          <a:p>
            <a:r>
              <a:rPr lang="en-US" sz="1600" dirty="0" err="1" smtClean="0">
                <a:latin typeface="Comic Sans MS"/>
                <a:cs typeface="Comic Sans MS"/>
              </a:rPr>
              <a:t>z</a:t>
            </a:r>
            <a:r>
              <a:rPr lang="en-US" sz="1600" dirty="0" smtClean="0">
                <a:latin typeface="Comic Sans MS"/>
                <a:cs typeface="Comic Sans MS"/>
              </a:rPr>
              <a:t> integrated to minimize FF uncertainties 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75979" y="1887443"/>
            <a:ext cx="136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5×250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uppierung 13"/>
          <p:cNvGrpSpPr/>
          <p:nvPr/>
        </p:nvGrpSpPr>
        <p:grpSpPr>
          <a:xfrm>
            <a:off x="161630" y="854429"/>
            <a:ext cx="8813800" cy="5604169"/>
            <a:chOff x="161630" y="854429"/>
            <a:chExt cx="8813800" cy="5604169"/>
          </a:xfrm>
        </p:grpSpPr>
        <p:sp>
          <p:nvSpPr>
            <p:cNvPr id="12" name="Textfeld 11"/>
            <p:cNvSpPr txBox="1"/>
            <p:nvPr/>
          </p:nvSpPr>
          <p:spPr>
            <a:xfrm>
              <a:off x="4828716" y="4485588"/>
              <a:ext cx="22569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actual uncertainties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much smaller than points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one month of running</a:t>
              </a:r>
              <a:endParaRPr lang="en-US" sz="14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7" name="Gruppierung 10"/>
            <p:cNvGrpSpPr/>
            <p:nvPr/>
          </p:nvGrpSpPr>
          <p:grpSpPr>
            <a:xfrm>
              <a:off x="161630" y="854429"/>
              <a:ext cx="8813800" cy="5604169"/>
              <a:chOff x="165100" y="858178"/>
              <a:chExt cx="8813800" cy="5604169"/>
            </a:xfrm>
          </p:grpSpPr>
          <p:pic>
            <p:nvPicPr>
              <p:cNvPr id="18" name="Bild 1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5100" y="858178"/>
                <a:ext cx="8813800" cy="5143500"/>
              </a:xfrm>
              <a:prstGeom prst="rect">
                <a:avLst/>
              </a:prstGeom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827299" y="5769850"/>
                <a:ext cx="7920959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>
                    <a:latin typeface="Comic Sans MS"/>
                    <a:cs typeface="Comic Sans MS"/>
                  </a:rPr>
                  <a:t>PYTHIA agrees very well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(despite </a:t>
                </a:r>
                <a:r>
                  <a:rPr lang="en-US" sz="1600" b="1" i="1" dirty="0" smtClean="0">
                    <a:latin typeface="Comic Sans MS"/>
                    <a:cs typeface="Comic Sans MS"/>
                  </a:rPr>
                  <a:t>very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different </a:t>
                </a:r>
                <a:r>
                  <a:rPr lang="en-US" sz="1600" dirty="0" err="1" smtClean="0">
                    <a:latin typeface="Comic Sans MS"/>
                    <a:cs typeface="Comic Sans MS"/>
                  </a:rPr>
                  <a:t>hadronization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model)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     --&gt; confidence that we can use MC to estimate yields &amp; generate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pseudo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-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data 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20" name="Textfeld 19"/>
          <p:cNvSpPr txBox="1"/>
          <p:nvPr/>
        </p:nvSpPr>
        <p:spPr>
          <a:xfrm>
            <a:off x="406404" y="6477054"/>
            <a:ext cx="83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work in progress: quantify impact (requires full global analyses); </a:t>
            </a:r>
            <a:r>
              <a:rPr lang="en-US" sz="1400" dirty="0" err="1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pion</a:t>
            </a:r>
            <a:r>
              <a:rPr lang="en-US" sz="14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 yields, SIDIS in polarized </a:t>
            </a:r>
            <a:r>
              <a:rPr lang="en-US" sz="1400" dirty="0" err="1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ep</a:t>
            </a:r>
            <a:r>
              <a:rPr lang="en-US" sz="14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 </a:t>
            </a:r>
            <a:endParaRPr lang="en-US" sz="1400" dirty="0">
              <a:effectLst>
                <a:glow rad="101600">
                  <a:srgbClr val="FFFF00">
                    <a:alpha val="75000"/>
                  </a:srgb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electroweak probes: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why interesting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442" y="634852"/>
            <a:ext cx="2942451" cy="27713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44744" y="1483773"/>
            <a:ext cx="513473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Arial"/>
              <a:buChar char="•"/>
            </a:pPr>
            <a:r>
              <a:rPr lang="en-US" sz="1600" b="1" dirty="0" smtClean="0">
                <a:latin typeface="Comic Sans MS"/>
                <a:cs typeface="Comic Sans MS"/>
              </a:rPr>
              <a:t> neutral currents </a:t>
            </a:r>
            <a:r>
              <a:rPr lang="en-US" sz="1600" dirty="0" smtClean="0">
                <a:latin typeface="Comic Sans MS"/>
                <a:cs typeface="Comic Sans MS"/>
              </a:rPr>
              <a:t>(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sz="1600" dirty="0" smtClean="0">
                <a:latin typeface="Comic Sans MS"/>
                <a:cs typeface="Comic Sans MS"/>
              </a:rPr>
              <a:t>, Z exchange, γZ interference)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/>
              <a:buChar char="•"/>
            </a:pPr>
            <a:r>
              <a:rPr lang="en-US" sz="1600" b="1" dirty="0" smtClean="0">
                <a:latin typeface="Comic Sans MS"/>
                <a:cs typeface="Comic Sans MS"/>
              </a:rPr>
              <a:t> charged currents</a:t>
            </a:r>
            <a:r>
              <a:rPr lang="en-US" sz="1600" dirty="0" smtClean="0">
                <a:latin typeface="Comic Sans MS"/>
                <a:cs typeface="Comic Sans MS"/>
              </a:rPr>
              <a:t> (W exchange)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9640" y="1062129"/>
            <a:ext cx="5439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at high enough Q</a:t>
            </a:r>
            <a:r>
              <a:rPr lang="en-US" sz="1600" baseline="30000" dirty="0" smtClean="0">
                <a:latin typeface="Comic Sans MS"/>
                <a:cs typeface="Comic Sans MS"/>
              </a:rPr>
              <a:t>2 </a:t>
            </a:r>
            <a:r>
              <a:rPr lang="en-US" sz="1600" dirty="0" smtClean="0">
                <a:latin typeface="Comic Sans MS"/>
                <a:cs typeface="Comic Sans MS"/>
              </a:rPr>
              <a:t>electroweak probes become relevant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9640" y="2287943"/>
            <a:ext cx="558358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Comic Sans MS"/>
                <a:cs typeface="Comic Sans MS"/>
              </a:rPr>
              <a:t>parameterized by new structure functions which probe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omic Sans MS"/>
                <a:cs typeface="Comic Sans MS"/>
              </a:rPr>
              <a:t>combinations of </a:t>
            </a:r>
            <a:r>
              <a:rPr lang="en-US" sz="1600" dirty="0" err="1" smtClean="0">
                <a:latin typeface="Comic Sans MS"/>
                <a:cs typeface="Comic Sans MS"/>
              </a:rPr>
              <a:t>PDFs</a:t>
            </a:r>
            <a:r>
              <a:rPr lang="en-US" sz="1600" dirty="0" smtClean="0">
                <a:latin typeface="Comic Sans MS"/>
                <a:cs typeface="Comic Sans MS"/>
              </a:rPr>
              <a:t> different from photon exchange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--&gt;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flavor decomposition without SIDIS,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e-w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couplings</a:t>
            </a:r>
            <a:endParaRPr lang="en-US" sz="16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29" name="Gruppierung 28"/>
          <p:cNvGrpSpPr/>
          <p:nvPr/>
        </p:nvGrpSpPr>
        <p:grpSpPr>
          <a:xfrm>
            <a:off x="215274" y="3566918"/>
            <a:ext cx="8968922" cy="2955827"/>
            <a:chOff x="215274" y="3566918"/>
            <a:chExt cx="8968922" cy="2955827"/>
          </a:xfrm>
        </p:grpSpPr>
        <p:sp>
          <p:nvSpPr>
            <p:cNvPr id="10" name="Textfeld 9"/>
            <p:cNvSpPr txBox="1"/>
            <p:nvPr/>
          </p:nvSpPr>
          <p:spPr>
            <a:xfrm>
              <a:off x="215274" y="3566918"/>
              <a:ext cx="8968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mic Sans MS"/>
                  <a:cs typeface="Comic Sans MS"/>
                </a:rPr>
                <a:t>hadron</a:t>
              </a:r>
              <a:r>
                <a:rPr lang="en-US" b="1" dirty="0" smtClean="0">
                  <a:latin typeface="Comic Sans MS"/>
                  <a:cs typeface="Comic Sans MS"/>
                </a:rPr>
                <a:t>-spin averaged case: </a:t>
              </a:r>
              <a:r>
                <a:rPr lang="en-US" dirty="0" smtClean="0">
                  <a:latin typeface="Comic Sans MS"/>
                  <a:cs typeface="Comic Sans MS"/>
                </a:rPr>
                <a:t>studied to some extent at HERA </a:t>
              </a:r>
              <a:r>
                <a:rPr lang="en-US" sz="1600" dirty="0" smtClean="0">
                  <a:latin typeface="Comic Sans MS"/>
                  <a:cs typeface="Comic Sans MS"/>
                </a:rPr>
                <a:t>(limited statistics)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15274" y="4279370"/>
              <a:ext cx="2869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mic Sans MS"/>
                  <a:cs typeface="Comic Sans MS"/>
                </a:rPr>
                <a:t>hadron</a:t>
              </a:r>
              <a:r>
                <a:rPr lang="en-US" b="1" dirty="0" smtClean="0">
                  <a:latin typeface="Comic Sans MS"/>
                  <a:cs typeface="Comic Sans MS"/>
                </a:rPr>
                <a:t>-spin difference: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963854" y="4209464"/>
              <a:ext cx="318014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Wray;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Derman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; Weber, MS,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Vogelsang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Anselmino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Gambino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Kalinowski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Blumlein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Kochelev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; Forte,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Mangano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</a:t>
              </a:r>
              <a:r>
                <a:rPr lang="en-US" sz="11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Ridolfi</a:t>
              </a:r>
              <a:r>
                <a:rPr lang="en-US" sz="11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; …</a:t>
              </a:r>
              <a:endParaRPr lang="en-US" sz="110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39640" y="4294321"/>
              <a:ext cx="15386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contains </a:t>
              </a:r>
            </a:p>
            <a:p>
              <a:pPr algn="ctr"/>
              <a:r>
                <a:rPr lang="en-US" sz="1400" dirty="0" err="1" smtClean="0">
                  <a:latin typeface="Comic Sans MS"/>
                  <a:cs typeface="Comic Sans MS"/>
                </a:rPr>
                <a:t>e-w</a:t>
              </a:r>
              <a:r>
                <a:rPr lang="en-US" sz="1400" dirty="0" smtClean="0">
                  <a:latin typeface="Comic Sans MS"/>
                  <a:cs typeface="Comic Sans MS"/>
                </a:rPr>
                <a:t> propagators</a:t>
              </a:r>
            </a:p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and couplings</a:t>
              </a:r>
            </a:p>
          </p:txBody>
        </p:sp>
        <p:cxnSp>
          <p:nvCxnSpPr>
            <p:cNvPr id="20" name="Gerade Verbindung 19"/>
            <p:cNvCxnSpPr>
              <a:stCxn id="17" idx="2"/>
            </p:cNvCxnSpPr>
            <p:nvPr/>
          </p:nvCxnSpPr>
          <p:spPr>
            <a:xfrm rot="16200000" flipH="1">
              <a:off x="3958543" y="5083401"/>
              <a:ext cx="298288" cy="19745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1759747" y="6153413"/>
              <a:ext cx="5646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unexplored so far – unique opportunity for the EIC</a:t>
              </a:r>
              <a:endParaRPr lang="en-US" dirty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endParaRPr>
            </a:p>
          </p:txBody>
        </p:sp>
        <p:pic>
          <p:nvPicPr>
            <p:cNvPr id="25" name="Bild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914400" y="5219594"/>
              <a:ext cx="7302500" cy="647700"/>
            </a:xfrm>
            <a:prstGeom prst="rect">
              <a:avLst/>
            </a:prstGeom>
          </p:spPr>
        </p:pic>
      </p:grpSp>
      <p:sp>
        <p:nvSpPr>
          <p:cNvPr id="15" name="Textfeld 14"/>
          <p:cNvSpPr txBox="1"/>
          <p:nvPr/>
        </p:nvSpPr>
        <p:spPr>
          <a:xfrm>
            <a:off x="3253098" y="634852"/>
            <a:ext cx="5606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studies by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Deshpande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 Kumar, Ringer, Riordan,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Taneja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Vogelsang</a:t>
            </a:r>
            <a:endParaRPr lang="en-US" sz="1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what can be learned ?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5273" y="667013"/>
            <a:ext cx="377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 the </a:t>
            </a:r>
            <a:r>
              <a:rPr lang="en-US" dirty="0" err="1" smtClean="0">
                <a:latin typeface="Comic Sans MS"/>
                <a:cs typeface="Comic Sans MS"/>
              </a:rPr>
              <a:t>parton</a:t>
            </a:r>
            <a:r>
              <a:rPr lang="en-US" dirty="0" smtClean="0">
                <a:latin typeface="Comic Sans MS"/>
                <a:cs typeface="Comic Sans MS"/>
              </a:rPr>
              <a:t> model </a:t>
            </a:r>
            <a:r>
              <a:rPr lang="en-US" sz="1600" dirty="0" smtClean="0">
                <a:latin typeface="Comic Sans MS"/>
                <a:cs typeface="Comic Sans MS"/>
              </a:rPr>
              <a:t>(for simplicity)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5273" y="1147533"/>
            <a:ext cx="75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NC:</a:t>
            </a:r>
            <a:endParaRPr lang="en-US" sz="2400" b="1" dirty="0">
              <a:latin typeface="Comic Sans MS"/>
              <a:cs typeface="Comic Sans MS"/>
            </a:endParaRPr>
          </a:p>
        </p:txBody>
      </p:sp>
      <p:pic>
        <p:nvPicPr>
          <p:cNvPr id="7" name="Bild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08413" y="1577115"/>
            <a:ext cx="6388101" cy="673100"/>
          </a:xfrm>
          <a:prstGeom prst="rect">
            <a:avLst/>
          </a:prstGeom>
        </p:spPr>
      </p:pic>
      <p:pic>
        <p:nvPicPr>
          <p:cNvPr id="8" name="Bild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16599" y="2334353"/>
            <a:ext cx="5143500" cy="673100"/>
          </a:xfrm>
          <a:prstGeom prst="rect">
            <a:avLst/>
          </a:prstGeom>
        </p:spPr>
      </p:pic>
      <p:grpSp>
        <p:nvGrpSpPr>
          <p:cNvPr id="29" name="Gruppierung 28"/>
          <p:cNvGrpSpPr/>
          <p:nvPr/>
        </p:nvGrpSpPr>
        <p:grpSpPr>
          <a:xfrm>
            <a:off x="215273" y="2873875"/>
            <a:ext cx="8647936" cy="2123862"/>
            <a:chOff x="215273" y="2873875"/>
            <a:chExt cx="8647936" cy="2123862"/>
          </a:xfrm>
        </p:grpSpPr>
        <p:grpSp>
          <p:nvGrpSpPr>
            <p:cNvPr id="17" name="Gruppierung 16"/>
            <p:cNvGrpSpPr/>
            <p:nvPr/>
          </p:nvGrpSpPr>
          <p:grpSpPr>
            <a:xfrm>
              <a:off x="215273" y="2873875"/>
              <a:ext cx="8647936" cy="2123862"/>
              <a:chOff x="215273" y="3243315"/>
              <a:chExt cx="8647936" cy="2123862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215273" y="3243315"/>
                <a:ext cx="698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Comic Sans MS"/>
                    <a:cs typeface="Comic Sans MS"/>
                  </a:rPr>
                  <a:t>CC:</a:t>
                </a:r>
                <a:endParaRPr lang="en-US" sz="2400" b="1" dirty="0">
                  <a:latin typeface="Comic Sans MS"/>
                  <a:cs typeface="Comic Sans MS"/>
                </a:endParaRPr>
              </a:p>
            </p:txBody>
          </p:sp>
          <p:pic>
            <p:nvPicPr>
              <p:cNvPr id="9" name="Bild 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929525" y="3693008"/>
                <a:ext cx="3302000" cy="304800"/>
              </a:xfrm>
              <a:prstGeom prst="rect">
                <a:avLst/>
              </a:prstGeom>
            </p:spPr>
          </p:pic>
          <p:pic>
            <p:nvPicPr>
              <p:cNvPr id="11" name="Bild 1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1929525" y="4093058"/>
                <a:ext cx="3289300" cy="342900"/>
              </a:xfrm>
              <a:prstGeom prst="rect">
                <a:avLst/>
              </a:prstGeom>
            </p:spPr>
          </p:pic>
          <p:pic>
            <p:nvPicPr>
              <p:cNvPr id="12" name="Bild 1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1929525" y="4579343"/>
                <a:ext cx="3289300" cy="342900"/>
              </a:xfrm>
              <a:prstGeom prst="rect">
                <a:avLst/>
              </a:prstGeom>
            </p:spPr>
          </p:pic>
          <p:pic>
            <p:nvPicPr>
              <p:cNvPr id="13" name="Bild 1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1929525" y="5062377"/>
                <a:ext cx="3492500" cy="304800"/>
              </a:xfrm>
              <a:prstGeom prst="rect">
                <a:avLst/>
              </a:prstGeom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6016982" y="4417767"/>
                <a:ext cx="2846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requires a positron beam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20" name="Gerade Verbindung 19"/>
            <p:cNvCxnSpPr/>
            <p:nvPr/>
          </p:nvCxnSpPr>
          <p:spPr>
            <a:xfrm rot="10800000">
              <a:off x="5312340" y="3879283"/>
              <a:ext cx="704642" cy="3306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10800000" flipV="1">
              <a:off x="5312342" y="4232993"/>
              <a:ext cx="704641" cy="18466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ung 29"/>
          <p:cNvGrpSpPr/>
          <p:nvPr/>
        </p:nvGrpSpPr>
        <p:grpSpPr>
          <a:xfrm>
            <a:off x="215273" y="5177438"/>
            <a:ext cx="8866530" cy="1622797"/>
            <a:chOff x="215273" y="5177438"/>
            <a:chExt cx="8866530" cy="1622797"/>
          </a:xfrm>
        </p:grpSpPr>
        <p:grpSp>
          <p:nvGrpSpPr>
            <p:cNvPr id="18" name="Gruppierung 17"/>
            <p:cNvGrpSpPr/>
            <p:nvPr/>
          </p:nvGrpSpPr>
          <p:grpSpPr>
            <a:xfrm>
              <a:off x="215273" y="5177438"/>
              <a:ext cx="8866530" cy="800219"/>
              <a:chOff x="215273" y="5569968"/>
              <a:chExt cx="8866530" cy="800219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215273" y="5569968"/>
                <a:ext cx="88665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  <a:buFont typeface="Arial"/>
                  <a:buChar char="•"/>
                </a:pPr>
                <a:r>
                  <a:rPr lang="en-US" dirty="0" smtClean="0">
                    <a:latin typeface="Comic Sans MS"/>
                    <a:cs typeface="Comic Sans MS"/>
                  </a:rPr>
                  <a:t> NLO QCD corrections all available </a:t>
                </a:r>
              </a:p>
              <a:p>
                <a:pPr>
                  <a:buFont typeface="Arial"/>
                  <a:buChar char="•"/>
                </a:pPr>
                <a:r>
                  <a:rPr lang="en-US" dirty="0" smtClean="0">
                    <a:latin typeface="Comic Sans MS"/>
                    <a:cs typeface="Comic Sans MS"/>
                  </a:rPr>
                  <a:t> flavor decomposition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(no fragmentation)</a:t>
                </a:r>
                <a:r>
                  <a:rPr lang="en-US" dirty="0" smtClean="0">
                    <a:latin typeface="Comic Sans MS"/>
                    <a:cs typeface="Comic Sans MS"/>
                  </a:rPr>
                  <a:t>;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effective neutron beam highly desirable </a:t>
                </a:r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4310685" y="5581513"/>
                <a:ext cx="32750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de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Florian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,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Sassot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; MS,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Vogelsang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, Weber;</a:t>
                </a:r>
              </a:p>
              <a:p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van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Neerven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,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Zijlstra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;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Moch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, </a:t>
                </a:r>
                <a:r>
                  <a:rPr lang="en-US" sz="1100" dirty="0" err="1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Vermaseren</a:t>
                </a:r>
                <a:r>
                  <a:rPr lang="en-US" sz="11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, Vogt</a:t>
                </a:r>
                <a:endParaRPr lang="en-US" sz="1100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</p:grpSp>
        <p:pic>
          <p:nvPicPr>
            <p:cNvPr id="24" name="Bild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410678" y="6048238"/>
              <a:ext cx="1841500" cy="304800"/>
            </a:xfrm>
            <a:prstGeom prst="rect">
              <a:avLst/>
            </a:prstGeom>
          </p:spPr>
        </p:pic>
        <p:pic>
          <p:nvPicPr>
            <p:cNvPr id="25" name="Bild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410678" y="6456943"/>
              <a:ext cx="2387600" cy="304800"/>
            </a:xfrm>
            <a:prstGeom prst="rect">
              <a:avLst/>
            </a:prstGeom>
          </p:spPr>
        </p:pic>
        <p:pic>
          <p:nvPicPr>
            <p:cNvPr id="26" name="Bild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4176713" y="6048238"/>
              <a:ext cx="4051300" cy="330200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4622411" y="6461681"/>
              <a:ext cx="3409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in addition, new </a:t>
              </a:r>
              <a:r>
                <a:rPr lang="en-US" sz="1600" dirty="0" err="1" smtClean="0">
                  <a:latin typeface="Comic Sans MS"/>
                  <a:cs typeface="Comic Sans MS"/>
                </a:rPr>
                <a:t>Bj</a:t>
              </a:r>
              <a:r>
                <a:rPr lang="en-US" sz="1600" dirty="0" smtClean="0">
                  <a:latin typeface="Comic Sans MS"/>
                  <a:cs typeface="Comic Sans MS"/>
                </a:rPr>
                <a:t>-type sum rules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38727" y="6226043"/>
              <a:ext cx="543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e.g.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" y="944224"/>
            <a:ext cx="7123038" cy="4785791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914400" y="-4618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feasibility – 1</a:t>
            </a:r>
            <a:r>
              <a:rPr lang="en-US" sz="2600" b="1" baseline="300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st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exploratory studies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3771" y="516235"/>
            <a:ext cx="2100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Deshpande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Kumar, Ringer,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Riordan,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Taneja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Vogelsang</a:t>
            </a:r>
            <a:endParaRPr lang="en-US" sz="1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87284" y="658538"/>
            <a:ext cx="140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&gt; 1 GeV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96535" y="6007987"/>
            <a:ext cx="100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30×325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88248" y="5730015"/>
            <a:ext cx="100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20×250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91685" y="5730015"/>
            <a:ext cx="82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HERA</a:t>
            </a:r>
          </a:p>
        </p:txBody>
      </p:sp>
      <p:cxnSp>
        <p:nvCxnSpPr>
          <p:cNvPr id="13" name="Gerade Verbindung 12"/>
          <p:cNvCxnSpPr/>
          <p:nvPr/>
        </p:nvCxnSpPr>
        <p:spPr>
          <a:xfrm rot="5400000" flipH="1" flipV="1">
            <a:off x="4545619" y="5138412"/>
            <a:ext cx="11847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5870392" y="5167610"/>
            <a:ext cx="1243194" cy="1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 flipH="1" flipV="1">
            <a:off x="4908545" y="5322284"/>
            <a:ext cx="155412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594600" y="5614988"/>
            <a:ext cx="419100" cy="2921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10325" y="6377319"/>
            <a:ext cx="853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relatively mild drop of cross section with energy can be compensated by EIC luminosity</a:t>
            </a:r>
            <a:endParaRPr lang="en-US" sz="1600" dirty="0">
              <a:effectLst>
                <a:glow rad="101600">
                  <a:srgbClr val="FFFF00">
                    <a:alpha val="75000"/>
                  </a:srgb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most promising: CC DIS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477" y="706387"/>
            <a:ext cx="5488148" cy="5212638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587683" y="915151"/>
            <a:ext cx="16403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20 × 250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&gt; 1 GeV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0.1 &lt;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&lt; 0.9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10 fb</a:t>
            </a:r>
            <a:r>
              <a:rPr lang="en-US" b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-1</a:t>
            </a:r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DSSV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PDFs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18" name="Bild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3216" y="5950559"/>
            <a:ext cx="4322937" cy="612314"/>
          </a:xfrm>
          <a:prstGeom prst="rect">
            <a:avLst/>
          </a:prstGeom>
        </p:spPr>
      </p:pic>
      <p:pic>
        <p:nvPicPr>
          <p:cNvPr id="19" name="Bild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97754" y="5941840"/>
            <a:ext cx="4348162" cy="60356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3216" y="6581001"/>
            <a:ext cx="3347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/>
                <a:cs typeface="Comic Sans MS"/>
              </a:rPr>
              <a:t>Cabibbo</a:t>
            </a:r>
            <a:r>
              <a:rPr lang="en-US" sz="1200" dirty="0" smtClean="0">
                <a:latin typeface="Comic Sans MS"/>
                <a:cs typeface="Comic Sans MS"/>
              </a:rPr>
              <a:t> suppressed contributions neglected</a:t>
            </a:r>
            <a:endParaRPr lang="en-US" sz="1200" dirty="0">
              <a:latin typeface="Comic Sans MS"/>
              <a:cs typeface="Comic Sans MS"/>
            </a:endParaRPr>
          </a:p>
        </p:txBody>
      </p:sp>
      <p:grpSp>
        <p:nvGrpSpPr>
          <p:cNvPr id="22" name="Gruppierung 21"/>
          <p:cNvGrpSpPr/>
          <p:nvPr/>
        </p:nvGrpSpPr>
        <p:grpSpPr>
          <a:xfrm>
            <a:off x="5426364" y="4795111"/>
            <a:ext cx="3717636" cy="1474074"/>
            <a:chOff x="5426364" y="4795111"/>
            <a:chExt cx="3717636" cy="1474074"/>
          </a:xfrm>
        </p:grpSpPr>
        <p:sp>
          <p:nvSpPr>
            <p:cNvPr id="10" name="Abgerundetes Rechteck 9"/>
            <p:cNvSpPr/>
            <p:nvPr/>
          </p:nvSpPr>
          <p:spPr>
            <a:xfrm>
              <a:off x="5426364" y="5838210"/>
              <a:ext cx="958272" cy="430975"/>
            </a:xfrm>
            <a:prstGeom prst="roundRect">
              <a:avLst/>
            </a:prstGeom>
            <a:solidFill>
              <a:schemeClr val="accent3">
                <a:lumMod val="75000"/>
                <a:alpha val="5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888081" y="4795111"/>
              <a:ext cx="325591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 smtClean="0">
                  <a:latin typeface="Comic Sans MS"/>
                  <a:cs typeface="Comic Sans MS"/>
                </a:rPr>
                <a:t>separate up-type and down-type</a:t>
              </a:r>
            </a:p>
            <a:p>
              <a:pPr algn="ctr"/>
              <a:r>
                <a:rPr lang="en-US" sz="1600" dirty="0" smtClean="0">
                  <a:latin typeface="Comic Sans MS"/>
                  <a:cs typeface="Comic Sans MS"/>
                </a:rPr>
                <a:t>PDF combinations  by varying </a:t>
              </a:r>
              <a:r>
                <a:rPr lang="en-US" sz="1600" dirty="0" err="1" smtClean="0">
                  <a:latin typeface="Comic Sans MS"/>
                  <a:cs typeface="Comic Sans MS"/>
                </a:rPr>
                <a:t>y</a:t>
              </a:r>
              <a:endParaRPr lang="en-US" sz="1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>
            <a:xfrm flipV="1">
              <a:off x="6165273" y="5445286"/>
              <a:ext cx="1350768" cy="3813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/>
          <p:cNvSpPr txBox="1"/>
          <p:nvPr/>
        </p:nvSpPr>
        <p:spPr>
          <a:xfrm>
            <a:off x="5940102" y="3813427"/>
            <a:ext cx="31682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need to be able to reconstruct</a:t>
            </a:r>
          </a:p>
          <a:p>
            <a:r>
              <a:rPr lang="en-US" sz="1600" dirty="0" err="1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x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, Q</a:t>
            </a:r>
            <a:r>
              <a:rPr lang="en-US" sz="1600" baseline="300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2 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from </a:t>
            </a:r>
            <a:r>
              <a:rPr lang="en-US" sz="1600" dirty="0" err="1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 final-state</a:t>
            </a:r>
            <a:endParaRPr lang="en-US" sz="1600" dirty="0">
              <a:effectLst>
                <a:glow rad="101600">
                  <a:srgbClr val="FFFF00">
                    <a:alpha val="75000"/>
                  </a:srgb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7638612" y="993384"/>
            <a:ext cx="1365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Moch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 Vogt, …</a:t>
            </a:r>
            <a:endParaRPr lang="en-US" sz="1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other opportunities in polarized DIS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4781" y="946780"/>
            <a:ext cx="580158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in 10+ years the NNLO corrections will be available 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 (certainly needed to match precision of data !)</a:t>
            </a:r>
            <a:endParaRPr lang="en-US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74781" y="1745511"/>
            <a:ext cx="91191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watch out for “surprises” at small-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= deviations from DGLAP</a:t>
            </a:r>
          </a:p>
          <a:p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(might set in earlier than in </a:t>
            </a:r>
            <a:r>
              <a:rPr lang="en-US" sz="1600" dirty="0" err="1" smtClean="0">
                <a:latin typeface="Comic Sans MS"/>
                <a:cs typeface="Comic Sans MS"/>
              </a:rPr>
              <a:t>unpol</a:t>
            </a:r>
            <a:r>
              <a:rPr lang="en-US" sz="1600" dirty="0" smtClean="0">
                <a:latin typeface="Comic Sans MS"/>
                <a:cs typeface="Comic Sans MS"/>
              </a:rPr>
              <a:t>. DIS:                     ; showing up as tension in global fits (?))   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887419" y="1652303"/>
            <a:ext cx="234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Bartels,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Ermolaev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Ryskin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;</a:t>
            </a:r>
          </a:p>
          <a:p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Ermolaev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, Greco,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Troyan</a:t>
            </a:r>
            <a:endParaRPr lang="en-US" sz="1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4781" y="2561994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tag on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charm</a:t>
            </a:r>
            <a:r>
              <a:rPr lang="en-US" dirty="0" smtClean="0">
                <a:latin typeface="Comic Sans MS"/>
                <a:cs typeface="Comic Sans MS"/>
              </a:rPr>
              <a:t> -  </a:t>
            </a:r>
            <a:r>
              <a:rPr lang="en-US" sz="1600" dirty="0" smtClean="0">
                <a:latin typeface="Comic Sans MS"/>
                <a:cs typeface="Comic Sans MS"/>
              </a:rPr>
              <a:t>irrelevant so far (&lt;&lt; 1%), driven by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1600" dirty="0" err="1" smtClean="0">
                <a:latin typeface="Comic Sans MS"/>
                <a:cs typeface="Comic Sans MS"/>
              </a:rPr>
              <a:t>g</a:t>
            </a:r>
            <a:r>
              <a:rPr lang="en-US" sz="1600" dirty="0" smtClean="0">
                <a:latin typeface="Comic Sans MS"/>
                <a:cs typeface="Comic Sans MS"/>
              </a:rPr>
              <a:t> at small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</p:txBody>
      </p:sp>
      <p:grpSp>
        <p:nvGrpSpPr>
          <p:cNvPr id="30" name="Gruppierung 29"/>
          <p:cNvGrpSpPr/>
          <p:nvPr/>
        </p:nvGrpSpPr>
        <p:grpSpPr>
          <a:xfrm>
            <a:off x="174781" y="3082824"/>
            <a:ext cx="8829159" cy="1138969"/>
            <a:chOff x="174781" y="3082824"/>
            <a:chExt cx="8829159" cy="1138969"/>
          </a:xfrm>
        </p:grpSpPr>
        <p:sp>
          <p:nvSpPr>
            <p:cNvPr id="11" name="Textfeld 10"/>
            <p:cNvSpPr txBox="1"/>
            <p:nvPr/>
          </p:nvSpPr>
          <p:spPr>
            <a:xfrm>
              <a:off x="174781" y="3176032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dirty="0" err="1" smtClean="0">
                  <a:latin typeface="Comic Sans MS"/>
                  <a:cs typeface="Comic Sans MS"/>
                </a:rPr>
                <a:t>Bjorken</a:t>
              </a:r>
              <a:r>
                <a:rPr lang="en-US" dirty="0" smtClean="0">
                  <a:latin typeface="Comic Sans MS"/>
                  <a:cs typeface="Comic Sans MS"/>
                </a:rPr>
                <a:t> sum rule:</a:t>
              </a: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47171" y="3082824"/>
              <a:ext cx="4758768" cy="67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693010" y="3883239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C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Bj</a:t>
              </a:r>
              <a:r>
                <a:rPr lang="en-US" sz="1600" dirty="0" smtClean="0">
                  <a:latin typeface="Comic Sans MS"/>
                  <a:cs typeface="Comic Sans MS"/>
                </a:rPr>
                <a:t> known to O(</a:t>
              </a:r>
              <a:r>
                <a:rPr lang="en-US" sz="1600" dirty="0" smtClean="0">
                  <a:latin typeface="Lucida Grande"/>
                  <a:ea typeface="Lucida Grande"/>
                  <a:cs typeface="Lucida Grande"/>
                </a:rPr>
                <a:t>α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s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4</a:t>
              </a:r>
              <a:r>
                <a:rPr lang="en-US" sz="1600" dirty="0" smtClean="0">
                  <a:latin typeface="Comic Sans MS"/>
                  <a:cs typeface="Comic Sans MS"/>
                </a:rPr>
                <a:t>)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943348" y="3906541"/>
              <a:ext cx="6060592" cy="3099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 err="1">
                  <a:solidFill>
                    <a:srgbClr val="1F8C1E"/>
                  </a:solidFill>
                  <a:latin typeface="Comic Sans MS"/>
                  <a:cs typeface="Comic Sans MS"/>
                </a:rPr>
                <a:t>Kodaira</a:t>
              </a:r>
              <a:r>
                <a:rPr lang="de-DE" sz="1400" dirty="0">
                  <a:solidFill>
                    <a:srgbClr val="1F8C1E"/>
                  </a:solidFill>
                  <a:latin typeface="Comic Sans MS"/>
                  <a:cs typeface="Comic Sans MS"/>
                </a:rPr>
                <a:t>; </a:t>
              </a:r>
              <a:r>
                <a:rPr lang="de-DE" sz="1400" dirty="0" err="1">
                  <a:solidFill>
                    <a:srgbClr val="1F8C1E"/>
                  </a:solidFill>
                  <a:latin typeface="Comic Sans MS"/>
                  <a:cs typeface="Comic Sans MS"/>
                </a:rPr>
                <a:t>Gorishny</a:t>
              </a:r>
              <a:r>
                <a:rPr lang="de-DE" sz="1400" dirty="0">
                  <a:solidFill>
                    <a:srgbClr val="1F8C1E"/>
                  </a:solidFill>
                  <a:latin typeface="Comic Sans MS"/>
                  <a:cs typeface="Comic Sans MS"/>
                </a:rPr>
                <a:t>, </a:t>
              </a:r>
              <a:r>
                <a:rPr lang="de-DE" sz="1400" dirty="0" err="1">
                  <a:solidFill>
                    <a:srgbClr val="1F8C1E"/>
                  </a:solidFill>
                  <a:latin typeface="Comic Sans MS"/>
                  <a:cs typeface="Comic Sans MS"/>
                </a:rPr>
                <a:t>Larin</a:t>
              </a:r>
              <a:r>
                <a:rPr lang="de-DE" sz="1400" dirty="0" smtClean="0">
                  <a:solidFill>
                    <a:srgbClr val="1F8C1E"/>
                  </a:solidFill>
                  <a:latin typeface="Comic Sans MS"/>
                  <a:cs typeface="Comic Sans MS"/>
                </a:rPr>
                <a:t>; </a:t>
              </a:r>
              <a:r>
                <a:rPr lang="de-DE" sz="1400" dirty="0" err="1" smtClean="0">
                  <a:solidFill>
                    <a:srgbClr val="1F8C1E"/>
                  </a:solidFill>
                  <a:latin typeface="Comic Sans MS"/>
                  <a:cs typeface="Comic Sans MS"/>
                </a:rPr>
                <a:t>Larin</a:t>
              </a:r>
              <a:r>
                <a:rPr lang="de-DE" sz="1400" dirty="0">
                  <a:solidFill>
                    <a:srgbClr val="1F8C1E"/>
                  </a:solidFill>
                  <a:latin typeface="Comic Sans MS"/>
                  <a:cs typeface="Comic Sans MS"/>
                </a:rPr>
                <a:t>, </a:t>
              </a:r>
              <a:r>
                <a:rPr lang="de-DE" sz="1400" dirty="0" err="1" smtClean="0">
                  <a:solidFill>
                    <a:srgbClr val="1F8C1E"/>
                  </a:solidFill>
                  <a:latin typeface="Comic Sans MS"/>
                  <a:cs typeface="Comic Sans MS"/>
                </a:rPr>
                <a:t>Vermaseren</a:t>
              </a:r>
              <a:r>
                <a:rPr lang="de-DE" sz="1400" dirty="0" smtClean="0">
                  <a:solidFill>
                    <a:srgbClr val="1F8C1E"/>
                  </a:solidFill>
                  <a:latin typeface="Comic Sans MS"/>
                  <a:cs typeface="Comic Sans MS"/>
                </a:rPr>
                <a:t>; </a:t>
              </a:r>
              <a:r>
                <a:rPr lang="de-DE" sz="1400" dirty="0" err="1" smtClean="0">
                  <a:solidFill>
                    <a:srgbClr val="1F8C1E"/>
                  </a:solidFill>
                  <a:latin typeface="Comic Sans MS"/>
                  <a:cs typeface="Comic Sans MS"/>
                </a:rPr>
                <a:t>Baikov</a:t>
              </a:r>
              <a:r>
                <a:rPr lang="de-DE" sz="1400" dirty="0" smtClean="0">
                  <a:solidFill>
                    <a:srgbClr val="1F8C1E"/>
                  </a:solidFill>
                  <a:latin typeface="Comic Sans MS"/>
                  <a:cs typeface="Comic Sans MS"/>
                </a:rPr>
                <a:t>, </a:t>
              </a:r>
              <a:r>
                <a:rPr lang="de-DE" sz="1400" dirty="0" err="1" smtClean="0">
                  <a:solidFill>
                    <a:srgbClr val="1F8C1E"/>
                  </a:solidFill>
                  <a:latin typeface="Comic Sans MS"/>
                  <a:cs typeface="Comic Sans MS"/>
                </a:rPr>
                <a:t>Chetyrkin</a:t>
              </a:r>
              <a:r>
                <a:rPr lang="de-DE" sz="1400" dirty="0" smtClean="0">
                  <a:solidFill>
                    <a:srgbClr val="1F8C1E"/>
                  </a:solidFill>
                  <a:latin typeface="Comic Sans MS"/>
                  <a:cs typeface="Comic Sans MS"/>
                </a:rPr>
                <a:t>, Kühn, ...</a:t>
              </a:r>
              <a:endParaRPr lang="de-DE" sz="1400" dirty="0">
                <a:solidFill>
                  <a:srgbClr val="1F8C1E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9" name="Gruppierung 28"/>
          <p:cNvGrpSpPr/>
          <p:nvPr/>
        </p:nvGrpSpPr>
        <p:grpSpPr>
          <a:xfrm>
            <a:off x="693010" y="4292636"/>
            <a:ext cx="8186857" cy="757681"/>
            <a:chOff x="693010" y="4292636"/>
            <a:chExt cx="8186857" cy="757681"/>
          </a:xfrm>
        </p:grpSpPr>
        <p:sp>
          <p:nvSpPr>
            <p:cNvPr id="19" name="Textfeld 18"/>
            <p:cNvSpPr txBox="1"/>
            <p:nvPr/>
          </p:nvSpPr>
          <p:spPr>
            <a:xfrm>
              <a:off x="693010" y="4292636"/>
              <a:ext cx="787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but not a tool to determine </a:t>
              </a:r>
              <a:r>
                <a:rPr lang="en-US" sz="1600" dirty="0" err="1" smtClean="0">
                  <a:latin typeface="Lucida Grande"/>
                  <a:ea typeface="Lucida Grande"/>
                  <a:cs typeface="Lucida Grande"/>
                </a:rPr>
                <a:t>α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s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400" dirty="0" smtClean="0">
                  <a:latin typeface="Comic Sans MS"/>
                  <a:cs typeface="Comic Sans MS"/>
                </a:rPr>
                <a:t>(1% change in </a:t>
              </a:r>
              <a:r>
                <a:rPr lang="en-US" sz="1400" dirty="0" err="1" smtClean="0">
                  <a:latin typeface="Lucida Grande"/>
                  <a:ea typeface="Lucida Grande"/>
                  <a:cs typeface="Lucida Grande"/>
                </a:rPr>
                <a:t>α</a:t>
              </a:r>
              <a:r>
                <a:rPr lang="en-US" sz="1400" baseline="-25000" dirty="0" err="1" smtClean="0">
                  <a:latin typeface="Comic Sans MS"/>
                  <a:cs typeface="Comic Sans MS"/>
                </a:rPr>
                <a:t>s</a:t>
              </a:r>
              <a:r>
                <a:rPr lang="en-US" sz="1400" dirty="0" smtClean="0">
                  <a:latin typeface="Comic Sans MS"/>
                  <a:cs typeface="Comic Sans MS"/>
                </a:rPr>
                <a:t> translates in 0.08% change of </a:t>
              </a:r>
              <a:r>
                <a:rPr lang="en-US" sz="1400" dirty="0" err="1" smtClean="0">
                  <a:latin typeface="Comic Sans MS"/>
                  <a:cs typeface="Comic Sans MS"/>
                </a:rPr>
                <a:t>Bj</a:t>
              </a:r>
              <a:r>
                <a:rPr lang="en-US" sz="1400" dirty="0" smtClean="0">
                  <a:latin typeface="Comic Sans MS"/>
                  <a:cs typeface="Comic Sans MS"/>
                </a:rPr>
                <a:t> sum ) 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93010" y="4711763"/>
              <a:ext cx="8186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experimental challenge</a:t>
              </a:r>
              <a:r>
                <a:rPr lang="en-US" sz="1600" dirty="0" smtClean="0">
                  <a:latin typeface="Comic Sans MS"/>
                  <a:cs typeface="Comic Sans MS"/>
                </a:rPr>
                <a:t>: effective neutron beam (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3</a:t>
              </a:r>
              <a:r>
                <a:rPr lang="en-US" sz="1600" dirty="0" smtClean="0">
                  <a:latin typeface="Comic Sans MS"/>
                  <a:cs typeface="Comic Sans MS"/>
                </a:rPr>
                <a:t>He), very precise </a:t>
              </a:r>
              <a:r>
                <a:rPr lang="en-US" sz="1600" dirty="0" err="1" smtClean="0">
                  <a:latin typeface="Comic Sans MS"/>
                  <a:cs typeface="Comic Sans MS"/>
                </a:rPr>
                <a:t>polarimetry</a:t>
              </a:r>
              <a:r>
                <a:rPr lang="en-US" sz="1600" dirty="0" smtClean="0">
                  <a:latin typeface="Comic Sans MS"/>
                  <a:cs typeface="Comic Sans MS"/>
                </a:rPr>
                <a:t>, … 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693010" y="5142408"/>
            <a:ext cx="7401527" cy="1696739"/>
            <a:chOff x="693010" y="5142408"/>
            <a:chExt cx="7401527" cy="1696739"/>
          </a:xfrm>
        </p:grpSpPr>
        <p:sp>
          <p:nvSpPr>
            <p:cNvPr id="21" name="Textfeld 20"/>
            <p:cNvSpPr txBox="1"/>
            <p:nvPr/>
          </p:nvSpPr>
          <p:spPr>
            <a:xfrm>
              <a:off x="693010" y="5142408"/>
              <a:ext cx="6391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theor</a:t>
              </a:r>
              <a:r>
                <a:rPr lang="en-US" sz="1600" dirty="0" smtClean="0">
                  <a:latin typeface="Comic Sans MS"/>
                  <a:cs typeface="Comic Sans MS"/>
                </a:rPr>
                <a:t>. motivation for precision measurement: </a:t>
              </a:r>
              <a:r>
                <a:rPr lang="en-US" sz="1600" b="1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Crewther</a:t>
              </a:r>
              <a:r>
                <a:rPr lang="en-US" sz="16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relation </a:t>
              </a:r>
              <a:endParaRPr lang="en-US" sz="1600" b="1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788957" y="5515037"/>
              <a:ext cx="5589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non-trivial relation of two seemingly unrelated quantities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90572" y="6118022"/>
              <a:ext cx="7103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Adler function D(Q</a:t>
              </a:r>
              <a:r>
                <a:rPr lang="en-US" baseline="30000" dirty="0" smtClean="0"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latin typeface="Comic Sans MS"/>
                  <a:cs typeface="Comic Sans MS"/>
                </a:rPr>
                <a:t>) in </a:t>
              </a:r>
              <a:r>
                <a:rPr lang="en-US" dirty="0" err="1" smtClean="0">
                  <a:latin typeface="Comic Sans MS"/>
                  <a:cs typeface="Comic Sans MS"/>
                </a:rPr>
                <a:t>e</a:t>
              </a:r>
              <a:r>
                <a:rPr lang="en-US" baseline="30000" dirty="0" err="1" smtClean="0">
                  <a:latin typeface="Comic Sans MS"/>
                  <a:cs typeface="Comic Sans MS"/>
                </a:rPr>
                <a:t>+</a:t>
              </a:r>
              <a:r>
                <a:rPr lang="en-US" dirty="0" err="1" smtClean="0">
                  <a:latin typeface="Comic Sans MS"/>
                  <a:cs typeface="Comic Sans MS"/>
                </a:rPr>
                <a:t>e</a:t>
              </a:r>
              <a:r>
                <a:rPr lang="en-US" baseline="30000" dirty="0" smtClean="0">
                  <a:latin typeface="Comic Sans MS"/>
                  <a:cs typeface="Comic Sans MS"/>
                </a:rPr>
                <a:t>-                                   </a:t>
              </a:r>
              <a:r>
                <a:rPr lang="en-US" dirty="0" err="1" smtClean="0">
                  <a:latin typeface="Comic Sans MS"/>
                  <a:cs typeface="Comic Sans MS"/>
                </a:rPr>
                <a:t>Bj</a:t>
              </a:r>
              <a:r>
                <a:rPr lang="en-US" dirty="0" smtClean="0">
                  <a:latin typeface="Comic Sans MS"/>
                  <a:cs typeface="Comic Sans MS"/>
                </a:rPr>
                <a:t> sum C</a:t>
              </a:r>
              <a:r>
                <a:rPr lang="en-US" baseline="-25000" dirty="0" smtClean="0">
                  <a:latin typeface="Comic Sans MS"/>
                  <a:cs typeface="Comic Sans MS"/>
                </a:rPr>
                <a:t>Bj</a:t>
              </a:r>
              <a:r>
                <a:rPr lang="en-US" dirty="0" smtClean="0">
                  <a:latin typeface="Comic Sans MS"/>
                  <a:cs typeface="Comic Sans MS"/>
                </a:rPr>
                <a:t>(Q</a:t>
              </a:r>
              <a:r>
                <a:rPr lang="en-US" baseline="30000" dirty="0" smtClean="0"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latin typeface="Comic Sans MS"/>
                  <a:cs typeface="Comic Sans MS"/>
                </a:rPr>
                <a:t>) in DIS</a:t>
              </a:r>
              <a:endParaRPr lang="en-US" dirty="0">
                <a:latin typeface="Comic Sans MS"/>
                <a:cs typeface="Comic Sans MS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4136502" y="6314339"/>
              <a:ext cx="1398254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3627047" y="6315927"/>
              <a:ext cx="2420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deviation from</a:t>
              </a:r>
            </a:p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exact conformal symmetry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pic>
          <p:nvPicPr>
            <p:cNvPr id="27" name="Bild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191000" y="5903985"/>
              <a:ext cx="1231900" cy="368300"/>
            </a:xfrm>
            <a:prstGeom prst="rect">
              <a:avLst/>
            </a:prstGeom>
          </p:spPr>
        </p:pic>
      </p:grpSp>
      <p:pic>
        <p:nvPicPr>
          <p:cNvPr id="24" name="Bild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36502" y="2163872"/>
            <a:ext cx="1168400" cy="254000"/>
          </a:xfrm>
          <a:prstGeom prst="rect">
            <a:avLst/>
          </a:prstGeom>
        </p:spPr>
      </p:pic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79444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outstanding questions in Spin Physics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171450" y="2330730"/>
            <a:ext cx="822748" cy="698500"/>
            <a:chOff x="171450" y="2291391"/>
            <a:chExt cx="822748" cy="698500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2291391"/>
              <a:ext cx="495300" cy="6985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809532" y="2390176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171450" y="816429"/>
            <a:ext cx="865454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omic Sans MS"/>
                <a:cs typeface="Comic Sans MS"/>
              </a:rPr>
              <a:t>vigorous experimental programs in past 25 years </a:t>
            </a:r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(SLAC, CERN, DESY, JLAB, BNL)</a:t>
            </a:r>
            <a:endParaRPr lang="en-US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matched by theoretical progress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(NLO, global analyses, PDF uncertainties, …)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1450" y="1742814"/>
            <a:ext cx="875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yet, we still lack a satisfactory understanding of the proton’s </a:t>
            </a:r>
            <a:r>
              <a:rPr lang="en-US" dirty="0" err="1" smtClean="0">
                <a:latin typeface="Comic Sans MS"/>
                <a:cs typeface="Comic Sans MS"/>
              </a:rPr>
              <a:t>helicity</a:t>
            </a:r>
            <a:r>
              <a:rPr lang="en-US" dirty="0" smtClean="0">
                <a:latin typeface="Comic Sans MS"/>
                <a:cs typeface="Comic Sans MS"/>
              </a:rPr>
              <a:t> structure: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2924" y="2417864"/>
            <a:ext cx="7101524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omic Sans MS"/>
                <a:cs typeface="Comic Sans MS"/>
              </a:rPr>
              <a:t>gluons appear to carry very little of the proton spin for 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mic Sans MS"/>
                <a:cs typeface="Comic Sans MS"/>
              </a:rPr>
              <a:t>but what is their role at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small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where they are most abundant ?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omic Sans MS"/>
                <a:cs typeface="Comic Sans MS"/>
              </a:rPr>
              <a:t>     --&gt; cannot compute full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-integral reliably (enters proton spin sum)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     --&gt; what is the proper QCD dynamics at small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? DGLAP?</a:t>
            </a:r>
          </a:p>
        </p:txBody>
      </p:sp>
      <p:grpSp>
        <p:nvGrpSpPr>
          <p:cNvPr id="33" name="Gruppierung 32"/>
          <p:cNvGrpSpPr/>
          <p:nvPr/>
        </p:nvGrpSpPr>
        <p:grpSpPr>
          <a:xfrm>
            <a:off x="139184" y="3858415"/>
            <a:ext cx="8643884" cy="767542"/>
            <a:chOff x="139184" y="3858415"/>
            <a:chExt cx="8643884" cy="767542"/>
          </a:xfrm>
        </p:grpSpPr>
        <p:grpSp>
          <p:nvGrpSpPr>
            <p:cNvPr id="9" name="Gruppierung 8"/>
            <p:cNvGrpSpPr/>
            <p:nvPr/>
          </p:nvGrpSpPr>
          <p:grpSpPr>
            <a:xfrm>
              <a:off x="139184" y="3858415"/>
              <a:ext cx="822748" cy="698500"/>
              <a:chOff x="171450" y="2291391"/>
              <a:chExt cx="822748" cy="698500"/>
            </a:xfrm>
          </p:grpSpPr>
          <p:pic>
            <p:nvPicPr>
              <p:cNvPr id="10" name="Bild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762924" y="3933460"/>
              <a:ext cx="8020144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latin typeface="Comic Sans MS"/>
                  <a:cs typeface="Comic Sans MS"/>
                </a:rPr>
                <a:t>what is the </a:t>
              </a: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flavor decomposition </a:t>
              </a:r>
              <a:r>
                <a:rPr lang="en-US" dirty="0" smtClean="0">
                  <a:latin typeface="Comic Sans MS"/>
                  <a:cs typeface="Comic Sans MS"/>
                </a:rPr>
                <a:t>of the polarized sea depending on </a:t>
              </a:r>
              <a:r>
                <a:rPr lang="en-US" dirty="0" err="1" smtClean="0">
                  <a:latin typeface="Comic Sans MS"/>
                  <a:cs typeface="Comic Sans MS"/>
                </a:rPr>
                <a:t>x</a:t>
              </a:r>
              <a:r>
                <a:rPr lang="en-US" dirty="0" smtClean="0">
                  <a:latin typeface="Comic Sans MS"/>
                  <a:cs typeface="Comic Sans MS"/>
                </a:rPr>
                <a:t> ?</a:t>
              </a:r>
            </a:p>
            <a:p>
              <a:r>
                <a:rPr lang="en-US" sz="1600" dirty="0" smtClean="0">
                  <a:latin typeface="Comic Sans MS"/>
                  <a:cs typeface="Comic Sans MS"/>
                </a:rPr>
                <a:t>models predict certain patterns, e.g., for                           - not verified yet</a:t>
              </a:r>
            </a:p>
          </p:txBody>
        </p:sp>
        <p:pic>
          <p:nvPicPr>
            <p:cNvPr id="19" name="Bild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794613" y="4359257"/>
              <a:ext cx="1498600" cy="266700"/>
            </a:xfrm>
            <a:prstGeom prst="rect">
              <a:avLst/>
            </a:prstGeom>
          </p:spPr>
        </p:pic>
      </p:grpSp>
      <p:pic>
        <p:nvPicPr>
          <p:cNvPr id="21" name="Bild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850075" y="2517512"/>
            <a:ext cx="1422400" cy="228600"/>
          </a:xfrm>
          <a:prstGeom prst="rect">
            <a:avLst/>
          </a:prstGeom>
        </p:spPr>
      </p:pic>
      <p:grpSp>
        <p:nvGrpSpPr>
          <p:cNvPr id="36" name="Gruppierung 35"/>
          <p:cNvGrpSpPr/>
          <p:nvPr/>
        </p:nvGrpSpPr>
        <p:grpSpPr>
          <a:xfrm>
            <a:off x="139184" y="5968409"/>
            <a:ext cx="6883987" cy="812216"/>
            <a:chOff x="139184" y="5968409"/>
            <a:chExt cx="6883987" cy="812216"/>
          </a:xfrm>
        </p:grpSpPr>
        <p:grpSp>
          <p:nvGrpSpPr>
            <p:cNvPr id="22" name="Gruppierung 21"/>
            <p:cNvGrpSpPr/>
            <p:nvPr/>
          </p:nvGrpSpPr>
          <p:grpSpPr>
            <a:xfrm>
              <a:off x="139184" y="5968409"/>
              <a:ext cx="822748" cy="698500"/>
              <a:chOff x="171450" y="2291391"/>
              <a:chExt cx="822748" cy="698500"/>
            </a:xfrm>
          </p:grpSpPr>
          <p:pic>
            <p:nvPicPr>
              <p:cNvPr id="23" name="Bild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pic>
          <p:nvPicPr>
            <p:cNvPr id="28" name="Bild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569083" y="6219358"/>
              <a:ext cx="977900" cy="241300"/>
            </a:xfrm>
            <a:prstGeom prst="rect">
              <a:avLst/>
            </a:prstGeom>
          </p:spPr>
        </p:pic>
        <p:pic>
          <p:nvPicPr>
            <p:cNvPr id="29" name="Bild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073610" y="6231913"/>
              <a:ext cx="584200" cy="177800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762924" y="6114674"/>
              <a:ext cx="6260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do we observe “</a:t>
              </a:r>
              <a:r>
                <a:rPr lang="en-US" dirty="0" err="1" smtClean="0">
                  <a:latin typeface="Comic Sans MS"/>
                  <a:cs typeface="Comic Sans MS"/>
                </a:rPr>
                <a:t>helicity</a:t>
              </a:r>
              <a:r>
                <a:rPr lang="en-US" dirty="0" smtClean="0">
                  <a:latin typeface="Comic Sans MS"/>
                  <a:cs typeface="Comic Sans MS"/>
                </a:rPr>
                <a:t> retention”                  as            ?  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73922" y="6503626"/>
              <a:ext cx="4455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strength of </a:t>
              </a:r>
              <a:r>
                <a:rPr lang="en-US" sz="1200" dirty="0" err="1" smtClean="0">
                  <a:latin typeface="Comic Sans MS"/>
                  <a:cs typeface="Comic Sans MS"/>
                </a:rPr>
                <a:t>JLab</a:t>
              </a:r>
              <a:r>
                <a:rPr lang="en-US" sz="1200" dirty="0" smtClean="0">
                  <a:latin typeface="Comic Sans MS"/>
                  <a:cs typeface="Comic Sans MS"/>
                </a:rPr>
                <a:t> 12 but EIC contributes at much larger Q</a:t>
              </a:r>
              <a:r>
                <a:rPr lang="en-US" sz="1200" baseline="30000" dirty="0" smtClean="0">
                  <a:latin typeface="Comic Sans MS"/>
                  <a:cs typeface="Comic Sans MS"/>
                </a:rPr>
                <a:t>2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35" name="Gruppierung 34"/>
          <p:cNvGrpSpPr/>
          <p:nvPr/>
        </p:nvGrpSpPr>
        <p:grpSpPr>
          <a:xfrm>
            <a:off x="139184" y="4816146"/>
            <a:ext cx="8888693" cy="1152263"/>
            <a:chOff x="139184" y="4816146"/>
            <a:chExt cx="8888693" cy="1152263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139184" y="4816146"/>
              <a:ext cx="822748" cy="698500"/>
              <a:chOff x="171450" y="2291391"/>
              <a:chExt cx="822748" cy="698500"/>
            </a:xfrm>
          </p:grpSpPr>
          <p:pic>
            <p:nvPicPr>
              <p:cNvPr id="14" name="Bild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762924" y="4891191"/>
              <a:ext cx="82649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latin typeface="Comic Sans MS"/>
                  <a:cs typeface="Comic Sans MS"/>
                </a:rPr>
                <a:t>hints for unexpectedly small strangeness polarization for  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      </a:t>
              </a:r>
              <a:r>
                <a:rPr lang="en-US" sz="1600" dirty="0" smtClean="0">
                  <a:latin typeface="Comic Sans MS"/>
                  <a:cs typeface="Comic Sans MS"/>
                </a:rPr>
                <a:t>--&gt; does the small </a:t>
              </a:r>
              <a:r>
                <a:rPr lang="en-US" sz="1600" dirty="0" err="1" smtClean="0"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latin typeface="Comic Sans MS"/>
                  <a:cs typeface="Comic Sans MS"/>
                </a:rPr>
                <a:t> behavior of                  comply with expectations from SU(3) ?</a:t>
              </a:r>
              <a:endParaRPr lang="en-US" dirty="0" smtClean="0">
                <a:latin typeface="Comic Sans MS"/>
                <a:cs typeface="Comic Sans MS"/>
              </a:endParaRPr>
            </a:p>
            <a:p>
              <a:r>
                <a:rPr lang="en-US" dirty="0" smtClean="0"/>
                <a:t>      </a:t>
              </a:r>
              <a:r>
                <a:rPr lang="en-US" sz="1600" dirty="0" smtClean="0">
                  <a:latin typeface="Comic Sans MS"/>
                  <a:cs typeface="Comic Sans MS"/>
                </a:rPr>
                <a:t>--&gt; do we observe an asymmetry in                           ?  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pic>
          <p:nvPicPr>
            <p:cNvPr id="26" name="Bild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052299" y="4998021"/>
              <a:ext cx="825500" cy="228600"/>
            </a:xfrm>
            <a:prstGeom prst="rect">
              <a:avLst/>
            </a:prstGeom>
          </p:spPr>
        </p:pic>
        <p:pic>
          <p:nvPicPr>
            <p:cNvPr id="30" name="Bild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4226825" y="5358926"/>
              <a:ext cx="876300" cy="203200"/>
            </a:xfrm>
            <a:prstGeom prst="rect">
              <a:avLst/>
            </a:prstGeom>
          </p:spPr>
        </p:pic>
        <p:pic>
          <p:nvPicPr>
            <p:cNvPr id="34" name="Bild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4470670" y="5693460"/>
              <a:ext cx="1460500" cy="241300"/>
            </a:xfrm>
            <a:prstGeom prst="rect">
              <a:avLst/>
            </a:prstGeom>
          </p:spPr>
        </p:pic>
      </p:grp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3" y="195297"/>
            <a:ext cx="6832511" cy="5164107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5331068"/>
            <a:ext cx="9144000" cy="1264024"/>
          </a:xfrm>
        </p:spPr>
        <p:txBody>
          <a:bodyPr/>
          <a:lstStyle/>
          <a:p>
            <a:r>
              <a:rPr lang="en-US" sz="4400" cap="small" dirty="0" smtClean="0">
                <a:effectLst>
                  <a:outerShdw blurRad="50800" dist="38100" dir="2700000">
                    <a:srgbClr val="000090">
                      <a:alpha val="43000"/>
                    </a:srgbClr>
                  </a:outerShdw>
                </a:effectLst>
              </a:rPr>
              <a:t>Summary </a:t>
            </a:r>
            <a:br>
              <a:rPr lang="en-US" sz="4400" cap="small" dirty="0" smtClean="0">
                <a:effectLst>
                  <a:outerShdw blurRad="50800" dist="38100" dir="2700000">
                    <a:srgbClr val="000090">
                      <a:alpha val="43000"/>
                    </a:srgbClr>
                  </a:outerShdw>
                </a:effectLst>
              </a:rPr>
            </a:br>
            <a:r>
              <a:rPr lang="en-US" sz="4400" cap="small" dirty="0" smtClean="0">
                <a:effectLst>
                  <a:outerShdw blurRad="50800" dist="38100" dir="2700000">
                    <a:srgbClr val="000090">
                      <a:alpha val="43000"/>
                    </a:srgbClr>
                  </a:outerShdw>
                </a:effectLst>
              </a:rPr>
              <a:t>“Golden PDF Measurements”</a:t>
            </a:r>
            <a:endParaRPr lang="en-US" sz="4400" cap="small" dirty="0">
              <a:effectLst>
                <a:outerShdw blurRad="50800" dist="38100" dir="2700000">
                  <a:srgbClr val="00009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0" y="0"/>
          <a:ext cx="9158565" cy="54120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13903"/>
                <a:gridCol w="2143989"/>
                <a:gridCol w="2505206"/>
                <a:gridCol w="2295467"/>
              </a:tblGrid>
              <a:tr h="1327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</a:p>
                    <a:p>
                      <a:pPr algn="ctr"/>
                      <a:r>
                        <a:rPr lang="en-US" dirty="0" smtClean="0"/>
                        <a:t>Deliverable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</a:t>
                      </a:r>
                    </a:p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Uniqueness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Feasibility</a:t>
                      </a:r>
                    </a:p>
                    <a:p>
                      <a:pPr algn="ctr"/>
                      <a:r>
                        <a:rPr lang="en-US" baseline="0" dirty="0" smtClean="0"/>
                        <a:t>Relevance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 anchor="ctr"/>
                </a:tc>
              </a:tr>
              <a:tr h="1339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spin</a:t>
                      </a:r>
                      <a:r>
                        <a:rPr lang="en-US" sz="1600" baseline="0" dirty="0" smtClean="0"/>
                        <a:t> structure at small </a:t>
                      </a:r>
                      <a:r>
                        <a:rPr lang="en-US" sz="1600" baseline="0" dirty="0" err="1" smtClean="0"/>
                        <a:t>x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contribution of </a:t>
                      </a:r>
                      <a:r>
                        <a:rPr lang="en-US" sz="1600" baseline="0" dirty="0" err="1" smtClean="0"/>
                        <a:t>Δg</a:t>
                      </a:r>
                      <a:r>
                        <a:rPr lang="en-US" sz="1600" baseline="0" dirty="0" smtClean="0"/>
                        <a:t>,  </a:t>
                      </a:r>
                      <a:r>
                        <a:rPr lang="en-US" sz="1600" baseline="0" dirty="0" err="1" smtClean="0"/>
                        <a:t>ΔΣ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to spin sum rule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inclusive</a:t>
                      </a:r>
                      <a:r>
                        <a:rPr lang="en-US" baseline="0" dirty="0" smtClean="0"/>
                        <a:t> DIS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E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3600" dirty="0">
                        <a:solidFill>
                          <a:srgbClr val="00E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need</a:t>
                      </a:r>
                      <a:r>
                        <a:rPr lang="en-US" baseline="0" dirty="0" smtClean="0"/>
                        <a:t> to reach </a:t>
                      </a:r>
                      <a:r>
                        <a:rPr lang="en-US" baseline="0" dirty="0" err="1" smtClean="0"/>
                        <a:t>x</a:t>
                      </a:r>
                      <a:r>
                        <a:rPr lang="en-US" baseline="0" dirty="0" smtClean="0"/>
                        <a:t>=10</a:t>
                      </a:r>
                      <a:r>
                        <a:rPr lang="en-US" baseline="30000" dirty="0" smtClean="0"/>
                        <a:t>-4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large x,Q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coverage</a:t>
                      </a:r>
                    </a:p>
                    <a:p>
                      <a:pPr algn="ctr"/>
                      <a:r>
                        <a:rPr lang="en-US" dirty="0" smtClean="0"/>
                        <a:t>about 10fb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</a:tr>
              <a:tr h="14061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full flavor separation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in large x,Q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 range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strangeness, </a:t>
                      </a:r>
                      <a:r>
                        <a:rPr lang="en-US" sz="1600" baseline="0" dirty="0" err="1" smtClean="0"/>
                        <a:t>s(x)-s(x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polarized sea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semi-inclusive DIS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similar</a:t>
                      </a:r>
                      <a:r>
                        <a:rPr lang="en-US" baseline="0" dirty="0" smtClean="0"/>
                        <a:t> to DIS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smtClean="0"/>
                        <a:t>excellent particle ID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improved </a:t>
                      </a:r>
                      <a:r>
                        <a:rPr lang="en-US" sz="1400" baseline="0" dirty="0" err="1" smtClean="0"/>
                        <a:t>FFs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Belle,LHC</a:t>
                      </a:r>
                      <a:r>
                        <a:rPr lang="en-US" sz="1400" baseline="0" dirty="0" smtClean="0"/>
                        <a:t>,…)</a:t>
                      </a:r>
                      <a:endParaRPr lang="en-US" sz="1400" dirty="0"/>
                    </a:p>
                  </a:txBody>
                  <a:tcPr anchor="ctr"/>
                </a:tc>
              </a:tr>
              <a:tr h="1338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600" dirty="0" smtClean="0"/>
                        <a:t>electroweak probes</a:t>
                      </a:r>
                    </a:p>
                    <a:p>
                      <a:pPr algn="ctr"/>
                      <a:r>
                        <a:rPr lang="en-US" sz="1600" dirty="0" smtClean="0"/>
                        <a:t>of proton structure</a:t>
                      </a:r>
                    </a:p>
                    <a:p>
                      <a:pPr algn="ctr"/>
                      <a:r>
                        <a:rPr lang="en-US" sz="1600" dirty="0" smtClean="0"/>
                        <a:t>flavor</a:t>
                      </a:r>
                      <a:r>
                        <a:rPr lang="en-US" sz="1600" baseline="0" dirty="0" smtClean="0"/>
                        <a:t> separation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electroweak parameters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inclusive DIS </a:t>
                      </a:r>
                    </a:p>
                    <a:p>
                      <a:pPr algn="ctr"/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high Q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 smtClean="0"/>
                        <a:t>some unp.</a:t>
                      </a:r>
                      <a:r>
                        <a:rPr lang="en-US" sz="1400" baseline="0" dirty="0" smtClean="0"/>
                        <a:t> results from HERA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20x250 to 30x325</a:t>
                      </a:r>
                    </a:p>
                    <a:p>
                      <a:pPr algn="ctr"/>
                      <a:r>
                        <a:rPr lang="en-US" dirty="0" smtClean="0"/>
                        <a:t>positron</a:t>
                      </a:r>
                      <a:r>
                        <a:rPr lang="en-US" baseline="0" dirty="0" smtClean="0"/>
                        <a:t> beam ?</a:t>
                      </a:r>
                    </a:p>
                    <a:p>
                      <a:pPr algn="ctr"/>
                      <a:r>
                        <a:rPr lang="en-US" baseline="0" dirty="0" smtClean="0"/>
                        <a:t>polarized 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He beam 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51" y="1698826"/>
            <a:ext cx="807026" cy="67252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231" y="3052979"/>
            <a:ext cx="454434" cy="45443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clrChange>
              <a:clrFrom>
                <a:srgbClr val="EACF70"/>
              </a:clrFrom>
              <a:clrTo>
                <a:srgbClr val="EACF7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2231" y="4300016"/>
            <a:ext cx="454434" cy="454434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1677905" y="3473714"/>
            <a:ext cx="11652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54432" y="5757283"/>
            <a:ext cx="44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several other compelling measurements: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181308" y="6223318"/>
            <a:ext cx="639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 </a:t>
            </a:r>
            <a:r>
              <a:rPr lang="en-US" dirty="0" smtClean="0"/>
              <a:t>, heavy flavor contributions to DIS str. </a:t>
            </a:r>
            <a:r>
              <a:rPr lang="en-US" dirty="0" err="1" smtClean="0"/>
              <a:t>fcts</a:t>
            </a:r>
            <a:r>
              <a:rPr lang="en-US" dirty="0" smtClean="0"/>
              <a:t>., </a:t>
            </a:r>
            <a:r>
              <a:rPr lang="en-US" dirty="0" err="1" smtClean="0"/>
              <a:t>photoproduction</a:t>
            </a:r>
            <a:r>
              <a:rPr lang="en-US" dirty="0" smtClean="0"/>
              <a:t>, … 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04664" y="0"/>
            <a:ext cx="7952862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outline/status of the write-up of INT program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6927" y="745873"/>
            <a:ext cx="8994770" cy="5678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Executive Summary - </a:t>
            </a:r>
            <a:r>
              <a:rPr lang="en-US" sz="1600" i="1" dirty="0" smtClean="0">
                <a:latin typeface="Comic Sans MS"/>
                <a:cs typeface="Comic Sans MS"/>
              </a:rPr>
              <a:t>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Status of </a:t>
            </a:r>
            <a:r>
              <a:rPr lang="en-US" dirty="0" err="1" smtClean="0">
                <a:latin typeface="Comic Sans MS"/>
                <a:cs typeface="Comic Sans MS"/>
              </a:rPr>
              <a:t>Perturbative</a:t>
            </a:r>
            <a:r>
              <a:rPr lang="en-US" dirty="0" smtClean="0">
                <a:latin typeface="Comic Sans MS"/>
                <a:cs typeface="Comic Sans MS"/>
              </a:rPr>
              <a:t> QCD Calculations - </a:t>
            </a:r>
            <a:r>
              <a:rPr lang="en-US" sz="1600" i="1" dirty="0" err="1" smtClean="0">
                <a:latin typeface="Comic Sans MS"/>
                <a:cs typeface="Comic Sans MS"/>
              </a:rPr>
              <a:t>Moch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Unpolarized</a:t>
            </a:r>
            <a:r>
              <a:rPr lang="en-US" dirty="0" smtClean="0">
                <a:latin typeface="Comic Sans MS"/>
                <a:cs typeface="Comic Sans MS"/>
              </a:rPr>
              <a:t> Proton Structure – </a:t>
            </a:r>
            <a:r>
              <a:rPr lang="en-US" dirty="0" err="1" smtClean="0">
                <a:latin typeface="Comic Sans MS"/>
                <a:cs typeface="Comic Sans MS"/>
              </a:rPr>
              <a:t>HERA’s</a:t>
            </a:r>
            <a:r>
              <a:rPr lang="en-US" dirty="0" smtClean="0">
                <a:latin typeface="Comic Sans MS"/>
                <a:cs typeface="Comic Sans MS"/>
              </a:rPr>
              <a:t> Legacy - </a:t>
            </a:r>
            <a:r>
              <a:rPr lang="en-US" sz="1600" i="1" dirty="0" smtClean="0">
                <a:latin typeface="Comic Sans MS"/>
                <a:cs typeface="Comic Sans MS"/>
              </a:rPr>
              <a:t>Cooper-</a:t>
            </a:r>
            <a:r>
              <a:rPr lang="en-US" sz="1600" i="1" dirty="0" err="1" smtClean="0">
                <a:latin typeface="Comic Sans MS"/>
                <a:cs typeface="Comic Sans MS"/>
              </a:rPr>
              <a:t>Sarkar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Unp. </a:t>
            </a:r>
            <a:r>
              <a:rPr lang="en-US" dirty="0" err="1" smtClean="0">
                <a:latin typeface="Comic Sans MS"/>
                <a:cs typeface="Comic Sans MS"/>
              </a:rPr>
              <a:t>PDFs</a:t>
            </a:r>
            <a:r>
              <a:rPr lang="en-US" dirty="0" smtClean="0">
                <a:latin typeface="Comic Sans MS"/>
                <a:cs typeface="Comic Sans MS"/>
              </a:rPr>
              <a:t>: Open Questions to  be Addressed at an EIC – </a:t>
            </a:r>
            <a:r>
              <a:rPr lang="en-US" sz="1600" i="1" dirty="0" err="1" smtClean="0">
                <a:latin typeface="Comic Sans MS"/>
                <a:cs typeface="Comic Sans MS"/>
              </a:rPr>
              <a:t>Guzzi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Nadolsky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Olness</a:t>
            </a:r>
            <a:r>
              <a:rPr lang="en-US" sz="1600" i="1" dirty="0" smtClean="0">
                <a:latin typeface="Comic Sans MS"/>
                <a:cs typeface="Comic Sans MS"/>
              </a:rPr>
              <a:t> 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Flavor Separation from Semi-Inclusive DIS – </a:t>
            </a:r>
            <a:r>
              <a:rPr lang="en-US" sz="1600" i="1" dirty="0" err="1" smtClean="0">
                <a:latin typeface="Comic Sans MS"/>
                <a:cs typeface="Comic Sans MS"/>
              </a:rPr>
              <a:t>Aschenauer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The Longitudinal Structure Function F</a:t>
            </a:r>
            <a:r>
              <a:rPr lang="en-US" baseline="-25000" dirty="0" smtClean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 at an EIC – </a:t>
            </a:r>
            <a:r>
              <a:rPr lang="en-US" sz="1600" i="1" dirty="0" err="1" smtClean="0">
                <a:latin typeface="Comic Sans MS"/>
                <a:cs typeface="Comic Sans MS"/>
              </a:rPr>
              <a:t>Aschenauer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Debbe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Theor</a:t>
            </a:r>
            <a:r>
              <a:rPr lang="en-US" dirty="0" smtClean="0">
                <a:latin typeface="Comic Sans MS"/>
                <a:cs typeface="Comic Sans MS"/>
              </a:rPr>
              <a:t>. Status of Incl. Heavy Quark Production in DIS – </a:t>
            </a:r>
            <a:r>
              <a:rPr lang="en-US" sz="1600" i="1" dirty="0" err="1" smtClean="0">
                <a:latin typeface="Comic Sans MS"/>
                <a:cs typeface="Comic Sans MS"/>
              </a:rPr>
              <a:t>Alekhin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Blumlein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Moch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Probing Intrinsic Charm at an EIC – </a:t>
            </a:r>
            <a:r>
              <a:rPr lang="en-US" sz="1600" i="1" dirty="0" err="1" smtClean="0">
                <a:latin typeface="Comic Sans MS"/>
                <a:cs typeface="Comic Sans MS"/>
              </a:rPr>
              <a:t>Guzzi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Nadolsky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Olness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latin typeface="Comic Sans MS"/>
                <a:cs typeface="Comic Sans MS"/>
              </a:rPr>
              <a:t>2,L</a:t>
            </a:r>
            <a:r>
              <a:rPr lang="en-US" dirty="0" smtClean="0">
                <a:latin typeface="Comic Sans MS"/>
                <a:cs typeface="Comic Sans MS"/>
              </a:rPr>
              <a:t> (charm) at an EIC – </a:t>
            </a:r>
            <a:r>
              <a:rPr lang="en-US" sz="1600" i="1" dirty="0" err="1" smtClean="0">
                <a:latin typeface="Comic Sans MS"/>
                <a:cs typeface="Comic Sans MS"/>
              </a:rPr>
              <a:t>Aschenauer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Debbe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Status of </a:t>
            </a:r>
            <a:r>
              <a:rPr lang="en-US" dirty="0" err="1" smtClean="0">
                <a:latin typeface="Comic Sans MS"/>
                <a:cs typeface="Comic Sans MS"/>
              </a:rPr>
              <a:t>Helicity</a:t>
            </a:r>
            <a:r>
              <a:rPr lang="en-US" dirty="0" smtClean="0">
                <a:latin typeface="Comic Sans MS"/>
                <a:cs typeface="Comic Sans MS"/>
              </a:rPr>
              <a:t>-Dependent </a:t>
            </a:r>
            <a:r>
              <a:rPr lang="en-US" dirty="0" err="1" smtClean="0">
                <a:latin typeface="Comic Sans MS"/>
                <a:cs typeface="Comic Sans MS"/>
              </a:rPr>
              <a:t>PDFs</a:t>
            </a:r>
            <a:r>
              <a:rPr lang="en-US" dirty="0" smtClean="0">
                <a:latin typeface="Comic Sans MS"/>
                <a:cs typeface="Comic Sans MS"/>
              </a:rPr>
              <a:t> and Open Questions – </a:t>
            </a:r>
            <a:r>
              <a:rPr lang="en-US" sz="1600" i="1" dirty="0" err="1" smtClean="0">
                <a:latin typeface="Comic Sans MS"/>
                <a:cs typeface="Comic Sans MS"/>
              </a:rPr>
              <a:t>Sassot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Opportunities in Spin Physics at an EIC – </a:t>
            </a:r>
            <a:r>
              <a:rPr lang="en-US" sz="1600" i="1" dirty="0" err="1" smtClean="0">
                <a:latin typeface="Comic Sans MS"/>
                <a:cs typeface="Comic Sans MS"/>
              </a:rPr>
              <a:t>Aschenauer</a:t>
            </a:r>
            <a:r>
              <a:rPr lang="en-US" sz="1600" i="1" dirty="0" smtClean="0">
                <a:latin typeface="Comic Sans MS"/>
                <a:cs typeface="Comic Sans MS"/>
              </a:rPr>
              <a:t>, </a:t>
            </a:r>
            <a:r>
              <a:rPr lang="en-US" sz="1600" i="1" dirty="0" err="1" smtClean="0">
                <a:latin typeface="Comic Sans MS"/>
                <a:cs typeface="Comic Sans MS"/>
              </a:rPr>
              <a:t>Sassot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Electroweak Str. </a:t>
            </a:r>
            <a:r>
              <a:rPr lang="en-US" dirty="0" err="1" smtClean="0">
                <a:latin typeface="Comic Sans MS"/>
                <a:cs typeface="Comic Sans MS"/>
              </a:rPr>
              <a:t>Fcts</a:t>
            </a:r>
            <a:r>
              <a:rPr lang="en-US" dirty="0" smtClean="0">
                <a:latin typeface="Comic Sans MS"/>
                <a:cs typeface="Comic Sans MS"/>
              </a:rPr>
              <a:t>. at the EIC – </a:t>
            </a:r>
            <a:r>
              <a:rPr lang="en-US" sz="1400" i="1" dirty="0" err="1" smtClean="0">
                <a:latin typeface="Comic Sans MS"/>
                <a:cs typeface="Comic Sans MS"/>
              </a:rPr>
              <a:t>Deshpande</a:t>
            </a:r>
            <a:r>
              <a:rPr lang="en-US" sz="1400" i="1" dirty="0" smtClean="0">
                <a:latin typeface="Comic Sans MS"/>
                <a:cs typeface="Comic Sans MS"/>
              </a:rPr>
              <a:t>, Kumar, Ringer, Riordan, </a:t>
            </a:r>
            <a:r>
              <a:rPr lang="en-US" sz="1400" i="1" dirty="0" err="1" smtClean="0">
                <a:latin typeface="Comic Sans MS"/>
                <a:cs typeface="Comic Sans MS"/>
              </a:rPr>
              <a:t>Taneja</a:t>
            </a:r>
            <a:r>
              <a:rPr lang="en-US" sz="1400" i="1" dirty="0" smtClean="0">
                <a:latin typeface="Comic Sans MS"/>
                <a:cs typeface="Comic Sans MS"/>
              </a:rPr>
              <a:t>, </a:t>
            </a:r>
            <a:r>
              <a:rPr lang="en-US" sz="1400" i="1" dirty="0" err="1" smtClean="0">
                <a:latin typeface="Comic Sans MS"/>
                <a:cs typeface="Comic Sans MS"/>
              </a:rPr>
              <a:t>Vogelsang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Charged Current Charm Production and the Strange Sea - </a:t>
            </a:r>
            <a:r>
              <a:rPr lang="en-US" sz="1600" i="1" dirty="0" smtClean="0">
                <a:latin typeface="Comic Sans MS"/>
                <a:cs typeface="Comic Sans MS"/>
              </a:rPr>
              <a:t>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Photoproduction</a:t>
            </a:r>
            <a:r>
              <a:rPr lang="en-US" dirty="0" smtClean="0">
                <a:latin typeface="Comic Sans MS"/>
                <a:cs typeface="Comic Sans MS"/>
              </a:rPr>
              <a:t> Processes at an EIC – </a:t>
            </a:r>
            <a:r>
              <a:rPr lang="en-US" sz="1600" i="1" dirty="0" err="1" smtClean="0">
                <a:latin typeface="Comic Sans MS"/>
                <a:cs typeface="Comic Sans MS"/>
              </a:rPr>
              <a:t>Spiesberger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Expectations for Heavy Quark </a:t>
            </a:r>
            <a:r>
              <a:rPr lang="en-US" dirty="0" err="1" smtClean="0">
                <a:latin typeface="Comic Sans MS"/>
                <a:cs typeface="Comic Sans MS"/>
              </a:rPr>
              <a:t>Photoproduction</a:t>
            </a:r>
            <a:r>
              <a:rPr lang="en-US" dirty="0" smtClean="0">
                <a:latin typeface="Comic Sans MS"/>
                <a:cs typeface="Comic Sans MS"/>
              </a:rPr>
              <a:t> - </a:t>
            </a:r>
            <a:r>
              <a:rPr lang="en-US" sz="1600" i="1" dirty="0" err="1" smtClean="0">
                <a:latin typeface="Comic Sans MS"/>
                <a:cs typeface="Comic Sans MS"/>
              </a:rPr>
              <a:t>Spiesberger</a:t>
            </a:r>
            <a:endParaRPr lang="en-US" i="1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 Expectation for Polarized </a:t>
            </a:r>
            <a:r>
              <a:rPr lang="en-US" dirty="0" err="1" smtClean="0">
                <a:latin typeface="Comic Sans MS"/>
                <a:cs typeface="Comic Sans MS"/>
              </a:rPr>
              <a:t>Photoproducion</a:t>
            </a:r>
            <a:r>
              <a:rPr lang="en-US" dirty="0" smtClean="0">
                <a:latin typeface="Comic Sans MS"/>
                <a:cs typeface="Comic Sans MS"/>
              </a:rPr>
              <a:t> – </a:t>
            </a:r>
            <a:r>
              <a:rPr lang="en-US" sz="1600" i="1" dirty="0" err="1" smtClean="0">
                <a:latin typeface="Comic Sans MS"/>
                <a:cs typeface="Comic Sans MS"/>
              </a:rPr>
              <a:t>Jager</a:t>
            </a:r>
            <a:r>
              <a:rPr lang="en-US" sz="1600" i="1" dirty="0" smtClean="0">
                <a:latin typeface="Comic Sans MS"/>
                <a:cs typeface="Comic Sans MS"/>
              </a:rPr>
              <a:t>, MS</a:t>
            </a:r>
            <a:endParaRPr lang="en-US" i="1" dirty="0" smtClean="0">
              <a:latin typeface="Comic Sans MS"/>
              <a:cs typeface="Comic Sans MS"/>
            </a:endParaRPr>
          </a:p>
        </p:txBody>
      </p:sp>
      <p:grpSp>
        <p:nvGrpSpPr>
          <p:cNvPr id="23" name="Gruppierung 22"/>
          <p:cNvGrpSpPr/>
          <p:nvPr/>
        </p:nvGrpSpPr>
        <p:grpSpPr>
          <a:xfrm>
            <a:off x="354511" y="817093"/>
            <a:ext cx="8452691" cy="5925171"/>
            <a:chOff x="354511" y="817093"/>
            <a:chExt cx="8452691" cy="5925171"/>
          </a:xfrm>
        </p:grpSpPr>
        <p:sp>
          <p:nvSpPr>
            <p:cNvPr id="4" name="Eine Ecke des Rechtecks abrunden 3"/>
            <p:cNvSpPr/>
            <p:nvPr/>
          </p:nvSpPr>
          <p:spPr>
            <a:xfrm>
              <a:off x="692794" y="1163278"/>
              <a:ext cx="4316154" cy="234822"/>
            </a:xfrm>
            <a:prstGeom prst="round1Rect">
              <a:avLst/>
            </a:prstGeom>
            <a:solidFill>
              <a:srgbClr val="0080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ine Ecke des Rechtecks abrunden 4"/>
            <p:cNvSpPr/>
            <p:nvPr/>
          </p:nvSpPr>
          <p:spPr>
            <a:xfrm>
              <a:off x="692793" y="1526760"/>
              <a:ext cx="4957109" cy="234822"/>
            </a:xfrm>
            <a:prstGeom prst="round1Rect">
              <a:avLst/>
            </a:prstGeom>
            <a:solidFill>
              <a:srgbClr val="0080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ine Ecke des Rechtecks abrunden 5"/>
            <p:cNvSpPr/>
            <p:nvPr/>
          </p:nvSpPr>
          <p:spPr>
            <a:xfrm>
              <a:off x="704664" y="1890242"/>
              <a:ext cx="5882933" cy="234822"/>
            </a:xfrm>
            <a:prstGeom prst="round1Rect">
              <a:avLst/>
            </a:prstGeom>
            <a:solidFill>
              <a:srgbClr val="0080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ine Ecke des Rechtecks abrunden 6"/>
            <p:cNvSpPr/>
            <p:nvPr/>
          </p:nvSpPr>
          <p:spPr>
            <a:xfrm>
              <a:off x="692793" y="3264970"/>
              <a:ext cx="3639591" cy="234822"/>
            </a:xfrm>
            <a:prstGeom prst="round1Rect">
              <a:avLst/>
            </a:prstGeom>
            <a:solidFill>
              <a:srgbClr val="0080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ine Ecke des Rechtecks abrunden 7"/>
            <p:cNvSpPr/>
            <p:nvPr/>
          </p:nvSpPr>
          <p:spPr>
            <a:xfrm>
              <a:off x="692793" y="2231596"/>
              <a:ext cx="4648502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ine Ecke des Rechtecks abrunden 8"/>
            <p:cNvSpPr/>
            <p:nvPr/>
          </p:nvSpPr>
          <p:spPr>
            <a:xfrm>
              <a:off x="692793" y="2958928"/>
              <a:ext cx="5728630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ine Ecke des Rechtecks abrunden 9"/>
            <p:cNvSpPr/>
            <p:nvPr/>
          </p:nvSpPr>
          <p:spPr>
            <a:xfrm>
              <a:off x="704663" y="4000253"/>
              <a:ext cx="6049107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ine Ecke des Rechtecks abrunden 10"/>
            <p:cNvSpPr/>
            <p:nvPr/>
          </p:nvSpPr>
          <p:spPr>
            <a:xfrm>
              <a:off x="692793" y="4700595"/>
              <a:ext cx="3639591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ine Ecke des Rechtecks abrunden 11"/>
            <p:cNvSpPr/>
            <p:nvPr/>
          </p:nvSpPr>
          <p:spPr>
            <a:xfrm>
              <a:off x="704664" y="5413474"/>
              <a:ext cx="3948197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ine Ecke des Rechtecks abrunden 12"/>
            <p:cNvSpPr/>
            <p:nvPr/>
          </p:nvSpPr>
          <p:spPr>
            <a:xfrm>
              <a:off x="704664" y="5719516"/>
              <a:ext cx="5123282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ine Ecke des Rechtecks abrunden 13"/>
            <p:cNvSpPr/>
            <p:nvPr/>
          </p:nvSpPr>
          <p:spPr>
            <a:xfrm>
              <a:off x="680924" y="2573248"/>
              <a:ext cx="5289456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ine Ecke des Rechtecks abrunden 14"/>
            <p:cNvSpPr/>
            <p:nvPr/>
          </p:nvSpPr>
          <p:spPr>
            <a:xfrm>
              <a:off x="750234" y="5018507"/>
              <a:ext cx="6003536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ine Ecke des Rechtecks abrunden 15"/>
            <p:cNvSpPr/>
            <p:nvPr/>
          </p:nvSpPr>
          <p:spPr>
            <a:xfrm>
              <a:off x="680922" y="4347073"/>
              <a:ext cx="4304285" cy="234822"/>
            </a:xfrm>
            <a:prstGeom prst="round1Rec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ine Ecke des Rechtecks abrunden 16"/>
            <p:cNvSpPr/>
            <p:nvPr/>
          </p:nvSpPr>
          <p:spPr>
            <a:xfrm>
              <a:off x="716535" y="6094570"/>
              <a:ext cx="4446718" cy="234822"/>
            </a:xfrm>
            <a:prstGeom prst="round1Rec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ine Ecke des Rechtecks abrunden 17"/>
            <p:cNvSpPr/>
            <p:nvPr/>
          </p:nvSpPr>
          <p:spPr>
            <a:xfrm>
              <a:off x="680922" y="3646731"/>
              <a:ext cx="2357681" cy="234822"/>
            </a:xfrm>
            <a:prstGeom prst="round1Rec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ine Ecke des Rechtecks abrunden 18"/>
            <p:cNvSpPr/>
            <p:nvPr/>
          </p:nvSpPr>
          <p:spPr>
            <a:xfrm>
              <a:off x="680922" y="817093"/>
              <a:ext cx="2108421" cy="234822"/>
            </a:xfrm>
            <a:prstGeom prst="round1Rec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ine Ecke des Rechtecks abrunden 19"/>
            <p:cNvSpPr/>
            <p:nvPr/>
          </p:nvSpPr>
          <p:spPr>
            <a:xfrm>
              <a:off x="5970380" y="6507442"/>
              <a:ext cx="2836822" cy="234822"/>
            </a:xfrm>
            <a:prstGeom prst="round1Rec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work in progress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1" name="Eine Ecke des Rechtecks abrunden 20"/>
            <p:cNvSpPr/>
            <p:nvPr/>
          </p:nvSpPr>
          <p:spPr>
            <a:xfrm>
              <a:off x="2188355" y="6507442"/>
              <a:ext cx="3639591" cy="234822"/>
            </a:xfrm>
            <a:prstGeom prst="round1Rect">
              <a:avLst/>
            </a:prstGeom>
            <a:solidFill>
              <a:srgbClr val="FFFF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some more editing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2" name="Eine Ecke des Rechtecks abrunden 21"/>
            <p:cNvSpPr/>
            <p:nvPr/>
          </p:nvSpPr>
          <p:spPr>
            <a:xfrm>
              <a:off x="354511" y="6507442"/>
              <a:ext cx="1663311" cy="234822"/>
            </a:xfrm>
            <a:prstGeom prst="round1Rect">
              <a:avLst/>
            </a:prstGeom>
            <a:solidFill>
              <a:srgbClr val="008000">
                <a:alpha val="3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final</a:t>
              </a:r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18940" y="2528241"/>
            <a:ext cx="2587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EXTRAS</a:t>
            </a:r>
            <a:endParaRPr lang="en-US" sz="5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3130" y="0"/>
            <a:ext cx="8980870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recall: the emerging picture from global QCD analyses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3" name="Gruppierung 17"/>
          <p:cNvGrpSpPr/>
          <p:nvPr/>
        </p:nvGrpSpPr>
        <p:grpSpPr>
          <a:xfrm>
            <a:off x="1322223" y="675747"/>
            <a:ext cx="6566260" cy="4972478"/>
            <a:chOff x="1322223" y="920418"/>
            <a:chExt cx="6566260" cy="4972478"/>
          </a:xfrm>
        </p:grpSpPr>
        <p:grpSp>
          <p:nvGrpSpPr>
            <p:cNvPr id="4" name="Gruppierung 4"/>
            <p:cNvGrpSpPr/>
            <p:nvPr/>
          </p:nvGrpSpPr>
          <p:grpSpPr>
            <a:xfrm>
              <a:off x="1322223" y="920418"/>
              <a:ext cx="6566260" cy="4972478"/>
              <a:chOff x="1217355" y="1060230"/>
              <a:chExt cx="6566260" cy="4972478"/>
            </a:xfrm>
          </p:grpSpPr>
          <p:pic>
            <p:nvPicPr>
              <p:cNvPr id="6" name="Bild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7355" y="1060230"/>
                <a:ext cx="6566260" cy="4972478"/>
              </a:xfrm>
              <a:prstGeom prst="rect">
                <a:avLst/>
              </a:prstGeom>
            </p:spPr>
          </p:pic>
          <p:sp>
            <p:nvSpPr>
              <p:cNvPr id="7" name="Rechteck 6"/>
              <p:cNvSpPr/>
              <p:nvPr/>
            </p:nvSpPr>
            <p:spPr>
              <a:xfrm>
                <a:off x="3585600" y="1137600"/>
                <a:ext cx="1854000" cy="2206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Bild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908543" y="3418398"/>
              <a:ext cx="419100" cy="177800"/>
            </a:xfrm>
            <a:prstGeom prst="rect">
              <a:avLst/>
            </a:prstGeom>
          </p:spPr>
        </p:pic>
      </p:grpSp>
      <p:sp>
        <p:nvSpPr>
          <p:cNvPr id="8" name="Textfeld 7"/>
          <p:cNvSpPr txBox="1"/>
          <p:nvPr/>
        </p:nvSpPr>
        <p:spPr>
          <a:xfrm>
            <a:off x="3767242" y="799721"/>
            <a:ext cx="16713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/>
                <a:cs typeface="Comic Sans MS"/>
              </a:rPr>
              <a:t>DSSV global analysis</a:t>
            </a:r>
          </a:p>
          <a:p>
            <a:pPr algn="ctr"/>
            <a:r>
              <a:rPr lang="en-US" sz="1050" dirty="0" smtClean="0">
                <a:solidFill>
                  <a:srgbClr val="008000"/>
                </a:solidFill>
                <a:latin typeface="Comic Sans MS"/>
                <a:cs typeface="Comic Sans MS"/>
              </a:rPr>
              <a:t>de </a:t>
            </a:r>
            <a:r>
              <a:rPr lang="en-US" sz="105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Florian</a:t>
            </a:r>
            <a:r>
              <a:rPr lang="en-US" sz="105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05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Sassot</a:t>
            </a:r>
            <a:r>
              <a:rPr lang="en-US" sz="105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</a:p>
          <a:p>
            <a:pPr algn="ctr"/>
            <a:r>
              <a:rPr lang="en-US" sz="1050" dirty="0" smtClean="0">
                <a:solidFill>
                  <a:srgbClr val="008000"/>
                </a:solidFill>
                <a:latin typeface="Comic Sans MS"/>
                <a:cs typeface="Comic Sans MS"/>
              </a:rPr>
              <a:t>MS, </a:t>
            </a:r>
            <a:r>
              <a:rPr lang="en-US" sz="105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Vogelsang</a:t>
            </a:r>
            <a:endParaRPr lang="en-US" sz="105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03255" y="1799962"/>
            <a:ext cx="191463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well constrained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total quark densities</a:t>
            </a:r>
          </a:p>
          <a:p>
            <a:pPr algn="ctr"/>
            <a:r>
              <a:rPr lang="en-US" sz="1200" dirty="0" err="1" smtClean="0">
                <a:latin typeface="Comic Sans MS"/>
                <a:cs typeface="Comic Sans MS"/>
              </a:rPr>
              <a:t>x</a:t>
            </a:r>
            <a:r>
              <a:rPr lang="en-US" sz="1200" dirty="0" smtClean="0">
                <a:latin typeface="Comic Sans MS"/>
                <a:cs typeface="Comic Sans MS"/>
              </a:rPr>
              <a:t> -&gt; 1 behavior</a:t>
            </a:r>
          </a:p>
          <a:p>
            <a:pPr algn="ctr"/>
            <a:r>
              <a:rPr lang="en-US" sz="1200" dirty="0" smtClean="0">
                <a:latin typeface="Comic Sans MS"/>
                <a:cs typeface="Comic Sans MS"/>
              </a:rPr>
              <a:t>to be determined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97555" y="1612433"/>
            <a:ext cx="18445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gluon small (node?) 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in </a:t>
            </a:r>
            <a:r>
              <a:rPr lang="en-US" sz="1400" dirty="0" err="1" smtClean="0">
                <a:latin typeface="Comic Sans MS"/>
                <a:cs typeface="Comic Sans MS"/>
              </a:rPr>
              <a:t>x</a:t>
            </a:r>
            <a:r>
              <a:rPr lang="en-US" sz="1400" dirty="0" smtClean="0">
                <a:latin typeface="Comic Sans MS"/>
                <a:cs typeface="Comic Sans MS"/>
              </a:rPr>
              <a:t>-region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constrained by data</a:t>
            </a:r>
          </a:p>
        </p:txBody>
      </p:sp>
      <p:grpSp>
        <p:nvGrpSpPr>
          <p:cNvPr id="18" name="Gruppierung 17"/>
          <p:cNvGrpSpPr/>
          <p:nvPr/>
        </p:nvGrpSpPr>
        <p:grpSpPr>
          <a:xfrm>
            <a:off x="735049" y="5537702"/>
            <a:ext cx="3236920" cy="1197187"/>
            <a:chOff x="735049" y="5537702"/>
            <a:chExt cx="3236920" cy="1197187"/>
          </a:xfrm>
        </p:grpSpPr>
        <p:sp>
          <p:nvSpPr>
            <p:cNvPr id="11" name="Textfeld 10"/>
            <p:cNvSpPr txBox="1"/>
            <p:nvPr/>
          </p:nvSpPr>
          <p:spPr>
            <a:xfrm>
              <a:off x="735049" y="5537702"/>
              <a:ext cx="231578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latin typeface="Comic Sans MS"/>
                  <a:cs typeface="Comic Sans MS"/>
                </a:rPr>
                <a:t>indications for non-trivial</a:t>
              </a:r>
            </a:p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sea quark polarizations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pic>
          <p:nvPicPr>
            <p:cNvPr id="12" name="Bild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133769" y="5595081"/>
              <a:ext cx="838200" cy="203200"/>
            </a:xfrm>
            <a:prstGeom prst="rect">
              <a:avLst/>
            </a:prstGeom>
          </p:spPr>
        </p:pic>
        <p:pic>
          <p:nvPicPr>
            <p:cNvPr id="13" name="Bild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145639" y="5865131"/>
              <a:ext cx="825500" cy="24130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848034" y="6211669"/>
              <a:ext cx="2952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note: less pronounced with latest</a:t>
              </a:r>
            </a:p>
            <a:p>
              <a:r>
                <a:rPr lang="en-US" sz="1400" dirty="0" smtClean="0">
                  <a:latin typeface="Comic Sans MS"/>
                  <a:cs typeface="Comic Sans MS"/>
                </a:rPr>
                <a:t>         COMPASS SIDIS data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4556514" y="5561004"/>
            <a:ext cx="3908642" cy="1196353"/>
            <a:chOff x="4556514" y="5561004"/>
            <a:chExt cx="3908642" cy="1196353"/>
          </a:xfrm>
        </p:grpSpPr>
        <p:sp>
          <p:nvSpPr>
            <p:cNvPr id="15" name="Textfeld 14"/>
            <p:cNvSpPr txBox="1"/>
            <p:nvPr/>
          </p:nvSpPr>
          <p:spPr>
            <a:xfrm>
              <a:off x="4751443" y="5561004"/>
              <a:ext cx="34825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latin typeface="Comic Sans MS"/>
                  <a:cs typeface="Comic Sans MS"/>
                </a:rPr>
                <a:t>surprising strangeness polarization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dirty="0" smtClean="0">
                  <a:latin typeface="Comic Sans MS"/>
                  <a:cs typeface="Comic Sans MS"/>
                </a:rPr>
                <a:t>sizable SU(3) breaking?</a:t>
              </a:r>
            </a:p>
            <a:p>
              <a:pPr algn="ctr"/>
              <a:r>
                <a:rPr lang="en-US" sz="1400" dirty="0" smtClean="0">
                  <a:latin typeface="Comic Sans MS"/>
                  <a:cs typeface="Comic Sans MS"/>
                </a:rPr>
                <a:t>also seen in latest COMPASS </a:t>
              </a:r>
              <a:r>
                <a:rPr lang="en-US" sz="1400" dirty="0" err="1" smtClean="0">
                  <a:latin typeface="Comic Sans MS"/>
                  <a:cs typeface="Comic Sans MS"/>
                </a:rPr>
                <a:t>kaon</a:t>
              </a:r>
              <a:r>
                <a:rPr lang="en-US" sz="1400" dirty="0" smtClean="0">
                  <a:latin typeface="Comic Sans MS"/>
                  <a:cs typeface="Comic Sans MS"/>
                </a:rPr>
                <a:t> data </a:t>
              </a:r>
            </a:p>
            <a:p>
              <a:pPr algn="ctr"/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556514" y="6480358"/>
              <a:ext cx="3908642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ED071B"/>
                </a:buClr>
                <a:buSzPct val="125000"/>
              </a:pPr>
              <a:r>
                <a:rPr lang="en-US" sz="1200" dirty="0" smtClean="0">
                  <a:latin typeface="Comic Sans MS"/>
                  <a:cs typeface="Comic Sans MS"/>
                </a:rPr>
                <a:t>lattice: </a:t>
              </a:r>
              <a:r>
                <a:rPr lang="en-US" sz="1200" dirty="0" smtClean="0">
                  <a:solidFill>
                    <a:srgbClr val="1F8C1E"/>
                  </a:solidFill>
                  <a:latin typeface="Comic Sans MS"/>
                  <a:cs typeface="Comic Sans MS"/>
                </a:rPr>
                <a:t>Bali et al.</a:t>
              </a:r>
              <a:r>
                <a:rPr lang="en-US" sz="12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, 0811.0807; 0911.2407; 1011.2194</a:t>
              </a:r>
              <a:endParaRPr lang="de-DE" sz="1200" dirty="0">
                <a:solidFill>
                  <a:srgbClr val="1F8C1E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04800" y="-69906"/>
            <a:ext cx="846296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aside: charm contribution to pol. DIS: g</a:t>
            </a:r>
            <a:r>
              <a:rPr lang="en-US" sz="2600" b="1" baseline="-250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1</a:t>
            </a:r>
            <a:r>
              <a:rPr lang="en-US" sz="2600" b="1" baseline="300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c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1174" y="680443"/>
            <a:ext cx="7080889" cy="723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so far safely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ignored: </a:t>
            </a:r>
            <a:r>
              <a:rPr lang="en-US" dirty="0" smtClean="0">
                <a:solidFill>
                  <a:srgbClr val="ED071B"/>
                </a:solidFill>
                <a:latin typeface="Comic Sans MS"/>
                <a:cs typeface="Comic Sans MS"/>
              </a:rPr>
              <a:t>&lt;&lt; 1</a:t>
            </a:r>
            <a:r>
              <a:rPr lang="en-US" dirty="0">
                <a:solidFill>
                  <a:srgbClr val="ED071B"/>
                </a:solidFill>
                <a:latin typeface="Comic Sans MS"/>
                <a:cs typeface="Comic Sans MS"/>
              </a:rPr>
              <a:t>%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to existing </a:t>
            </a:r>
            <a:r>
              <a:rPr lang="en-US" dirty="0">
                <a:solidFill>
                  <a:srgbClr val="3534BD"/>
                </a:solidFill>
                <a:latin typeface="Comic Sans MS"/>
                <a:cs typeface="Comic Sans MS"/>
              </a:rPr>
              <a:t>g</a:t>
            </a:r>
            <a:r>
              <a:rPr lang="en-US" baseline="-25000" dirty="0">
                <a:solidFill>
                  <a:srgbClr val="3534BD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fixed-target data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numerical relevance at the EIC depends strongly on size of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de-DE" dirty="0" smtClean="0">
                <a:solidFill>
                  <a:srgbClr val="000000"/>
                </a:solidFill>
                <a:latin typeface="Comic Sans MS"/>
                <a:cs typeface="Comic Sans MS"/>
              </a:rPr>
              <a:t>g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1175" y="1416309"/>
            <a:ext cx="805861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 </a:t>
            </a:r>
            <a:r>
              <a:rPr lang="en-US" dirty="0" smtClean="0">
                <a:latin typeface="Comic Sans MS"/>
                <a:cs typeface="Comic Sans MS"/>
              </a:rPr>
              <a:t>need massive Wilson coefficients </a:t>
            </a:r>
            <a:r>
              <a:rPr lang="en-US" sz="1400" dirty="0" smtClean="0">
                <a:latin typeface="Comic Sans MS"/>
                <a:cs typeface="Comic Sans MS"/>
              </a:rPr>
              <a:t>(charm not </a:t>
            </a:r>
            <a:r>
              <a:rPr lang="en-US" sz="1400" dirty="0" err="1" smtClean="0">
                <a:latin typeface="Comic Sans MS"/>
                <a:cs typeface="Comic Sans MS"/>
              </a:rPr>
              <a:t>massless</a:t>
            </a:r>
            <a:r>
              <a:rPr lang="en-US" sz="1400" dirty="0" smtClean="0">
                <a:latin typeface="Comic Sans MS"/>
                <a:cs typeface="Comic Sans MS"/>
              </a:rPr>
              <a:t> for most of EIC kinematics)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mic Sans MS"/>
                <a:cs typeface="Comic Sans MS"/>
              </a:rPr>
              <a:t>   </a:t>
            </a:r>
            <a:r>
              <a:rPr lang="en-US" dirty="0" smtClean="0">
                <a:latin typeface="Comic Sans MS"/>
                <a:cs typeface="Comic Sans MS"/>
              </a:rPr>
              <a:t>so far only known to LO </a:t>
            </a:r>
            <a:r>
              <a:rPr lang="en-US" sz="1400" dirty="0" smtClean="0">
                <a:latin typeface="Comic Sans MS"/>
                <a:cs typeface="Comic Sans MS"/>
              </a:rPr>
              <a:t>(NLO is work in progress  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Kang, MS</a:t>
            </a:r>
            <a:r>
              <a:rPr lang="en-US" sz="1400" dirty="0" smtClean="0">
                <a:latin typeface="Comic Sans MS"/>
                <a:cs typeface="Comic Sans MS"/>
              </a:rPr>
              <a:t>) 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5" y="2203761"/>
            <a:ext cx="30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some expectations: </a:t>
            </a:r>
            <a:r>
              <a:rPr lang="en-US" sz="1400" dirty="0" smtClean="0">
                <a:latin typeface="Comic Sans MS"/>
                <a:cs typeface="Comic Sans MS"/>
              </a:rPr>
              <a:t>(at LO)</a:t>
            </a:r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29" y="2627566"/>
            <a:ext cx="4035151" cy="3592538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0172" y="2563184"/>
            <a:ext cx="4224267" cy="370275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668434" y="4916677"/>
            <a:ext cx="105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≈</a:t>
            </a:r>
            <a:r>
              <a:rPr lang="en-US" sz="1600" dirty="0" smtClean="0">
                <a:latin typeface="Comic Sans MS"/>
                <a:cs typeface="Comic Sans MS"/>
              </a:rPr>
              <a:t> 2x10</a:t>
            </a:r>
            <a:r>
              <a:rPr lang="en-US" sz="1600" baseline="30000" dirty="0" smtClean="0">
                <a:latin typeface="Comic Sans MS"/>
                <a:cs typeface="Comic Sans MS"/>
              </a:rPr>
              <a:t>-3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79317" y="4077815"/>
            <a:ext cx="105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≈</a:t>
            </a:r>
            <a:r>
              <a:rPr lang="en-US" sz="1600" dirty="0" smtClean="0">
                <a:latin typeface="Comic Sans MS"/>
                <a:cs typeface="Comic Sans MS"/>
              </a:rPr>
              <a:t> 2x10</a:t>
            </a:r>
            <a:r>
              <a:rPr lang="en-US" sz="1600" baseline="30000" dirty="0" smtClean="0">
                <a:latin typeface="Comic Sans MS"/>
                <a:cs typeface="Comic Sans MS"/>
              </a:rPr>
              <a:t>-5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5371599" y="4800171"/>
            <a:ext cx="337910" cy="32622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 flipH="1">
            <a:off x="5208487" y="4586958"/>
            <a:ext cx="396132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752332" y="3586732"/>
            <a:ext cx="2251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very small (1-2% of g</a:t>
            </a:r>
            <a:r>
              <a:rPr lang="en-US" sz="1400" baseline="-25000" dirty="0" smtClean="0">
                <a:latin typeface="Comic Sans MS"/>
                <a:cs typeface="Comic Sans MS"/>
              </a:rPr>
              <a:t>1</a:t>
            </a:r>
            <a:r>
              <a:rPr lang="en-US" sz="1400" baseline="30000" dirty="0" smtClean="0">
                <a:latin typeface="Comic Sans MS"/>
                <a:cs typeface="Comic Sans MS"/>
              </a:rPr>
              <a:t>uds</a:t>
            </a:r>
            <a:r>
              <a:rPr lang="en-US" sz="1400" dirty="0" smtClean="0">
                <a:latin typeface="Comic Sans MS"/>
                <a:cs typeface="Comic Sans MS"/>
              </a:rPr>
              <a:t>) </a:t>
            </a:r>
            <a:endParaRPr lang="en-US" sz="1400" dirty="0">
              <a:latin typeface="Comic Sans MS"/>
              <a:cs typeface="Comic Sans MS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rot="10800000" flipV="1">
            <a:off x="1274594" y="3824603"/>
            <a:ext cx="524346" cy="2881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84330" y="5031436"/>
            <a:ext cx="1420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10-15% of g</a:t>
            </a:r>
            <a:r>
              <a:rPr lang="en-US" sz="1400" baseline="-25000" dirty="0" smtClean="0">
                <a:latin typeface="Comic Sans MS"/>
                <a:cs typeface="Comic Sans MS"/>
              </a:rPr>
              <a:t>1</a:t>
            </a:r>
            <a:r>
              <a:rPr lang="en-US" sz="1400" baseline="30000" dirty="0" smtClean="0">
                <a:latin typeface="Comic Sans MS"/>
                <a:cs typeface="Comic Sans MS"/>
              </a:rPr>
              <a:t>uds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endParaRPr lang="en-US" sz="1400" dirty="0">
              <a:latin typeface="Comic Sans MS"/>
              <a:cs typeface="Comic Sans MS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rot="10800000">
            <a:off x="1064860" y="4916679"/>
            <a:ext cx="477730" cy="268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2230" y="6414198"/>
            <a:ext cx="9055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heavy flavor contributions to DIS str. </a:t>
            </a:r>
            <a:r>
              <a:rPr lang="en-US" sz="1600" dirty="0" err="1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fcts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. (F</a:t>
            </a:r>
            <a:r>
              <a:rPr lang="en-US" sz="1600" baseline="-250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2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, F</a:t>
            </a:r>
            <a:r>
              <a:rPr lang="en-US" sz="1600" baseline="-250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L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, and g</a:t>
            </a:r>
            <a:r>
              <a:rPr lang="en-US" sz="1600" baseline="-250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1</a:t>
            </a:r>
            <a:r>
              <a:rPr lang="en-US" sz="16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rPr>
              <a:t>) are an important theme at an EIC </a:t>
            </a:r>
            <a:endParaRPr lang="en-US" sz="1600" dirty="0">
              <a:effectLst>
                <a:glow rad="101600">
                  <a:srgbClr val="FFFF00">
                    <a:alpha val="75000"/>
                  </a:srgb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59302" y="0"/>
            <a:ext cx="7935092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other avenues to be explored further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4607" y="838863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SIDIS through </a:t>
            </a:r>
            <a:r>
              <a:rPr lang="en-US" dirty="0" err="1" smtClean="0">
                <a:latin typeface="Comic Sans MS"/>
                <a:cs typeface="Comic Sans MS"/>
              </a:rPr>
              <a:t>e-w</a:t>
            </a:r>
            <a:r>
              <a:rPr lang="en-US" dirty="0" smtClean="0">
                <a:latin typeface="Comic Sans MS"/>
                <a:cs typeface="Comic Sans MS"/>
              </a:rPr>
              <a:t> boson exchange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9390" y="1284413"/>
            <a:ext cx="646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some studies available from “Future Physics at HERA” workshops: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9390" y="1655007"/>
            <a:ext cx="460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Maul, Contreras,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Ihssen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Schafer;  Contreras, De </a:t>
            </a:r>
            <a:r>
              <a:rPr lang="en-US" sz="1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Roeck</a:t>
            </a:r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, Maul</a:t>
            </a:r>
            <a:endParaRPr lang="en-US" sz="1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9390" y="1955308"/>
            <a:ext cx="2332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(based on PEPSI Monte Carlo)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>
            <a:fillRect/>
          </a:stretch>
        </p:blipFill>
        <p:spPr bwMode="auto">
          <a:xfrm>
            <a:off x="6667319" y="757015"/>
            <a:ext cx="1760222" cy="1607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8304539" y="1166145"/>
            <a:ext cx="204566" cy="4194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8211323" y="1212749"/>
            <a:ext cx="529716" cy="2206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578483" y="843417"/>
            <a:ext cx="56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π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9390" y="2364440"/>
            <a:ext cx="35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TO DO: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re-do for EIC kinematics </a:t>
            </a:r>
            <a:endParaRPr lang="en-US" dirty="0" smtClean="0">
              <a:latin typeface="Comic Sans MS"/>
              <a:cs typeface="Comic Sans MS"/>
            </a:endParaRPr>
          </a:p>
        </p:txBody>
      </p:sp>
      <p:grpSp>
        <p:nvGrpSpPr>
          <p:cNvPr id="29" name="Gruppierung 28"/>
          <p:cNvGrpSpPr/>
          <p:nvPr/>
        </p:nvGrpSpPr>
        <p:grpSpPr>
          <a:xfrm>
            <a:off x="314607" y="2912718"/>
            <a:ext cx="8684434" cy="3887026"/>
            <a:chOff x="314607" y="2912718"/>
            <a:chExt cx="8684434" cy="3887026"/>
          </a:xfrm>
        </p:grpSpPr>
        <p:sp>
          <p:nvSpPr>
            <p:cNvPr id="6" name="Textfeld 5"/>
            <p:cNvSpPr txBox="1"/>
            <p:nvPr/>
          </p:nvSpPr>
          <p:spPr>
            <a:xfrm>
              <a:off x="314607" y="2912718"/>
              <a:ext cx="5391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FF"/>
                </a:buClr>
                <a:buFont typeface="Wingdings" charset="2"/>
                <a:buChar char="§"/>
              </a:pPr>
              <a:r>
                <a:rPr lang="en-US" dirty="0" smtClean="0"/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CC charm production as a probe of strangeness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01042" y="3487109"/>
              <a:ext cx="1883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/>
                  <a:cs typeface="Comic Sans MS"/>
                </a:rPr>
                <a:t>idea:  </a:t>
              </a:r>
              <a:r>
                <a:rPr lang="en-US" dirty="0" smtClean="0">
                  <a:latin typeface="Comic Sans MS"/>
                  <a:cs typeface="Comic Sans MS"/>
                </a:rPr>
                <a:t>at O(α</a:t>
              </a:r>
              <a:r>
                <a:rPr lang="en-US" baseline="-25000" dirty="0" smtClean="0">
                  <a:latin typeface="Comic Sans MS"/>
                  <a:cs typeface="Comic Sans MS"/>
                </a:rPr>
                <a:t>s</a:t>
              </a:r>
              <a:r>
                <a:rPr lang="en-US" baseline="30000" dirty="0" smtClean="0">
                  <a:latin typeface="Comic Sans MS"/>
                  <a:cs typeface="Comic Sans MS"/>
                </a:rPr>
                <a:t>0</a:t>
              </a:r>
              <a:r>
                <a:rPr lang="en-US" dirty="0" smtClean="0">
                  <a:latin typeface="Comic Sans MS"/>
                  <a:cs typeface="Comic Sans MS"/>
                </a:rPr>
                <a:t>)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pic>
          <p:nvPicPr>
            <p:cNvPr id="16" name="Bild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540666" y="3538941"/>
              <a:ext cx="1244600" cy="254000"/>
            </a:xfrm>
            <a:prstGeom prst="rect">
              <a:avLst/>
            </a:prstGeom>
          </p:spPr>
        </p:pic>
        <p:pic>
          <p:nvPicPr>
            <p:cNvPr id="17" name="Bild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152719" y="3538941"/>
              <a:ext cx="2514600" cy="3175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1248602" y="3974701"/>
              <a:ext cx="110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at O(α</a:t>
              </a:r>
              <a:r>
                <a:rPr lang="en-US" baseline="-25000" dirty="0" smtClean="0">
                  <a:latin typeface="Comic Sans MS"/>
                  <a:cs typeface="Comic Sans MS"/>
                </a:rPr>
                <a:t>s</a:t>
              </a:r>
              <a:r>
                <a:rPr lang="en-US" baseline="30000" dirty="0" smtClean="0"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latin typeface="Comic Sans MS"/>
                  <a:cs typeface="Comic Sans MS"/>
                </a:rPr>
                <a:t>)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pic>
          <p:nvPicPr>
            <p:cNvPr id="19" name="Bild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540666" y="4039233"/>
              <a:ext cx="1371600" cy="3048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4135484" y="4015931"/>
              <a:ext cx="4597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can potentially spoil sensitivity to strangeness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248602" y="4465103"/>
              <a:ext cx="6638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also, need to keep full dependence on charm mass in EIC kinematics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5158" y="4803657"/>
              <a:ext cx="2604730" cy="1996087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1248602" y="4979732"/>
              <a:ext cx="3839513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NLO available (</a:t>
              </a:r>
              <a:r>
                <a:rPr lang="en-US" sz="1600" dirty="0" err="1" smtClean="0">
                  <a:latin typeface="Comic Sans MS"/>
                  <a:cs typeface="Comic Sans MS"/>
                </a:rPr>
                <a:t>pol</a:t>
              </a:r>
              <a:r>
                <a:rPr lang="en-US" sz="1600" dirty="0" smtClean="0">
                  <a:latin typeface="Comic Sans MS"/>
                  <a:cs typeface="Comic Sans MS"/>
                </a:rPr>
                <a:t> + </a:t>
              </a:r>
              <a:r>
                <a:rPr lang="en-US" sz="1600" dirty="0" err="1" smtClean="0">
                  <a:latin typeface="Comic Sans MS"/>
                  <a:cs typeface="Comic Sans MS"/>
                </a:rPr>
                <a:t>unpol</a:t>
              </a:r>
              <a:r>
                <a:rPr lang="en-US" sz="1600" dirty="0" smtClean="0">
                  <a:latin typeface="Comic Sans MS"/>
                  <a:cs typeface="Comic Sans MS"/>
                </a:rPr>
                <a:t>)  </a:t>
              </a:r>
              <a:r>
                <a:rPr lang="en-US" sz="12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Kretzer</a:t>
              </a:r>
              <a:r>
                <a:rPr lang="en-US" sz="12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, MS </a:t>
              </a:r>
              <a:r>
                <a:rPr lang="en-US" sz="1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</a:t>
              </a:r>
              <a:endParaRPr lang="en-US" sz="1600" dirty="0" smtClean="0">
                <a:solidFill>
                  <a:srgbClr val="008000"/>
                </a:solidFill>
                <a:latin typeface="Comic Sans MS"/>
                <a:cs typeface="Comic Sans MS"/>
              </a:endParaRPr>
            </a:p>
            <a:p>
              <a:pPr>
                <a:spcAft>
                  <a:spcPts val="600"/>
                </a:spcAft>
                <a:buClr>
                  <a:schemeClr val="tx1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again, studies performed for HERA</a:t>
              </a:r>
            </a:p>
            <a:p>
              <a:pPr>
                <a:spcAft>
                  <a:spcPts val="600"/>
                </a:spcAft>
                <a:buClr>
                  <a:schemeClr val="tx1"/>
                </a:buCl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gluon channel suppressed for </a:t>
              </a:r>
              <a:r>
                <a:rPr lang="en-US" sz="1600" dirty="0" err="1" smtClean="0">
                  <a:latin typeface="Comic Sans MS"/>
                  <a:cs typeface="Comic Sans MS"/>
                </a:rPr>
                <a:t>z</a:t>
              </a:r>
              <a:r>
                <a:rPr lang="en-US" sz="1600" dirty="0" smtClean="0">
                  <a:latin typeface="Comic Sans MS"/>
                  <a:cs typeface="Comic Sans MS"/>
                </a:rPr>
                <a:t> &gt; 0.2</a:t>
              </a:r>
            </a:p>
            <a:p>
              <a:pPr>
                <a:buClr>
                  <a:schemeClr val="tx1"/>
                </a:buClr>
              </a:pPr>
              <a:r>
                <a:rPr lang="en-US" sz="1600" dirty="0" smtClean="0">
                  <a:latin typeface="Comic Sans MS"/>
                  <a:cs typeface="Comic Sans MS"/>
                </a:rPr>
                <a:t>  in D meson production 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27541" y="4803657"/>
              <a:ext cx="571500" cy="59690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6915057" y="5104431"/>
              <a:ext cx="700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Δs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&lt; 0</a:t>
              </a:r>
              <a:endParaRPr lang="en-US" sz="1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873814" y="6260146"/>
              <a:ext cx="1826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errors assume 500pb</a:t>
              </a:r>
              <a:r>
                <a:rPr lang="en-US" sz="1400" baseline="30000" dirty="0" smtClean="0"/>
                <a:t>-1</a:t>
              </a:r>
              <a:endParaRPr lang="en-US" sz="14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89390" y="6383257"/>
              <a:ext cx="4097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TO DO: </a:t>
              </a:r>
              <a:r>
                <a:rPr lang="en-US" sz="1600" dirty="0" smtClean="0">
                  <a:latin typeface="Comic Sans MS"/>
                  <a:cs typeface="Comic Sans MS"/>
                </a:rPr>
                <a:t>exhume codes &amp;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re-do for EIC  </a:t>
              </a:r>
              <a:endParaRPr lang="en-US" dirty="0" smtClean="0">
                <a:latin typeface="Comic Sans MS"/>
                <a:cs typeface="Comic Sans MS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872277" y="5964617"/>
              <a:ext cx="74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Δs</a:t>
              </a:r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≈ 0</a:t>
              </a:r>
              <a:endParaRPr lang="en-US" sz="14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79444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… and how to address them at the EIC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10" name="Gruppierung 9"/>
          <p:cNvGrpSpPr/>
          <p:nvPr/>
        </p:nvGrpSpPr>
        <p:grpSpPr>
          <a:xfrm>
            <a:off x="171450" y="803907"/>
            <a:ext cx="3509669" cy="698500"/>
            <a:chOff x="171450" y="2291391"/>
            <a:chExt cx="3509669" cy="698500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2291391"/>
              <a:ext cx="495300" cy="69850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809532" y="2390176"/>
              <a:ext cx="2871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/>
                  <a:cs typeface="Comic Sans MS"/>
                </a:rPr>
                <a:t>scaling violations in DIS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812521" y="1327642"/>
            <a:ext cx="523733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smtClean="0">
                <a:latin typeface="Comic Sans MS"/>
                <a:cs typeface="Comic Sans MS"/>
              </a:rPr>
              <a:t>world’s best probe of </a:t>
            </a:r>
            <a:r>
              <a:rPr lang="en-US" sz="1600" dirty="0" err="1" smtClean="0">
                <a:latin typeface="Comic Sans MS"/>
                <a:cs typeface="Comic Sans MS"/>
              </a:rPr>
              <a:t>unpol</a:t>
            </a:r>
            <a:r>
              <a:rPr lang="en-US" sz="1600" dirty="0" smtClean="0">
                <a:latin typeface="Comic Sans MS"/>
                <a:cs typeface="Comic Sans MS"/>
              </a:rPr>
              <a:t>. gluon at small 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dirty="0" smtClean="0">
                <a:latin typeface="Comic Sans MS"/>
                <a:cs typeface="Comic Sans MS"/>
              </a:rPr>
              <a:t> (HERA)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need large Q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range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at any given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to work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 key prediction of </a:t>
            </a:r>
            <a:r>
              <a:rPr lang="en-US" sz="1600" dirty="0" err="1" smtClean="0">
                <a:latin typeface="Comic Sans MS"/>
                <a:cs typeface="Comic Sans MS"/>
              </a:rPr>
              <a:t>pQCD</a:t>
            </a:r>
            <a:endParaRPr lang="en-US" sz="1600" dirty="0" smtClean="0">
              <a:latin typeface="Comic Sans MS"/>
              <a:cs typeface="Comic Sans M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 theory well under control 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>
            <a:lum bright="-7000" contrast="17000"/>
          </a:blip>
          <a:stretch>
            <a:fillRect/>
          </a:stretch>
        </p:blipFill>
        <p:spPr>
          <a:xfrm>
            <a:off x="6049852" y="768953"/>
            <a:ext cx="2773623" cy="304599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934383" y="307289"/>
            <a:ext cx="109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mic Sans MS"/>
                <a:cs typeface="Comic Sans MS"/>
              </a:rPr>
              <a:t>current</a:t>
            </a:r>
          </a:p>
          <a:p>
            <a:pPr algn="ctr"/>
            <a:r>
              <a:rPr lang="en-US" sz="1200" dirty="0" smtClean="0">
                <a:latin typeface="Comic Sans MS"/>
                <a:cs typeface="Comic Sans MS"/>
              </a:rPr>
              <a:t> </a:t>
            </a:r>
            <a:r>
              <a:rPr lang="en-US" sz="1200" dirty="0" err="1" smtClean="0">
                <a:latin typeface="Comic Sans MS"/>
                <a:cs typeface="Comic Sans MS"/>
              </a:rPr>
              <a:t>x</a:t>
            </a:r>
            <a:r>
              <a:rPr lang="en-US" sz="1200" baseline="-25000" dirty="0" err="1" smtClean="0">
                <a:latin typeface="Comic Sans MS"/>
                <a:cs typeface="Comic Sans MS"/>
              </a:rPr>
              <a:t>min</a:t>
            </a:r>
            <a:r>
              <a:rPr lang="en-US" sz="1200" baseline="-25000" dirty="0" smtClean="0">
                <a:latin typeface="Comic Sans MS"/>
                <a:cs typeface="Comic Sans MS"/>
              </a:rPr>
              <a:t> </a:t>
            </a:r>
            <a:r>
              <a:rPr lang="en-US" sz="1200" dirty="0" smtClean="0">
                <a:latin typeface="Comic Sans MS"/>
                <a:cs typeface="Comic Sans MS"/>
              </a:rPr>
              <a:t> = 0.006</a:t>
            </a:r>
            <a:endParaRPr lang="en-US" sz="1200" dirty="0">
              <a:latin typeface="Comic Sans MS"/>
              <a:cs typeface="Comic Sans MS"/>
            </a:endParaRPr>
          </a:p>
        </p:txBody>
      </p:sp>
      <p:cxnSp>
        <p:nvCxnSpPr>
          <p:cNvPr id="19" name="Gerade Verbindung mit Pfeil 18"/>
          <p:cNvCxnSpPr>
            <a:stCxn id="17" idx="2"/>
          </p:cNvCxnSpPr>
          <p:nvPr/>
        </p:nvCxnSpPr>
        <p:spPr>
          <a:xfrm rot="5400000">
            <a:off x="7829737" y="617964"/>
            <a:ext cx="503070" cy="8050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8763023" y="1502407"/>
            <a:ext cx="353943" cy="189365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from </a:t>
            </a:r>
            <a:r>
              <a:rPr lang="en-US" sz="11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Blumlein</a:t>
            </a:r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1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Bottcher</a:t>
            </a:r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 fit</a:t>
            </a:r>
            <a:endParaRPr lang="en-US" sz="11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Gruppierung 25"/>
          <p:cNvGrpSpPr/>
          <p:nvPr/>
        </p:nvGrpSpPr>
        <p:grpSpPr>
          <a:xfrm>
            <a:off x="171450" y="4848042"/>
            <a:ext cx="8876235" cy="1907263"/>
            <a:chOff x="171450" y="4848042"/>
            <a:chExt cx="8876235" cy="1907263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2231" y="4848042"/>
              <a:ext cx="781844" cy="736388"/>
            </a:xfrm>
            <a:prstGeom prst="rect">
              <a:avLst/>
            </a:prstGeom>
          </p:spPr>
        </p:pic>
        <p:grpSp>
          <p:nvGrpSpPr>
            <p:cNvPr id="4" name="Gruppierung 3"/>
            <p:cNvGrpSpPr/>
            <p:nvPr/>
          </p:nvGrpSpPr>
          <p:grpSpPr>
            <a:xfrm>
              <a:off x="171450" y="4932534"/>
              <a:ext cx="6292507" cy="698500"/>
              <a:chOff x="171450" y="2291391"/>
              <a:chExt cx="6292507" cy="698500"/>
            </a:xfrm>
          </p:grpSpPr>
          <p:pic>
            <p:nvPicPr>
              <p:cNvPr id="5" name="Bild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809532" y="2390176"/>
                <a:ext cx="5654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mic Sans MS"/>
                    <a:cs typeface="Comic Sans MS"/>
                  </a:rPr>
                  <a:t>novel electroweak probes / DIS structure </a:t>
                </a:r>
                <a:r>
                  <a:rPr lang="en-US" b="1" dirty="0" err="1" smtClean="0">
                    <a:latin typeface="Comic Sans MS"/>
                    <a:cs typeface="Comic Sans MS"/>
                  </a:rPr>
                  <a:t>fcts</a:t>
                </a:r>
                <a:r>
                  <a:rPr lang="en-US" b="1" dirty="0" smtClean="0">
                    <a:latin typeface="Comic Sans MS"/>
                    <a:cs typeface="Comic Sans MS"/>
                  </a:rPr>
                  <a:t>.</a:t>
                </a:r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1" name="Textfeld 20"/>
            <p:cNvSpPr txBox="1"/>
            <p:nvPr/>
          </p:nvSpPr>
          <p:spPr>
            <a:xfrm>
              <a:off x="809532" y="5447255"/>
              <a:ext cx="8238153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/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HERA measured </a:t>
              </a:r>
              <a:r>
                <a:rPr lang="en-US" sz="1600" dirty="0" err="1" smtClean="0">
                  <a:latin typeface="Comic Sans MS"/>
                  <a:cs typeface="Comic Sans MS"/>
                </a:rPr>
                <a:t>unpol</a:t>
              </a:r>
              <a:r>
                <a:rPr lang="en-US" sz="1600" dirty="0" smtClean="0">
                  <a:latin typeface="Comic Sans MS"/>
                  <a:cs typeface="Comic Sans MS"/>
                </a:rPr>
                <a:t>. NC/CC DIS &amp; extracted </a:t>
              </a:r>
              <a:r>
                <a:rPr lang="en-US" sz="1600" dirty="0" err="1" smtClean="0">
                  <a:latin typeface="Comic Sans MS"/>
                  <a:cs typeface="Comic Sans MS"/>
                </a:rPr>
                <a:t>e-w</a:t>
              </a:r>
              <a:r>
                <a:rPr lang="en-US" sz="1600" dirty="0" smtClean="0">
                  <a:latin typeface="Comic Sans MS"/>
                  <a:cs typeface="Comic Sans MS"/>
                </a:rPr>
                <a:t> parameters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never done with polarized protons; CC inaccessible if Q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2 </a:t>
              </a:r>
              <a:r>
                <a:rPr lang="en-US" sz="1600" dirty="0" smtClean="0">
                  <a:latin typeface="Comic Sans MS"/>
                  <a:cs typeface="Comic Sans MS"/>
                </a:rPr>
                <a:t>&lt;&lt; M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W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2 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200" dirty="0" smtClean="0">
                  <a:latin typeface="Comic Sans MS"/>
                  <a:cs typeface="Comic Sans MS"/>
                </a:rPr>
                <a:t>(fixed target regime)</a:t>
              </a:r>
              <a:endParaRPr lang="en-US" sz="1600" dirty="0" smtClean="0">
                <a:latin typeface="Comic Sans MS"/>
                <a:cs typeface="Comic Sans MS"/>
              </a:endParaRP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flavor separation for </a:t>
              </a:r>
              <a:r>
                <a:rPr lang="en-US" sz="1600" dirty="0" err="1" smtClean="0"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latin typeface="Comic Sans MS"/>
                  <a:cs typeface="Comic Sans MS"/>
                </a:rPr>
                <a:t> &gt; 0.01; probes </a:t>
              </a:r>
              <a:r>
                <a:rPr lang="en-US" sz="1600" dirty="0" err="1" smtClean="0">
                  <a:latin typeface="Comic Sans MS"/>
                  <a:cs typeface="Comic Sans MS"/>
                </a:rPr>
                <a:t>PDFs</a:t>
              </a:r>
              <a:r>
                <a:rPr lang="en-US" sz="1600" dirty="0" smtClean="0">
                  <a:latin typeface="Comic Sans MS"/>
                  <a:cs typeface="Comic Sans MS"/>
                </a:rPr>
                <a:t> at medium-to-large </a:t>
              </a:r>
              <a:r>
                <a:rPr lang="en-US" sz="1600" dirty="0" err="1" smtClean="0">
                  <a:latin typeface="Comic Sans MS"/>
                  <a:cs typeface="Comic Sans MS"/>
                </a:rPr>
                <a:t>x</a:t>
              </a:r>
              <a:endParaRPr lang="en-US" sz="1600" dirty="0" smtClean="0">
                <a:latin typeface="Comic Sans MS"/>
                <a:cs typeface="Comic Sans MS"/>
              </a:endParaRP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need to be able to reconstruct x,Q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from hadrons for CC events</a:t>
              </a:r>
            </a:p>
          </p:txBody>
        </p:sp>
      </p:grpSp>
      <p:grpSp>
        <p:nvGrpSpPr>
          <p:cNvPr id="25" name="Gruppierung 24"/>
          <p:cNvGrpSpPr/>
          <p:nvPr/>
        </p:nvGrpSpPr>
        <p:grpSpPr>
          <a:xfrm>
            <a:off x="171450" y="2958858"/>
            <a:ext cx="6914159" cy="1939881"/>
            <a:chOff x="171450" y="2958858"/>
            <a:chExt cx="6914159" cy="1939881"/>
          </a:xfrm>
        </p:grpSpPr>
        <p:grpSp>
          <p:nvGrpSpPr>
            <p:cNvPr id="7" name="Gruppierung 6"/>
            <p:cNvGrpSpPr/>
            <p:nvPr/>
          </p:nvGrpSpPr>
          <p:grpSpPr>
            <a:xfrm>
              <a:off x="171450" y="3008699"/>
              <a:ext cx="2907679" cy="698500"/>
              <a:chOff x="171450" y="2291391"/>
              <a:chExt cx="2907679" cy="698500"/>
            </a:xfrm>
          </p:grpSpPr>
          <p:pic>
            <p:nvPicPr>
              <p:cNvPr id="8" name="Bild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50" y="2291391"/>
                <a:ext cx="495300" cy="698500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809532" y="2390176"/>
                <a:ext cx="226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mic Sans MS"/>
                    <a:cs typeface="Comic Sans MS"/>
                  </a:rPr>
                  <a:t>semi-inclusive DIS</a:t>
                </a:r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809532" y="3590689"/>
              <a:ext cx="6276077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/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successfully used in fixed target regime </a:t>
              </a:r>
              <a:r>
                <a:rPr lang="en-US" sz="1200" dirty="0" smtClean="0">
                  <a:latin typeface="Comic Sans MS"/>
                  <a:cs typeface="Comic Sans MS"/>
                </a:rPr>
                <a:t>(HERMES, COMPASS)</a:t>
              </a:r>
              <a:endParaRPr lang="en-US" sz="1600" dirty="0" smtClean="0">
                <a:latin typeface="Comic Sans MS"/>
                <a:cs typeface="Comic Sans MS"/>
              </a:endParaRP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requires particle ID in large kinematic range 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provides flavor separation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fragmentation functions should be known well enough in 2020+</a:t>
              </a:r>
            </a:p>
          </p:txBody>
        </p:sp>
        <p:pic>
          <p:nvPicPr>
            <p:cNvPr id="23" name="Bild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1751" y="2958858"/>
              <a:ext cx="924650" cy="748340"/>
            </a:xfrm>
            <a:prstGeom prst="rect">
              <a:avLst/>
            </a:prstGeom>
          </p:spPr>
        </p:pic>
      </p:grpSp>
      <p:pic>
        <p:nvPicPr>
          <p:cNvPr id="24" name="Bild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449" y="723349"/>
            <a:ext cx="585832" cy="662548"/>
          </a:xfrm>
          <a:prstGeom prst="rect">
            <a:avLst/>
          </a:prstGeom>
        </p:spPr>
      </p:pic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79444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w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hy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does it matter?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171450" y="4709469"/>
            <a:ext cx="7239506" cy="822060"/>
            <a:chOff x="171450" y="2291391"/>
            <a:chExt cx="7239506" cy="822060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2291391"/>
              <a:ext cx="495300" cy="69850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809532" y="2390176"/>
              <a:ext cx="6601424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latin typeface="Comic Sans MS"/>
                  <a:cs typeface="Comic Sans MS"/>
                </a:rPr>
                <a:t>the spin of the proton is the result of a subtle interplay</a:t>
              </a:r>
            </a:p>
            <a:p>
              <a:r>
                <a:rPr lang="en-US" b="1" dirty="0" smtClean="0">
                  <a:latin typeface="Comic Sans MS"/>
                  <a:cs typeface="Comic Sans MS"/>
                </a:rPr>
                <a:t>of quark and gluon spins and their angular </a:t>
              </a:r>
              <a:r>
                <a:rPr lang="en-US" b="1" dirty="0" err="1" smtClean="0">
                  <a:latin typeface="Comic Sans MS"/>
                  <a:cs typeface="Comic Sans MS"/>
                </a:rPr>
                <a:t>momenta</a:t>
              </a:r>
              <a:r>
                <a:rPr lang="en-US" b="1" dirty="0" smtClean="0">
                  <a:latin typeface="Comic Sans MS"/>
                  <a:cs typeface="Comic Sans MS"/>
                </a:rPr>
                <a:t> 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171450" y="2845090"/>
            <a:ext cx="8599479" cy="698500"/>
            <a:chOff x="171450" y="2291391"/>
            <a:chExt cx="8599479" cy="698500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2291391"/>
              <a:ext cx="495300" cy="698500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809532" y="2390176"/>
              <a:ext cx="7961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/>
                  <a:cs typeface="Comic Sans MS"/>
                </a:rPr>
                <a:t>understanding of </a:t>
              </a:r>
              <a:r>
                <a:rPr lang="en-US" b="1" dirty="0" err="1" smtClean="0">
                  <a:latin typeface="Comic Sans MS"/>
                  <a:cs typeface="Comic Sans MS"/>
                </a:rPr>
                <a:t>partonic</a:t>
              </a:r>
              <a:r>
                <a:rPr lang="en-US" b="1" dirty="0" smtClean="0">
                  <a:latin typeface="Comic Sans MS"/>
                  <a:cs typeface="Comic Sans MS"/>
                </a:rPr>
                <a:t> structure of nucleons otherwise incomplete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171450" y="993557"/>
            <a:ext cx="5673047" cy="698500"/>
            <a:chOff x="171450" y="2291391"/>
            <a:chExt cx="5673047" cy="698500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2291391"/>
              <a:ext cx="495300" cy="69850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809532" y="2390176"/>
              <a:ext cx="5034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/>
                  <a:cs typeface="Comic Sans MS"/>
                </a:rPr>
                <a:t>spin deeply rooted in space-time symmetry  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809532" y="1608967"/>
            <a:ext cx="7860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mass and spin </a:t>
            </a:r>
            <a:r>
              <a:rPr lang="en-US" sz="1400" dirty="0" smtClean="0">
                <a:latin typeface="Comic Sans MS"/>
                <a:cs typeface="Comic Sans MS"/>
              </a:rPr>
              <a:t>(Pauli-</a:t>
            </a:r>
            <a:r>
              <a:rPr lang="en-US" sz="1400" dirty="0" err="1" smtClean="0">
                <a:latin typeface="Comic Sans MS"/>
                <a:cs typeface="Comic Sans MS"/>
              </a:rPr>
              <a:t>Lubanski</a:t>
            </a:r>
            <a:r>
              <a:rPr lang="en-US" sz="1400" dirty="0" smtClean="0">
                <a:latin typeface="Comic Sans MS"/>
                <a:cs typeface="Comic Sans MS"/>
              </a:rPr>
              <a:t> operator) </a:t>
            </a:r>
            <a:r>
              <a:rPr lang="en-US" sz="1600" dirty="0" smtClean="0">
                <a:latin typeface="Comic Sans MS"/>
                <a:cs typeface="Comic Sans MS"/>
              </a:rPr>
              <a:t>are the two invariants of the Poincare group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56" y="5498391"/>
            <a:ext cx="3996281" cy="993064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32" y="3475372"/>
            <a:ext cx="5525403" cy="55445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09532" y="4242176"/>
            <a:ext cx="776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need to know both </a:t>
            </a:r>
            <a:r>
              <a:rPr lang="en-US" sz="1600" dirty="0" err="1" smtClean="0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 configurations not only their average (= </a:t>
            </a:r>
            <a:r>
              <a:rPr lang="en-US" sz="1600" dirty="0" err="1" smtClean="0">
                <a:latin typeface="Comic Sans MS"/>
                <a:cs typeface="Comic Sans MS"/>
              </a:rPr>
              <a:t>unpol</a:t>
            </a:r>
            <a:r>
              <a:rPr lang="en-US" sz="1600" dirty="0" smtClean="0">
                <a:latin typeface="Comic Sans MS"/>
                <a:cs typeface="Comic Sans MS"/>
              </a:rPr>
              <a:t>. </a:t>
            </a:r>
            <a:r>
              <a:rPr lang="en-US" sz="1600" dirty="0" err="1" smtClean="0">
                <a:latin typeface="Comic Sans MS"/>
                <a:cs typeface="Comic Sans MS"/>
              </a:rPr>
              <a:t>PDFs</a:t>
            </a:r>
            <a:r>
              <a:rPr lang="en-US" sz="1600" dirty="0" smtClean="0">
                <a:latin typeface="Comic Sans MS"/>
                <a:cs typeface="Comic Sans MS"/>
              </a:rPr>
              <a:t>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79444" y="6445275"/>
            <a:ext cx="5397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we should aim to understand this fundamental problem 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171450" y="2087240"/>
            <a:ext cx="8502998" cy="698500"/>
            <a:chOff x="171450" y="2291391"/>
            <a:chExt cx="8502998" cy="698500"/>
          </a:xfrm>
        </p:grpSpPr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" y="2291391"/>
              <a:ext cx="495300" cy="6985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809532" y="2390176"/>
              <a:ext cx="7864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/>
                  <a:cs typeface="Comic Sans MS"/>
                </a:rPr>
                <a:t>learn about QCD dynamics and factorization in the presence of spin  </a:t>
              </a:r>
              <a:endParaRPr lang="en-US" sz="14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64" y="5331068"/>
            <a:ext cx="8977403" cy="1264024"/>
          </a:xfrm>
        </p:spPr>
        <p:txBody>
          <a:bodyPr/>
          <a:lstStyle/>
          <a:p>
            <a:r>
              <a:rPr lang="en-US" sz="4400" cap="small" dirty="0" smtClean="0">
                <a:effectLst>
                  <a:outerShdw blurRad="50800" dist="38100" dir="2700000">
                    <a:srgbClr val="000090">
                      <a:alpha val="43000"/>
                    </a:srgbClr>
                  </a:outerShdw>
                </a:effectLst>
              </a:rPr>
              <a:t>Compelling Spin Measurements </a:t>
            </a:r>
            <a:br>
              <a:rPr lang="en-US" sz="4400" cap="small" dirty="0" smtClean="0">
                <a:effectLst>
                  <a:outerShdw blurRad="50800" dist="38100" dir="2700000">
                    <a:srgbClr val="000090">
                      <a:alpha val="43000"/>
                    </a:srgbClr>
                  </a:outerShdw>
                </a:effectLst>
              </a:rPr>
            </a:br>
            <a:r>
              <a:rPr lang="en-US" sz="4400" cap="small" dirty="0" smtClean="0">
                <a:effectLst>
                  <a:outerShdw blurRad="50800" dist="38100" dir="2700000">
                    <a:srgbClr val="000090">
                      <a:alpha val="43000"/>
                    </a:srgbClr>
                  </a:outerShdw>
                </a:effectLst>
              </a:rPr>
              <a:t>at the EIC</a:t>
            </a:r>
            <a:endParaRPr lang="en-US" sz="4400" cap="small" dirty="0">
              <a:effectLst>
                <a:outerShdw blurRad="50800" dist="38100" dir="2700000">
                  <a:srgbClr val="00009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041" y="449764"/>
            <a:ext cx="7195824" cy="47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0"/>
            <a:ext cx="9144000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key to EIC program: large &amp; </a:t>
            </a:r>
            <a:r>
              <a:rPr lang="en-US" sz="2400" b="1" i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variable</a:t>
            </a:r>
            <a:r>
              <a:rPr lang="en-US" sz="24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kinematic coverage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2" name="Gruppierung 18"/>
          <p:cNvGrpSpPr/>
          <p:nvPr/>
        </p:nvGrpSpPr>
        <p:grpSpPr>
          <a:xfrm>
            <a:off x="297651" y="917056"/>
            <a:ext cx="8550663" cy="2341363"/>
            <a:chOff x="262695" y="952009"/>
            <a:chExt cx="8550663" cy="2341363"/>
          </a:xfrm>
        </p:grpSpPr>
        <p:sp>
          <p:nvSpPr>
            <p:cNvPr id="13" name="Abgerundetes Rechteck 12"/>
            <p:cNvSpPr/>
            <p:nvPr/>
          </p:nvSpPr>
          <p:spPr>
            <a:xfrm>
              <a:off x="262695" y="952009"/>
              <a:ext cx="8550663" cy="2341363"/>
            </a:xfrm>
            <a:prstGeom prst="roundRect">
              <a:avLst/>
            </a:prstGeom>
            <a:gradFill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22000">
                  <a:schemeClr val="accent4">
                    <a:lumMod val="20000"/>
                    <a:lumOff val="80000"/>
                  </a:schemeClr>
                </a:gs>
                <a:gs pos="56000">
                  <a:schemeClr val="accent4">
                    <a:lumMod val="40000"/>
                    <a:lumOff val="60000"/>
                  </a:schemeClr>
                </a:gs>
              </a:gsLst>
            </a:gra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617562" y="1605483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360" y="991453"/>
              <a:ext cx="2048404" cy="225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648532" y="1548472"/>
              <a:ext cx="407161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F0000"/>
                </a:buClr>
                <a:buSzPct val="120000"/>
              </a:pPr>
              <a:r>
                <a:rPr lang="en-US" b="1" dirty="0" smtClean="0">
                  <a:solidFill>
                    <a:srgbClr val="0000FF"/>
                  </a:solidFill>
                </a:rPr>
                <a:t>Q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2 </a:t>
              </a:r>
              <a:r>
                <a:rPr lang="en-US" dirty="0" smtClean="0">
                  <a:latin typeface="Comic Sans MS"/>
                  <a:cs typeface="Comic Sans MS"/>
                </a:rPr>
                <a:t>: </a:t>
              </a:r>
              <a:r>
                <a:rPr lang="en-US" sz="1600" dirty="0" smtClean="0">
                  <a:latin typeface="Comic Sans MS"/>
                  <a:cs typeface="Comic Sans MS"/>
                </a:rPr>
                <a:t>proton </a:t>
              </a:r>
              <a:r>
                <a:rPr lang="en-US" sz="1600" dirty="0" err="1" smtClean="0">
                  <a:latin typeface="Comic Sans MS"/>
                  <a:cs typeface="Comic Sans MS"/>
                </a:rPr>
                <a:t>virtuality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msy10" charset="0"/>
                </a:rPr>
                <a:t>$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resolution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msy10" charset="0"/>
                </a:rPr>
                <a:t>»</a:t>
              </a:r>
              <a:r>
                <a:rPr lang="en-US" dirty="0" smtClean="0">
                  <a:solidFill>
                    <a:srgbClr val="FF0000"/>
                  </a:solidFill>
                </a:rPr>
                <a:t>1/Q</a:t>
              </a:r>
              <a:r>
                <a:rPr lang="en-US" sz="1600" dirty="0" smtClean="0"/>
                <a:t> </a:t>
              </a:r>
            </a:p>
            <a:p>
              <a:pPr>
                <a:buClr>
                  <a:srgbClr val="FF0000"/>
                </a:buClr>
                <a:buSzPct val="120000"/>
              </a:pPr>
              <a:r>
                <a:rPr lang="en-US" sz="1600" dirty="0" smtClean="0"/>
                <a:t>           </a:t>
              </a:r>
              <a:r>
                <a:rPr lang="en-US" sz="1600" dirty="0" smtClean="0">
                  <a:latin typeface="Comic Sans MS"/>
                  <a:cs typeface="Comic Sans MS"/>
                </a:rPr>
                <a:t>at which the proton is probed</a:t>
              </a:r>
              <a:endParaRPr lang="de-DE" sz="1600" dirty="0" smtClean="0">
                <a:latin typeface="Comic Sans MS"/>
                <a:cs typeface="Comic Sans MS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660184" y="2109221"/>
              <a:ext cx="37497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F0000"/>
                </a:buClr>
                <a:buSzPct val="120000"/>
              </a:pPr>
              <a:r>
                <a:rPr lang="en-US" b="1" dirty="0" err="1" smtClean="0">
                  <a:solidFill>
                    <a:srgbClr val="0000FF"/>
                  </a:solidFill>
                </a:rPr>
                <a:t>x</a:t>
              </a:r>
              <a:r>
                <a:rPr lang="en-US" dirty="0"/>
                <a:t>:</a:t>
              </a:r>
              <a:r>
                <a:rPr lang="en-US" dirty="0" smtClean="0"/>
                <a:t>  </a:t>
              </a:r>
              <a:r>
                <a:rPr lang="en-US" sz="1600" dirty="0" smtClean="0">
                  <a:latin typeface="Comic Sans MS"/>
                  <a:cs typeface="Comic Sans MS"/>
                </a:rPr>
                <a:t>longitudinal </a:t>
              </a:r>
              <a:r>
                <a:rPr lang="en-US" sz="1600" dirty="0">
                  <a:latin typeface="Comic Sans MS"/>
                  <a:cs typeface="Comic Sans MS"/>
                </a:rPr>
                <a:t>momentum fraction of </a:t>
              </a:r>
            </a:p>
            <a:p>
              <a:pPr>
                <a:buClr>
                  <a:srgbClr val="FF0000"/>
                </a:buClr>
                <a:buSzPct val="120000"/>
              </a:pPr>
              <a:r>
                <a:rPr lang="en-US" sz="1600" dirty="0">
                  <a:latin typeface="Comic Sans MS"/>
                  <a:cs typeface="Comic Sans MS"/>
                </a:rPr>
                <a:t>  </a:t>
              </a:r>
              <a:r>
                <a:rPr lang="en-US" sz="1600" dirty="0" smtClean="0">
                  <a:latin typeface="Comic Sans MS"/>
                  <a:cs typeface="Comic Sans MS"/>
                </a:rPr>
                <a:t>   struck </a:t>
              </a:r>
              <a:r>
                <a:rPr lang="en-US" sz="1600" dirty="0" err="1">
                  <a:latin typeface="Comic Sans MS"/>
                  <a:cs typeface="Comic Sans MS"/>
                </a:rPr>
                <a:t>parton</a:t>
              </a:r>
              <a:r>
                <a:rPr lang="en-US" sz="1600" dirty="0">
                  <a:latin typeface="Comic Sans MS"/>
                  <a:cs typeface="Comic Sans MS"/>
                </a:rPr>
                <a:t> in the proton</a:t>
              </a:r>
              <a:endParaRPr lang="de-DE" sz="1600" dirty="0">
                <a:latin typeface="Comic Sans MS"/>
                <a:cs typeface="Comic Sans MS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648532" y="2666168"/>
              <a:ext cx="376407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F0000"/>
                </a:buClr>
                <a:buSzPct val="120000"/>
              </a:pPr>
              <a:r>
                <a:rPr lang="en-US" b="1" dirty="0" err="1" smtClean="0">
                  <a:solidFill>
                    <a:srgbClr val="0000FF"/>
                  </a:solidFill>
                </a:rPr>
                <a:t>y</a:t>
              </a:r>
              <a:r>
                <a:rPr lang="en-US" dirty="0"/>
                <a:t>:</a:t>
              </a:r>
              <a:r>
                <a:rPr lang="en-US" dirty="0" smtClean="0"/>
                <a:t>  </a:t>
              </a:r>
              <a:r>
                <a:rPr lang="en-US" sz="1600" dirty="0" smtClean="0">
                  <a:latin typeface="Comic Sans MS"/>
                  <a:cs typeface="Comic Sans MS"/>
                </a:rPr>
                <a:t>momentum </a:t>
              </a:r>
              <a:r>
                <a:rPr lang="en-US" sz="1600" dirty="0">
                  <a:latin typeface="Comic Sans MS"/>
                  <a:cs typeface="Comic Sans MS"/>
                </a:rPr>
                <a:t>fraction lost by </a:t>
              </a:r>
            </a:p>
            <a:p>
              <a:pPr>
                <a:buClr>
                  <a:srgbClr val="FF0000"/>
                </a:buClr>
                <a:buSzPct val="120000"/>
              </a:pPr>
              <a:r>
                <a:rPr lang="en-US" sz="1600" dirty="0">
                  <a:latin typeface="Comic Sans MS"/>
                  <a:cs typeface="Comic Sans MS"/>
                </a:rPr>
                <a:t>  </a:t>
              </a:r>
              <a:r>
                <a:rPr lang="en-US" sz="1600" dirty="0" smtClean="0">
                  <a:latin typeface="Comic Sans MS"/>
                  <a:cs typeface="Comic Sans MS"/>
                </a:rPr>
                <a:t>   electron </a:t>
              </a:r>
              <a:r>
                <a:rPr lang="en-US" sz="1600" dirty="0">
                  <a:latin typeface="Comic Sans MS"/>
                  <a:cs typeface="Comic Sans MS"/>
                </a:rPr>
                <a:t>in the proton rest frame</a:t>
              </a:r>
              <a:endParaRPr lang="de-DE" sz="1600" dirty="0">
                <a:latin typeface="Comic Sans MS"/>
                <a:cs typeface="Comic Sans MS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784193" y="1066769"/>
              <a:ext cx="27021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b="1" dirty="0" err="1" smtClean="0">
                  <a:latin typeface="Comic Sans MS"/>
                  <a:cs typeface="Comic Sans MS"/>
                </a:rPr>
                <a:t>recall</a:t>
              </a:r>
              <a:r>
                <a:rPr lang="de-DE" b="1" dirty="0" smtClean="0">
                  <a:latin typeface="Comic Sans MS"/>
                  <a:cs typeface="Comic Sans MS"/>
                </a:rPr>
                <a:t>: DIS </a:t>
              </a:r>
              <a:r>
                <a:rPr lang="de-DE" b="1" dirty="0" err="1" smtClean="0">
                  <a:latin typeface="Comic Sans MS"/>
                  <a:cs typeface="Comic Sans MS"/>
                </a:rPr>
                <a:t>kinematics</a:t>
              </a:r>
              <a:endParaRPr lang="de-DE" dirty="0">
                <a:latin typeface="Comic Sans MS"/>
                <a:cs typeface="Comic Sans MS"/>
              </a:endParaRPr>
            </a:p>
          </p:txBody>
        </p:sp>
        <p:pic>
          <p:nvPicPr>
            <p:cNvPr id="14" name="Bild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44850" y="1617064"/>
              <a:ext cx="935647" cy="251905"/>
            </a:xfrm>
            <a:prstGeom prst="rect">
              <a:avLst/>
            </a:prstGeom>
          </p:spPr>
        </p:pic>
        <p:pic>
          <p:nvPicPr>
            <p:cNvPr id="16" name="Bild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361370" y="2015071"/>
              <a:ext cx="967296" cy="546238"/>
            </a:xfrm>
            <a:prstGeom prst="rect">
              <a:avLst/>
            </a:prstGeom>
          </p:spPr>
        </p:pic>
        <p:pic>
          <p:nvPicPr>
            <p:cNvPr id="17" name="Bild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376166" y="2718576"/>
              <a:ext cx="859284" cy="458285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08056" y="1340066"/>
              <a:ext cx="732142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Arial"/>
                  <a:cs typeface="Arial"/>
                </a:rPr>
                <a:t>electron</a:t>
              </a:r>
              <a:endParaRPr lang="en-US" sz="1200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0" name="Bild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012" y="3445004"/>
            <a:ext cx="5038457" cy="3331439"/>
          </a:xfrm>
          <a:prstGeom prst="rect">
            <a:avLst/>
          </a:prstGeom>
        </p:spPr>
      </p:pic>
      <p:sp>
        <p:nvSpPr>
          <p:cNvPr id="41" name="Foliennummernplatzhalt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2" name="Gruppierung 51"/>
          <p:cNvGrpSpPr/>
          <p:nvPr/>
        </p:nvGrpSpPr>
        <p:grpSpPr>
          <a:xfrm>
            <a:off x="1875992" y="3559005"/>
            <a:ext cx="7209271" cy="3075336"/>
            <a:chOff x="1875992" y="3559005"/>
            <a:chExt cx="7209271" cy="3075336"/>
          </a:xfrm>
        </p:grpSpPr>
        <p:grpSp>
          <p:nvGrpSpPr>
            <p:cNvPr id="15" name="Gruppierung 44"/>
            <p:cNvGrpSpPr/>
            <p:nvPr/>
          </p:nvGrpSpPr>
          <p:grpSpPr>
            <a:xfrm>
              <a:off x="1875992" y="4638871"/>
              <a:ext cx="638728" cy="1747543"/>
              <a:chOff x="1875992" y="4638871"/>
              <a:chExt cx="638728" cy="1747543"/>
            </a:xfrm>
          </p:grpSpPr>
          <p:cxnSp>
            <p:nvCxnSpPr>
              <p:cNvPr id="38" name="Gerade Verbindung 37"/>
              <p:cNvCxnSpPr/>
              <p:nvPr/>
            </p:nvCxnSpPr>
            <p:spPr>
              <a:xfrm rot="5400000" flipH="1" flipV="1">
                <a:off x="1054655" y="5506817"/>
                <a:ext cx="1747543" cy="116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/>
              <p:cNvCxnSpPr/>
              <p:nvPr/>
            </p:nvCxnSpPr>
            <p:spPr>
              <a:xfrm>
                <a:off x="1922600" y="4657809"/>
                <a:ext cx="592120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feld 43"/>
              <p:cNvSpPr txBox="1"/>
              <p:nvPr/>
            </p:nvSpPr>
            <p:spPr>
              <a:xfrm>
                <a:off x="1875992" y="4664798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50" name="Gruppierung 49"/>
            <p:cNvGrpSpPr/>
            <p:nvPr/>
          </p:nvGrpSpPr>
          <p:grpSpPr>
            <a:xfrm>
              <a:off x="5292725" y="3559005"/>
              <a:ext cx="3792538" cy="3075336"/>
              <a:chOff x="5292725" y="3559005"/>
              <a:chExt cx="3792538" cy="3075336"/>
            </a:xfrm>
          </p:grpSpPr>
          <p:grpSp>
            <p:nvGrpSpPr>
              <p:cNvPr id="5" name="Gruppierung 46"/>
              <p:cNvGrpSpPr/>
              <p:nvPr/>
            </p:nvGrpSpPr>
            <p:grpSpPr>
              <a:xfrm>
                <a:off x="5521331" y="6024043"/>
                <a:ext cx="2711444" cy="610298"/>
                <a:chOff x="5521331" y="5665788"/>
                <a:chExt cx="2711444" cy="610298"/>
              </a:xfrm>
            </p:grpSpPr>
            <p:sp>
              <p:nvSpPr>
                <p:cNvPr id="22" name="Textfeld 21"/>
                <p:cNvSpPr txBox="1"/>
                <p:nvPr/>
              </p:nvSpPr>
              <p:spPr>
                <a:xfrm>
                  <a:off x="5521331" y="5665788"/>
                  <a:ext cx="6408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Comic Sans MS"/>
                      <a:cs typeface="Comic Sans MS"/>
                    </a:rPr>
                    <a:t>EIC:</a:t>
                  </a:r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6424192" y="5665788"/>
                  <a:ext cx="6669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Comic Sans MS"/>
                      <a:cs typeface="Comic Sans MS"/>
                    </a:rPr>
                    <a:t>up to </a:t>
                  </a:r>
                  <a:endParaRPr lang="en-US" sz="1600" dirty="0">
                    <a:latin typeface="Comic Sans MS"/>
                    <a:cs typeface="Comic Sans MS"/>
                  </a:endParaRPr>
                </a:p>
              </p:txBody>
            </p:sp>
            <p:pic>
              <p:nvPicPr>
                <p:cNvPr id="34" name="Bild 33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657975" y="6060186"/>
                  <a:ext cx="1574800" cy="215900"/>
                </a:xfrm>
                <a:prstGeom prst="rect">
                  <a:avLst/>
                </a:prstGeom>
              </p:spPr>
            </p:pic>
          </p:grpSp>
          <p:sp>
            <p:nvSpPr>
              <p:cNvPr id="21" name="Textfeld 20"/>
              <p:cNvSpPr txBox="1"/>
              <p:nvPr/>
            </p:nvSpPr>
            <p:spPr>
              <a:xfrm>
                <a:off x="5521331" y="3559005"/>
                <a:ext cx="15144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omic Sans MS"/>
                    <a:cs typeface="Comic Sans MS"/>
                  </a:rPr>
                  <a:t>EIC stage-1: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5292725" y="5199801"/>
                <a:ext cx="35818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Comic Sans MS"/>
                    <a:cs typeface="Comic Sans MS"/>
                  </a:rPr>
                  <a:t>eRHIC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  </a:t>
                </a:r>
                <a:r>
                  <a:rPr 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/>
                    <a:cs typeface="Comic Sans MS"/>
                  </a:rPr>
                  <a:t>5x50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, 5x100, …, </a:t>
                </a:r>
                <a:r>
                  <a:rPr lang="en-US" sz="1400" b="1" dirty="0" smtClean="0">
                    <a:latin typeface="Comic Sans MS"/>
                    <a:cs typeface="Comic Sans MS"/>
                  </a:rPr>
                  <a:t>5x250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,    </a:t>
                </a:r>
                <a:r>
                  <a:rPr lang="en-US" sz="1400" b="1" dirty="0" smtClean="0">
                    <a:latin typeface="Comic Sans MS"/>
                    <a:cs typeface="Comic Sans MS"/>
                  </a:rPr>
                  <a:t>5x325</a:t>
                </a:r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  <p:pic>
            <p:nvPicPr>
              <p:cNvPr id="25" name="Bild 2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5410200" y="4027774"/>
                <a:ext cx="762000" cy="215900"/>
              </a:xfrm>
              <a:prstGeom prst="rect">
                <a:avLst/>
              </a:prstGeom>
            </p:spPr>
          </p:pic>
          <p:pic>
            <p:nvPicPr>
              <p:cNvPr id="26" name="Bild 2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6573225" y="4091274"/>
                <a:ext cx="203200" cy="152400"/>
              </a:xfrm>
              <a:prstGeom prst="rect">
                <a:avLst/>
              </a:prstGeom>
            </p:spPr>
          </p:pic>
          <p:pic>
            <p:nvPicPr>
              <p:cNvPr id="27" name="Bild 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7528756" y="4091274"/>
                <a:ext cx="190500" cy="152400"/>
              </a:xfrm>
              <a:prstGeom prst="rect">
                <a:avLst/>
              </a:prstGeom>
            </p:spPr>
          </p:pic>
          <p:pic>
            <p:nvPicPr>
              <p:cNvPr id="28" name="Bild 2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8375613" y="4091274"/>
                <a:ext cx="190500" cy="152400"/>
              </a:xfrm>
              <a:prstGeom prst="rect">
                <a:avLst/>
              </a:prstGeom>
            </p:spPr>
          </p:pic>
          <p:pic>
            <p:nvPicPr>
              <p:cNvPr id="31" name="Bild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5292725" y="4366534"/>
                <a:ext cx="1066800" cy="215900"/>
              </a:xfrm>
              <a:prstGeom prst="rect">
                <a:avLst/>
              </a:prstGeom>
            </p:spPr>
          </p:pic>
          <p:pic>
            <p:nvPicPr>
              <p:cNvPr id="32" name="Bild 3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2"/>
                  <a:stretch>
                    <a:fillRect/>
                  </a:stretch>
                </p:blipFill>
              </mc:Choice>
              <mc:Fallback>
                <p:blipFill>
                  <a:blip r:embed="rId23"/>
                  <a:stretch>
                    <a:fillRect/>
                  </a:stretch>
                </p:blipFill>
              </mc:Fallback>
            </mc:AlternateContent>
            <p:spPr>
              <a:xfrm>
                <a:off x="7291357" y="4336882"/>
                <a:ext cx="749300" cy="203200"/>
              </a:xfrm>
              <a:prstGeom prst="rect">
                <a:avLst/>
              </a:prstGeom>
            </p:spPr>
          </p:pic>
          <p:pic>
            <p:nvPicPr>
              <p:cNvPr id="33" name="Bild 3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4"/>
                  <a:stretch>
                    <a:fillRect/>
                  </a:stretch>
                </p:blipFill>
              </mc:Choice>
              <mc:Fallback>
                <p:blipFill>
                  <a:blip r:embed="rId25"/>
                  <a:stretch>
                    <a:fillRect/>
                  </a:stretch>
                </p:blipFill>
              </mc:Fallback>
            </mc:AlternateContent>
            <p:spPr>
              <a:xfrm>
                <a:off x="8183563" y="4325770"/>
                <a:ext cx="901700" cy="203200"/>
              </a:xfrm>
              <a:prstGeom prst="rect">
                <a:avLst/>
              </a:prstGeom>
            </p:spPr>
          </p:pic>
          <p:grpSp>
            <p:nvGrpSpPr>
              <p:cNvPr id="19" name="Gruppierung 55"/>
              <p:cNvGrpSpPr/>
              <p:nvPr/>
            </p:nvGrpSpPr>
            <p:grpSpPr>
              <a:xfrm>
                <a:off x="5848289" y="4569559"/>
                <a:ext cx="3167285" cy="572979"/>
                <a:chOff x="5848289" y="5035599"/>
                <a:chExt cx="3167285" cy="572979"/>
              </a:xfrm>
            </p:grpSpPr>
            <p:sp>
              <p:nvSpPr>
                <p:cNvPr id="48" name="Textfeld 47"/>
                <p:cNvSpPr txBox="1"/>
                <p:nvPr/>
              </p:nvSpPr>
              <p:spPr>
                <a:xfrm>
                  <a:off x="7396809" y="5035599"/>
                  <a:ext cx="16187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small </a:t>
                  </a:r>
                  <a:r>
                    <a:rPr lang="en-US" sz="1400" b="1" dirty="0" err="1" smtClean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x</a:t>
                  </a:r>
                  <a:r>
                    <a:rPr lang="en-US" sz="1400" b="1" dirty="0" smtClean="0">
                      <a:solidFill>
                        <a:srgbClr val="FF0000"/>
                      </a:solidFill>
                      <a:latin typeface="Comic Sans MS"/>
                      <a:cs typeface="Comic Sans MS"/>
                    </a:rPr>
                    <a:t> pol. DIS</a:t>
                  </a:r>
                  <a:endParaRPr lang="en-US" sz="1400" b="1" dirty="0">
                    <a:solidFill>
                      <a:srgbClr val="FF0000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49" name="Textfeld 48"/>
                <p:cNvSpPr txBox="1"/>
                <p:nvPr/>
              </p:nvSpPr>
              <p:spPr>
                <a:xfrm>
                  <a:off x="6471991" y="5300801"/>
                  <a:ext cx="15798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Comic Sans MS"/>
                      <a:cs typeface="Comic Sans MS"/>
                    </a:rPr>
                    <a:t>lever arm for F</a:t>
                  </a:r>
                  <a:r>
                    <a:rPr lang="en-US" sz="1400" baseline="-25000" dirty="0" smtClean="0">
                      <a:latin typeface="Comic Sans MS"/>
                      <a:cs typeface="Comic Sans MS"/>
                    </a:rPr>
                    <a:t>L</a:t>
                  </a:r>
                  <a:endParaRPr lang="en-US" sz="1400" dirty="0">
                    <a:latin typeface="Comic Sans MS"/>
                    <a:cs typeface="Comic Sans MS"/>
                  </a:endParaRPr>
                </a:p>
              </p:txBody>
            </p:sp>
            <p:cxnSp>
              <p:nvCxnSpPr>
                <p:cNvPr id="51" name="Gerade Verbindung mit Pfeil 50"/>
                <p:cNvCxnSpPr/>
                <p:nvPr/>
              </p:nvCxnSpPr>
              <p:spPr>
                <a:xfrm>
                  <a:off x="8017510" y="5454690"/>
                  <a:ext cx="598426" cy="469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mit Pfeil 52"/>
                <p:cNvCxnSpPr/>
                <p:nvPr/>
              </p:nvCxnSpPr>
              <p:spPr>
                <a:xfrm flipV="1">
                  <a:off x="5848289" y="5457796"/>
                  <a:ext cx="60276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5" name="Bild 4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6"/>
                  <a:stretch>
                    <a:fillRect/>
                  </a:stretch>
                </p:blipFill>
              </mc:Choice>
              <mc:Fallback>
                <p:blipFill>
                  <a:blip r:embed="rId27"/>
                  <a:stretch>
                    <a:fillRect/>
                  </a:stretch>
                </p:blipFill>
              </mc:Fallback>
            </mc:AlternateContent>
            <p:spPr>
              <a:xfrm>
                <a:off x="7059365" y="6089846"/>
                <a:ext cx="1308100" cy="215900"/>
              </a:xfrm>
              <a:prstGeom prst="rect">
                <a:avLst/>
              </a:prstGeom>
            </p:spPr>
          </p:pic>
          <p:sp>
            <p:nvSpPr>
              <p:cNvPr id="46" name="Textfeld 45"/>
              <p:cNvSpPr txBox="1"/>
              <p:nvPr/>
            </p:nvSpPr>
            <p:spPr>
              <a:xfrm>
                <a:off x="5362720" y="5538355"/>
                <a:ext cx="1899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omic Sans MS"/>
                    <a:cs typeface="Comic Sans MS"/>
                  </a:rPr>
                  <a:t>MEIC              11x60 </a:t>
                </a:r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pic>
          <p:nvPicPr>
            <p:cNvPr id="47" name="Bild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1973263" y="4750311"/>
              <a:ext cx="762000" cy="215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1"/>
          <p:cNvGrpSpPr/>
          <p:nvPr/>
        </p:nvGrpSpPr>
        <p:grpSpPr>
          <a:xfrm>
            <a:off x="102724" y="0"/>
            <a:ext cx="9041275" cy="4198054"/>
            <a:chOff x="102724" y="0"/>
            <a:chExt cx="9041275" cy="4198054"/>
          </a:xfrm>
        </p:grpSpPr>
        <p:sp>
          <p:nvSpPr>
            <p:cNvPr id="4" name="Titel 1"/>
            <p:cNvSpPr txBox="1">
              <a:spLocks/>
            </p:cNvSpPr>
            <p:nvPr/>
          </p:nvSpPr>
          <p:spPr>
            <a:xfrm>
              <a:off x="914400" y="0"/>
              <a:ext cx="7313613" cy="634852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 extrusionH="12700">
              <a:extrusionClr>
                <a:schemeClr val="bg1"/>
              </a:extrusionClr>
            </a:sp3d>
          </p:spPr>
          <p:txBody>
            <a:bodyPr vert="horz" lIns="91440" tIns="45720" rIns="91440" bIns="45720" rtlCol="0" anchor="b">
              <a:noAutofit/>
              <a:sp3d extrusionH="12700">
                <a:extrusionClr>
                  <a:schemeClr val="bg1"/>
                </a:extrusion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dirty="0" smtClean="0">
                  <a:gradFill>
                    <a:gsLst>
                      <a:gs pos="5000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omic Sans MS"/>
                  <a:ea typeface="+mj-ea"/>
                  <a:cs typeface="Comic Sans MS"/>
                </a:rPr>
                <a:t>kinematics – a closer look, issues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Comic Sans MS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2724" y="796855"/>
              <a:ext cx="3608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Clr>
                  <a:srgbClr val="0000FF"/>
                </a:buClr>
                <a:buFont typeface="Wingdings" charset="2"/>
                <a:buChar char="§"/>
              </a:pPr>
              <a:r>
                <a:rPr lang="en-US" dirty="0" smtClean="0"/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find out how low in </a:t>
              </a:r>
              <a:r>
                <a:rPr lang="en-US" dirty="0" err="1" smtClean="0">
                  <a:latin typeface="Comic Sans MS"/>
                  <a:cs typeface="Comic Sans MS"/>
                </a:rPr>
                <a:t>y</a:t>
              </a:r>
              <a:r>
                <a:rPr lang="en-US" dirty="0" smtClean="0">
                  <a:latin typeface="Comic Sans MS"/>
                  <a:cs typeface="Comic Sans MS"/>
                </a:rPr>
                <a:t> we can go</a:t>
              </a:r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9163" y="399427"/>
              <a:ext cx="5064836" cy="3798627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26259" y="1207952"/>
              <a:ext cx="3595856" cy="1554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increase x,Q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2</a:t>
              </a:r>
              <a:r>
                <a:rPr lang="en-US" sz="1600" dirty="0" smtClean="0">
                  <a:latin typeface="Comic Sans MS"/>
                  <a:cs typeface="Comic Sans MS"/>
                </a:rPr>
                <a:t> coverage for each S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more overlap between different S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larger lever-arm for Q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evolution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at </a:t>
              </a:r>
              <a:r>
                <a:rPr lang="en-US" sz="1600" i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fixed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Comic Sans MS"/>
                  <a:cs typeface="Comic Sans MS"/>
                </a:rPr>
                <a:t> upper </a:t>
              </a:r>
              <a:r>
                <a:rPr lang="en-US" sz="1600" dirty="0" err="1" smtClean="0">
                  <a:latin typeface="Comic Sans MS"/>
                  <a:cs typeface="Comic Sans MS"/>
                </a:rPr>
                <a:t>y</a:t>
              </a:r>
              <a:r>
                <a:rPr lang="en-US" sz="1600" dirty="0" smtClean="0">
                  <a:latin typeface="Comic Sans MS"/>
                  <a:cs typeface="Comic Sans MS"/>
                </a:rPr>
                <a:t> cut much less critical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7367140" y="796855"/>
            <a:ext cx="1721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E. </a:t>
            </a:r>
            <a:r>
              <a:rPr lang="en-US" sz="1200" dirty="0" err="1" smtClean="0">
                <a:solidFill>
                  <a:srgbClr val="008000"/>
                </a:solidFill>
              </a:rPr>
              <a:t>Aschenauer</a:t>
            </a:r>
            <a:r>
              <a:rPr lang="en-US" sz="1200" dirty="0" smtClean="0">
                <a:solidFill>
                  <a:srgbClr val="008000"/>
                </a:solidFill>
              </a:rPr>
              <a:t>, T. Burton</a:t>
            </a:r>
            <a:endParaRPr lang="en-US" sz="1200" dirty="0">
              <a:solidFill>
                <a:srgbClr val="008000"/>
              </a:solidFill>
            </a:endParaRPr>
          </a:p>
        </p:txBody>
      </p:sp>
      <p:grpSp>
        <p:nvGrpSpPr>
          <p:cNvPr id="41" name="Gruppierung 40"/>
          <p:cNvGrpSpPr/>
          <p:nvPr/>
        </p:nvGrpSpPr>
        <p:grpSpPr>
          <a:xfrm>
            <a:off x="102724" y="3030106"/>
            <a:ext cx="4550361" cy="1140814"/>
            <a:chOff x="102724" y="3030106"/>
            <a:chExt cx="4550361" cy="1140814"/>
          </a:xfrm>
        </p:grpSpPr>
        <p:grpSp>
          <p:nvGrpSpPr>
            <p:cNvPr id="32" name="Gruppierung 31"/>
            <p:cNvGrpSpPr/>
            <p:nvPr/>
          </p:nvGrpSpPr>
          <p:grpSpPr>
            <a:xfrm>
              <a:off x="102724" y="3030106"/>
              <a:ext cx="4550361" cy="1140814"/>
              <a:chOff x="4931179" y="4944127"/>
              <a:chExt cx="4550361" cy="1140814"/>
            </a:xfrm>
          </p:grpSpPr>
          <p:grpSp>
            <p:nvGrpSpPr>
              <p:cNvPr id="28" name="Gruppierung 27"/>
              <p:cNvGrpSpPr/>
              <p:nvPr/>
            </p:nvGrpSpPr>
            <p:grpSpPr>
              <a:xfrm>
                <a:off x="4931179" y="4944127"/>
                <a:ext cx="4550361" cy="1140814"/>
                <a:chOff x="102724" y="4000877"/>
                <a:chExt cx="4550361" cy="1140814"/>
              </a:xfrm>
            </p:grpSpPr>
            <p:sp>
              <p:nvSpPr>
                <p:cNvPr id="29" name="Textfeld 28"/>
                <p:cNvSpPr txBox="1"/>
                <p:nvPr/>
              </p:nvSpPr>
              <p:spPr>
                <a:xfrm>
                  <a:off x="102724" y="4000877"/>
                  <a:ext cx="39421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0000FF"/>
                    </a:buClr>
                    <a:buFont typeface="Wingdings" charset="2"/>
                    <a:buChar char="§"/>
                  </a:pPr>
                  <a:r>
                    <a:rPr lang="en-US" dirty="0" smtClean="0"/>
                    <a:t> </a:t>
                  </a:r>
                  <a:r>
                    <a:rPr lang="en-US" dirty="0" smtClean="0">
                      <a:latin typeface="Comic Sans MS"/>
                      <a:cs typeface="Comic Sans MS"/>
                    </a:rPr>
                    <a:t>tagging of the scattered electron</a:t>
                  </a:r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326259" y="4803137"/>
                  <a:ext cx="432682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dirty="0" smtClean="0">
                      <a:latin typeface="Comic Sans MS"/>
                      <a:cs typeface="Comic Sans MS"/>
                    </a:rPr>
                    <a:t> need to detect electrons at forward </a:t>
                  </a:r>
                  <a:r>
                    <a:rPr lang="en-US" sz="1600" dirty="0" err="1" smtClean="0">
                      <a:latin typeface="Lucida Grande"/>
                      <a:ea typeface="Lucida Grande"/>
                      <a:cs typeface="Lucida Grande"/>
                    </a:rPr>
                    <a:t>Θ</a:t>
                  </a:r>
                  <a:r>
                    <a:rPr lang="en-US" sz="1600" dirty="0" smtClean="0">
                      <a:latin typeface="Lucida Grande"/>
                      <a:ea typeface="Lucida Grande"/>
                      <a:cs typeface="Lucida Grande"/>
                    </a:rPr>
                    <a:t>=</a:t>
                  </a:r>
                  <a:r>
                    <a:rPr lang="en-US" sz="1600" dirty="0" err="1" smtClean="0">
                      <a:latin typeface="Lucida Grande"/>
                      <a:ea typeface="Lucida Grande"/>
                      <a:cs typeface="Lucida Grande"/>
                    </a:rPr>
                    <a:t>π</a:t>
                  </a:r>
                  <a:endParaRPr lang="en-US" sz="1600" dirty="0" smtClean="0">
                    <a:latin typeface="Comic Sans MS"/>
                    <a:cs typeface="Comic Sans MS"/>
                  </a:endParaRPr>
                </a:p>
              </p:txBody>
            </p:sp>
          </p:grpSp>
          <p:pic>
            <p:nvPicPr>
              <p:cNvPr id="31" name="Bild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5364517" y="5450887"/>
                <a:ext cx="2451100" cy="266700"/>
              </a:xfrm>
              <a:prstGeom prst="rect">
                <a:avLst/>
              </a:prstGeom>
            </p:spPr>
          </p:pic>
        </p:grpSp>
        <p:grpSp>
          <p:nvGrpSpPr>
            <p:cNvPr id="45" name="Gruppierung 44"/>
            <p:cNvGrpSpPr/>
            <p:nvPr/>
          </p:nvGrpSpPr>
          <p:grpSpPr>
            <a:xfrm>
              <a:off x="3160977" y="3268767"/>
              <a:ext cx="1281335" cy="461666"/>
              <a:chOff x="4965301" y="4505715"/>
              <a:chExt cx="1281335" cy="461666"/>
            </a:xfrm>
          </p:grpSpPr>
          <p:cxnSp>
            <p:nvCxnSpPr>
              <p:cNvPr id="35" name="Gerade Verbindung 34"/>
              <p:cNvCxnSpPr/>
              <p:nvPr/>
            </p:nvCxnSpPr>
            <p:spPr>
              <a:xfrm>
                <a:off x="4974735" y="4965793"/>
                <a:ext cx="665543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V="1">
                <a:off x="5640271" y="4762458"/>
                <a:ext cx="606365" cy="2033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feld 41"/>
              <p:cNvSpPr txBox="1"/>
              <p:nvPr/>
            </p:nvSpPr>
            <p:spPr>
              <a:xfrm>
                <a:off x="4965301" y="4659604"/>
                <a:ext cx="3431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e</a:t>
                </a:r>
                <a:endParaRPr lang="en-US" sz="1400" dirty="0"/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5880008" y="4505715"/>
                <a:ext cx="3666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E</a:t>
                </a:r>
                <a:r>
                  <a:rPr lang="en-US" sz="1400" baseline="-25000" dirty="0" err="1" smtClean="0"/>
                  <a:t>e</a:t>
                </a:r>
                <a:r>
                  <a:rPr lang="en-US" sz="1400" baseline="-25000" dirty="0" smtClean="0"/>
                  <a:t>’</a:t>
                </a:r>
                <a:endParaRPr lang="en-US" sz="1400" dirty="0"/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5425887" y="4658016"/>
                <a:ext cx="4287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>
                    <a:latin typeface="Lucida Grande"/>
                    <a:ea typeface="Lucida Grande"/>
                    <a:cs typeface="Lucida Grande"/>
                  </a:rPr>
                  <a:t>Θ</a:t>
                </a:r>
                <a:r>
                  <a:rPr lang="en-US" sz="1400" baseline="-25000" dirty="0" err="1" smtClean="0">
                    <a:latin typeface="Lucida Grande"/>
                    <a:ea typeface="Lucida Grande"/>
                    <a:cs typeface="Lucida Grande"/>
                  </a:rPr>
                  <a:t>e</a:t>
                </a:r>
                <a:r>
                  <a:rPr lang="en-US" sz="1400" baseline="-25000" dirty="0" smtClean="0">
                    <a:latin typeface="Lucida Grande"/>
                    <a:ea typeface="Lucida Grande"/>
                    <a:cs typeface="Lucida Grande"/>
                  </a:rPr>
                  <a:t>’</a:t>
                </a:r>
                <a:endParaRPr lang="en-US" sz="1400" dirty="0"/>
              </a:p>
            </p:txBody>
          </p:sp>
        </p:grpSp>
        <p:cxnSp>
          <p:nvCxnSpPr>
            <p:cNvPr id="47" name="Gerade Verbindung 46"/>
            <p:cNvCxnSpPr/>
            <p:nvPr/>
          </p:nvCxnSpPr>
          <p:spPr>
            <a:xfrm>
              <a:off x="3886295" y="3730433"/>
              <a:ext cx="446189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Bild 5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163" y="399427"/>
            <a:ext cx="5064836" cy="379862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165" y="402336"/>
            <a:ext cx="5064835" cy="3798627"/>
          </a:xfrm>
          <a:prstGeom prst="rect">
            <a:avLst/>
          </a:prstGeom>
        </p:spPr>
      </p:pic>
      <p:grpSp>
        <p:nvGrpSpPr>
          <p:cNvPr id="40" name="Gruppierung 39"/>
          <p:cNvGrpSpPr/>
          <p:nvPr/>
        </p:nvGrpSpPr>
        <p:grpSpPr>
          <a:xfrm>
            <a:off x="102724" y="4094818"/>
            <a:ext cx="8653959" cy="2742348"/>
            <a:chOff x="102724" y="4094818"/>
            <a:chExt cx="8653959" cy="2742348"/>
          </a:xfrm>
        </p:grpSpPr>
        <p:grpSp>
          <p:nvGrpSpPr>
            <p:cNvPr id="18" name="Gruppierung 17"/>
            <p:cNvGrpSpPr/>
            <p:nvPr/>
          </p:nvGrpSpPr>
          <p:grpSpPr>
            <a:xfrm>
              <a:off x="102724" y="4412928"/>
              <a:ext cx="5742995" cy="2024128"/>
              <a:chOff x="102724" y="4000877"/>
              <a:chExt cx="5742995" cy="2024128"/>
            </a:xfrm>
          </p:grpSpPr>
          <p:sp>
            <p:nvSpPr>
              <p:cNvPr id="8" name="Textfeld 7"/>
              <p:cNvSpPr txBox="1"/>
              <p:nvPr/>
            </p:nvSpPr>
            <p:spPr>
              <a:xfrm>
                <a:off x="102724" y="4000877"/>
                <a:ext cx="3172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FF"/>
                  </a:buClr>
                  <a:buFont typeface="Wingdings" charset="2"/>
                  <a:buChar char="§"/>
                </a:pPr>
                <a:r>
                  <a:rPr lang="en-US" dirty="0" smtClean="0"/>
                  <a:t> </a:t>
                </a:r>
                <a:r>
                  <a:rPr lang="en-US" dirty="0" smtClean="0">
                    <a:latin typeface="Comic Sans MS"/>
                    <a:cs typeface="Comic Sans MS"/>
                  </a:rPr>
                  <a:t>QED </a:t>
                </a:r>
                <a:r>
                  <a:rPr lang="en-US" dirty="0" err="1" smtClean="0">
                    <a:latin typeface="Comic Sans MS"/>
                    <a:cs typeface="Comic Sans MS"/>
                  </a:rPr>
                  <a:t>radiative</a:t>
                </a:r>
                <a:r>
                  <a:rPr lang="en-US" dirty="0" smtClean="0">
                    <a:latin typeface="Comic Sans MS"/>
                    <a:cs typeface="Comic Sans MS"/>
                  </a:rPr>
                  <a:t> corrections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6259" y="4501511"/>
                <a:ext cx="5519460" cy="152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known to be significant at HERA</a:t>
                </a:r>
              </a:p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need to control them &amp; reconstruct true </a:t>
                </a:r>
                <a:r>
                  <a:rPr lang="en-US" sz="1600" dirty="0" err="1" smtClean="0">
                    <a:latin typeface="Comic Sans MS"/>
                    <a:cs typeface="Comic Sans MS"/>
                  </a:rPr>
                  <a:t>x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, Q</a:t>
                </a:r>
                <a:r>
                  <a:rPr lang="en-US" sz="1600" baseline="30000" dirty="0" smtClean="0">
                    <a:latin typeface="Comic Sans MS"/>
                    <a:cs typeface="Comic Sans MS"/>
                  </a:rPr>
                  <a:t>2 </a:t>
                </a:r>
                <a:r>
                  <a:rPr lang="en-US" sz="1600" dirty="0" smtClean="0">
                    <a:latin typeface="Comic Sans MS"/>
                    <a:cs typeface="Comic Sans MS"/>
                  </a:rPr>
                  <a:t>reliably</a:t>
                </a:r>
              </a:p>
              <a:p>
                <a:pPr>
                  <a:spcAft>
                    <a:spcPts val="600"/>
                  </a:spcAft>
                  <a:buFont typeface="Arial"/>
                  <a:buChar char="•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unfolding requires iterative procedure</a:t>
                </a:r>
              </a:p>
              <a:p>
                <a:pPr>
                  <a:buFont typeface="Arial"/>
                  <a:buChar char="•"/>
                </a:pPr>
                <a:r>
                  <a:rPr lang="en-US" sz="1600" dirty="0" smtClean="0">
                    <a:latin typeface="Comic Sans MS"/>
                    <a:cs typeface="Comic Sans MS"/>
                  </a:rPr>
                  <a:t> exploit different methods to reconstruct x,Q</a:t>
                </a:r>
                <a:r>
                  <a:rPr lang="en-US" sz="1600" baseline="30000" dirty="0" smtClean="0">
                    <a:latin typeface="Comic Sans MS"/>
                    <a:cs typeface="Comic Sans MS"/>
                  </a:rPr>
                  <a:t>2 </a:t>
                </a:r>
              </a:p>
              <a:p>
                <a:r>
                  <a:rPr lang="en-US" sz="1600" baseline="30000" dirty="0" smtClean="0">
                    <a:latin typeface="Comic Sans MS"/>
                    <a:cs typeface="Comic Sans MS"/>
                  </a:rPr>
                  <a:t>   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(“electron”, “</a:t>
                </a:r>
                <a:r>
                  <a:rPr lang="en-US" sz="1400" dirty="0" err="1" smtClean="0">
                    <a:latin typeface="Comic Sans MS"/>
                    <a:cs typeface="Comic Sans MS"/>
                  </a:rPr>
                  <a:t>Jacquet-Blondel</a:t>
                </a:r>
                <a:r>
                  <a:rPr lang="en-US" sz="1400" dirty="0" smtClean="0">
                    <a:latin typeface="Comic Sans MS"/>
                    <a:cs typeface="Comic Sans MS"/>
                  </a:rPr>
                  <a:t>”, “combined”)</a:t>
                </a:r>
                <a:endParaRPr lang="en-US" sz="1600" dirty="0" smtClean="0">
                  <a:latin typeface="Comic Sans MS"/>
                  <a:cs typeface="Comic Sans MS"/>
                </a:endParaRPr>
              </a:p>
            </p:txBody>
          </p:sp>
        </p:grpSp>
        <p:pic>
          <p:nvPicPr>
            <p:cNvPr id="34" name="Bild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9273" y="4094818"/>
              <a:ext cx="2837410" cy="2597145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7507854" y="5673979"/>
              <a:ext cx="1065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Spiesberger</a:t>
              </a:r>
              <a:endParaRPr lang="en-US" sz="120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8228013" y="6467834"/>
              <a:ext cx="295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  <p:pic>
          <p:nvPicPr>
            <p:cNvPr id="39" name="Bild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378575" y="5959834"/>
              <a:ext cx="1295400" cy="508000"/>
            </a:xfrm>
            <a:prstGeom prst="rect">
              <a:avLst/>
            </a:prstGeom>
          </p:spPr>
        </p:pic>
      </p:grp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what can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be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achieved for 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g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26176" y="1043794"/>
            <a:ext cx="3259618" cy="3082597"/>
            <a:chOff x="192" y="1104"/>
            <a:chExt cx="2640" cy="2564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1104"/>
              <a:ext cx="2640" cy="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8" y="1226"/>
              <a:ext cx="158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968" y="3360"/>
              <a:ext cx="251" cy="3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08490" y="1048578"/>
            <a:ext cx="1003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current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status: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08405" y="1033442"/>
            <a:ext cx="540000" cy="2682000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3862965" y="1033443"/>
            <a:ext cx="439200" cy="2682000"/>
          </a:xfrm>
          <a:prstGeom prst="rect">
            <a:avLst/>
          </a:prstGeom>
          <a:solidFill>
            <a:schemeClr val="accent1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3256261" y="3088552"/>
            <a:ext cx="64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RHIC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pp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11960" y="2878834"/>
            <a:ext cx="536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DIS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&amp;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pp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60993" y="1048578"/>
            <a:ext cx="376557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/>
                <a:cs typeface="Comic Sans MS"/>
              </a:rPr>
              <a:t>low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behavior unconstrained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omic Sans MS"/>
                <a:cs typeface="Comic Sans MS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significant polarization still possible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no reliable error estimate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omic Sans MS"/>
                <a:cs typeface="Comic Sans MS"/>
              </a:rPr>
              <a:t>  for 1</a:t>
            </a:r>
            <a:r>
              <a:rPr lang="en-US" baseline="30000" dirty="0" smtClean="0">
                <a:latin typeface="Comic Sans MS"/>
                <a:cs typeface="Comic Sans MS"/>
              </a:rPr>
              <a:t>st</a:t>
            </a:r>
            <a:r>
              <a:rPr lang="en-US" dirty="0" smtClean="0">
                <a:latin typeface="Comic Sans MS"/>
                <a:cs typeface="Comic Sans MS"/>
              </a:rPr>
              <a:t> moment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Comic Sans MS"/>
                <a:cs typeface="Comic Sans MS"/>
              </a:rPr>
              <a:t>  (entering spin sum rule)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find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21" name="Bild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215784" y="2066207"/>
            <a:ext cx="1219200" cy="457200"/>
          </a:xfrm>
          <a:prstGeom prst="rect">
            <a:avLst/>
          </a:prstGeom>
        </p:spPr>
      </p:pic>
      <p:pic>
        <p:nvPicPr>
          <p:cNvPr id="22" name="Bild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97626" y="2829419"/>
            <a:ext cx="1663700" cy="4572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10903" y="3024571"/>
            <a:ext cx="14069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8000"/>
                </a:solidFill>
                <a:latin typeface="Comic Sans MS"/>
                <a:cs typeface="Comic Sans MS"/>
              </a:rPr>
              <a:t>DSSV global fit</a:t>
            </a:r>
          </a:p>
          <a:p>
            <a:pPr algn="ctr"/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de </a:t>
            </a:r>
            <a:r>
              <a:rPr lang="en-US" sz="11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Florian</a:t>
            </a:r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1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Sassot</a:t>
            </a:r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</a:p>
          <a:p>
            <a:pPr algn="ctr"/>
            <a:r>
              <a:rPr lang="en-US" sz="1100" dirty="0" smtClean="0">
                <a:solidFill>
                  <a:srgbClr val="008000"/>
                </a:solidFill>
                <a:latin typeface="Comic Sans MS"/>
                <a:cs typeface="Comic Sans MS"/>
              </a:rPr>
              <a:t>MS, </a:t>
            </a:r>
            <a:r>
              <a:rPr lang="en-US" sz="11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Vogelsang</a:t>
            </a:r>
            <a:endParaRPr lang="en-US" sz="11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33" name="Gruppierung 32"/>
          <p:cNvGrpSpPr/>
          <p:nvPr/>
        </p:nvGrpSpPr>
        <p:grpSpPr>
          <a:xfrm>
            <a:off x="1679733" y="3611772"/>
            <a:ext cx="6813511" cy="3246227"/>
            <a:chOff x="1679733" y="3611772"/>
            <a:chExt cx="6813511" cy="3246227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5193" y="3611772"/>
              <a:ext cx="3308051" cy="324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9" descr="C:\Documents and Settings\Marco\Desktop\BNL-JUNE-09\txp_fig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>
              <a:fillRect/>
            </a:stretch>
          </p:blipFill>
          <p:spPr bwMode="auto">
            <a:xfrm>
              <a:off x="1679733" y="5180038"/>
              <a:ext cx="2669040" cy="5451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25" name="Line 22"/>
            <p:cNvSpPr>
              <a:spLocks noChangeShapeType="1"/>
            </p:cNvSpPr>
            <p:nvPr/>
          </p:nvSpPr>
          <p:spPr bwMode="auto">
            <a:xfrm rot="600000" flipH="1">
              <a:off x="5901761" y="4919212"/>
              <a:ext cx="228600" cy="1066800"/>
            </a:xfrm>
            <a:prstGeom prst="line">
              <a:avLst/>
            </a:prstGeom>
            <a:noFill/>
            <a:ln w="38100">
              <a:solidFill>
                <a:srgbClr val="ED071B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 rot="17520000">
              <a:off x="5519106" y="5280028"/>
              <a:ext cx="1312429" cy="370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Comic Sans MS"/>
                  <a:cs typeface="Comic Sans MS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Comic Sans MS"/>
                  <a:cs typeface="Comic Sans MS"/>
                </a:rPr>
                <a:t>positive </a:t>
              </a:r>
              <a:r>
                <a:rPr lang="en-US" sz="1800" dirty="0">
                  <a:solidFill>
                    <a:srgbClr val="3534BD"/>
                  </a:solidFill>
                  <a:latin typeface="Symbol" charset="2"/>
                </a:rPr>
                <a:t>D</a:t>
              </a:r>
              <a:r>
                <a:rPr lang="en-US" sz="1600" dirty="0">
                  <a:solidFill>
                    <a:srgbClr val="3534BD"/>
                  </a:solidFill>
                  <a:latin typeface="Comic Sans MS"/>
                  <a:cs typeface="Comic Sans MS"/>
                </a:rPr>
                <a:t>g</a:t>
              </a:r>
              <a:endParaRPr lang="de-DE" sz="1800" dirty="0">
                <a:solidFill>
                  <a:srgbClr val="3534BD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1" name="Eingebuchteter Pfeil nach rechts 30"/>
            <p:cNvSpPr/>
            <p:nvPr/>
          </p:nvSpPr>
          <p:spPr>
            <a:xfrm rot="1560000">
              <a:off x="3159331" y="4230963"/>
              <a:ext cx="2285666" cy="516125"/>
            </a:xfrm>
            <a:prstGeom prst="notchedRightArrow">
              <a:avLst/>
            </a:prstGeom>
            <a:gradFill flip="none" rotWithShape="1">
              <a:gsLst>
                <a:gs pos="26000">
                  <a:srgbClr val="E5291F">
                    <a:alpha val="95000"/>
                  </a:srgbClr>
                </a:gs>
                <a:gs pos="100000">
                  <a:srgbClr val="FFFFFF">
                    <a:alpha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894208" y="4691586"/>
              <a:ext cx="2404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mic Sans MS"/>
                  <a:cs typeface="Comic Sans MS"/>
                </a:rPr>
                <a:t>pQCD</a:t>
              </a:r>
              <a:r>
                <a:rPr lang="en-US" sz="1600" dirty="0" smtClean="0">
                  <a:latin typeface="Comic Sans MS"/>
                  <a:cs typeface="Comic Sans MS"/>
                </a:rPr>
                <a:t> scaling violations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</p:grp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6104" y="0"/>
            <a:ext cx="8611960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polarized DIS @ 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EIC</a:t>
            </a:r>
            <a:r>
              <a:rPr lang="en-US" sz="2600" b="1" noProof="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and impact on </a:t>
            </a:r>
            <a:r>
              <a:rPr lang="en-US" sz="2600" b="1" noProof="0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Grande"/>
                <a:ea typeface="Lucida Grande"/>
                <a:cs typeface="Lucida Grande"/>
              </a:rPr>
              <a:t>Δ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g(x,Q</a:t>
            </a:r>
            <a:r>
              <a:rPr lang="en-US" sz="2600" b="1" baseline="30000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2</a:t>
            </a:r>
            <a:r>
              <a:rPr lang="en-US" sz="26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9825" y="794008"/>
            <a:ext cx="838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mic Sans MS"/>
                <a:cs typeface="Comic Sans MS"/>
              </a:rPr>
              <a:t>strategy to quantify impact: </a:t>
            </a:r>
            <a:r>
              <a:rPr lang="en-US" dirty="0" smtClean="0">
                <a:latin typeface="Comic Sans MS"/>
                <a:cs typeface="Comic Sans MS"/>
              </a:rPr>
              <a:t>global QCD fits with realistic pseudo-data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825" y="1257040"/>
            <a:ext cx="4672011" cy="477032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502228" y="5127383"/>
            <a:ext cx="1057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W</a:t>
            </a:r>
            <a:r>
              <a:rPr lang="en-US" sz="12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 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&gt; 10GeV</a:t>
            </a:r>
            <a:r>
              <a:rPr lang="en-US" sz="12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36" y="1315295"/>
            <a:ext cx="3989334" cy="4760349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5573781" y="2924370"/>
            <a:ext cx="1825315" cy="2480011"/>
            <a:chOff x="5573781" y="2924370"/>
            <a:chExt cx="1825315" cy="2480011"/>
          </a:xfrm>
        </p:grpSpPr>
        <p:cxnSp>
          <p:nvCxnSpPr>
            <p:cNvPr id="15" name="Gerade Verbindung 14"/>
            <p:cNvCxnSpPr/>
            <p:nvPr/>
          </p:nvCxnSpPr>
          <p:spPr>
            <a:xfrm rot="16200000" flipH="1">
              <a:off x="5256051" y="3261337"/>
              <a:ext cx="2480011" cy="18060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5573781" y="4543844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current</a:t>
              </a:r>
            </a:p>
            <a:p>
              <a:pPr algn="ctr"/>
              <a:r>
                <a:rPr lang="en-US" b="1" dirty="0" smtClean="0"/>
                <a:t>data</a:t>
              </a:r>
              <a:endParaRPr lang="en-US" b="1" dirty="0"/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1048695" y="6075644"/>
            <a:ext cx="7033609" cy="674197"/>
            <a:chOff x="1048695" y="6075644"/>
            <a:chExt cx="7033609" cy="674197"/>
          </a:xfrm>
        </p:grpSpPr>
        <p:sp>
          <p:nvSpPr>
            <p:cNvPr id="13" name="Textfeld 12"/>
            <p:cNvSpPr txBox="1"/>
            <p:nvPr/>
          </p:nvSpPr>
          <p:spPr>
            <a:xfrm>
              <a:off x="1069997" y="6075644"/>
              <a:ext cx="69068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measurements limited by </a:t>
              </a:r>
              <a:r>
                <a:rPr lang="en-US" sz="1600" dirty="0" err="1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systematics</a:t>
              </a:r>
              <a:r>
                <a:rPr lang="en-US" sz="1600" dirty="0" smtClean="0"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latin typeface="Comic Sans MS"/>
                  <a:cs typeface="Comic Sans MS"/>
                </a:rPr>
                <a:t> – need to control them very well  </a:t>
              </a:r>
              <a:endParaRPr lang="en-US" sz="1600" dirty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048695" y="6442064"/>
              <a:ext cx="7033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omic Sans MS"/>
                  <a:cs typeface="Comic Sans MS"/>
                </a:rPr>
                <a:t>issues: </a:t>
              </a:r>
              <a:r>
                <a:rPr lang="en-US" sz="1400" dirty="0" smtClean="0">
                  <a:latin typeface="Comic Sans MS"/>
                  <a:cs typeface="Comic Sans MS"/>
                </a:rPr>
                <a:t>bunch-by-bunch </a:t>
              </a:r>
              <a:r>
                <a:rPr lang="en-US" sz="1400" dirty="0" err="1" smtClean="0">
                  <a:latin typeface="Comic Sans MS"/>
                  <a:cs typeface="Comic Sans MS"/>
                </a:rPr>
                <a:t>polarimetry</a:t>
              </a:r>
              <a:r>
                <a:rPr lang="en-US" sz="1400" dirty="0" smtClean="0">
                  <a:latin typeface="Comic Sans MS"/>
                  <a:cs typeface="Comic Sans MS"/>
                </a:rPr>
                <a:t>, relative luminosity, detector performance, …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pic>
        <p:nvPicPr>
          <p:cNvPr id="21" name="Bild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37" y="143111"/>
            <a:ext cx="585832" cy="662548"/>
          </a:xfrm>
          <a:prstGeom prst="rect">
            <a:avLst/>
          </a:prstGeom>
        </p:spPr>
      </p:pic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956C-1F8E-0B40-A6DA-3E931C6736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input{coloric}&#10;$$&#10;\blue{ \frac{dg_1}{d\log(Q^2)} \propto \red{-} \Delta g(x,Q^2)}&#10;$$&#10;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2"/>
  <p:tag name="BOXHEIGHT" val="473"/>
  <p:tag name="BOXFONT" val="10"/>
  <p:tag name="BOXWRAP" val="Falsch"/>
  <p:tag name="WORKAROUNDTRANSPARENCYBUG" val="Falsch"/>
  <p:tag name="ALLOWFONTSUBSTITUTION" val="Falsch"/>
  <p:tag name="BITMAPFORMAT" val="png256"/>
  <p:tag name="ORIGWIDTH" val="235"/>
  <p:tag name="PICTUREFILESIZE" val="28440"/>
</p:tagLst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0</TotalTime>
  <Words>2650</Words>
  <Application>Microsoft Macintosh PowerPoint</Application>
  <PresentationFormat>Bildschirmpräsentation (4:3)</PresentationFormat>
  <Paragraphs>378</Paragraphs>
  <Slides>26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Studio</vt:lpstr>
      <vt:lpstr>Folie 1</vt:lpstr>
      <vt:lpstr>Folie 2</vt:lpstr>
      <vt:lpstr>Folie 3</vt:lpstr>
      <vt:lpstr>Folie 4</vt:lpstr>
      <vt:lpstr>Compelling Spin Measurements  at the EIC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Summary  “Golden PDF Measurements”</vt:lpstr>
      <vt:lpstr>Folie 21</vt:lpstr>
      <vt:lpstr>Folie 22</vt:lpstr>
      <vt:lpstr>Folie 23</vt:lpstr>
      <vt:lpstr>Folie 24</vt:lpstr>
      <vt:lpstr>Folie 25</vt:lpstr>
      <vt:lpstr>Folie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Marco Stratmann</dc:creator>
  <cp:lastModifiedBy>Marco Stratmann</cp:lastModifiedBy>
  <cp:revision>406</cp:revision>
  <dcterms:created xsi:type="dcterms:W3CDTF">2011-04-09T19:39:35Z</dcterms:created>
  <dcterms:modified xsi:type="dcterms:W3CDTF">2011-04-10T09:52:26Z</dcterms:modified>
</cp:coreProperties>
</file>