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5" r:id="rId3"/>
    <p:sldId id="287" r:id="rId4"/>
    <p:sldId id="268" r:id="rId5"/>
    <p:sldId id="260" r:id="rId6"/>
    <p:sldId id="286" r:id="rId7"/>
    <p:sldId id="261" r:id="rId8"/>
    <p:sldId id="273" r:id="rId9"/>
    <p:sldId id="271" r:id="rId10"/>
    <p:sldId id="269" r:id="rId11"/>
    <p:sldId id="288" r:id="rId12"/>
    <p:sldId id="267" r:id="rId13"/>
    <p:sldId id="275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110B6-5549-4C2C-9DB9-000DCC1AEB8D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DF9A8-A8E8-41EA-B260-D01AD0AE4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AE877-5A93-4CCF-A51D-E0F29BB2DDD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4"/>
          <p:cNvSpPr txBox="1">
            <a:spLocks noGrp="1" noChangeArrowheads="1"/>
          </p:cNvSpPr>
          <p:nvPr/>
        </p:nvSpPr>
        <p:spPr bwMode="auto">
          <a:xfrm>
            <a:off x="3884316" y="8684914"/>
            <a:ext cx="2972115" cy="4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 defTabSz="914409"/>
            <a:fld id="{1766B3B2-40CA-45FE-AB5F-B5C1573C217F}" type="slidenum">
              <a:rPr lang="en-US" sz="1200">
                <a:solidFill>
                  <a:srgbClr val="000000"/>
                </a:solidFill>
                <a:latin typeface="Arial" charset="0"/>
              </a:rPr>
              <a:pPr algn="r" defTabSz="914409"/>
              <a:t>8</a:t>
            </a:fld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0" name="Text Box 1"/>
          <p:cNvSpPr txBox="1">
            <a:spLocks noChangeArrowheads="1"/>
          </p:cNvSpPr>
          <p:nvPr/>
        </p:nvSpPr>
        <p:spPr bwMode="auto">
          <a:xfrm>
            <a:off x="3816804" y="8611020"/>
            <a:ext cx="2918732" cy="4527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865" tIns="46210" rIns="88865" bIns="46210" anchor="b"/>
          <a:lstStyle/>
          <a:p>
            <a:pPr algn="r" defTabSz="914409">
              <a:tabLst>
                <a:tab pos="0" algn="l"/>
                <a:tab pos="450920" algn="l"/>
                <a:tab pos="901839" algn="l"/>
                <a:tab pos="1354330" algn="l"/>
                <a:tab pos="1805250" algn="l"/>
                <a:tab pos="2257741" algn="l"/>
                <a:tab pos="2708660" algn="l"/>
                <a:tab pos="3158009" algn="l"/>
                <a:tab pos="3610500" algn="l"/>
                <a:tab pos="4061420" algn="l"/>
                <a:tab pos="4513911" algn="l"/>
                <a:tab pos="4964830" algn="l"/>
                <a:tab pos="5415750" algn="l"/>
                <a:tab pos="5868241" algn="l"/>
                <a:tab pos="6319160" algn="l"/>
                <a:tab pos="6771651" algn="l"/>
                <a:tab pos="7222571" algn="l"/>
                <a:tab pos="7673490" algn="l"/>
                <a:tab pos="8125981" algn="l"/>
                <a:tab pos="8576902" algn="l"/>
                <a:tab pos="9029392" algn="l"/>
              </a:tabLst>
            </a:pPr>
            <a:fld id="{F1E9E5A7-CB50-40E1-88AB-776CE75A0614}" type="slidenum">
              <a:rPr lang="en-US" sz="1200">
                <a:solidFill>
                  <a:srgbClr val="000000"/>
                </a:solidFill>
                <a:latin typeface="Arial" charset="0"/>
              </a:rPr>
              <a:pPr algn="r" defTabSz="914409">
                <a:tabLst>
                  <a:tab pos="0" algn="l"/>
                  <a:tab pos="450920" algn="l"/>
                  <a:tab pos="901839" algn="l"/>
                  <a:tab pos="1354330" algn="l"/>
                  <a:tab pos="1805250" algn="l"/>
                  <a:tab pos="2257741" algn="l"/>
                  <a:tab pos="2708660" algn="l"/>
                  <a:tab pos="3158009" algn="l"/>
                  <a:tab pos="3610500" algn="l"/>
                  <a:tab pos="4061420" algn="l"/>
                  <a:tab pos="4513911" algn="l"/>
                  <a:tab pos="4964830" algn="l"/>
                  <a:tab pos="5415750" algn="l"/>
                  <a:tab pos="5868241" algn="l"/>
                  <a:tab pos="6319160" algn="l"/>
                  <a:tab pos="6771651" algn="l"/>
                  <a:tab pos="7222571" algn="l"/>
                  <a:tab pos="7673490" algn="l"/>
                  <a:tab pos="8125981" algn="l"/>
                  <a:tab pos="8576902" algn="l"/>
                  <a:tab pos="9029392" algn="l"/>
                </a:tabLst>
              </a:pPr>
              <a:t>8</a:t>
            </a:fld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1" name="Text Box 2"/>
          <p:cNvSpPr txBox="1">
            <a:spLocks noChangeArrowheads="1"/>
          </p:cNvSpPr>
          <p:nvPr/>
        </p:nvSpPr>
        <p:spPr bwMode="auto">
          <a:xfrm>
            <a:off x="1188532" y="687058"/>
            <a:ext cx="4361613" cy="3400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287" tIns="45144" rIns="90287" bIns="45144" anchor="ctr"/>
          <a:lstStyle/>
          <a:p>
            <a:pPr defTabSz="914409"/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/>
          </p:nvPr>
        </p:nvSpPr>
        <p:spPr>
          <a:xfrm>
            <a:off x="686115" y="4344029"/>
            <a:ext cx="5459081" cy="4087758"/>
          </a:xfrm>
          <a:noFill/>
          <a:ln>
            <a:solidFill>
              <a:srgbClr val="000000"/>
            </a:solidFill>
          </a:ln>
        </p:spPr>
        <p:txBody>
          <a:bodyPr wrap="none" anchor="ctr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2670E-523F-4B4A-93E9-A3E556D65262}" type="slidenum">
              <a:rPr lang="en-US">
                <a:ea typeface="ＭＳ Ｐゴシック" charset="-128"/>
              </a:rPr>
              <a:pPr/>
              <a:t>9</a:t>
            </a:fld>
            <a:endParaRPr lang="en-US">
              <a:ea typeface="ＭＳ Ｐゴシック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1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08001-55F7-45B5-B355-340097CDA186}" type="slidenum">
              <a:rPr lang="en-US" smtClean="0">
                <a:latin typeface="Times" charset="0"/>
              </a:rPr>
              <a:pPr/>
              <a:t>10</a:t>
            </a:fld>
            <a:endParaRPr lang="en-US" smtClean="0">
              <a:latin typeface="Times" charset="0"/>
            </a:endParaRPr>
          </a:p>
        </p:txBody>
      </p:sp>
      <p:sp>
        <p:nvSpPr>
          <p:cNvPr id="471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Notes Placeholder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Times" charset="0"/>
            </a:endParaRPr>
          </a:p>
        </p:txBody>
      </p:sp>
      <p:sp>
        <p:nvSpPr>
          <p:cNvPr id="47109" name="Slide Number Placeholder 3"/>
          <p:cNvSpPr txBox="1">
            <a:spLocks noGrp="1"/>
          </p:cNvSpPr>
          <p:nvPr/>
        </p:nvSpPr>
        <p:spPr bwMode="auto">
          <a:xfrm>
            <a:off x="3884316" y="8684914"/>
            <a:ext cx="2972115" cy="4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 defTabSz="914409"/>
            <a:fld id="{7A23118D-FCA9-4970-A7D0-1EDE7B0AC785}" type="slidenum">
              <a:rPr lang="en-US" sz="1200">
                <a:latin typeface="Calibri" pitchFamily="34" charset="0"/>
              </a:rPr>
              <a:pPr algn="r" defTabSz="914409"/>
              <a:t>10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5FC8-5514-4D5E-9FCE-248C23E1BE17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92D0D-C25C-4D36-AECA-0D2DD7F0D03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4B22-FC1C-4CBE-A968-9078E69B6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LAB.jpg"/>
          <p:cNvPicPr>
            <a:picLocks noChangeAspect="1"/>
          </p:cNvPicPr>
          <p:nvPr/>
        </p:nvPicPr>
        <p:blipFill>
          <a:blip r:embed="rId2" cstate="print"/>
          <a:srcRect t="14444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71600" cy="365125"/>
          </a:xfrm>
        </p:spPr>
        <p:txBody>
          <a:bodyPr/>
          <a:lstStyle/>
          <a:p>
            <a:fld id="{B6BC4B22-FC1C-4CBE-A968-9078E69B637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1752600"/>
            <a:ext cx="4464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EIC Update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58654" y="3200400"/>
            <a:ext cx="314541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R. D.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McKeown</a:t>
            </a:r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Presentation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EICAC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April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10,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3610" y="5715000"/>
            <a:ext cx="798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(Thanks to R.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Ent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, A. Hutton, H. Montgomery,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M.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Farkhondeh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, others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7" descr="CMlumi_eA_Aug2010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33600" y="3581400"/>
            <a:ext cx="4648200" cy="2814638"/>
          </a:xfrm>
        </p:spPr>
      </p:pic>
      <p:pic>
        <p:nvPicPr>
          <p:cNvPr id="17411" name="Picture 118" descr="CMlumi_ep_Aug20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6775" y="685800"/>
            <a:ext cx="4645025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119"/>
          <p:cNvSpPr txBox="1">
            <a:spLocks noChangeArrowheads="1"/>
          </p:cNvSpPr>
          <p:nvPr/>
        </p:nvSpPr>
        <p:spPr bwMode="auto">
          <a:xfrm>
            <a:off x="3276600" y="62484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4" name="Rectangle 12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33CC"/>
                </a:solidFill>
                <a:latin typeface="Candara" pitchFamily="34" charset="0"/>
              </a:rPr>
              <a:t>Luminosity </a:t>
            </a:r>
            <a:r>
              <a:rPr lang="en-US" sz="3200" dirty="0" smtClean="0">
                <a:solidFill>
                  <a:srgbClr val="0033CC"/>
                </a:solidFill>
                <a:latin typeface="Candara" pitchFamily="34" charset="0"/>
              </a:rPr>
              <a:t>Vs. CM Energy</a:t>
            </a:r>
          </a:p>
        </p:txBody>
      </p:sp>
      <p:sp>
        <p:nvSpPr>
          <p:cNvPr id="17416" name="Text Box 124"/>
          <p:cNvSpPr txBox="1">
            <a:spLocks noChangeArrowheads="1"/>
          </p:cNvSpPr>
          <p:nvPr/>
        </p:nvSpPr>
        <p:spPr bwMode="auto">
          <a:xfrm>
            <a:off x="304800" y="762000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ndara" pitchFamily="34" charset="0"/>
              </a:rPr>
              <a:t>e + </a:t>
            </a:r>
            <a:r>
              <a:rPr lang="en-US" sz="1800" b="1" dirty="0" smtClean="0">
                <a:solidFill>
                  <a:srgbClr val="0000FF"/>
                </a:solidFill>
                <a:latin typeface="Candara" pitchFamily="34" charset="0"/>
              </a:rPr>
              <a:t>p</a:t>
            </a:r>
            <a:endParaRPr lang="en-US" b="1" dirty="0"/>
          </a:p>
        </p:txBody>
      </p:sp>
      <p:sp>
        <p:nvSpPr>
          <p:cNvPr id="17417" name="Text Box 125"/>
          <p:cNvSpPr txBox="1">
            <a:spLocks noChangeArrowheads="1"/>
          </p:cNvSpPr>
          <p:nvPr/>
        </p:nvSpPr>
        <p:spPr bwMode="auto">
          <a:xfrm>
            <a:off x="304800" y="3671888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ndara" pitchFamily="34" charset="0"/>
              </a:rPr>
              <a:t>e + </a:t>
            </a:r>
            <a:r>
              <a:rPr lang="en-US" sz="1800" b="1" dirty="0" smtClean="0">
                <a:solidFill>
                  <a:srgbClr val="0000FF"/>
                </a:solidFill>
                <a:latin typeface="Candara" pitchFamily="34" charset="0"/>
              </a:rPr>
              <a:t>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5816"/>
          <a:stretch>
            <a:fillRect/>
          </a:stretch>
        </p:blipFill>
        <p:spPr bwMode="auto">
          <a:xfrm>
            <a:off x="0" y="1143000"/>
            <a:ext cx="9144000" cy="493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FY10-11 DOE-NP Funded Accelerator R&amp;D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43200"/>
            <a:ext cx="9144000" cy="228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91440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L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71600" cy="365125"/>
          </a:xfrm>
        </p:spPr>
        <p:txBody>
          <a:bodyPr/>
          <a:lstStyle/>
          <a:p>
            <a:fld id="{B6BC4B22-FC1C-4CBE-A968-9078E69B637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600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76600" y="838200"/>
          <a:ext cx="5715000" cy="5127403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210133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week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dates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/>
                        <a:t>topics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7902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/>
                        <a:t>13–17 Sept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baseline="0"/>
                        <a:t>Workshop</a:t>
                      </a:r>
                      <a:r>
                        <a:rPr lang="en-US" sz="1200" baseline="0"/>
                        <a:t> on "Perturbative and Non-Perturbative Aspects of QCD at Collider Energies"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0461">
                <a:tc>
                  <a:txBody>
                    <a:bodyPr/>
                    <a:lstStyle/>
                    <a:p>
                      <a:r>
                        <a:rPr lang="en-US" sz="1200" baseline="0"/>
                        <a:t>2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20–24 Sept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/>
                        <a:t>open conceptual issues: factorization and universality, spin and flavor structure, distributions and correlations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5578">
                <a:tc>
                  <a:txBody>
                    <a:bodyPr/>
                    <a:lstStyle/>
                    <a:p>
                      <a:r>
                        <a:rPr lang="en-US" sz="1200" baseline="0"/>
                        <a:t>3–5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/>
                        <a:t>27 Sept –15 Oct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/>
                        <a:t>small x, saturation, diffraction, nuclear effects; connections to p+A and A+A physics; fragmentation/hadronization in vacuum and in medium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0461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6–7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/>
                        <a:t>18–29 Oct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/>
                        <a:t>parton densities (unpolarized and polarized), fragmentation functions, electroweak physics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7902">
                <a:tc>
                  <a:txBody>
                    <a:bodyPr/>
                    <a:lstStyle/>
                    <a:p>
                      <a:r>
                        <a:rPr lang="en-US" sz="1200" baseline="0"/>
                        <a:t>8–9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/>
                        <a:t>1–12 Nov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/>
                        <a:t>longitudinal and transverse nucleon structure; spin and orbital effects (GPDs, TMDs, and all that)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785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10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/>
                        <a:t>15–19 Nov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baseline="0" dirty="0"/>
                        <a:t>Workshop</a:t>
                      </a:r>
                      <a:r>
                        <a:rPr lang="en-US" sz="1200" baseline="0" dirty="0"/>
                        <a:t> on "The Science Case for an EIC" </a:t>
                      </a:r>
                    </a:p>
                  </a:txBody>
                  <a:tcPr marL="36312" marR="36312" marT="36312" marB="363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0" y="0"/>
            <a:ext cx="4459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2010 INT Workshop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38200"/>
            <a:ext cx="3200400" cy="53553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Organizers: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Daniel Boer</a:t>
            </a:r>
            <a:br>
              <a:rPr lang="en-US" dirty="0" smtClean="0"/>
            </a:br>
            <a:r>
              <a:rPr lang="en-US" dirty="0" smtClean="0"/>
              <a:t>KVI, University of Groningen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Markus Diehl</a:t>
            </a:r>
            <a:br>
              <a:rPr lang="en-US" dirty="0" smtClean="0"/>
            </a:br>
            <a:r>
              <a:rPr lang="en-US" dirty="0" smtClean="0"/>
              <a:t>DESY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Richard Milner</a:t>
            </a:r>
            <a:br>
              <a:rPr lang="en-US" dirty="0" smtClean="0"/>
            </a:br>
            <a:r>
              <a:rPr lang="en-US" dirty="0" smtClean="0"/>
              <a:t>MIT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Raju</a:t>
            </a:r>
            <a:r>
              <a:rPr lang="en-US" dirty="0" smtClean="0"/>
              <a:t> </a:t>
            </a:r>
            <a:r>
              <a:rPr lang="en-US" dirty="0" err="1" smtClean="0"/>
              <a:t>Venugopalan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Brookhaven National Laboratory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Werner </a:t>
            </a:r>
            <a:r>
              <a:rPr lang="en-US" dirty="0" err="1" smtClean="0"/>
              <a:t>Vogelsang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University of </a:t>
            </a:r>
            <a:r>
              <a:rPr lang="en-US" dirty="0" err="1" smtClean="0"/>
              <a:t>Tübingen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EIC Realization Imagined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07" y="953621"/>
          <a:ext cx="8945893" cy="4532779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944757"/>
                <a:gridCol w="437571"/>
                <a:gridCol w="437571"/>
                <a:gridCol w="437571"/>
                <a:gridCol w="437571"/>
                <a:gridCol w="437571"/>
                <a:gridCol w="437571"/>
                <a:gridCol w="437571"/>
                <a:gridCol w="437571"/>
                <a:gridCol w="437571"/>
                <a:gridCol w="437571"/>
                <a:gridCol w="437571"/>
                <a:gridCol w="437571"/>
                <a:gridCol w="437571"/>
                <a:gridCol w="437571"/>
                <a:gridCol w="437571"/>
                <a:gridCol w="437571"/>
              </a:tblGrid>
              <a:tr h="2717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Activity Name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282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12 </a:t>
                      </a:r>
                      <a:r>
                        <a:rPr lang="en-US" sz="1600" b="1" dirty="0" err="1" smtClean="0">
                          <a:latin typeface="Arial" pitchFamily="34" charset="0"/>
                          <a:cs typeface="Arial" pitchFamily="34" charset="0"/>
                        </a:rPr>
                        <a:t>Gev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Upgrade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282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FRIB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EIC Physics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2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NSAC LRP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2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 EIC CD0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5363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EIC Machine Design/R&amp;D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282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EIC CD1/</a:t>
                      </a:r>
                      <a:r>
                        <a:rPr lang="en-US" sz="1600" b="1" dirty="0" err="1" smtClean="0">
                          <a:latin typeface="Arial" pitchFamily="34" charset="0"/>
                          <a:cs typeface="Arial" pitchFamily="34" charset="0"/>
                        </a:rPr>
                        <a:t>Downsel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2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EIC CD2/CD3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2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EIC Construction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 bwMode="auto">
          <a:xfrm>
            <a:off x="2057400" y="1752600"/>
            <a:ext cx="2362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963636" y="2982686"/>
            <a:ext cx="9144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962400" y="3355521"/>
            <a:ext cx="5334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6172200" y="5257800"/>
            <a:ext cx="26670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2133600"/>
            <a:ext cx="28956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590142" y="4419600"/>
            <a:ext cx="6858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257800" y="4876800"/>
            <a:ext cx="838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2075543" y="3947886"/>
            <a:ext cx="2648857" cy="14514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20000" flipV="1">
            <a:off x="2046514" y="2514600"/>
            <a:ext cx="1001486" cy="39914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4419600" y="1752600"/>
            <a:ext cx="4648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6553200" y="2119086"/>
            <a:ext cx="2489200" cy="14514"/>
          </a:xfrm>
          <a:prstGeom prst="line">
            <a:avLst/>
          </a:prstGeom>
          <a:solidFill>
            <a:schemeClr val="accent1"/>
          </a:solidFill>
          <a:ln w="152400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52400" y="5638800"/>
            <a:ext cx="7173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Note: 12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GeV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LRP recommendation in 2002 – CD3 in 2008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76419" y="152400"/>
            <a:ext cx="2167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Mont@INT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Final Word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6482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 smtClean="0">
                <a:solidFill>
                  <a:srgbClr val="002060"/>
                </a:solidFill>
              </a:rPr>
              <a:t> We are on a good path to put the EIC forward at the next NSAC Long Range Plan</a:t>
            </a:r>
          </a:p>
          <a:p>
            <a:pPr>
              <a:buClr>
                <a:srgbClr val="FF0000"/>
              </a:buClr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b="1" dirty="0" smtClean="0">
                <a:solidFill>
                  <a:srgbClr val="002060"/>
                </a:solidFill>
              </a:rPr>
              <a:t> We still need additional work, building on the discussions at the INT program, to produce a much more compelling physics justification</a:t>
            </a:r>
          </a:p>
          <a:p>
            <a:pPr>
              <a:buClr>
                <a:srgbClr val="FF0000"/>
              </a:buClr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b="1" dirty="0" smtClean="0">
                <a:solidFill>
                  <a:srgbClr val="002060"/>
                </a:solidFill>
              </a:rPr>
              <a:t> We need to sharpen the arguments for a more general audience</a:t>
            </a:r>
          </a:p>
          <a:p>
            <a:pPr>
              <a:buClr>
                <a:srgbClr val="FF0000"/>
              </a:buClr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b="1" dirty="0" smtClean="0">
                <a:solidFill>
                  <a:srgbClr val="002060"/>
                </a:solidFill>
              </a:rPr>
              <a:t> How could we expand the community of interested physicists?</a:t>
            </a:r>
          </a:p>
          <a:p>
            <a:pPr>
              <a:buClr>
                <a:srgbClr val="FF0000"/>
              </a:buClr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b="1" dirty="0" smtClean="0">
                <a:solidFill>
                  <a:srgbClr val="002060"/>
                </a:solidFill>
              </a:rPr>
              <a:t> We need to continue to work </a:t>
            </a:r>
            <a:r>
              <a:rPr lang="en-US" sz="2000" b="1" u="sng" dirty="0" smtClean="0">
                <a:solidFill>
                  <a:srgbClr val="002060"/>
                </a:solidFill>
              </a:rPr>
              <a:t>together</a:t>
            </a:r>
            <a:r>
              <a:rPr lang="en-US" sz="2000" b="1" dirty="0" smtClean="0">
                <a:solidFill>
                  <a:srgbClr val="002060"/>
                </a:solidFill>
              </a:rPr>
              <a:t> to advance the physics case for this exciting new facility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152400"/>
            <a:ext cx="232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BMcK@INT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Jlab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EIC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Status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Jlab</a:t>
            </a:r>
            <a:r>
              <a:rPr lang="en-US" dirty="0" smtClean="0">
                <a:solidFill>
                  <a:srgbClr val="002060"/>
                </a:solidFill>
              </a:rPr>
              <a:t> accelerator team is working effectively to develop a novel design. They have increased </a:t>
            </a:r>
            <a:r>
              <a:rPr lang="en-US" dirty="0" smtClean="0">
                <a:solidFill>
                  <a:srgbClr val="002060"/>
                </a:solidFill>
              </a:rPr>
              <a:t>manpower and collaboration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over the last year and are on track to deliver a </a:t>
            </a:r>
            <a:r>
              <a:rPr lang="en-US" dirty="0" err="1" smtClean="0">
                <a:solidFill>
                  <a:srgbClr val="002060"/>
                </a:solidFill>
              </a:rPr>
              <a:t>costed</a:t>
            </a:r>
            <a:r>
              <a:rPr lang="en-US" dirty="0" smtClean="0">
                <a:solidFill>
                  <a:srgbClr val="002060"/>
                </a:solidFill>
              </a:rPr>
              <a:t> design in fall 2011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Accelerator R&amp;D in progress, including some joint effort with BNL.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Jlab</a:t>
            </a:r>
            <a:r>
              <a:rPr lang="en-US" dirty="0" smtClean="0">
                <a:solidFill>
                  <a:srgbClr val="002060"/>
                </a:solidFill>
              </a:rPr>
              <a:t> users are interested and </a:t>
            </a:r>
            <a:r>
              <a:rPr lang="en-US" dirty="0" smtClean="0">
                <a:solidFill>
                  <a:srgbClr val="002060"/>
                </a:solidFill>
              </a:rPr>
              <a:t>engaged – 2010 workshops and INT program have increased </a:t>
            </a:r>
            <a:r>
              <a:rPr lang="en-US" dirty="0" err="1" smtClean="0">
                <a:solidFill>
                  <a:srgbClr val="002060"/>
                </a:solidFill>
              </a:rPr>
              <a:t>Jlab</a:t>
            </a:r>
            <a:r>
              <a:rPr lang="en-US" dirty="0" smtClean="0">
                <a:solidFill>
                  <a:srgbClr val="002060"/>
                </a:solidFill>
              </a:rPr>
              <a:t> community participation.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rgbClr val="002060"/>
                </a:solidFill>
              </a:rPr>
              <a:t>Jlab</a:t>
            </a:r>
            <a:r>
              <a:rPr lang="en-US" dirty="0" smtClean="0">
                <a:solidFill>
                  <a:srgbClr val="002060"/>
                </a:solidFill>
              </a:rPr>
              <a:t> is increasing postdoctoral staff on EIC.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3 </a:t>
            </a:r>
            <a:r>
              <a:rPr lang="en-US" dirty="0" err="1" smtClean="0">
                <a:solidFill>
                  <a:srgbClr val="002060"/>
                </a:solidFill>
              </a:rPr>
              <a:t>Jlab</a:t>
            </a:r>
            <a:r>
              <a:rPr lang="en-US" dirty="0" smtClean="0">
                <a:solidFill>
                  <a:srgbClr val="002060"/>
                </a:solidFill>
              </a:rPr>
              <a:t> proposals to BNL-sponsored detector R&amp;D.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Outline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/>
              <a:t> Events since Nov. 2009 (</a:t>
            </a:r>
            <a:r>
              <a:rPr lang="en-US" dirty="0" err="1" smtClean="0"/>
              <a:t>BMcK</a:t>
            </a:r>
            <a:r>
              <a:rPr lang="en-US" dirty="0" smtClean="0"/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 </a:t>
            </a:r>
            <a:r>
              <a:rPr lang="en-US" dirty="0" err="1" smtClean="0"/>
              <a:t>Jlab</a:t>
            </a:r>
            <a:r>
              <a:rPr lang="en-US" dirty="0" smtClean="0"/>
              <a:t> design effort/timeline (</a:t>
            </a:r>
            <a:r>
              <a:rPr lang="en-US" dirty="0" err="1" smtClean="0"/>
              <a:t>BMcK</a:t>
            </a:r>
            <a:r>
              <a:rPr lang="en-US" dirty="0" smtClean="0"/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 </a:t>
            </a:r>
            <a:r>
              <a:rPr lang="en-US" dirty="0" err="1" smtClean="0"/>
              <a:t>Jlab</a:t>
            </a:r>
            <a:r>
              <a:rPr lang="en-US" dirty="0" smtClean="0"/>
              <a:t> status summary (</a:t>
            </a:r>
            <a:r>
              <a:rPr lang="en-US" dirty="0" err="1" smtClean="0"/>
              <a:t>BMcK</a:t>
            </a:r>
            <a:r>
              <a:rPr lang="en-US" dirty="0" smtClean="0"/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 </a:t>
            </a:r>
            <a:r>
              <a:rPr lang="en-US" dirty="0" smtClean="0"/>
              <a:t>BNL design effort/timeline (</a:t>
            </a:r>
            <a:r>
              <a:rPr lang="en-US" dirty="0" err="1" smtClean="0"/>
              <a:t>Vigdor</a:t>
            </a:r>
            <a:r>
              <a:rPr lang="en-US" dirty="0" smtClean="0"/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 </a:t>
            </a:r>
            <a:r>
              <a:rPr lang="en-US" dirty="0" smtClean="0"/>
              <a:t>Detector R&amp;D program(</a:t>
            </a:r>
            <a:r>
              <a:rPr lang="en-US" dirty="0" err="1" smtClean="0"/>
              <a:t>Vigdor</a:t>
            </a:r>
            <a:r>
              <a:rPr lang="en-US" dirty="0" smtClean="0"/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White paper </a:t>
            </a:r>
            <a:r>
              <a:rPr lang="en-US" dirty="0" smtClean="0">
                <a:sym typeface="Wingdings 3"/>
              </a:rPr>
              <a:t> NSAC Long Range Plan (</a:t>
            </a:r>
            <a:r>
              <a:rPr lang="en-US" dirty="0" err="1" smtClean="0">
                <a:sym typeface="Wingdings 3"/>
              </a:rPr>
              <a:t>Vigdor</a:t>
            </a:r>
            <a:r>
              <a:rPr lang="en-US" dirty="0" smtClean="0">
                <a:sym typeface="Wingdings 3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http://conferences.jlab.org/eic2011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25364"/>
          <a:stretch>
            <a:fillRect/>
          </a:stretch>
        </p:blipFill>
        <p:spPr bwMode="auto">
          <a:xfrm>
            <a:off x="0" y="838200"/>
            <a:ext cx="9141852" cy="54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228600" y="2819400"/>
            <a:ext cx="21336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Recent </a:t>
            </a:r>
            <a:r>
              <a:rPr lang="en-US" b="1" dirty="0" smtClean="0">
                <a:solidFill>
                  <a:srgbClr val="FF0000"/>
                </a:solidFill>
              </a:rPr>
              <a:t>Events  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</a:rPr>
              <a:t>∙</a:t>
            </a:r>
            <a:r>
              <a:rPr lang="en-US" sz="2800" b="1" dirty="0" smtClean="0">
                <a:solidFill>
                  <a:srgbClr val="FF0000"/>
                </a:solidFill>
              </a:rPr>
              <a:t> = linked)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47244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EICAC Report (Nov. 2009):</a:t>
            </a:r>
          </a:p>
          <a:p>
            <a:pPr>
              <a:buClr>
                <a:srgbClr val="FF0000"/>
              </a:buClr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- develop “unimpeachable” science case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- </a:t>
            </a:r>
            <a:r>
              <a:rPr lang="en-US" b="1" dirty="0" err="1" smtClean="0">
                <a:solidFill>
                  <a:srgbClr val="002060"/>
                </a:solidFill>
              </a:rPr>
              <a:t>Jlab</a:t>
            </a:r>
            <a:r>
              <a:rPr lang="en-US" b="1" dirty="0" smtClean="0">
                <a:solidFill>
                  <a:srgbClr val="002060"/>
                </a:solidFill>
              </a:rPr>
              <a:t> concept less mature</a:t>
            </a:r>
          </a:p>
          <a:p>
            <a:pPr>
              <a:buClr>
                <a:srgbClr val="0070C0"/>
              </a:buClr>
            </a:pPr>
            <a:r>
              <a:rPr lang="en-US" b="1" dirty="0" err="1" smtClean="0">
                <a:solidFill>
                  <a:srgbClr val="002060"/>
                </a:solidFill>
              </a:rPr>
              <a:t>Jlab</a:t>
            </a:r>
            <a:r>
              <a:rPr lang="en-US" b="1" dirty="0" smtClean="0">
                <a:solidFill>
                  <a:srgbClr val="002060"/>
                </a:solidFill>
              </a:rPr>
              <a:t> increases accelerator design effort to develop conservative</a:t>
            </a:r>
          </a:p>
          <a:p>
            <a:pPr>
              <a:buClr>
                <a:srgbClr val="0070C0"/>
              </a:buClr>
              <a:buNone/>
            </a:pPr>
            <a:r>
              <a:rPr lang="en-US" b="1" dirty="0" smtClean="0">
                <a:solidFill>
                  <a:srgbClr val="002060"/>
                </a:solidFill>
              </a:rPr>
              <a:t>	“</a:t>
            </a:r>
            <a:r>
              <a:rPr lang="en-US" b="1" dirty="0" err="1" smtClean="0">
                <a:solidFill>
                  <a:srgbClr val="002060"/>
                </a:solidFill>
              </a:rPr>
              <a:t>costable</a:t>
            </a:r>
            <a:r>
              <a:rPr lang="en-US" b="1" dirty="0" smtClean="0">
                <a:solidFill>
                  <a:srgbClr val="002060"/>
                </a:solidFill>
              </a:rPr>
              <a:t>” MEIC design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(2010)</a:t>
            </a:r>
          </a:p>
          <a:p>
            <a:pPr>
              <a:buClr>
                <a:srgbClr val="FF0000"/>
              </a:buClr>
            </a:pPr>
            <a:r>
              <a:rPr lang="en-US" b="1" dirty="0" err="1" smtClean="0">
                <a:solidFill>
                  <a:srgbClr val="002060"/>
                </a:solidFill>
              </a:rPr>
              <a:t>Jlab</a:t>
            </a:r>
            <a:r>
              <a:rPr lang="en-US" b="1" dirty="0" smtClean="0">
                <a:solidFill>
                  <a:srgbClr val="002060"/>
                </a:solidFill>
              </a:rPr>
              <a:t> users organize </a:t>
            </a:r>
            <a:r>
              <a:rPr lang="en-US" b="1" dirty="0" smtClean="0">
                <a:solidFill>
                  <a:srgbClr val="002060"/>
                </a:solidFill>
              </a:rPr>
              <a:t>5 workshops </a:t>
            </a:r>
            <a:r>
              <a:rPr lang="en-US" b="1" dirty="0" smtClean="0">
                <a:solidFill>
                  <a:srgbClr val="002060"/>
                </a:solidFill>
              </a:rPr>
              <a:t>in spring 2010</a:t>
            </a:r>
          </a:p>
          <a:p>
            <a:pPr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EICC </a:t>
            </a:r>
            <a:r>
              <a:rPr lang="en-US" b="1" dirty="0" smtClean="0">
                <a:solidFill>
                  <a:srgbClr val="002060"/>
                </a:solidFill>
              </a:rPr>
              <a:t>meeting at Catholic U. (July 2010)</a:t>
            </a:r>
          </a:p>
          <a:p>
            <a:pPr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DOE-ONP awards accelerator R&amp;D </a:t>
            </a:r>
          </a:p>
          <a:p>
            <a:pPr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Jlab</a:t>
            </a:r>
            <a:r>
              <a:rPr lang="en-US" b="1" dirty="0" smtClean="0">
                <a:solidFill>
                  <a:srgbClr val="002060"/>
                </a:solidFill>
              </a:rPr>
              <a:t> Accelerator </a:t>
            </a:r>
            <a:r>
              <a:rPr lang="en-US" b="1" dirty="0" smtClean="0">
                <a:solidFill>
                  <a:srgbClr val="002060"/>
                </a:solidFill>
              </a:rPr>
              <a:t>division internal review of </a:t>
            </a:r>
            <a:r>
              <a:rPr lang="en-US" b="1" dirty="0" smtClean="0">
                <a:solidFill>
                  <a:srgbClr val="002060"/>
                </a:solidFill>
              </a:rPr>
              <a:t>MEIC design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10 week program at Institute for Nuclear Theory – fall 2010</a:t>
            </a:r>
          </a:p>
          <a:p>
            <a:pPr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BNL-sponsored detector R&amp;D program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EICAC – April 2011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L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71600" cy="365125"/>
          </a:xfrm>
        </p:spPr>
        <p:txBody>
          <a:bodyPr/>
          <a:lstStyle/>
          <a:p>
            <a:fld id="{B6BC4B22-FC1C-4CBE-A968-9078E69B637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0"/>
            <a:ext cx="59757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JLAB EIC Workshops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-112" charset="0"/>
              </a:rPr>
              <a:t>Nucleon </a:t>
            </a:r>
            <a:r>
              <a:rPr lang="en-US" dirty="0">
                <a:solidFill>
                  <a:srgbClr val="000000"/>
                </a:solidFill>
                <a:latin typeface="Calibri" pitchFamily="-112" charset="0"/>
              </a:rPr>
              <a:t>spin and quark-gluon correlations:  Transverse spin, quark and gluon orbital motion, semi-inclusive </a:t>
            </a:r>
            <a:r>
              <a:rPr lang="en-US" dirty="0" smtClean="0">
                <a:solidFill>
                  <a:srgbClr val="000000"/>
                </a:solidFill>
                <a:latin typeface="Calibri" pitchFamily="-112" charset="0"/>
              </a:rPr>
              <a:t>processes (</a:t>
            </a:r>
            <a:r>
              <a:rPr lang="en-US" dirty="0" smtClean="0">
                <a:solidFill>
                  <a:srgbClr val="0000FF"/>
                </a:solidFill>
                <a:latin typeface="Calibri" pitchFamily="-112" charset="0"/>
              </a:rPr>
              <a:t>Duke U.</a:t>
            </a:r>
            <a:r>
              <a:rPr lang="en-US" dirty="0" smtClean="0">
                <a:solidFill>
                  <a:srgbClr val="FF00FF"/>
                </a:solidFill>
                <a:latin typeface="Calibri" pitchFamily="-112" charset="0"/>
              </a:rPr>
              <a:t>, March 12-13, 2010 )</a:t>
            </a:r>
          </a:p>
          <a:p>
            <a:pPr marL="228600" indent="-2286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</a:pPr>
            <a:endParaRPr lang="en-US" dirty="0" smtClean="0">
              <a:solidFill>
                <a:srgbClr val="FF00FF"/>
              </a:solidFill>
              <a:latin typeface="Calibri" pitchFamily="-112" charset="0"/>
            </a:endParaRPr>
          </a:p>
          <a:p>
            <a:pPr marL="228600" indent="-2286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latin typeface="Calibri" pitchFamily="-112" charset="0"/>
              </a:rPr>
              <a:t>3D </a:t>
            </a:r>
            <a:r>
              <a:rPr lang="en-US" dirty="0">
                <a:latin typeface="Calibri" pitchFamily="-112" charset="0"/>
              </a:rPr>
              <a:t>mapping of the glue and sea quarks in the </a:t>
            </a:r>
            <a:r>
              <a:rPr lang="en-US" dirty="0" smtClean="0">
                <a:latin typeface="Calibri" pitchFamily="-112" charset="0"/>
              </a:rPr>
              <a:t>nucleon</a:t>
            </a:r>
            <a:r>
              <a:rPr lang="en-US" sz="1400" dirty="0" smtClean="0">
                <a:latin typeface="Calibri" pitchFamily="-112" charset="0"/>
              </a:rPr>
              <a:t> </a:t>
            </a:r>
            <a:r>
              <a:rPr lang="en-US" sz="1600" dirty="0" smtClean="0">
                <a:latin typeface="Calibri" pitchFamily="-112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alibri" pitchFamily="-112" charset="0"/>
              </a:rPr>
              <a:t>Rutgers </a:t>
            </a:r>
            <a:r>
              <a:rPr lang="en-US" dirty="0">
                <a:solidFill>
                  <a:srgbClr val="0000FF"/>
                </a:solidFill>
                <a:latin typeface="Calibri" pitchFamily="-112" charset="0"/>
              </a:rPr>
              <a:t>U., </a:t>
            </a:r>
            <a:r>
              <a:rPr lang="en-US" dirty="0">
                <a:solidFill>
                  <a:srgbClr val="FF00FF"/>
                </a:solidFill>
                <a:latin typeface="Calibri" pitchFamily="-112" charset="0"/>
              </a:rPr>
              <a:t>March 14-15, </a:t>
            </a:r>
            <a:r>
              <a:rPr lang="en-US" sz="2000" dirty="0" smtClean="0">
                <a:solidFill>
                  <a:srgbClr val="FF00FF"/>
                </a:solidFill>
                <a:latin typeface="Calibri" pitchFamily="-112" charset="0"/>
              </a:rPr>
              <a:t>2010</a:t>
            </a:r>
            <a:r>
              <a:rPr lang="en-US" dirty="0" smtClean="0">
                <a:latin typeface="Calibri" pitchFamily="-112" charset="0"/>
              </a:rPr>
              <a:t>)</a:t>
            </a:r>
          </a:p>
          <a:p>
            <a:pPr marL="228600" indent="-2286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Calibri" pitchFamily="-112" charset="0"/>
            </a:endParaRPr>
          </a:p>
          <a:p>
            <a:pPr marL="228600" indent="-2286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-112" charset="0"/>
              </a:rPr>
              <a:t>3D </a:t>
            </a:r>
            <a:r>
              <a:rPr lang="en-US" dirty="0">
                <a:solidFill>
                  <a:srgbClr val="000000"/>
                </a:solidFill>
                <a:latin typeface="Calibri" pitchFamily="-112" charset="0"/>
              </a:rPr>
              <a:t>tomography of nuclei, quark/gluon propagation and the gluon/sea quark EMC effect </a:t>
            </a:r>
            <a:br>
              <a:rPr lang="en-US" dirty="0">
                <a:solidFill>
                  <a:srgbClr val="000000"/>
                </a:solidFill>
                <a:latin typeface="Calibri" pitchFamily="-112" charset="0"/>
              </a:rPr>
            </a:br>
            <a:r>
              <a:rPr lang="en-US" dirty="0">
                <a:solidFill>
                  <a:srgbClr val="000000"/>
                </a:solidFill>
                <a:latin typeface="Calibri" pitchFamily="-112" charset="0"/>
              </a:rPr>
              <a:t>     </a:t>
            </a:r>
            <a:r>
              <a:rPr lang="en-US" dirty="0" smtClean="0">
                <a:solidFill>
                  <a:srgbClr val="000000"/>
                </a:solidFill>
                <a:latin typeface="Calibri" pitchFamily="-112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alibri" pitchFamily="-112" charset="0"/>
              </a:rPr>
              <a:t>Argonne </a:t>
            </a:r>
            <a:r>
              <a:rPr lang="en-US" dirty="0">
                <a:solidFill>
                  <a:srgbClr val="0000FF"/>
                </a:solidFill>
                <a:latin typeface="Calibri" pitchFamily="-112" charset="0"/>
              </a:rPr>
              <a:t>National Lab,  </a:t>
            </a:r>
            <a:r>
              <a:rPr lang="en-US" dirty="0">
                <a:solidFill>
                  <a:srgbClr val="FF00FF"/>
                </a:solidFill>
                <a:latin typeface="Calibri" pitchFamily="-112" charset="0"/>
              </a:rPr>
              <a:t>April 7-9, </a:t>
            </a:r>
            <a:r>
              <a:rPr lang="en-US" sz="2000" dirty="0" smtClean="0">
                <a:solidFill>
                  <a:srgbClr val="FF00FF"/>
                </a:solidFill>
                <a:latin typeface="Calibri" pitchFamily="-112" charset="0"/>
              </a:rPr>
              <a:t>2010</a:t>
            </a:r>
            <a:r>
              <a:rPr lang="en-US" sz="2000" dirty="0" smtClean="0">
                <a:latin typeface="Calibri" pitchFamily="-112" charset="0"/>
              </a:rPr>
              <a:t>)</a:t>
            </a:r>
          </a:p>
          <a:p>
            <a:pPr marL="228600" indent="-2286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Calibri" pitchFamily="-112" charset="0"/>
            </a:endParaRPr>
          </a:p>
          <a:p>
            <a:pPr marL="228600" indent="-2286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-112" charset="0"/>
              </a:rPr>
              <a:t>Electroweak  </a:t>
            </a:r>
            <a:r>
              <a:rPr lang="en-US" dirty="0">
                <a:solidFill>
                  <a:srgbClr val="000000"/>
                </a:solidFill>
                <a:latin typeface="Calibri" pitchFamily="-112" charset="0"/>
              </a:rPr>
              <a:t>structure of the nucleon and tests of the Standard Model</a:t>
            </a:r>
            <a:r>
              <a:rPr lang="en-US" dirty="0">
                <a:latin typeface="Calibri" pitchFamily="-112" charset="0"/>
              </a:rPr>
              <a:t/>
            </a:r>
            <a:br>
              <a:rPr lang="en-US" dirty="0">
                <a:latin typeface="Calibri" pitchFamily="-112" charset="0"/>
              </a:rPr>
            </a:br>
            <a:r>
              <a:rPr lang="en-US" dirty="0">
                <a:latin typeface="Calibri" pitchFamily="-112" charset="0"/>
              </a:rPr>
              <a:t>     </a:t>
            </a:r>
            <a:r>
              <a:rPr lang="en-US" dirty="0" smtClean="0">
                <a:latin typeface="Calibri" pitchFamily="-112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alibri" pitchFamily="-112" charset="0"/>
              </a:rPr>
              <a:t>College </a:t>
            </a:r>
            <a:r>
              <a:rPr lang="en-US" dirty="0">
                <a:solidFill>
                  <a:srgbClr val="0000FF"/>
                </a:solidFill>
                <a:latin typeface="Calibri" pitchFamily="-112" charset="0"/>
              </a:rPr>
              <a:t>of W&amp;M </a:t>
            </a:r>
            <a:r>
              <a:rPr lang="en-US" dirty="0">
                <a:solidFill>
                  <a:srgbClr val="FF00FF"/>
                </a:solidFill>
                <a:latin typeface="Calibri" pitchFamily="-112" charset="0"/>
              </a:rPr>
              <a:t>, May 17-18, </a:t>
            </a:r>
            <a:r>
              <a:rPr lang="en-US" dirty="0" smtClean="0">
                <a:solidFill>
                  <a:srgbClr val="FF00FF"/>
                </a:solidFill>
                <a:latin typeface="Calibri" pitchFamily="-112" charset="0"/>
              </a:rPr>
              <a:t>2010</a:t>
            </a:r>
            <a:r>
              <a:rPr lang="en-US" dirty="0" smtClean="0">
                <a:latin typeface="Calibri" pitchFamily="-112" charset="0"/>
              </a:rPr>
              <a:t>) </a:t>
            </a:r>
          </a:p>
          <a:p>
            <a:pPr marL="228600" indent="-2286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</a:pPr>
            <a:endParaRPr lang="en-US" sz="1600" dirty="0" smtClean="0">
              <a:solidFill>
                <a:srgbClr val="000000"/>
              </a:solidFill>
              <a:latin typeface="Calibri" pitchFamily="-112" charset="0"/>
            </a:endParaRPr>
          </a:p>
          <a:p>
            <a:pPr marL="228600" indent="-2286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-112" charset="0"/>
              </a:rPr>
              <a:t>EIC </a:t>
            </a:r>
            <a:r>
              <a:rPr lang="en-US" dirty="0">
                <a:solidFill>
                  <a:srgbClr val="000000"/>
                </a:solidFill>
                <a:latin typeface="Calibri" pitchFamily="-112" charset="0"/>
              </a:rPr>
              <a:t>Detectors/Instrumentation </a:t>
            </a:r>
            <a:r>
              <a:rPr lang="en-US" dirty="0">
                <a:latin typeface="Calibri" pitchFamily="-112" charset="0"/>
              </a:rPr>
              <a:t/>
            </a:r>
            <a:br>
              <a:rPr lang="en-US" dirty="0">
                <a:latin typeface="Calibri" pitchFamily="-112" charset="0"/>
              </a:rPr>
            </a:br>
            <a:r>
              <a:rPr lang="en-US" dirty="0">
                <a:latin typeface="Calibri" pitchFamily="-112" charset="0"/>
              </a:rPr>
              <a:t>     </a:t>
            </a:r>
            <a:r>
              <a:rPr lang="en-US" dirty="0" smtClean="0">
                <a:latin typeface="Calibri" pitchFamily="-112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alibri" pitchFamily="-112" charset="0"/>
              </a:rPr>
              <a:t>JLab</a:t>
            </a:r>
            <a:r>
              <a:rPr lang="en-US" dirty="0">
                <a:solidFill>
                  <a:srgbClr val="FF00FF"/>
                </a:solidFill>
                <a:latin typeface="Calibri" pitchFamily="-112" charset="0"/>
              </a:rPr>
              <a:t>, June 04-05, </a:t>
            </a:r>
            <a:r>
              <a:rPr lang="en-US" dirty="0" smtClean="0">
                <a:solidFill>
                  <a:srgbClr val="FF00FF"/>
                </a:solidFill>
                <a:latin typeface="Calibri" pitchFamily="-112" charset="0"/>
              </a:rPr>
              <a:t>2010</a:t>
            </a:r>
            <a:r>
              <a:rPr lang="en-US" dirty="0" smtClean="0">
                <a:latin typeface="Calibri" pitchFamily="-112" charset="0"/>
              </a:rPr>
              <a:t>)</a:t>
            </a:r>
            <a:endParaRPr lang="en-US" dirty="0">
              <a:solidFill>
                <a:srgbClr val="0000FF"/>
              </a:solidFill>
              <a:latin typeface="Calibri" pitchFamily="-112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1600" dirty="0">
              <a:latin typeface="Calibri" pitchFamily="-11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724400"/>
            <a:ext cx="6986208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4/5 will produce white paper for publication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5572125" cy="628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L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71600" cy="365125"/>
          </a:xfrm>
        </p:spPr>
        <p:txBody>
          <a:bodyPr/>
          <a:lstStyle/>
          <a:p>
            <a:fld id="{B6BC4B22-FC1C-4CBE-A968-9078E69B63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5150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General Emergent Theme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066800"/>
            <a:ext cx="784702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Experimental study of </a:t>
            </a:r>
            <a:r>
              <a:rPr lang="en-US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multidimensional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distribution functions that map out the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quark/gluon properties of the nucleon, including:</a:t>
            </a:r>
          </a:p>
          <a:p>
            <a:pPr>
              <a:buBlip>
                <a:blip r:embed="rId3"/>
              </a:buBlip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quark) flavor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spin and orbital angular momentum</a:t>
            </a:r>
          </a:p>
          <a:p>
            <a:pPr>
              <a:buBlip>
                <a:blip r:embed="rId3"/>
              </a:buBlip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longitudinal momentum</a:t>
            </a:r>
          </a:p>
          <a:p>
            <a:pPr>
              <a:buBlip>
                <a:blip r:embed="rId3"/>
              </a:buBlip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transverse momentum and position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47800" y="4773168"/>
            <a:ext cx="978408" cy="484632"/>
          </a:xfrm>
          <a:prstGeom prst="righ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800" y="4343400"/>
            <a:ext cx="59971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latin typeface="Arial" pitchFamily="34" charset="0"/>
                <a:cs typeface="Arial" pitchFamily="34" charset="0"/>
              </a:rPr>
              <a:t>High Luminosity over a </a:t>
            </a:r>
          </a:p>
          <a:p>
            <a:r>
              <a:rPr lang="en-US" sz="4000" b="1" dirty="0" smtClean="0"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latin typeface="Arial" pitchFamily="34" charset="0"/>
                <a:cs typeface="Arial" pitchFamily="34" charset="0"/>
              </a:rPr>
              <a:t>range of energies</a:t>
            </a:r>
            <a:endParaRPr lang="en-US" sz="4000" b="1" dirty="0"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8"/>
          <p:cNvSpPr>
            <a:spLocks noChangeArrowheads="1"/>
          </p:cNvSpPr>
          <p:nvPr/>
        </p:nvSpPr>
        <p:spPr bwMode="auto">
          <a:xfrm>
            <a:off x="3381375" y="1506537"/>
            <a:ext cx="1096963" cy="1633538"/>
          </a:xfrm>
          <a:prstGeom prst="roundRect">
            <a:avLst>
              <a:gd name="adj" fmla="val 231"/>
            </a:avLst>
          </a:prstGeom>
          <a:solidFill>
            <a:srgbClr val="CC6633">
              <a:alpha val="29803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4" name="AutoShape 9"/>
          <p:cNvSpPr>
            <a:spLocks noChangeArrowheads="1"/>
          </p:cNvSpPr>
          <p:nvPr/>
        </p:nvSpPr>
        <p:spPr bwMode="auto">
          <a:xfrm>
            <a:off x="998538" y="1639887"/>
            <a:ext cx="2286000" cy="1371600"/>
          </a:xfrm>
          <a:prstGeom prst="roundRect">
            <a:avLst>
              <a:gd name="adj" fmla="val 116"/>
            </a:avLst>
          </a:prstGeom>
          <a:solidFill>
            <a:srgbClr val="47B8B8">
              <a:alpha val="7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868" name="Line 10"/>
          <p:cNvSpPr>
            <a:spLocks noChangeShapeType="1"/>
          </p:cNvSpPr>
          <p:nvPr/>
        </p:nvSpPr>
        <p:spPr bwMode="auto">
          <a:xfrm>
            <a:off x="825500" y="2295525"/>
            <a:ext cx="6615113" cy="1587"/>
          </a:xfrm>
          <a:prstGeom prst="line">
            <a:avLst/>
          </a:prstGeom>
          <a:noFill/>
          <a:ln w="1836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20486" name="AutoShape 11"/>
          <p:cNvSpPr>
            <a:spLocks noChangeArrowheads="1"/>
          </p:cNvSpPr>
          <p:nvPr/>
        </p:nvSpPr>
        <p:spPr bwMode="auto">
          <a:xfrm rot="-180000">
            <a:off x="4575175" y="1860550"/>
            <a:ext cx="1079500" cy="374650"/>
          </a:xfrm>
          <a:prstGeom prst="roundRect">
            <a:avLst>
              <a:gd name="adj" fmla="val 579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7" name="Line 12"/>
          <p:cNvSpPr>
            <a:spLocks noChangeShapeType="1"/>
          </p:cNvSpPr>
          <p:nvPr/>
        </p:nvSpPr>
        <p:spPr bwMode="auto">
          <a:xfrm flipV="1">
            <a:off x="804863" y="2130425"/>
            <a:ext cx="3824287" cy="254000"/>
          </a:xfrm>
          <a:prstGeom prst="line">
            <a:avLst/>
          </a:prstGeom>
          <a:noFill/>
          <a:ln w="1836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AutoShape 13"/>
          <p:cNvSpPr>
            <a:spLocks noChangeArrowheads="1"/>
          </p:cNvSpPr>
          <p:nvPr/>
        </p:nvSpPr>
        <p:spPr bwMode="auto">
          <a:xfrm>
            <a:off x="3713163" y="2255837"/>
            <a:ext cx="225425" cy="79375"/>
          </a:xfrm>
          <a:prstGeom prst="roundRect">
            <a:avLst>
              <a:gd name="adj" fmla="val 579"/>
            </a:avLst>
          </a:prstGeom>
          <a:solidFill>
            <a:srgbClr val="00AE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9" name="AutoShape 14"/>
          <p:cNvSpPr>
            <a:spLocks noChangeArrowheads="1"/>
          </p:cNvSpPr>
          <p:nvPr/>
        </p:nvSpPr>
        <p:spPr bwMode="auto">
          <a:xfrm rot="-300000">
            <a:off x="5843588" y="1839912"/>
            <a:ext cx="446087" cy="207963"/>
          </a:xfrm>
          <a:prstGeom prst="roundRect">
            <a:avLst>
              <a:gd name="adj" fmla="val 579"/>
            </a:avLst>
          </a:prstGeom>
          <a:solidFill>
            <a:srgbClr val="00AE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1492250" y="1244600"/>
            <a:ext cx="1222375" cy="315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solenoid</a:t>
            </a:r>
          </a:p>
        </p:txBody>
      </p:sp>
      <p:sp>
        <p:nvSpPr>
          <p:cNvPr id="20491" name="Text Box 16"/>
          <p:cNvSpPr txBox="1">
            <a:spLocks noChangeArrowheads="1"/>
          </p:cNvSpPr>
          <p:nvPr/>
        </p:nvSpPr>
        <p:spPr bwMode="auto">
          <a:xfrm>
            <a:off x="4602163" y="2384425"/>
            <a:ext cx="1041400" cy="236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electron FFQs</a:t>
            </a:r>
          </a:p>
        </p:txBody>
      </p:sp>
      <p:sp>
        <p:nvSpPr>
          <p:cNvPr id="20492" name="Text Box 17"/>
          <p:cNvSpPr txBox="1">
            <a:spLocks noChangeArrowheads="1"/>
          </p:cNvSpPr>
          <p:nvPr/>
        </p:nvSpPr>
        <p:spPr bwMode="auto">
          <a:xfrm>
            <a:off x="187325" y="2401887"/>
            <a:ext cx="422275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2300DC"/>
                </a:solidFill>
                <a:latin typeface="Arial" charset="0"/>
                <a:cs typeface="Arial" charset="0"/>
              </a:rPr>
              <a:t>50 mrad</a:t>
            </a:r>
          </a:p>
        </p:txBody>
      </p:sp>
      <p:sp>
        <p:nvSpPr>
          <p:cNvPr id="20493" name="Text Box 18"/>
          <p:cNvSpPr txBox="1">
            <a:spLocks noChangeArrowheads="1"/>
          </p:cNvSpPr>
          <p:nvPr/>
        </p:nvSpPr>
        <p:spPr bwMode="auto">
          <a:xfrm>
            <a:off x="304800" y="1970087"/>
            <a:ext cx="422275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B84747"/>
                </a:solidFill>
                <a:latin typeface="Arial" charset="0"/>
                <a:cs typeface="Arial" charset="0"/>
              </a:rPr>
              <a:t>0</a:t>
            </a:r>
            <a:r>
              <a:rPr lang="en-US" sz="1400">
                <a:solidFill>
                  <a:srgbClr val="B84747"/>
                </a:solidFill>
                <a:latin typeface="Arial" charset="0"/>
              </a:rPr>
              <a:t> mrad</a:t>
            </a:r>
          </a:p>
        </p:txBody>
      </p:sp>
      <p:sp>
        <p:nvSpPr>
          <p:cNvPr id="20494" name="Text Box 19"/>
          <p:cNvSpPr txBox="1">
            <a:spLocks noChangeArrowheads="1"/>
          </p:cNvSpPr>
          <p:nvPr/>
        </p:nvSpPr>
        <p:spPr bwMode="auto">
          <a:xfrm>
            <a:off x="4732338" y="1460500"/>
            <a:ext cx="1549400" cy="328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ion dipole w/ detectors</a:t>
            </a:r>
          </a:p>
        </p:txBody>
      </p:sp>
      <p:sp>
        <p:nvSpPr>
          <p:cNvPr id="20495" name="Line 21"/>
          <p:cNvSpPr>
            <a:spLocks noChangeShapeType="1"/>
          </p:cNvSpPr>
          <p:nvPr/>
        </p:nvSpPr>
        <p:spPr bwMode="auto">
          <a:xfrm flipV="1">
            <a:off x="4659313" y="1965325"/>
            <a:ext cx="1346200" cy="171450"/>
          </a:xfrm>
          <a:prstGeom prst="line">
            <a:avLst/>
          </a:prstGeom>
          <a:noFill/>
          <a:ln w="18360">
            <a:solidFill>
              <a:srgbClr val="00008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AutoShape 22"/>
          <p:cNvSpPr>
            <a:spLocks noChangeArrowheads="1"/>
          </p:cNvSpPr>
          <p:nvPr/>
        </p:nvSpPr>
        <p:spPr bwMode="auto">
          <a:xfrm rot="-300000">
            <a:off x="6524625" y="1776412"/>
            <a:ext cx="446088" cy="207963"/>
          </a:xfrm>
          <a:prstGeom prst="roundRect">
            <a:avLst>
              <a:gd name="adj" fmla="val 579"/>
            </a:avLst>
          </a:prstGeom>
          <a:solidFill>
            <a:srgbClr val="00AE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7" name="AutoShape 23"/>
          <p:cNvSpPr>
            <a:spLocks noChangeArrowheads="1"/>
          </p:cNvSpPr>
          <p:nvPr/>
        </p:nvSpPr>
        <p:spPr bwMode="auto">
          <a:xfrm rot="-300000">
            <a:off x="7208838" y="1704975"/>
            <a:ext cx="446087" cy="207962"/>
          </a:xfrm>
          <a:prstGeom prst="roundRect">
            <a:avLst>
              <a:gd name="adj" fmla="val 579"/>
            </a:avLst>
          </a:prstGeom>
          <a:solidFill>
            <a:srgbClr val="00AE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8" name="AutoShape 24"/>
          <p:cNvSpPr>
            <a:spLocks noChangeArrowheads="1"/>
          </p:cNvSpPr>
          <p:nvPr/>
        </p:nvSpPr>
        <p:spPr bwMode="auto">
          <a:xfrm>
            <a:off x="5119688" y="2252662"/>
            <a:ext cx="225425" cy="92075"/>
          </a:xfrm>
          <a:prstGeom prst="roundRect">
            <a:avLst>
              <a:gd name="adj" fmla="val 579"/>
            </a:avLst>
          </a:prstGeom>
          <a:solidFill>
            <a:srgbClr val="00AE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9" name="AutoShape 25"/>
          <p:cNvSpPr>
            <a:spLocks noChangeArrowheads="1"/>
          </p:cNvSpPr>
          <p:nvPr/>
        </p:nvSpPr>
        <p:spPr bwMode="auto">
          <a:xfrm>
            <a:off x="5695950" y="2252662"/>
            <a:ext cx="225425" cy="92075"/>
          </a:xfrm>
          <a:prstGeom prst="roundRect">
            <a:avLst>
              <a:gd name="adj" fmla="val 579"/>
            </a:avLst>
          </a:prstGeom>
          <a:solidFill>
            <a:srgbClr val="00AE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00" name="AutoShape 26"/>
          <p:cNvSpPr>
            <a:spLocks noChangeArrowheads="1"/>
          </p:cNvSpPr>
          <p:nvPr/>
        </p:nvSpPr>
        <p:spPr bwMode="auto">
          <a:xfrm rot="-60000">
            <a:off x="4108450" y="2255837"/>
            <a:ext cx="454025" cy="77788"/>
          </a:xfrm>
          <a:prstGeom prst="roundRect">
            <a:avLst>
              <a:gd name="adj" fmla="val 579"/>
            </a:avLst>
          </a:prstGeom>
          <a:solidFill>
            <a:srgbClr val="00AE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01" name="Line 27"/>
          <p:cNvSpPr>
            <a:spLocks noChangeShapeType="1"/>
          </p:cNvSpPr>
          <p:nvPr/>
        </p:nvSpPr>
        <p:spPr bwMode="auto">
          <a:xfrm flipV="1">
            <a:off x="7904163" y="1735137"/>
            <a:ext cx="371475" cy="41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Text Box 28"/>
          <p:cNvSpPr txBox="1">
            <a:spLocks noChangeArrowheads="1"/>
          </p:cNvSpPr>
          <p:nvPr/>
        </p:nvSpPr>
        <p:spPr bwMode="auto">
          <a:xfrm rot="-180000">
            <a:off x="7918450" y="1839912"/>
            <a:ext cx="417513" cy="236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80"/>
                </a:solidFill>
                <a:latin typeface="Arial" charset="0"/>
                <a:cs typeface="Arial" charset="0"/>
              </a:rPr>
              <a:t>ions</a:t>
            </a:r>
          </a:p>
        </p:txBody>
      </p:sp>
      <p:sp>
        <p:nvSpPr>
          <p:cNvPr id="20503" name="Line 29"/>
          <p:cNvSpPr>
            <a:spLocks noChangeShapeType="1"/>
          </p:cNvSpPr>
          <p:nvPr/>
        </p:nvSpPr>
        <p:spPr bwMode="auto">
          <a:xfrm flipH="1">
            <a:off x="7691438" y="2314575"/>
            <a:ext cx="6127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Text Box 30"/>
          <p:cNvSpPr txBox="1">
            <a:spLocks noChangeArrowheads="1"/>
          </p:cNvSpPr>
          <p:nvPr/>
        </p:nvSpPr>
        <p:spPr bwMode="auto">
          <a:xfrm>
            <a:off x="7685088" y="2324100"/>
            <a:ext cx="1041400" cy="236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800000"/>
                </a:solidFill>
                <a:latin typeface="Arial" charset="0"/>
                <a:cs typeface="Arial" charset="0"/>
              </a:rPr>
              <a:t>electrons</a:t>
            </a:r>
          </a:p>
        </p:txBody>
      </p:sp>
      <p:sp>
        <p:nvSpPr>
          <p:cNvPr id="20505" name="Text Box 31"/>
          <p:cNvSpPr txBox="1">
            <a:spLocks noChangeArrowheads="1"/>
          </p:cNvSpPr>
          <p:nvPr/>
        </p:nvSpPr>
        <p:spPr bwMode="auto">
          <a:xfrm>
            <a:off x="1949450" y="1857375"/>
            <a:ext cx="417513" cy="236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IP</a:t>
            </a:r>
          </a:p>
        </p:txBody>
      </p:sp>
      <p:sp>
        <p:nvSpPr>
          <p:cNvPr id="20506" name="Text Box 33"/>
          <p:cNvSpPr txBox="1">
            <a:spLocks noChangeArrowheads="1"/>
          </p:cNvSpPr>
          <p:nvPr/>
        </p:nvSpPr>
        <p:spPr bwMode="auto">
          <a:xfrm rot="-300000">
            <a:off x="6688138" y="1401762"/>
            <a:ext cx="733425" cy="236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ion FFQs</a:t>
            </a:r>
          </a:p>
        </p:txBody>
      </p:sp>
      <p:sp>
        <p:nvSpPr>
          <p:cNvPr id="20507" name="Text Box 34"/>
          <p:cNvSpPr txBox="1">
            <a:spLocks noChangeArrowheads="1"/>
          </p:cNvSpPr>
          <p:nvPr/>
        </p:nvSpPr>
        <p:spPr bwMode="auto">
          <a:xfrm>
            <a:off x="1781175" y="2647950"/>
            <a:ext cx="850900" cy="315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2+3 m</a:t>
            </a:r>
          </a:p>
        </p:txBody>
      </p:sp>
      <p:sp>
        <p:nvSpPr>
          <p:cNvPr id="20508" name="Text Box 35"/>
          <p:cNvSpPr txBox="1">
            <a:spLocks noChangeArrowheads="1"/>
          </p:cNvSpPr>
          <p:nvPr/>
        </p:nvSpPr>
        <p:spPr bwMode="auto">
          <a:xfrm>
            <a:off x="3508375" y="2684462"/>
            <a:ext cx="850900" cy="31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2 m</a:t>
            </a:r>
          </a:p>
        </p:txBody>
      </p:sp>
      <p:sp>
        <p:nvSpPr>
          <p:cNvPr id="20509" name="Text Box 36"/>
          <p:cNvSpPr txBox="1">
            <a:spLocks noChangeArrowheads="1"/>
          </p:cNvSpPr>
          <p:nvPr/>
        </p:nvSpPr>
        <p:spPr bwMode="auto">
          <a:xfrm>
            <a:off x="4732338" y="2684462"/>
            <a:ext cx="850900" cy="31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2 m</a:t>
            </a:r>
          </a:p>
        </p:txBody>
      </p:sp>
      <p:sp>
        <p:nvSpPr>
          <p:cNvPr id="20510" name="TextBox 33"/>
          <p:cNvSpPr txBox="1">
            <a:spLocks noChangeArrowheads="1"/>
          </p:cNvSpPr>
          <p:nvPr/>
        </p:nvSpPr>
        <p:spPr bwMode="auto">
          <a:xfrm>
            <a:off x="6781800" y="3292475"/>
            <a:ext cx="2286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ndara" pitchFamily="34" charset="0"/>
              </a:rPr>
              <a:t>Detect particles with angles </a:t>
            </a:r>
            <a:r>
              <a:rPr lang="en-US" sz="1800" dirty="0">
                <a:solidFill>
                  <a:srgbClr val="FF0000"/>
                </a:solidFill>
                <a:latin typeface="Candara" pitchFamily="34" charset="0"/>
              </a:rPr>
              <a:t>below 0.5</a:t>
            </a:r>
            <a:r>
              <a:rPr lang="en-US" sz="1800" baseline="30000" dirty="0">
                <a:solidFill>
                  <a:srgbClr val="FF0000"/>
                </a:solidFill>
                <a:latin typeface="Candara" pitchFamily="34" charset="0"/>
              </a:rPr>
              <a:t>o</a:t>
            </a:r>
            <a:r>
              <a:rPr lang="en-US" sz="1800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en-US" sz="1800" dirty="0">
                <a:latin typeface="Candara" pitchFamily="34" charset="0"/>
              </a:rPr>
              <a:t>beyond ion FFQs and in arcs.</a:t>
            </a: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3492500" y="1146175"/>
            <a:ext cx="850900" cy="30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720" tIns="50400" rIns="81720" bIns="406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detectors</a:t>
            </a:r>
          </a:p>
        </p:txBody>
      </p:sp>
      <p:sp>
        <p:nvSpPr>
          <p:cNvPr id="20513" name="TextBox 41"/>
          <p:cNvSpPr txBox="1">
            <a:spLocks noChangeArrowheads="1"/>
          </p:cNvSpPr>
          <p:nvPr/>
        </p:nvSpPr>
        <p:spPr bwMode="auto">
          <a:xfrm>
            <a:off x="4572000" y="3311525"/>
            <a:ext cx="2286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r>
              <a:rPr lang="en-US" sz="1800" dirty="0">
                <a:latin typeface="Candara" pitchFamily="34" charset="0"/>
              </a:rPr>
              <a:t>Detect particles with angles </a:t>
            </a:r>
            <a:r>
              <a:rPr lang="en-US" sz="1800" dirty="0">
                <a:solidFill>
                  <a:srgbClr val="FF0000"/>
                </a:solidFill>
                <a:latin typeface="Candara" pitchFamily="34" charset="0"/>
              </a:rPr>
              <a:t>down to 0.5</a:t>
            </a:r>
            <a:r>
              <a:rPr lang="en-US" sz="1800" baseline="30000" dirty="0">
                <a:solidFill>
                  <a:srgbClr val="FF0000"/>
                </a:solidFill>
                <a:latin typeface="Candara" pitchFamily="34" charset="0"/>
              </a:rPr>
              <a:t>o</a:t>
            </a:r>
            <a:r>
              <a:rPr lang="en-US" sz="1800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en-US" sz="1800" dirty="0">
                <a:latin typeface="Candara" pitchFamily="34" charset="0"/>
              </a:rPr>
              <a:t>before ion FFQs.</a:t>
            </a:r>
          </a:p>
          <a:p>
            <a:r>
              <a:rPr lang="en-US" sz="1800" dirty="0">
                <a:latin typeface="Candara" pitchFamily="34" charset="0"/>
              </a:rPr>
              <a:t>Need 1-2 Tm dipole.</a:t>
            </a:r>
          </a:p>
        </p:txBody>
      </p:sp>
      <p:sp>
        <p:nvSpPr>
          <p:cNvPr id="20516" name="Line 2"/>
          <p:cNvSpPr>
            <a:spLocks noChangeShapeType="1"/>
          </p:cNvSpPr>
          <p:nvPr/>
        </p:nvSpPr>
        <p:spPr bwMode="auto">
          <a:xfrm flipV="1">
            <a:off x="533400" y="4648200"/>
            <a:ext cx="426720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5" name="TextBox 95"/>
          <p:cNvSpPr txBox="1">
            <a:spLocks noChangeArrowheads="1"/>
          </p:cNvSpPr>
          <p:nvPr/>
        </p:nvSpPr>
        <p:spPr bwMode="auto">
          <a:xfrm rot="-5400000">
            <a:off x="-138906" y="4436269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Arial" charset="0"/>
              </a:rPr>
              <a:t>4-5m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323850" y="2971800"/>
            <a:ext cx="4125913" cy="3457575"/>
            <a:chOff x="323850" y="3248025"/>
            <a:chExt cx="4125913" cy="3457575"/>
          </a:xfrm>
        </p:grpSpPr>
        <p:sp>
          <p:nvSpPr>
            <p:cNvPr id="20482" name="Line 5"/>
            <p:cNvSpPr>
              <a:spLocks noChangeShapeType="1"/>
            </p:cNvSpPr>
            <p:nvPr/>
          </p:nvSpPr>
          <p:spPr bwMode="auto">
            <a:xfrm>
              <a:off x="3124200" y="3690937"/>
              <a:ext cx="11113" cy="2990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TextBox 33"/>
            <p:cNvSpPr txBox="1">
              <a:spLocks noChangeArrowheads="1"/>
            </p:cNvSpPr>
            <p:nvPr/>
          </p:nvSpPr>
          <p:spPr bwMode="auto">
            <a:xfrm>
              <a:off x="1447800" y="3248025"/>
              <a:ext cx="19050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Candara" pitchFamily="34" charset="0"/>
                </a:rPr>
                <a:t>Central detector</a:t>
              </a:r>
              <a:endParaRPr lang="en-US" sz="1800" b="1" dirty="0">
                <a:latin typeface="Candara" pitchFamily="34" charset="0"/>
              </a:endParaRPr>
            </a:p>
          </p:txBody>
        </p:sp>
        <p:sp>
          <p:nvSpPr>
            <p:cNvPr id="20514" name="Line 5"/>
            <p:cNvSpPr>
              <a:spLocks noChangeShapeType="1"/>
            </p:cNvSpPr>
            <p:nvPr/>
          </p:nvSpPr>
          <p:spPr bwMode="auto">
            <a:xfrm flipH="1">
              <a:off x="1981200" y="3657600"/>
              <a:ext cx="20638" cy="3016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AutoShape 1"/>
            <p:cNvSpPr>
              <a:spLocks noChangeArrowheads="1"/>
            </p:cNvSpPr>
            <p:nvPr/>
          </p:nvSpPr>
          <p:spPr bwMode="auto">
            <a:xfrm>
              <a:off x="1217613" y="4217987"/>
              <a:ext cx="1909762" cy="1477963"/>
            </a:xfrm>
            <a:prstGeom prst="roundRect">
              <a:avLst>
                <a:gd name="adj" fmla="val 116"/>
              </a:avLst>
            </a:prstGeom>
            <a:solidFill>
              <a:srgbClr val="CCFFFF">
                <a:alpha val="98038"/>
              </a:srgb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46" name="Line 3"/>
            <p:cNvSpPr>
              <a:spLocks noChangeShapeType="1"/>
            </p:cNvSpPr>
            <p:nvPr/>
          </p:nvSpPr>
          <p:spPr bwMode="auto">
            <a:xfrm>
              <a:off x="1981200" y="4956175"/>
              <a:ext cx="2293938" cy="14779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20518" name="Line 4"/>
            <p:cNvSpPr>
              <a:spLocks noChangeShapeType="1"/>
            </p:cNvSpPr>
            <p:nvPr/>
          </p:nvSpPr>
          <p:spPr bwMode="auto">
            <a:xfrm flipV="1">
              <a:off x="1981200" y="3478212"/>
              <a:ext cx="2293938" cy="1479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AutoShape 6"/>
            <p:cNvSpPr>
              <a:spLocks noChangeArrowheads="1"/>
            </p:cNvSpPr>
            <p:nvPr/>
          </p:nvSpPr>
          <p:spPr bwMode="auto">
            <a:xfrm>
              <a:off x="1035050" y="4035425"/>
              <a:ext cx="2417763" cy="18415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46 w 21600"/>
                <a:gd name="T13" fmla="*/ 2646 h 21600"/>
                <a:gd name="T14" fmla="*/ 18954 w 21600"/>
                <a:gd name="T15" fmla="*/ 1895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92" y="21600"/>
                  </a:lnTo>
                  <a:lnTo>
                    <a:pt x="1990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AutoShape 14"/>
            <p:cNvSpPr>
              <a:spLocks noChangeArrowheads="1"/>
            </p:cNvSpPr>
            <p:nvPr/>
          </p:nvSpPr>
          <p:spPr bwMode="auto">
            <a:xfrm>
              <a:off x="1517650" y="4616450"/>
              <a:ext cx="938213" cy="679450"/>
            </a:xfrm>
            <a:prstGeom prst="roundRect">
              <a:avLst>
                <a:gd name="adj" fmla="val 579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21" name="AutoShape 15"/>
            <p:cNvSpPr>
              <a:spLocks noChangeArrowheads="1"/>
            </p:cNvSpPr>
            <p:nvPr/>
          </p:nvSpPr>
          <p:spPr bwMode="auto">
            <a:xfrm>
              <a:off x="3005138" y="4248150"/>
              <a:ext cx="114300" cy="1401762"/>
            </a:xfrm>
            <a:prstGeom prst="roundRect">
              <a:avLst>
                <a:gd name="adj" fmla="val 579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22" name="AutoShape 16"/>
            <p:cNvSpPr>
              <a:spLocks noChangeArrowheads="1"/>
            </p:cNvSpPr>
            <p:nvPr/>
          </p:nvSpPr>
          <p:spPr bwMode="auto">
            <a:xfrm>
              <a:off x="1295400" y="4219575"/>
              <a:ext cx="1711325" cy="109537"/>
            </a:xfrm>
            <a:prstGeom prst="roundRect">
              <a:avLst>
                <a:gd name="adj" fmla="val 579"/>
              </a:avLst>
            </a:prstGeom>
            <a:solidFill>
              <a:srgbClr val="CC66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23" name="AutoShape 17"/>
            <p:cNvSpPr>
              <a:spLocks noChangeArrowheads="1"/>
            </p:cNvSpPr>
            <p:nvPr/>
          </p:nvSpPr>
          <p:spPr bwMode="auto">
            <a:xfrm>
              <a:off x="1890713" y="4868862"/>
              <a:ext cx="192087" cy="185738"/>
            </a:xfrm>
            <a:prstGeom prst="irregularSeal2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24" name="AutoShape 18"/>
            <p:cNvSpPr>
              <a:spLocks noChangeArrowheads="1"/>
            </p:cNvSpPr>
            <p:nvPr/>
          </p:nvSpPr>
          <p:spPr bwMode="auto">
            <a:xfrm>
              <a:off x="1295400" y="5578475"/>
              <a:ext cx="1711325" cy="111125"/>
            </a:xfrm>
            <a:prstGeom prst="roundRect">
              <a:avLst>
                <a:gd name="adj" fmla="val 579"/>
              </a:avLst>
            </a:prstGeom>
            <a:solidFill>
              <a:srgbClr val="CC66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25" name="AutoShape 19"/>
            <p:cNvSpPr>
              <a:spLocks noChangeArrowheads="1"/>
            </p:cNvSpPr>
            <p:nvPr/>
          </p:nvSpPr>
          <p:spPr bwMode="auto">
            <a:xfrm>
              <a:off x="2690813" y="4500562"/>
              <a:ext cx="114300" cy="922338"/>
            </a:xfrm>
            <a:prstGeom prst="roundRect">
              <a:avLst>
                <a:gd name="adj" fmla="val 579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26" name="AutoShape 20"/>
            <p:cNvSpPr>
              <a:spLocks noChangeArrowheads="1"/>
            </p:cNvSpPr>
            <p:nvPr/>
          </p:nvSpPr>
          <p:spPr bwMode="auto">
            <a:xfrm>
              <a:off x="1779588" y="4373562"/>
              <a:ext cx="1146175" cy="258763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023 w 21600"/>
                <a:gd name="T13" fmla="*/ 6023 h 21600"/>
                <a:gd name="T14" fmla="*/ 15577 w 21600"/>
                <a:gd name="T15" fmla="*/ 155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445" y="21600"/>
                  </a:lnTo>
                  <a:lnTo>
                    <a:pt x="1315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8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7" name="AutoShape 21"/>
            <p:cNvSpPr>
              <a:spLocks noChangeArrowheads="1"/>
            </p:cNvSpPr>
            <p:nvPr/>
          </p:nvSpPr>
          <p:spPr bwMode="auto">
            <a:xfrm flipV="1">
              <a:off x="1785938" y="5292725"/>
              <a:ext cx="1146175" cy="2587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023 w 21600"/>
                <a:gd name="T13" fmla="*/ 6023 h 21600"/>
                <a:gd name="T14" fmla="*/ 15577 w 21600"/>
                <a:gd name="T15" fmla="*/ 155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445" y="21600"/>
                  </a:lnTo>
                  <a:lnTo>
                    <a:pt x="1315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8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8" name="AutoShape 22"/>
            <p:cNvSpPr>
              <a:spLocks noChangeArrowheads="1"/>
            </p:cNvSpPr>
            <p:nvPr/>
          </p:nvSpPr>
          <p:spPr bwMode="auto">
            <a:xfrm>
              <a:off x="3763963" y="3751262"/>
              <a:ext cx="190500" cy="2400300"/>
            </a:xfrm>
            <a:prstGeom prst="roundRect">
              <a:avLst>
                <a:gd name="adj" fmla="val 579"/>
              </a:avLst>
            </a:prstGeom>
            <a:solidFill>
              <a:srgbClr val="FF66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29" name="AutoShape 23"/>
            <p:cNvSpPr>
              <a:spLocks noChangeArrowheads="1"/>
            </p:cNvSpPr>
            <p:nvPr/>
          </p:nvSpPr>
          <p:spPr bwMode="auto">
            <a:xfrm>
              <a:off x="3975100" y="3576637"/>
              <a:ext cx="190500" cy="2770188"/>
            </a:xfrm>
            <a:prstGeom prst="roundRect">
              <a:avLst>
                <a:gd name="adj" fmla="val 579"/>
              </a:avLst>
            </a:prstGeom>
            <a:solidFill>
              <a:srgbClr val="E6E6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30" name="AutoShape 24"/>
            <p:cNvSpPr>
              <a:spLocks noChangeArrowheads="1"/>
            </p:cNvSpPr>
            <p:nvPr/>
          </p:nvSpPr>
          <p:spPr bwMode="auto">
            <a:xfrm>
              <a:off x="4186238" y="4033837"/>
              <a:ext cx="190500" cy="1846263"/>
            </a:xfrm>
            <a:prstGeom prst="roundRect">
              <a:avLst>
                <a:gd name="adj" fmla="val 579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31" name="AutoShape 25"/>
            <p:cNvSpPr>
              <a:spLocks noChangeArrowheads="1"/>
            </p:cNvSpPr>
            <p:nvPr/>
          </p:nvSpPr>
          <p:spPr bwMode="auto">
            <a:xfrm>
              <a:off x="3717925" y="3821112"/>
              <a:ext cx="39688" cy="2274888"/>
            </a:xfrm>
            <a:prstGeom prst="roundRect">
              <a:avLst>
                <a:gd name="adj" fmla="val 579"/>
              </a:avLst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32" name="AutoShape 26"/>
            <p:cNvSpPr>
              <a:spLocks noChangeArrowheads="1"/>
            </p:cNvSpPr>
            <p:nvPr/>
          </p:nvSpPr>
          <p:spPr bwMode="auto">
            <a:xfrm>
              <a:off x="720725" y="3973512"/>
              <a:ext cx="38100" cy="1993900"/>
            </a:xfrm>
            <a:prstGeom prst="roundRect">
              <a:avLst>
                <a:gd name="adj" fmla="val 579"/>
              </a:avLst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33" name="Text Box 27"/>
            <p:cNvSpPr txBox="1">
              <a:spLocks noChangeArrowheads="1"/>
            </p:cNvSpPr>
            <p:nvPr/>
          </p:nvSpPr>
          <p:spPr bwMode="auto">
            <a:xfrm rot="-5400000">
              <a:off x="3253581" y="4831556"/>
              <a:ext cx="1239838" cy="285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</a:rPr>
                <a:t>EM Calorimeter</a:t>
              </a:r>
            </a:p>
          </p:txBody>
        </p:sp>
        <p:sp>
          <p:nvSpPr>
            <p:cNvPr id="20534" name="Text Box 28"/>
            <p:cNvSpPr txBox="1">
              <a:spLocks noChangeArrowheads="1"/>
            </p:cNvSpPr>
            <p:nvPr/>
          </p:nvSpPr>
          <p:spPr bwMode="auto">
            <a:xfrm rot="-5400000">
              <a:off x="3338513" y="4741862"/>
              <a:ext cx="1511300" cy="285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Hadron Calorimeter</a:t>
              </a:r>
            </a:p>
          </p:txBody>
        </p:sp>
        <p:sp>
          <p:nvSpPr>
            <p:cNvPr id="20535" name="Text Box 29"/>
            <p:cNvSpPr txBox="1">
              <a:spLocks noChangeArrowheads="1"/>
            </p:cNvSpPr>
            <p:nvPr/>
          </p:nvSpPr>
          <p:spPr bwMode="auto">
            <a:xfrm rot="-5400000">
              <a:off x="3716338" y="4706937"/>
              <a:ext cx="1181100" cy="285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Muon Detector</a:t>
              </a:r>
            </a:p>
          </p:txBody>
        </p:sp>
        <p:sp>
          <p:nvSpPr>
            <p:cNvPr id="20536" name="AutoShape 30"/>
            <p:cNvSpPr>
              <a:spLocks noChangeArrowheads="1"/>
            </p:cNvSpPr>
            <p:nvPr/>
          </p:nvSpPr>
          <p:spPr bwMode="auto">
            <a:xfrm rot="16200000" flipH="1">
              <a:off x="-873125" y="4860925"/>
              <a:ext cx="2954337" cy="192088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505 w 21600"/>
                <a:gd name="T13" fmla="*/ 2505 h 21600"/>
                <a:gd name="T14" fmla="*/ 19095 w 21600"/>
                <a:gd name="T15" fmla="*/ 190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409" y="21600"/>
                  </a:lnTo>
                  <a:lnTo>
                    <a:pt x="2019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3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7" name="Text Box 31"/>
            <p:cNvSpPr txBox="1">
              <a:spLocks noChangeArrowheads="1"/>
            </p:cNvSpPr>
            <p:nvPr/>
          </p:nvSpPr>
          <p:spPr bwMode="auto">
            <a:xfrm rot="-5400000">
              <a:off x="15081" y="4641056"/>
              <a:ext cx="1239838" cy="285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EM Calorimeter</a:t>
              </a:r>
            </a:p>
          </p:txBody>
        </p:sp>
        <p:sp>
          <p:nvSpPr>
            <p:cNvPr id="20538" name="AutoShape 33"/>
            <p:cNvSpPr>
              <a:spLocks noChangeArrowheads="1"/>
            </p:cNvSpPr>
            <p:nvPr/>
          </p:nvSpPr>
          <p:spPr bwMode="auto">
            <a:xfrm>
              <a:off x="1041400" y="3665537"/>
              <a:ext cx="2370138" cy="369888"/>
            </a:xfrm>
            <a:prstGeom prst="roundRect">
              <a:avLst>
                <a:gd name="adj" fmla="val 579"/>
              </a:avLst>
            </a:prstGeom>
            <a:solidFill>
              <a:srgbClr val="CCCC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39" name="Text Box 34"/>
            <p:cNvSpPr txBox="1">
              <a:spLocks noChangeArrowheads="1"/>
            </p:cNvSpPr>
            <p:nvPr/>
          </p:nvSpPr>
          <p:spPr bwMode="auto">
            <a:xfrm>
              <a:off x="1074738" y="3730625"/>
              <a:ext cx="2311400" cy="285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</a:rPr>
                <a:t>Solenoid yoke + </a:t>
              </a:r>
              <a:r>
                <a:rPr lang="en-US" sz="1200" dirty="0" err="1">
                  <a:solidFill>
                    <a:srgbClr val="000000"/>
                  </a:solidFill>
                  <a:latin typeface="Arial" charset="0"/>
                </a:rPr>
                <a:t>Muon</a:t>
              </a:r>
              <a:r>
                <a:rPr lang="en-US" sz="1200" dirty="0">
                  <a:solidFill>
                    <a:srgbClr val="000000"/>
                  </a:solidFill>
                  <a:latin typeface="Arial" charset="0"/>
                </a:rPr>
                <a:t> Detector</a:t>
              </a:r>
            </a:p>
          </p:txBody>
        </p:sp>
        <p:sp>
          <p:nvSpPr>
            <p:cNvPr id="20540" name="Text Box 35"/>
            <p:cNvSpPr txBox="1">
              <a:spLocks noChangeArrowheads="1"/>
            </p:cNvSpPr>
            <p:nvPr/>
          </p:nvSpPr>
          <p:spPr bwMode="auto">
            <a:xfrm>
              <a:off x="3402013" y="3552825"/>
              <a:ext cx="485775" cy="285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</a:rPr>
                <a:t>TOF</a:t>
              </a:r>
            </a:p>
          </p:txBody>
        </p:sp>
        <p:sp>
          <p:nvSpPr>
            <p:cNvPr id="20541" name="AutoShape 36"/>
            <p:cNvSpPr>
              <a:spLocks noChangeArrowheads="1"/>
            </p:cNvSpPr>
            <p:nvPr/>
          </p:nvSpPr>
          <p:spPr bwMode="auto">
            <a:xfrm>
              <a:off x="1181100" y="4383087"/>
              <a:ext cx="114300" cy="1165225"/>
            </a:xfrm>
            <a:prstGeom prst="roundRect">
              <a:avLst>
                <a:gd name="adj" fmla="val 579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42" name="AutoShape 37"/>
            <p:cNvSpPr>
              <a:spLocks noChangeArrowheads="1"/>
            </p:cNvSpPr>
            <p:nvPr/>
          </p:nvSpPr>
          <p:spPr bwMode="auto">
            <a:xfrm rot="16200000" flipH="1">
              <a:off x="60325" y="4765675"/>
              <a:ext cx="1846263" cy="382587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85 w 21600"/>
                <a:gd name="T13" fmla="*/ 3485 h 21600"/>
                <a:gd name="T14" fmla="*/ 18115 w 21600"/>
                <a:gd name="T15" fmla="*/ 181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69" y="21600"/>
                  </a:lnTo>
                  <a:lnTo>
                    <a:pt x="1823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3" name="Text Box 38"/>
            <p:cNvSpPr txBox="1">
              <a:spLocks noChangeArrowheads="1"/>
            </p:cNvSpPr>
            <p:nvPr/>
          </p:nvSpPr>
          <p:spPr bwMode="auto">
            <a:xfrm rot="-5400000">
              <a:off x="692944" y="4648994"/>
              <a:ext cx="604837" cy="285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HTCC</a:t>
              </a:r>
            </a:p>
          </p:txBody>
        </p:sp>
        <p:sp>
          <p:nvSpPr>
            <p:cNvPr id="20544" name="AutoShape 39"/>
            <p:cNvSpPr>
              <a:spLocks noChangeArrowheads="1"/>
            </p:cNvSpPr>
            <p:nvPr/>
          </p:nvSpPr>
          <p:spPr bwMode="auto">
            <a:xfrm flipV="1">
              <a:off x="1036638" y="5689600"/>
              <a:ext cx="2417762" cy="185737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46 w 21600"/>
                <a:gd name="T13" fmla="*/ 2646 h 21600"/>
                <a:gd name="T14" fmla="*/ 18954 w 21600"/>
                <a:gd name="T15" fmla="*/ 1895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92" y="21600"/>
                  </a:lnTo>
                  <a:lnTo>
                    <a:pt x="1990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AutoShape 40"/>
            <p:cNvSpPr>
              <a:spLocks noChangeArrowheads="1"/>
            </p:cNvSpPr>
            <p:nvPr/>
          </p:nvSpPr>
          <p:spPr bwMode="auto">
            <a:xfrm>
              <a:off x="1041400" y="5875337"/>
              <a:ext cx="2370138" cy="369888"/>
            </a:xfrm>
            <a:prstGeom prst="roundRect">
              <a:avLst>
                <a:gd name="adj" fmla="val 579"/>
              </a:avLst>
            </a:prstGeom>
            <a:solidFill>
              <a:srgbClr val="CCCC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46" name="AutoShape 41"/>
            <p:cNvSpPr>
              <a:spLocks noChangeArrowheads="1"/>
            </p:cNvSpPr>
            <p:nvPr/>
          </p:nvSpPr>
          <p:spPr bwMode="auto">
            <a:xfrm rot="5400000">
              <a:off x="2309812" y="4670425"/>
              <a:ext cx="2214563" cy="573088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60 w 21600"/>
                <a:gd name="T13" fmla="*/ 3560 h 21600"/>
                <a:gd name="T14" fmla="*/ 18040 w 21600"/>
                <a:gd name="T15" fmla="*/ 180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519" y="21600"/>
                  </a:lnTo>
                  <a:lnTo>
                    <a:pt x="1808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CC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7" name="Text Box 42"/>
            <p:cNvSpPr txBox="1">
              <a:spLocks noChangeArrowheads="1"/>
            </p:cNvSpPr>
            <p:nvPr/>
          </p:nvSpPr>
          <p:spPr bwMode="auto">
            <a:xfrm rot="-5400000">
              <a:off x="3185319" y="4637881"/>
              <a:ext cx="554038" cy="285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RICH</a:t>
              </a:r>
            </a:p>
          </p:txBody>
        </p:sp>
        <p:sp>
          <p:nvSpPr>
            <p:cNvPr id="20548" name="AutoShape 43"/>
            <p:cNvSpPr>
              <a:spLocks noChangeArrowheads="1"/>
            </p:cNvSpPr>
            <p:nvPr/>
          </p:nvSpPr>
          <p:spPr bwMode="auto">
            <a:xfrm rot="3300000">
              <a:off x="3190875" y="3873500"/>
              <a:ext cx="36513" cy="611187"/>
            </a:xfrm>
            <a:prstGeom prst="roundRect">
              <a:avLst>
                <a:gd name="adj" fmla="val 579"/>
              </a:avLst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49" name="AutoShape 44"/>
            <p:cNvSpPr>
              <a:spLocks noChangeArrowheads="1"/>
            </p:cNvSpPr>
            <p:nvPr/>
          </p:nvSpPr>
          <p:spPr bwMode="auto">
            <a:xfrm>
              <a:off x="1173163" y="4316412"/>
              <a:ext cx="1803400" cy="58738"/>
            </a:xfrm>
            <a:prstGeom prst="roundRect">
              <a:avLst>
                <a:gd name="adj" fmla="val 579"/>
              </a:avLst>
            </a:prstGeom>
            <a:solidFill>
              <a:srgbClr val="008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50" name="AutoShape 45"/>
            <p:cNvSpPr>
              <a:spLocks noChangeArrowheads="1"/>
            </p:cNvSpPr>
            <p:nvPr/>
          </p:nvSpPr>
          <p:spPr bwMode="auto">
            <a:xfrm rot="-3300000">
              <a:off x="3188494" y="5437981"/>
              <a:ext cx="36513" cy="612775"/>
            </a:xfrm>
            <a:prstGeom prst="roundRect">
              <a:avLst>
                <a:gd name="adj" fmla="val 579"/>
              </a:avLst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51" name="AutoShape 46"/>
            <p:cNvSpPr>
              <a:spLocks noChangeArrowheads="1"/>
            </p:cNvSpPr>
            <p:nvPr/>
          </p:nvSpPr>
          <p:spPr bwMode="auto">
            <a:xfrm flipV="1">
              <a:off x="1211263" y="5295900"/>
              <a:ext cx="1435100" cy="26035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295 w 21600"/>
                <a:gd name="T13" fmla="*/ 4295 h 21600"/>
                <a:gd name="T14" fmla="*/ 17305 w 21600"/>
                <a:gd name="T15" fmla="*/ 173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989" y="21600"/>
                  </a:lnTo>
                  <a:lnTo>
                    <a:pt x="1661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8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2" name="AutoShape 47"/>
            <p:cNvSpPr>
              <a:spLocks noChangeArrowheads="1"/>
            </p:cNvSpPr>
            <p:nvPr/>
          </p:nvSpPr>
          <p:spPr bwMode="auto">
            <a:xfrm>
              <a:off x="1173163" y="5541962"/>
              <a:ext cx="1803400" cy="58738"/>
            </a:xfrm>
            <a:prstGeom prst="roundRect">
              <a:avLst>
                <a:gd name="adj" fmla="val 579"/>
              </a:avLst>
            </a:prstGeom>
            <a:solidFill>
              <a:srgbClr val="008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53" name="AutoShape 48"/>
            <p:cNvSpPr>
              <a:spLocks noChangeArrowheads="1"/>
            </p:cNvSpPr>
            <p:nvPr/>
          </p:nvSpPr>
          <p:spPr bwMode="auto">
            <a:xfrm>
              <a:off x="1208088" y="4375150"/>
              <a:ext cx="1433512" cy="2587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295 w 21600"/>
                <a:gd name="T13" fmla="*/ 4295 h 21600"/>
                <a:gd name="T14" fmla="*/ 17305 w 21600"/>
                <a:gd name="T15" fmla="*/ 173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989" y="21600"/>
                  </a:lnTo>
                  <a:lnTo>
                    <a:pt x="1661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8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4" name="Text Box 49"/>
            <p:cNvSpPr txBox="1">
              <a:spLocks noChangeArrowheads="1"/>
            </p:cNvSpPr>
            <p:nvPr/>
          </p:nvSpPr>
          <p:spPr bwMode="auto">
            <a:xfrm>
              <a:off x="1227138" y="4370387"/>
              <a:ext cx="1585912" cy="285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RICH or DIRC/LTCC</a:t>
              </a:r>
            </a:p>
          </p:txBody>
        </p:sp>
        <p:sp>
          <p:nvSpPr>
            <p:cNvPr id="20555" name="Text Box 50"/>
            <p:cNvSpPr txBox="1">
              <a:spLocks noChangeArrowheads="1"/>
            </p:cNvSpPr>
            <p:nvPr/>
          </p:nvSpPr>
          <p:spPr bwMode="auto">
            <a:xfrm>
              <a:off x="1608138" y="4635500"/>
              <a:ext cx="765175" cy="285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Tracking</a:t>
              </a:r>
            </a:p>
          </p:txBody>
        </p:sp>
        <p:sp>
          <p:nvSpPr>
            <p:cNvPr id="20556" name="AutoShape 51"/>
            <p:cNvSpPr>
              <a:spLocks noChangeArrowheads="1"/>
            </p:cNvSpPr>
            <p:nvPr/>
          </p:nvSpPr>
          <p:spPr bwMode="auto">
            <a:xfrm>
              <a:off x="1219200" y="4160837"/>
              <a:ext cx="1901825" cy="42863"/>
            </a:xfrm>
            <a:prstGeom prst="roundRect">
              <a:avLst>
                <a:gd name="adj" fmla="val 579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20557" name="AutoShape 52"/>
            <p:cNvSpPr>
              <a:spLocks noChangeArrowheads="1"/>
            </p:cNvSpPr>
            <p:nvPr/>
          </p:nvSpPr>
          <p:spPr bwMode="auto">
            <a:xfrm>
              <a:off x="1219200" y="5711825"/>
              <a:ext cx="1901825" cy="44450"/>
            </a:xfrm>
            <a:prstGeom prst="roundRect">
              <a:avLst>
                <a:gd name="adj" fmla="val 579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1217613" y="6627812"/>
              <a:ext cx="763587" cy="1111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59" name="Straight Arrow Connector 88"/>
            <p:cNvCxnSpPr>
              <a:cxnSpLocks noChangeShapeType="1"/>
            </p:cNvCxnSpPr>
            <p:nvPr/>
          </p:nvCxnSpPr>
          <p:spPr bwMode="auto">
            <a:xfrm flipV="1">
              <a:off x="1981200" y="6627812"/>
              <a:ext cx="1146175" cy="9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560" name="Straight Arrow Connector 89"/>
            <p:cNvCxnSpPr>
              <a:cxnSpLocks noChangeShapeType="1"/>
            </p:cNvCxnSpPr>
            <p:nvPr/>
          </p:nvCxnSpPr>
          <p:spPr bwMode="auto">
            <a:xfrm flipV="1">
              <a:off x="3127375" y="6627812"/>
              <a:ext cx="765175" cy="9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0561" name="TextBox 90"/>
            <p:cNvSpPr txBox="1">
              <a:spLocks noChangeArrowheads="1"/>
            </p:cNvSpPr>
            <p:nvPr/>
          </p:nvSpPr>
          <p:spPr bwMode="auto">
            <a:xfrm>
              <a:off x="1431925" y="6338887"/>
              <a:ext cx="501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2m</a:t>
              </a:r>
            </a:p>
          </p:txBody>
        </p:sp>
        <p:sp>
          <p:nvSpPr>
            <p:cNvPr id="20562" name="TextBox 91"/>
            <p:cNvSpPr txBox="1">
              <a:spLocks noChangeArrowheads="1"/>
            </p:cNvSpPr>
            <p:nvPr/>
          </p:nvSpPr>
          <p:spPr bwMode="auto">
            <a:xfrm>
              <a:off x="2363788" y="6329362"/>
              <a:ext cx="501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3m</a:t>
              </a:r>
            </a:p>
          </p:txBody>
        </p:sp>
        <p:sp>
          <p:nvSpPr>
            <p:cNvPr id="20563" name="TextBox 92"/>
            <p:cNvSpPr txBox="1">
              <a:spLocks noChangeArrowheads="1"/>
            </p:cNvSpPr>
            <p:nvPr/>
          </p:nvSpPr>
          <p:spPr bwMode="auto">
            <a:xfrm>
              <a:off x="3255963" y="6321425"/>
              <a:ext cx="501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2m</a:t>
              </a:r>
            </a:p>
          </p:txBody>
        </p:sp>
        <p:cxnSp>
          <p:nvCxnSpPr>
            <p:cNvPr id="20564" name="Straight Arrow Connector 94"/>
            <p:cNvCxnSpPr>
              <a:cxnSpLocks noChangeShapeType="1"/>
            </p:cNvCxnSpPr>
            <p:nvPr/>
          </p:nvCxnSpPr>
          <p:spPr bwMode="auto">
            <a:xfrm rot="5400000" flipH="1" flipV="1">
              <a:off x="-444500" y="4935537"/>
              <a:ext cx="153828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0566" name="Text Box 32"/>
            <p:cNvSpPr txBox="1">
              <a:spLocks noChangeArrowheads="1"/>
            </p:cNvSpPr>
            <p:nvPr/>
          </p:nvSpPr>
          <p:spPr bwMode="auto">
            <a:xfrm>
              <a:off x="998538" y="5691187"/>
              <a:ext cx="2324100" cy="2571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7452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Solenoid yoke + Hadronic Calorimeter</a:t>
              </a:r>
            </a:p>
          </p:txBody>
        </p:sp>
      </p:grpSp>
      <p:sp>
        <p:nvSpPr>
          <p:cNvPr id="20567" name="TextBox 98"/>
          <p:cNvSpPr txBox="1">
            <a:spLocks noChangeArrowheads="1"/>
          </p:cNvSpPr>
          <p:nvPr/>
        </p:nvSpPr>
        <p:spPr bwMode="auto">
          <a:xfrm>
            <a:off x="4648200" y="4894262"/>
            <a:ext cx="4495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andara" pitchFamily="34" charset="0"/>
              </a:rPr>
              <a:t>Very-forward detector</a:t>
            </a:r>
          </a:p>
          <a:p>
            <a:r>
              <a:rPr lang="en-US" sz="1800" dirty="0">
                <a:latin typeface="Candara" pitchFamily="34" charset="0"/>
              </a:rPr>
              <a:t>Large dipole bend @ 20 meter from IP </a:t>
            </a:r>
            <a:br>
              <a:rPr lang="en-US" sz="1800" dirty="0">
                <a:latin typeface="Candara" pitchFamily="34" charset="0"/>
              </a:rPr>
            </a:br>
            <a:r>
              <a:rPr lang="en-US" sz="1400" dirty="0">
                <a:latin typeface="Candara" pitchFamily="34" charset="0"/>
              </a:rPr>
              <a:t>(to correct the 50 </a:t>
            </a:r>
            <a:r>
              <a:rPr lang="en-US" sz="1400" dirty="0" err="1">
                <a:latin typeface="Candara" pitchFamily="34" charset="0"/>
              </a:rPr>
              <a:t>mr</a:t>
            </a:r>
            <a:r>
              <a:rPr lang="en-US" sz="1400" dirty="0">
                <a:latin typeface="Candara" pitchFamily="34" charset="0"/>
              </a:rPr>
              <a:t> ion horizontal crossing angle)</a:t>
            </a:r>
            <a:r>
              <a:rPr lang="en-US" sz="1800" dirty="0">
                <a:latin typeface="Candara" pitchFamily="34" charset="0"/>
              </a:rPr>
              <a:t> allows for </a:t>
            </a:r>
            <a:r>
              <a:rPr lang="en-US" sz="1800" b="1" dirty="0">
                <a:solidFill>
                  <a:srgbClr val="FF0000"/>
                </a:solidFill>
                <a:latin typeface="Candara" pitchFamily="34" charset="0"/>
              </a:rPr>
              <a:t>very-small angle detection (&lt;0.3</a:t>
            </a:r>
            <a:r>
              <a:rPr lang="en-US" sz="1800" b="1" baseline="30000" dirty="0">
                <a:solidFill>
                  <a:srgbClr val="FF0000"/>
                </a:solidFill>
                <a:latin typeface="Candara" pitchFamily="34" charset="0"/>
              </a:rPr>
              <a:t>o</a:t>
            </a:r>
            <a:r>
              <a:rPr lang="en-US" sz="1800" b="1" dirty="0">
                <a:solidFill>
                  <a:srgbClr val="FF0000"/>
                </a:solidFill>
                <a:latin typeface="Candara" pitchFamily="34" charset="0"/>
              </a:rPr>
              <a:t>)</a:t>
            </a:r>
            <a:endParaRPr lang="en-US" sz="1800" dirty="0">
              <a:latin typeface="Candara" pitchFamily="34" charset="0"/>
            </a:endParaRPr>
          </a:p>
        </p:txBody>
      </p:sp>
      <p:sp>
        <p:nvSpPr>
          <p:cNvPr id="20568" name="Rectangle 88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10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  <a:cs typeface="Arial" charset="0"/>
              </a:rPr>
              <a:t>Full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  <a:cs typeface="Arial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  <a:cs typeface="Arial" charset="0"/>
              </a:rPr>
              <a:t>Acceptance Detector</a:t>
            </a: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2133600" y="762000"/>
            <a:ext cx="3733800" cy="400050"/>
            <a:chOff x="2133600" y="381000"/>
            <a:chExt cx="3733800" cy="400110"/>
          </a:xfrm>
        </p:grpSpPr>
        <p:cxnSp>
          <p:nvCxnSpPr>
            <p:cNvPr id="20571" name="Straight Arrow Connector 90"/>
            <p:cNvCxnSpPr>
              <a:cxnSpLocks noChangeShapeType="1"/>
            </p:cNvCxnSpPr>
            <p:nvPr/>
          </p:nvCxnSpPr>
          <p:spPr bwMode="auto">
            <a:xfrm>
              <a:off x="2133600" y="762000"/>
              <a:ext cx="3733800" cy="1588"/>
            </a:xfrm>
            <a:prstGeom prst="straightConnector1">
              <a:avLst/>
            </a:prstGeom>
            <a:noFill/>
            <a:ln w="44450">
              <a:solidFill>
                <a:srgbClr val="FF0000"/>
              </a:solidFill>
              <a:round/>
              <a:headEnd type="arrow" w="lg" len="lg"/>
              <a:tailEnd type="arrow" w="lg" len="lg"/>
            </a:ln>
          </p:spPr>
        </p:cxnSp>
        <p:sp>
          <p:nvSpPr>
            <p:cNvPr id="20572" name="TextBox 91"/>
            <p:cNvSpPr txBox="1">
              <a:spLocks noChangeArrowheads="1"/>
            </p:cNvSpPr>
            <p:nvPr/>
          </p:nvSpPr>
          <p:spPr bwMode="auto">
            <a:xfrm>
              <a:off x="3352800" y="381000"/>
              <a:ext cx="11824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Arial" charset="0"/>
                  <a:cs typeface="Arial" charset="0"/>
                </a:rPr>
                <a:t>7 meters</a:t>
              </a:r>
            </a:p>
          </p:txBody>
        </p:sp>
      </p:grpSp>
      <p:cxnSp>
        <p:nvCxnSpPr>
          <p:cNvPr id="94" name="Straight Arrow Connector 93"/>
          <p:cNvCxnSpPr>
            <a:stCxn id="96" idx="1"/>
          </p:cNvCxnSpPr>
          <p:nvPr/>
        </p:nvCxnSpPr>
        <p:spPr>
          <a:xfrm rot="5400000" flipH="1">
            <a:off x="5184586" y="2511619"/>
            <a:ext cx="990599" cy="82165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ight Brace 95"/>
          <p:cNvSpPr/>
          <p:nvPr/>
        </p:nvSpPr>
        <p:spPr>
          <a:xfrm rot="16200000">
            <a:off x="5492368" y="2171700"/>
            <a:ext cx="457200" cy="2209800"/>
          </a:xfrm>
          <a:prstGeom prst="rightBrace">
            <a:avLst>
              <a:gd name="adj1" fmla="val 0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ight Brace 97"/>
          <p:cNvSpPr/>
          <p:nvPr/>
        </p:nvSpPr>
        <p:spPr>
          <a:xfrm rot="16200000">
            <a:off x="7658100" y="2247900"/>
            <a:ext cx="457200" cy="2057400"/>
          </a:xfrm>
          <a:prstGeom prst="rightBrace">
            <a:avLst>
              <a:gd name="adj1" fmla="val 0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>
            <a:stCxn id="98" idx="1"/>
          </p:cNvCxnSpPr>
          <p:nvPr/>
        </p:nvCxnSpPr>
        <p:spPr>
          <a:xfrm rot="5400000" flipH="1" flipV="1">
            <a:off x="7524750" y="1885948"/>
            <a:ext cx="1524001" cy="800103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010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0033CC"/>
                </a:solidFill>
                <a:latin typeface="Candara" pitchFamily="34" charset="0"/>
              </a:rPr>
              <a:t>MEIC : Medium Energy EIC</a:t>
            </a:r>
            <a:endParaRPr lang="en-US" sz="4000" smtClean="0">
              <a:solidFill>
                <a:srgbClr val="0033CC"/>
              </a:solidFill>
              <a:latin typeface="Candara" pitchFamily="34" charset="0"/>
            </a:endParaRPr>
          </a:p>
        </p:txBody>
      </p:sp>
      <p:pic>
        <p:nvPicPr>
          <p:cNvPr id="15363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14400"/>
            <a:ext cx="6629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15000" y="4314825"/>
            <a:ext cx="2590800" cy="942975"/>
            <a:chOff x="5715000" y="4572000"/>
            <a:chExt cx="3200400" cy="1100138"/>
          </a:xfrm>
        </p:grpSpPr>
        <p:sp>
          <p:nvSpPr>
            <p:cNvPr id="15384" name="Rectangular Callout 4"/>
            <p:cNvSpPr>
              <a:spLocks noChangeArrowheads="1"/>
            </p:cNvSpPr>
            <p:nvPr/>
          </p:nvSpPr>
          <p:spPr bwMode="auto">
            <a:xfrm>
              <a:off x="5715000" y="4572000"/>
              <a:ext cx="3124200" cy="1066800"/>
            </a:xfrm>
            <a:prstGeom prst="wedgeRectCallout">
              <a:avLst>
                <a:gd name="adj1" fmla="val -97477"/>
                <a:gd name="adj2" fmla="val -152519"/>
              </a:avLst>
            </a:prstGeom>
            <a:solidFill>
              <a:srgbClr val="FF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5385" name="TextBox 5"/>
            <p:cNvSpPr txBox="1">
              <a:spLocks noChangeArrowheads="1"/>
            </p:cNvSpPr>
            <p:nvPr/>
          </p:nvSpPr>
          <p:spPr bwMode="auto">
            <a:xfrm>
              <a:off x="5715000" y="4572000"/>
              <a:ext cx="3200400" cy="1100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latin typeface="Candara" pitchFamily="34" charset="0"/>
                  <a:cs typeface="Arial" charset="0"/>
                </a:rPr>
                <a:t>Three compact rings:</a:t>
              </a:r>
            </a:p>
            <a:p>
              <a:pPr eaLnBrk="0" hangingPunct="0">
                <a:buFont typeface="Arial" charset="0"/>
                <a:buChar char="•"/>
              </a:pPr>
              <a:r>
                <a:rPr lang="en-US" sz="1400" b="1">
                  <a:latin typeface="Candara" pitchFamily="34" charset="0"/>
                  <a:cs typeface="Arial" charset="0"/>
                </a:rPr>
                <a:t> 3 to 11 GeV electron</a:t>
              </a:r>
            </a:p>
            <a:p>
              <a:pPr eaLnBrk="0" hangingPunct="0">
                <a:buFont typeface="Arial" charset="0"/>
                <a:buChar char="•"/>
              </a:pPr>
              <a:r>
                <a:rPr lang="en-US" sz="1400" b="1">
                  <a:latin typeface="Candara" pitchFamily="34" charset="0"/>
                  <a:cs typeface="Arial" charset="0"/>
                </a:rPr>
                <a:t> Up to 12 GeV/c proton (warm)</a:t>
              </a:r>
            </a:p>
            <a:p>
              <a:pPr eaLnBrk="0" hangingPunct="0">
                <a:buFont typeface="Arial" charset="0"/>
                <a:buChar char="•"/>
              </a:pPr>
              <a:r>
                <a:rPr lang="en-US" sz="1400" b="1">
                  <a:latin typeface="Candara" pitchFamily="34" charset="0"/>
                  <a:cs typeface="Arial" charset="0"/>
                </a:rPr>
                <a:t> Up to 60 GeV/c proton (cold)</a:t>
              </a:r>
            </a:p>
          </p:txBody>
        </p:sp>
      </p:grpSp>
      <p:sp>
        <p:nvSpPr>
          <p:cNvPr id="15365" name="Oval 8"/>
          <p:cNvSpPr>
            <a:spLocks noChangeArrowheads="1"/>
          </p:cNvSpPr>
          <p:nvPr/>
        </p:nvSpPr>
        <p:spPr bwMode="auto">
          <a:xfrm>
            <a:off x="3178175" y="2700338"/>
            <a:ext cx="192088" cy="192087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9"/>
          <p:cNvSpPr>
            <a:spLocks noChangeArrowheads="1"/>
          </p:cNvSpPr>
          <p:nvPr/>
        </p:nvSpPr>
        <p:spPr bwMode="auto">
          <a:xfrm>
            <a:off x="3733800" y="2689225"/>
            <a:ext cx="192088" cy="1920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10"/>
          <p:cNvSpPr>
            <a:spLocks noChangeArrowheads="1"/>
          </p:cNvSpPr>
          <p:nvPr/>
        </p:nvSpPr>
        <p:spPr bwMode="auto">
          <a:xfrm>
            <a:off x="3178175" y="3248025"/>
            <a:ext cx="192088" cy="192088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11"/>
          <p:cNvSpPr>
            <a:spLocks noChangeArrowheads="1"/>
          </p:cNvSpPr>
          <p:nvPr/>
        </p:nvSpPr>
        <p:spPr bwMode="auto">
          <a:xfrm>
            <a:off x="3733800" y="3248025"/>
            <a:ext cx="192088" cy="1920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1143000" cy="655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300">
              <a:latin typeface="Arial" charset="0"/>
            </a:endParaRPr>
          </a:p>
          <a:p>
            <a:endParaRPr lang="en-US"/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3200400" y="3449638"/>
            <a:ext cx="304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6"/>
          <p:cNvSpPr>
            <a:spLocks noChangeArrowheads="1"/>
          </p:cNvSpPr>
          <p:nvPr/>
        </p:nvSpPr>
        <p:spPr bwMode="auto">
          <a:xfrm>
            <a:off x="3570288" y="3438525"/>
            <a:ext cx="304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7"/>
          <p:cNvSpPr txBox="1">
            <a:spLocks noChangeArrowheads="1"/>
          </p:cNvSpPr>
          <p:nvPr/>
        </p:nvSpPr>
        <p:spPr bwMode="auto">
          <a:xfrm>
            <a:off x="3429000" y="3965575"/>
            <a:ext cx="12954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>
                <a:latin typeface="Arial" charset="0"/>
              </a:rPr>
              <a:t>low-energy IP</a:t>
            </a:r>
            <a:endParaRPr lang="en-US"/>
          </a:p>
        </p:txBody>
      </p:sp>
      <p:sp>
        <p:nvSpPr>
          <p:cNvPr id="15373" name="Text Box 18"/>
          <p:cNvSpPr txBox="1">
            <a:spLocks noChangeArrowheads="1"/>
          </p:cNvSpPr>
          <p:nvPr/>
        </p:nvSpPr>
        <p:spPr bwMode="auto">
          <a:xfrm>
            <a:off x="2819400" y="3722688"/>
            <a:ext cx="1143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>
                <a:latin typeface="Arial" charset="0"/>
              </a:rPr>
              <a:t>polarimetry</a:t>
            </a:r>
            <a:endParaRPr lang="en-US"/>
          </a:p>
        </p:txBody>
      </p:sp>
      <p:sp>
        <p:nvSpPr>
          <p:cNvPr id="15374" name="Line 20"/>
          <p:cNvSpPr>
            <a:spLocks noChangeShapeType="1"/>
          </p:cNvSpPr>
          <p:nvPr/>
        </p:nvSpPr>
        <p:spPr bwMode="auto">
          <a:xfrm rot="16200000" flipH="1">
            <a:off x="3543300" y="371792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22"/>
          <p:cNvSpPr>
            <a:spLocks noChangeArrowheads="1"/>
          </p:cNvSpPr>
          <p:nvPr/>
        </p:nvSpPr>
        <p:spPr bwMode="auto">
          <a:xfrm>
            <a:off x="3124200" y="1905000"/>
            <a:ext cx="838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23"/>
          <p:cNvSpPr>
            <a:spLocks noChangeArrowheads="1"/>
          </p:cNvSpPr>
          <p:nvPr/>
        </p:nvSpPr>
        <p:spPr bwMode="auto">
          <a:xfrm>
            <a:off x="3505200" y="1524000"/>
            <a:ext cx="838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24"/>
          <p:cNvSpPr>
            <a:spLocks noChangeArrowheads="1"/>
          </p:cNvSpPr>
          <p:nvPr/>
        </p:nvSpPr>
        <p:spPr bwMode="auto">
          <a:xfrm>
            <a:off x="3276600" y="1676400"/>
            <a:ext cx="838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Text Box 25"/>
          <p:cNvSpPr txBox="1">
            <a:spLocks noChangeArrowheads="1"/>
          </p:cNvSpPr>
          <p:nvPr/>
        </p:nvSpPr>
        <p:spPr bwMode="auto">
          <a:xfrm>
            <a:off x="2895600" y="1905000"/>
            <a:ext cx="1447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>
                <a:latin typeface="Arial" charset="0"/>
              </a:rPr>
              <a:t>medium-energy</a:t>
            </a:r>
            <a:br>
              <a:rPr lang="en-US" sz="1300">
                <a:latin typeface="Arial" charset="0"/>
              </a:rPr>
            </a:br>
            <a:r>
              <a:rPr lang="en-US" sz="1300">
                <a:latin typeface="Arial" charset="0"/>
              </a:rPr>
              <a:t>          IPs</a:t>
            </a:r>
            <a:endParaRPr lang="en-US"/>
          </a:p>
        </p:txBody>
      </p:sp>
      <p:sp>
        <p:nvSpPr>
          <p:cNvPr id="15379" name="Rectangle 26"/>
          <p:cNvSpPr>
            <a:spLocks noChangeArrowheads="1"/>
          </p:cNvSpPr>
          <p:nvPr/>
        </p:nvSpPr>
        <p:spPr bwMode="auto">
          <a:xfrm>
            <a:off x="2819400" y="23622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27"/>
          <p:cNvSpPr>
            <a:spLocks noChangeShapeType="1"/>
          </p:cNvSpPr>
          <p:nvPr/>
        </p:nvSpPr>
        <p:spPr bwMode="auto">
          <a:xfrm>
            <a:off x="2819400" y="2370138"/>
            <a:ext cx="304800" cy="284162"/>
          </a:xfrm>
          <a:prstGeom prst="line">
            <a:avLst/>
          </a:prstGeom>
          <a:noFill/>
          <a:ln w="44450">
            <a:solidFill>
              <a:srgbClr val="CFCFC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/>
        </p:nvSpPr>
        <p:spPr bwMode="auto">
          <a:xfrm rot="5400000" flipH="1" flipV="1">
            <a:off x="3282950" y="24003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32"/>
          <p:cNvSpPr>
            <a:spLocks noChangeShapeType="1"/>
          </p:cNvSpPr>
          <p:nvPr/>
        </p:nvSpPr>
        <p:spPr bwMode="auto">
          <a:xfrm rot="900000" flipH="1" flipV="1">
            <a:off x="3502025" y="2395538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 rot="16200000" flipH="1">
            <a:off x="3124200" y="3603625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57800" y="5257800"/>
            <a:ext cx="345479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Note: conservative assumptions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6T dipole fields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Synch. Power &lt; 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20 kW/m 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ymbol" pitchFamily="18" charset="2"/>
                <a:cs typeface="Arial" pitchFamily="34" charset="0"/>
              </a:rPr>
              <a:t>b</a:t>
            </a:r>
            <a:r>
              <a:rPr lang="en-US" baseline="-25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 2.5 km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buClr>
            <a:srgbClr val="FF0000"/>
          </a:buClr>
          <a:buFont typeface="Arial" pitchFamily="34" charset="0"/>
          <a:buChar char="•"/>
          <a:defRPr sz="28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5512</TotalTime>
  <Words>758</Words>
  <Application>Microsoft Office PowerPoint</Application>
  <PresentationFormat>On-screen Show (4:3)</PresentationFormat>
  <Paragraphs>186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Outline</vt:lpstr>
      <vt:lpstr>http://conferences.jlab.org/eic2011</vt:lpstr>
      <vt:lpstr>Recent Events  (∙ = linked)</vt:lpstr>
      <vt:lpstr>Slide 5</vt:lpstr>
      <vt:lpstr>Slide 6</vt:lpstr>
      <vt:lpstr>Slide 7</vt:lpstr>
      <vt:lpstr>Full Acceptance Detector</vt:lpstr>
      <vt:lpstr>MEIC : Medium Energy EIC</vt:lpstr>
      <vt:lpstr>Luminosity Vs. CM Energy</vt:lpstr>
      <vt:lpstr>FY10-11 DOE-NP Funded Accelerator R&amp;D</vt:lpstr>
      <vt:lpstr>Slide 12</vt:lpstr>
      <vt:lpstr>EIC Realization Imagined</vt:lpstr>
      <vt:lpstr>A Final Word</vt:lpstr>
      <vt:lpstr>Jlab EIC Status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bmck</dc:creator>
  <cp:lastModifiedBy>Bob McKeown</cp:lastModifiedBy>
  <cp:revision>19</cp:revision>
  <dcterms:created xsi:type="dcterms:W3CDTF">2010-06-22T16:39:58Z</dcterms:created>
  <dcterms:modified xsi:type="dcterms:W3CDTF">2011-04-08T00:52:55Z</dcterms:modified>
</cp:coreProperties>
</file>