
<file path=[Content_Types].xml><?xml version="1.0" encoding="utf-8"?>
<Types xmlns="http://schemas.openxmlformats.org/package/2006/content-types"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0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27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2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jpeg" ContentType="image/jpeg"/>
  <Override PartName="/ppt/slides/slide12.xml" ContentType="application/vnd.openxmlformats-officedocument.presentationml.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3.xml" ContentType="application/vnd.openxmlformats-officedocument.theme+xml"/>
  <Override PartName="/ppt/notesSlides/notesSlide11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heme/themeOverride2.xml" ContentType="application/vnd.openxmlformats-officedocument.themeOverr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Default Extension="bin" ContentType="application/vnd.openxmlformats-officedocument.presentationml.printerSettings"/>
  <Override PartName="/ppt/notesSlides/notesSlide2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18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Default Extension="tiff" ContentType="image/tiff"/>
  <Override PartName="/ppt/slides/slide13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docProps/app.xml" ContentType="application/vnd.openxmlformats-officedocument.extended-properties+xml"/>
  <Default Extension="gif" ContentType="image/gif"/>
  <Override PartName="/ppt/notesSlides/notesSlide12.xml" ContentType="application/vnd.openxmlformats-officedocument.presentationml.notesSlide+xml"/>
  <Override PartName="/ppt/slides/slide2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313" r:id="rId2"/>
    <p:sldId id="316" r:id="rId3"/>
    <p:sldId id="341" r:id="rId4"/>
    <p:sldId id="332" r:id="rId5"/>
    <p:sldId id="315" r:id="rId6"/>
    <p:sldId id="333" r:id="rId7"/>
    <p:sldId id="334" r:id="rId8"/>
    <p:sldId id="338" r:id="rId9"/>
    <p:sldId id="342" r:id="rId10"/>
    <p:sldId id="335" r:id="rId11"/>
    <p:sldId id="347" r:id="rId12"/>
    <p:sldId id="346" r:id="rId13"/>
    <p:sldId id="348" r:id="rId14"/>
    <p:sldId id="349" r:id="rId15"/>
    <p:sldId id="336" r:id="rId16"/>
    <p:sldId id="351" r:id="rId17"/>
    <p:sldId id="314" r:id="rId18"/>
    <p:sldId id="328" r:id="rId19"/>
    <p:sldId id="324" r:id="rId20"/>
    <p:sldId id="323" r:id="rId21"/>
    <p:sldId id="345" r:id="rId22"/>
    <p:sldId id="339" r:id="rId23"/>
    <p:sldId id="343" r:id="rId24"/>
    <p:sldId id="331" r:id="rId25"/>
    <p:sldId id="354" r:id="rId26"/>
    <p:sldId id="352" r:id="rId27"/>
    <p:sldId id="353" r:id="rId28"/>
    <p:sldId id="355" r:id="rId29"/>
  </p:sldIdLst>
  <p:sldSz cx="9144000" cy="6858000" type="screen4x3"/>
  <p:notesSz cx="68453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1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useTimings="0">
    <p:present/>
    <p:sldAll/>
    <p:penClr>
      <a:schemeClr val="tx1"/>
    </p:penClr>
  </p:showPr>
  <p:clrMru>
    <a:srgbClr val="D4FFFF"/>
    <a:srgbClr val="FFFFFF"/>
    <a:srgbClr val="CAE6F4"/>
    <a:srgbClr val="639F41"/>
    <a:srgbClr val="AB9839"/>
    <a:srgbClr val="736819"/>
    <a:srgbClr val="ACEEB2"/>
    <a:srgbClr val="CDCDCD"/>
    <a:srgbClr val="FF00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0313" autoAdjust="0"/>
    <p:restoredTop sz="83137" autoAdjust="0"/>
  </p:normalViewPr>
  <p:slideViewPr>
    <p:cSldViewPr>
      <p:cViewPr varScale="1">
        <p:scale>
          <a:sx n="74" d="100"/>
          <a:sy n="74" d="100"/>
        </p:scale>
        <p:origin x="-352" y="-104"/>
      </p:cViewPr>
      <p:guideLst>
        <p:guide orient="horz" pos="768"/>
        <p:guide orient="horz" pos="480"/>
        <p:guide orient="horz" pos="1008"/>
        <p:guide orient="horz" pos="1344"/>
        <p:guide orient="horz" pos="2304"/>
        <p:guide orient="horz" pos="3648"/>
        <p:guide orient="horz" pos="4247"/>
        <p:guide orient="horz" pos="1104"/>
        <p:guide pos="2880"/>
        <p:guide pos="192"/>
        <p:guide pos="5616"/>
        <p:guide pos="432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/>
              <a:t>There is an interesting widow which was not explored for possible signal beyond Standard Model. </a:t>
            </a:r>
          </a:p>
          <a:p>
            <a:r>
              <a:rPr lang="en-US" sz="3000"/>
              <a:t>Special interest now related to dark matter, search in the few tens of MeV mass range is hard but possible.</a:t>
            </a:r>
          </a:p>
          <a:p>
            <a:r>
              <a:rPr lang="en-US" sz="3000"/>
              <a:t>The case for the light dark matter proposed by C.Boehm, P.Fayet and collaborators. </a:t>
            </a:r>
          </a:p>
          <a:p>
            <a:r>
              <a:rPr lang="en-US" sz="3000"/>
              <a:t>P.Fayet put forward an idea of a U boson in 1980 and investigated possible signatures.</a:t>
            </a:r>
          </a:p>
          <a:p>
            <a:r>
              <a:rPr lang="en-US" sz="3000"/>
              <a:t>The U boson could be light and weakly coupled to our world.  </a:t>
            </a:r>
          </a:p>
          <a:p>
            <a:r>
              <a:rPr lang="en-US" sz="3000"/>
              <a:t>Electron-positron collider at low energy is the way to search.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Already two years ago the idea of LDM was proposed, however the energy of existing colliders are very large. </a:t>
            </a:r>
          </a:p>
          <a:p>
            <a:r>
              <a:rPr lang="en-US"/>
              <a:t>Recently Drees and collaborators suggested to look U-boson in decay to electron-positron pairs.</a:t>
            </a:r>
          </a:p>
          <a:p>
            <a:r>
              <a:rPr lang="en-US"/>
              <a:t>They pointed that high quality data in “low energy collider” could be used.</a:t>
            </a:r>
          </a:p>
          <a:p>
            <a:r>
              <a:rPr lang="en-US"/>
              <a:t>That article push me to see how to made real low energy collider. </a:t>
            </a:r>
            <a:r>
              <a:rPr lang="en-US">
                <a:solidFill>
                  <a:srgbClr val="FF0000"/>
                </a:solidFill>
              </a:rPr>
              <a:t>MASS RANGE for LDM is 1-20 MeV.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Already two years ago the idea of LDM was proposed, however the energy of existing colliders are very large. </a:t>
            </a:r>
          </a:p>
          <a:p>
            <a:r>
              <a:rPr lang="en-US"/>
              <a:t>Recently Drees and collaborators suggested to look U-boson in decay to electron-positron pairs.</a:t>
            </a:r>
          </a:p>
          <a:p>
            <a:r>
              <a:rPr lang="en-US"/>
              <a:t>They pointed that high quality data in “low energy collider” could be used.</a:t>
            </a:r>
          </a:p>
          <a:p>
            <a:r>
              <a:rPr lang="en-US"/>
              <a:t>That article push me to see how to made real low energy collider. </a:t>
            </a:r>
            <a:r>
              <a:rPr lang="en-US">
                <a:solidFill>
                  <a:srgbClr val="FF0000"/>
                </a:solidFill>
              </a:rPr>
              <a:t>MASS RANGE for LDM is 1-20 MeV.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Already two years ago the idea of LDM was proposed, however the energy of existing colliders are very large. </a:t>
            </a:r>
          </a:p>
          <a:p>
            <a:r>
              <a:rPr lang="en-US"/>
              <a:t>Recently Drees and collaborators suggested to look U-boson in decay to electron-positron pairs.</a:t>
            </a:r>
          </a:p>
          <a:p>
            <a:r>
              <a:rPr lang="en-US"/>
              <a:t>They pointed that high quality data in “low energy collider” could be used.</a:t>
            </a:r>
          </a:p>
          <a:p>
            <a:r>
              <a:rPr lang="en-US"/>
              <a:t>That article push me to see how to made real low energy collider. </a:t>
            </a:r>
            <a:r>
              <a:rPr lang="en-US">
                <a:solidFill>
                  <a:srgbClr val="FF0000"/>
                </a:solidFill>
              </a:rPr>
              <a:t>MASS RANGE for LDM is 1-20 MeV.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Already two years ago the idea of LDM was proposed, however the energy of existing colliders are very large. </a:t>
            </a:r>
          </a:p>
          <a:p>
            <a:r>
              <a:rPr lang="en-US"/>
              <a:t>Recently Drees and collaborators suggested to look U-boson in decay to electron-positron pairs.</a:t>
            </a:r>
          </a:p>
          <a:p>
            <a:r>
              <a:rPr lang="en-US"/>
              <a:t>They pointed that high quality data in “low energy collider” could be used.</a:t>
            </a:r>
          </a:p>
          <a:p>
            <a:r>
              <a:rPr lang="en-US"/>
              <a:t>That article push me to see how to made real low energy collider. </a:t>
            </a:r>
            <a:r>
              <a:rPr lang="en-US">
                <a:solidFill>
                  <a:srgbClr val="FF0000"/>
                </a:solidFill>
              </a:rPr>
              <a:t>MASS RANGE for LDM is 1-20 MeV.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Already two years ago the idea of LDM was proposed, however the energy of existing colliders are very large. </a:t>
            </a:r>
          </a:p>
          <a:p>
            <a:r>
              <a:rPr lang="en-US"/>
              <a:t>Recently Drees and collaborators suggested to look U-boson in decay to electron-positron pairs.</a:t>
            </a:r>
          </a:p>
          <a:p>
            <a:r>
              <a:rPr lang="en-US"/>
              <a:t>They pointed that high quality data in “low energy collider” could be used.</a:t>
            </a:r>
          </a:p>
          <a:p>
            <a:r>
              <a:rPr lang="en-US"/>
              <a:t>That article push me to see how to made real low energy collider. </a:t>
            </a:r>
            <a:r>
              <a:rPr lang="en-US">
                <a:solidFill>
                  <a:srgbClr val="FF0000"/>
                </a:solidFill>
              </a:rPr>
              <a:t>MASS RANGE for LDM is 1-20 MeV.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123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Already two years ago the idea of LDM was proposed, but the energy of existing colliders is very large. </a:t>
            </a:r>
          </a:p>
          <a:p>
            <a:r>
              <a:rPr lang="en-US"/>
              <a:t>Recently Drees and collaborators suggested to look U-boson in decay to electron-positron pairs.</a:t>
            </a:r>
          </a:p>
          <a:p>
            <a:r>
              <a:rPr lang="en-US"/>
              <a:t>They pointed that high quality data in “low energy collider” could be used.</a:t>
            </a:r>
          </a:p>
          <a:p>
            <a:r>
              <a:rPr lang="en-US"/>
              <a:t>That article push me to see how to made real low energy collider.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technique was well developed for pulsed beam; need to focus electron beam to minimize emittance of</a:t>
            </a:r>
          </a:p>
          <a:p>
            <a:r>
              <a:rPr lang="en-US"/>
              <a:t>Produced positrons. Positron beam with 100% duty factor was never produced. Still present advances in beam</a:t>
            </a:r>
          </a:p>
          <a:p>
            <a:r>
              <a:rPr lang="en-US"/>
              <a:t>Intensity allow to reach required positron intensity.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There are high intensity reactions in our energy range.</a:t>
            </a:r>
          </a:p>
          <a:p>
            <a:r>
              <a:rPr lang="en-US"/>
              <a:t>With high Z of the target we plan to measure the detector response</a:t>
            </a:r>
          </a:p>
          <a:p>
            <a:r>
              <a:rPr lang="en-US"/>
              <a:t>So, the change of the target is a very important way to suppress systematic from possible irregularities.</a:t>
            </a:r>
          </a:p>
          <a:p>
            <a:r>
              <a:rPr lang="en-US"/>
              <a:t>Another way is a tagging for two photons events or/and electron/electron(positron) scattering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282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Recently astro-physics community discovered direct, like hydro-dynamical picture, </a:t>
            </a:r>
          </a:p>
          <a:p>
            <a:r>
              <a:rPr lang="en-US"/>
              <a:t>which signals of separation between to masses one of which emit X-rays, but another doesn’t</a:t>
            </a:r>
          </a:p>
          <a:p>
            <a:r>
              <a:rPr lang="en-US"/>
              <a:t>This direct  experimental fact - we like to find particle physics method to detect invisible matter.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going to search for very small bump. </a:t>
            </a:r>
          </a:p>
          <a:p>
            <a:r>
              <a:rPr lang="en-US"/>
              <a:t>This is possible because of very large statistics, several ways to monitor detector response and calibration directly from data.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technique was well developed for pulsed beam; need to focus electron beam to minimize emittance of</a:t>
            </a:r>
          </a:p>
          <a:p>
            <a:r>
              <a:rPr lang="en-US"/>
              <a:t>Produced positrons. Positron beam with 100% duty factor was never produced. Still present advances in beam</a:t>
            </a:r>
          </a:p>
          <a:p>
            <a:r>
              <a:rPr lang="en-US"/>
              <a:t>Intensity allow to reach required positron intensity.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technique was well developed for pulsed beam; need to focus electron beam to minimize emittance of</a:t>
            </a:r>
          </a:p>
          <a:p>
            <a:r>
              <a:rPr lang="en-US"/>
              <a:t>Produced positrons. Positron beam with 100% duty factor was never produced. Still present advances in beam</a:t>
            </a:r>
          </a:p>
          <a:p>
            <a:r>
              <a:rPr lang="en-US"/>
              <a:t>Intensity allow to reach required positron intensity.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Summary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282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Recently astro-physics community discovered direct, like hydro-dynamical picture, </a:t>
            </a:r>
          </a:p>
          <a:p>
            <a:r>
              <a:rPr lang="en-US"/>
              <a:t>which signals of separation between to masses one of which emit X-rays, but another doesn’t</a:t>
            </a:r>
          </a:p>
          <a:p>
            <a:r>
              <a:rPr lang="en-US"/>
              <a:t>This direct  experimental fact - we like to find particle physics method to detect invisible matter.</a:t>
            </a:r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primary question: what is the nature and parameters of dark matter?</a:t>
            </a:r>
          </a:p>
          <a:p>
            <a:r>
              <a:rPr lang="en-US"/>
              <a:t>Dark matter could have interaction with the ordinary matter via a weakly coupled boson.</a:t>
            </a:r>
          </a:p>
          <a:p>
            <a:r>
              <a:rPr lang="en-US"/>
              <a:t>Reaction includes annihilation dark particle and anti-particle to U-boson, which then decay quickly to dark matter, neutrinos, lepton pairs.  Decay to electron-positron pair will lead to signal which could be observed.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Very narrow line with intensity of 1 per second per one meter square. Such intensity is difficult to explain by ordinary beta-decay of  nuclei.</a:t>
            </a:r>
          </a:p>
          <a:p>
            <a:r>
              <a:rPr lang="en-US"/>
              <a:t>Location of the source consistent with concentration of mass. Angular distribution is smooth,much wider than experiment resolution.</a:t>
            </a:r>
          </a:p>
          <a:p>
            <a:r>
              <a:rPr lang="en-US"/>
              <a:t>The main features are: narrow width -&gt; restrict mass of DM candidates, intensity is too large for conventional source; location of the source</a:t>
            </a:r>
            <a:br>
              <a:rPr lang="en-US"/>
            </a:br>
            <a:r>
              <a:rPr lang="en-US"/>
              <a:t>in a middle of galaxy; smooth distribution without star-like concentration somewhere.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Already two years ago the idea of LDM was proposed, mass could be low for scalar DM. However the energy of existing colliders are very large. </a:t>
            </a:r>
          </a:p>
          <a:p>
            <a:r>
              <a:rPr lang="en-US"/>
              <a:t>Recently Drees and collaborators suggested to look U-boson in decay to the electron-positron pair.</a:t>
            </a:r>
          </a:p>
          <a:p>
            <a:r>
              <a:rPr lang="en-US"/>
              <a:t>They pointed that high quality data from  “low energy” factories could be used.</a:t>
            </a:r>
          </a:p>
          <a:p>
            <a:r>
              <a:rPr lang="en-US"/>
              <a:t>That article push me to see how to made real low energy collider.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08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Phenomenology of U boson was recently reconsidered. However limits for coupling to electron allow for LDM</a:t>
            </a:r>
          </a:p>
          <a:p>
            <a:r>
              <a:rPr lang="en-US"/>
              <a:t>  with U boson for example 10 MeV and dm particle of 4 MeV.</a:t>
            </a:r>
          </a:p>
          <a:p>
            <a:r>
              <a:rPr lang="en-US"/>
              <a:t>Boehm and Fayet calculated direct U boson production.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08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Phenomenology of U boson was recently reconsidered. However limits for coupling to electron allow for LDM</a:t>
            </a:r>
          </a:p>
          <a:p>
            <a:r>
              <a:rPr lang="en-US"/>
              <a:t>  with U boson for example 10 MeV and dm particle of 4 MeV.</a:t>
            </a:r>
          </a:p>
          <a:p>
            <a:r>
              <a:rPr lang="en-US"/>
              <a:t>Boehm and Fayet calculated direct U boson production.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2150"/>
            <a:ext cx="4556125" cy="3416300"/>
          </a:xfrm>
          <a:ln/>
        </p:spPr>
      </p:sp>
      <p:sp>
        <p:nvSpPr>
          <p:cNvPr id="3082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Phenomenology of U boson was recently reconsidered. However limits for coupling to electron allow for LDM</a:t>
            </a:r>
          </a:p>
          <a:p>
            <a:r>
              <a:rPr lang="en-US"/>
              <a:t>  with U boson for example 10 MeV and dm particle of 4 MeV.</a:t>
            </a:r>
          </a:p>
          <a:p>
            <a:r>
              <a:rPr lang="en-US"/>
              <a:t>Boehm and Fayet calculated direct U boson production.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DBC184-A0AD-874E-A379-AC951E691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D62987B-FA10-9046-A6D3-43C5BE620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0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977193-9E62-E743-8373-2F30193BA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4AA1CD-08F8-F941-B001-E1765FAD59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EA1C51-8606-3744-B97E-F8E1D034A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9482676-B141-5846-96B1-56F7F5691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D88229-F894-B245-A74D-5CAE6EC8A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4A54F1E-5A08-7045-A41F-C400B48C4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0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58D10B-2889-0245-AA96-709F7DF31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0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FF6B7-A8B3-F342-97AB-F935BF7755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BC14F61-F349-CC4B-B00B-25295E72DF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4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399" dir="2700000" algn="ctr" rotWithShape="0">
              <a:srgbClr val="FFFFFF">
                <a:alpha val="99962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  <a:cs typeface="+mn-cs"/>
              </a:defRPr>
            </a:lvl1pPr>
          </a:lstStyle>
          <a:p>
            <a:fld id="{67BFBED7-48F8-F34C-9B50-5925168426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 advTm="90000"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2" charset="0"/>
          <a:ea typeface="MS Pゴシック" pitchFamily="-92" charset="-128"/>
          <a:cs typeface="MS Pゴシック" pitchFamily="-9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2" charset="0"/>
          <a:ea typeface="MS Pゴシック" pitchFamily="-92" charset="-128"/>
          <a:cs typeface="MS Pゴシック" pitchFamily="-9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2" charset="0"/>
          <a:ea typeface="MS Pゴシック" pitchFamily="-92" charset="-128"/>
          <a:cs typeface="MS Pゴシック" pitchFamily="-9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2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2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2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2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entury Gothic" pitchFamily="-112" charset="0"/>
          <a:ea typeface="MS Pゴシック" pitchFamily="-92" charset="-128"/>
          <a:cs typeface="MS Pゴシック" pitchFamily="-9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Font typeface="Wingdings" pitchFamily="-112" charset="2"/>
        <a:buChar char="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5000"/>
        <a:buFont typeface="Wingdings" pitchFamily="-112" charset="2"/>
        <a:buChar char="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-112" charset="2"/>
        <a:buChar char="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-112" charset="2"/>
        <a:buChar char="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-112" charset="2"/>
        <a:buChar char="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-112" charset="2"/>
        <a:buChar char="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-112" charset="2"/>
        <a:buChar char="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-112" charset="2"/>
        <a:buChar char="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5000"/>
        <a:buFont typeface="Wingdings" pitchFamily="-112" charset="2"/>
        <a:buChar char="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tiff"/><Relationship Id="rId4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tiff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tiff"/><Relationship Id="rId4" Type="http://schemas.openxmlformats.org/officeDocument/2006/relationships/image" Target="../media/image26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tiff"/><Relationship Id="rId4" Type="http://schemas.openxmlformats.org/officeDocument/2006/relationships/image" Target="../media/image28.pdf"/><Relationship Id="rId5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0" Type="http://schemas.openxmlformats.org/officeDocument/2006/relationships/image" Target="../media/image37.png"/><Relationship Id="rId11" Type="http://schemas.openxmlformats.org/officeDocument/2006/relationships/image" Target="../media/image38.pdf"/><Relationship Id="rId12" Type="http://schemas.openxmlformats.org/officeDocument/2006/relationships/image" Target="../media/image39.png"/><Relationship Id="rId13" Type="http://schemas.openxmlformats.org/officeDocument/2006/relationships/image" Target="../media/image40.pdf"/><Relationship Id="rId14" Type="http://schemas.openxmlformats.org/officeDocument/2006/relationships/image" Target="../media/image41.png"/><Relationship Id="rId15" Type="http://schemas.openxmlformats.org/officeDocument/2006/relationships/image" Target="../media/image42.pdf"/><Relationship Id="rId16" Type="http://schemas.openxmlformats.org/officeDocument/2006/relationships/image" Target="../media/image43.png"/><Relationship Id="rId17" Type="http://schemas.openxmlformats.org/officeDocument/2006/relationships/image" Target="../media/image44.pd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df"/><Relationship Id="rId4" Type="http://schemas.openxmlformats.org/officeDocument/2006/relationships/image" Target="../media/image31.png"/><Relationship Id="rId5" Type="http://schemas.openxmlformats.org/officeDocument/2006/relationships/image" Target="../media/image32.pdf"/><Relationship Id="rId6" Type="http://schemas.openxmlformats.org/officeDocument/2006/relationships/image" Target="../media/image33.png"/><Relationship Id="rId7" Type="http://schemas.openxmlformats.org/officeDocument/2006/relationships/image" Target="../media/image34.pdf"/><Relationship Id="rId8" Type="http://schemas.openxmlformats.org/officeDocument/2006/relationships/image" Target="../media/image35.png"/><Relationship Id="rId9" Type="http://schemas.openxmlformats.org/officeDocument/2006/relationships/image" Target="../media/image36.pdf"/><Relationship Id="rId18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1.pdf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3.gif"/><Relationship Id="rId4" Type="http://schemas.openxmlformats.org/officeDocument/2006/relationships/image" Target="../media/image54.tiff"/><Relationship Id="rId5" Type="http://schemas.openxmlformats.org/officeDocument/2006/relationships/image" Target="../media/image55.pdf"/><Relationship Id="rId6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3.gif"/><Relationship Id="rId4" Type="http://schemas.openxmlformats.org/officeDocument/2006/relationships/image" Target="../media/image57.pdf"/><Relationship Id="rId5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video" Target="file://localhost/Users/bogdanw/Project2/DARK/dark-matter.mov" TargetMode="External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5" Type="http://schemas.openxmlformats.org/officeDocument/2006/relationships/image" Target="../media/image15.tiff"/><Relationship Id="rId6" Type="http://schemas.openxmlformats.org/officeDocument/2006/relationships/image" Target="../media/image16.tiff"/><Relationship Id="rId7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df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457200"/>
          </a:xfrm>
        </p:spPr>
        <p:txBody>
          <a:bodyPr/>
          <a:lstStyle/>
          <a:p>
            <a:r>
              <a:rPr lang="en-US" smtClean="0"/>
              <a:t>JLab, March 27, 2009</a:t>
            </a:r>
            <a:endParaRPr lang="en-US" dirty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Searching for a </a:t>
            </a:r>
            <a:r>
              <a:rPr lang="en-US" sz="3600" b="1" i="1" dirty="0" smtClean="0"/>
              <a:t>U</a:t>
            </a:r>
            <a:r>
              <a:rPr lang="en-US" sz="3600" dirty="0"/>
              <a:t>-</a:t>
            </a:r>
            <a:r>
              <a:rPr lang="en-US" sz="3600" dirty="0" smtClean="0"/>
              <a:t>boson </a:t>
            </a:r>
            <a:r>
              <a:rPr lang="en-US" sz="3600" dirty="0"/>
              <a:t>with </a:t>
            </a:r>
            <a:br>
              <a:rPr lang="en-US" sz="3600" dirty="0"/>
            </a:br>
            <a:r>
              <a:rPr lang="en-US" sz="3600" dirty="0"/>
              <a:t>a positron beam 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371600" y="2590800"/>
            <a:ext cx="58674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Bogdan Wojtsekhowski</a:t>
            </a:r>
          </a:p>
          <a:p>
            <a:pPr algn="ctr"/>
            <a:r>
              <a:rPr lang="en-US" sz="2000"/>
              <a:t>Thomas Jefferson National Accelerator Facility</a:t>
            </a:r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16764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The light dark matter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Properties of a </a:t>
            </a:r>
            <a:r>
              <a:rPr lang="en-US" sz="2400" dirty="0" smtClean="0">
                <a:solidFill>
                  <a:srgbClr val="000000"/>
                </a:solidFill>
              </a:rPr>
              <a:t>U-boson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Design of the experiment and expected sensitivity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sz="3600" dirty="0"/>
              <a:t>The search for </a:t>
            </a:r>
            <a:r>
              <a:rPr lang="en-US" sz="3600" dirty="0" smtClean="0"/>
              <a:t>the-U </a:t>
            </a:r>
            <a:r>
              <a:rPr lang="en-US" sz="3600" dirty="0"/>
              <a:t>boson in </a:t>
            </a:r>
            <a:r>
              <a:rPr lang="en-US" sz="3600" dirty="0" err="1"/>
              <a:t>e</a:t>
            </a:r>
            <a:r>
              <a:rPr lang="en-US" sz="3600" baseline="30000" dirty="0" err="1"/>
              <a:t>+</a:t>
            </a:r>
            <a:r>
              <a:rPr lang="en-US" sz="3600" dirty="0" err="1"/>
              <a:t>e</a:t>
            </a:r>
            <a:r>
              <a:rPr lang="en-US" sz="3600" baseline="30000" dirty="0"/>
              <a:t>-</a:t>
            </a:r>
            <a:endParaRPr lang="en-US" sz="3600" dirty="0"/>
          </a:p>
        </p:txBody>
      </p:sp>
      <p:pic>
        <p:nvPicPr>
          <p:cNvPr id="309252" name="Picture 4" descr="boehm-fayet-direc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47800"/>
            <a:ext cx="4876800" cy="1801813"/>
          </a:xfrm>
          <a:prstGeom prst="rect">
            <a:avLst/>
          </a:prstGeom>
          <a:noFill/>
        </p:spPr>
      </p:pic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479107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C.Boehm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P.Fayet</a:t>
            </a:r>
            <a:r>
              <a:rPr lang="en-US" sz="1800" dirty="0">
                <a:solidFill>
                  <a:srgbClr val="FF0000"/>
                </a:solidFill>
              </a:rPr>
              <a:t>, Nuclear Physics B 683 (2004)</a:t>
            </a:r>
            <a:r>
              <a:rPr lang="en-US" sz="19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9257" name="Text Box 9"/>
          <p:cNvSpPr txBox="1">
            <a:spLocks noChangeArrowheads="1"/>
          </p:cNvSpPr>
          <p:nvPr/>
        </p:nvSpPr>
        <p:spPr bwMode="auto">
          <a:xfrm>
            <a:off x="228600" y="3429000"/>
            <a:ext cx="61071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N.Borodatchenkova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 err="1">
                <a:solidFill>
                  <a:srgbClr val="FF0000"/>
                </a:solidFill>
              </a:rPr>
              <a:t>D.Choudhury</a:t>
            </a:r>
            <a:r>
              <a:rPr lang="en-US" sz="1800" dirty="0">
                <a:solidFill>
                  <a:srgbClr val="FF0000"/>
                </a:solidFill>
              </a:rPr>
              <a:t> and </a:t>
            </a:r>
            <a:r>
              <a:rPr lang="en-US" sz="1800" dirty="0" err="1">
                <a:solidFill>
                  <a:srgbClr val="FF0000"/>
                </a:solidFill>
              </a:rPr>
              <a:t>M.Drees</a:t>
            </a:r>
            <a:r>
              <a:rPr lang="en-US" sz="1800" dirty="0">
                <a:solidFill>
                  <a:srgbClr val="FF0000"/>
                </a:solidFill>
              </a:rPr>
              <a:t>, PRL 96 (2006)</a:t>
            </a:r>
            <a:endParaRPr lang="en-US" sz="1800" dirty="0">
              <a:solidFill>
                <a:schemeClr val="hlink"/>
              </a:solidFill>
            </a:endParaRPr>
          </a:p>
        </p:txBody>
      </p:sp>
      <p:pic>
        <p:nvPicPr>
          <p:cNvPr id="309258" name="Picture 10" descr="drees-2d-pl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62400"/>
            <a:ext cx="4419600" cy="2755900"/>
          </a:xfrm>
          <a:prstGeom prst="rect">
            <a:avLst/>
          </a:prstGeom>
          <a:noFill/>
        </p:spPr>
      </p:pic>
      <p:sp>
        <p:nvSpPr>
          <p:cNvPr id="309259" name="Text Box 11"/>
          <p:cNvSpPr txBox="1">
            <a:spLocks noChangeArrowheads="1"/>
          </p:cNvSpPr>
          <p:nvPr/>
        </p:nvSpPr>
        <p:spPr bwMode="auto">
          <a:xfrm>
            <a:off x="4876800" y="4495800"/>
            <a:ext cx="32766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suggestion: to search in data</a:t>
            </a:r>
          </a:p>
          <a:p>
            <a:r>
              <a:rPr lang="en-US" sz="2000"/>
              <a:t>from DA</a:t>
            </a:r>
            <a:r>
              <a:rPr lang="en-US" sz="2000">
                <a:latin typeface="Symbol" pitchFamily="-112" charset="2"/>
              </a:rPr>
              <a:t></a:t>
            </a:r>
            <a:r>
              <a:rPr lang="en-US" sz="2000"/>
              <a:t>NE and CLEO; the potential sensitivity for </a:t>
            </a:r>
          </a:p>
          <a:p>
            <a:r>
              <a:rPr lang="en-US" sz="2000"/>
              <a:t>  the coupling f</a:t>
            </a:r>
            <a:r>
              <a:rPr lang="en-US" sz="2000" baseline="-25000"/>
              <a:t>e</a:t>
            </a:r>
            <a:r>
              <a:rPr lang="en-US" sz="2000" baseline="30000"/>
              <a:t>2</a:t>
            </a:r>
            <a:r>
              <a:rPr lang="en-US" sz="2000"/>
              <a:t> ~ 10</a:t>
            </a:r>
            <a:r>
              <a:rPr lang="en-US" sz="2000" baseline="30000"/>
              <a:t>-6</a:t>
            </a:r>
          </a:p>
          <a:p>
            <a:endParaRPr lang="en-US"/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sz="3600" dirty="0"/>
              <a:t>The search for</a:t>
            </a:r>
            <a:r>
              <a:rPr lang="en-US" sz="3600" dirty="0" smtClean="0"/>
              <a:t> new physics in </a:t>
            </a:r>
            <a:r>
              <a:rPr lang="en-US" sz="3600" dirty="0" err="1"/>
              <a:t>e</a:t>
            </a:r>
            <a:r>
              <a:rPr lang="en-US" sz="3600" baseline="30000" dirty="0" err="1"/>
              <a:t>+</a:t>
            </a:r>
            <a:r>
              <a:rPr lang="en-US" sz="3600" dirty="0" err="1"/>
              <a:t>e</a:t>
            </a:r>
            <a:r>
              <a:rPr lang="en-US" sz="3600" baseline="30000" dirty="0"/>
              <a:t>-</a:t>
            </a:r>
            <a:endParaRPr lang="en-US" sz="3600" dirty="0"/>
          </a:p>
        </p:txBody>
      </p:sp>
      <p:pic>
        <p:nvPicPr>
          <p:cNvPr id="7" name="Picture 6" descr="Snapshot 2009-03-25 21-44-2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38200"/>
            <a:ext cx="4008803" cy="5410200"/>
          </a:xfrm>
          <a:prstGeom prst="rect">
            <a:avLst/>
          </a:prstGeom>
        </p:spPr>
      </p:pic>
      <p:pic>
        <p:nvPicPr>
          <p:cNvPr id="8" name="Picture 7" descr="Snapshot 2009-03-25 21-45-10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838200"/>
            <a:ext cx="4543180" cy="2743200"/>
          </a:xfrm>
          <a:prstGeom prst="rect">
            <a:avLst/>
          </a:prstGeom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762000"/>
          </a:xfrm>
        </p:spPr>
        <p:txBody>
          <a:bodyPr/>
          <a:lstStyle/>
          <a:p>
            <a:r>
              <a:rPr lang="en-US" sz="3600" dirty="0"/>
              <a:t>The search for the</a:t>
            </a:r>
            <a:r>
              <a:rPr lang="en-US" sz="3600" dirty="0" smtClean="0"/>
              <a:t> resonances </a:t>
            </a:r>
            <a:r>
              <a:rPr lang="en-US" sz="3600" dirty="0" err="1"/>
              <a:t>e</a:t>
            </a:r>
            <a:r>
              <a:rPr lang="en-US" sz="3600" baseline="30000" dirty="0" err="1"/>
              <a:t>+</a:t>
            </a:r>
            <a:r>
              <a:rPr lang="en-US" sz="3600" dirty="0" err="1"/>
              <a:t>e</a:t>
            </a:r>
            <a:r>
              <a:rPr lang="en-US" sz="3600" baseline="30000" dirty="0"/>
              <a:t>-</a:t>
            </a:r>
            <a:endParaRPr lang="en-US" sz="3600" dirty="0"/>
          </a:p>
        </p:txBody>
      </p:sp>
      <p:pic>
        <p:nvPicPr>
          <p:cNvPr id="11" name="Picture 10" descr="Snapshot 2009-03-25 21-39-23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38200"/>
            <a:ext cx="7010400" cy="2736741"/>
          </a:xfrm>
          <a:prstGeom prst="rect">
            <a:avLst/>
          </a:prstGeom>
        </p:spPr>
      </p:pic>
      <p:pic>
        <p:nvPicPr>
          <p:cNvPr id="5" name="Picture 4" descr="Snapshot 2009-03-26 21-23-18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062" y="3733800"/>
            <a:ext cx="6991034" cy="2895600"/>
          </a:xfrm>
          <a:prstGeom prst="rect">
            <a:avLst/>
          </a:prstGeom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sz="3600" dirty="0" smtClean="0"/>
              <a:t>Another search </a:t>
            </a:r>
            <a:r>
              <a:rPr lang="en-US" sz="3600" dirty="0"/>
              <a:t>for</a:t>
            </a:r>
            <a:r>
              <a:rPr lang="en-US" sz="3600" dirty="0" smtClean="0"/>
              <a:t> the boson</a:t>
            </a:r>
            <a:endParaRPr lang="en-US" sz="3600" dirty="0"/>
          </a:p>
        </p:txBody>
      </p:sp>
      <p:pic>
        <p:nvPicPr>
          <p:cNvPr id="6" name="Picture 5" descr="Snapshot 2009-03-25 21-42-29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7" y="838200"/>
            <a:ext cx="4069693" cy="5486400"/>
          </a:xfrm>
          <a:prstGeom prst="rect">
            <a:avLst/>
          </a:prstGeom>
        </p:spPr>
      </p:pic>
      <p:pic>
        <p:nvPicPr>
          <p:cNvPr id="7" name="Picture 6" descr="Snapshot 2009-03-25 21-50-17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371600"/>
            <a:ext cx="4412942" cy="2114107"/>
          </a:xfrm>
          <a:prstGeom prst="rect">
            <a:avLst/>
          </a:prstGeom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sz="3600" dirty="0" smtClean="0"/>
              <a:t>Search experiment with </a:t>
            </a:r>
            <a:r>
              <a:rPr lang="en-US" sz="3600" dirty="0" err="1" smtClean="0"/>
              <a:t>BaBar</a:t>
            </a:r>
            <a:r>
              <a:rPr lang="en-US" sz="3600" dirty="0" smtClean="0"/>
              <a:t> data</a:t>
            </a:r>
            <a:endParaRPr lang="en-US" sz="3600" dirty="0"/>
          </a:p>
        </p:txBody>
      </p:sp>
      <p:pic>
        <p:nvPicPr>
          <p:cNvPr id="8" name="Picture 7" descr="Snapshot 2009-03-26 12-44-25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4715961" cy="3048000"/>
          </a:xfrm>
          <a:prstGeom prst="rect">
            <a:avLst/>
          </a:prstGeom>
        </p:spPr>
      </p:pic>
      <p:pic>
        <p:nvPicPr>
          <p:cNvPr id="10" name="Picture 9" descr="limitCom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76800" y="1676400"/>
            <a:ext cx="4267200" cy="3063052"/>
          </a:xfrm>
          <a:prstGeom prst="rect">
            <a:avLst/>
          </a:prstGeom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762000"/>
          </a:xfrm>
        </p:spPr>
        <p:txBody>
          <a:bodyPr/>
          <a:lstStyle/>
          <a:p>
            <a:r>
              <a:rPr lang="en-US" sz="3600" dirty="0" smtClean="0"/>
              <a:t>Options for </a:t>
            </a:r>
            <a:r>
              <a:rPr lang="en-US" sz="3600" dirty="0" err="1" smtClean="0"/>
              <a:t>e</a:t>
            </a:r>
            <a:r>
              <a:rPr lang="en-US" sz="3600" baseline="30000" dirty="0" err="1" smtClean="0"/>
              <a:t>+</a:t>
            </a:r>
            <a:r>
              <a:rPr lang="en-US" sz="3600" dirty="0" err="1" smtClean="0"/>
              <a:t>e</a:t>
            </a:r>
            <a:r>
              <a:rPr lang="en-US" sz="3600" baseline="30000" dirty="0" smtClean="0"/>
              <a:t>-</a:t>
            </a:r>
            <a:r>
              <a:rPr lang="en-US" sz="3600" dirty="0" smtClean="0"/>
              <a:t> experiment  at low </a:t>
            </a:r>
            <a:r>
              <a:rPr lang="en-US" sz="3600" dirty="0" err="1" smtClean="0"/>
              <a:t>s</a:t>
            </a:r>
            <a:endParaRPr lang="en-US" sz="3600" dirty="0"/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0" y="914400"/>
            <a:ext cx="244475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0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1447800" y="1524000"/>
            <a:ext cx="6622326" cy="34163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	A </a:t>
            </a:r>
            <a:r>
              <a:rPr lang="en-US" dirty="0"/>
              <a:t>“very” low energy </a:t>
            </a:r>
            <a:r>
              <a:rPr lang="en-US" dirty="0" err="1"/>
              <a:t>s</a:t>
            </a:r>
            <a:r>
              <a:rPr lang="en-US" dirty="0"/>
              <a:t> ~ 10</a:t>
            </a:r>
            <a:r>
              <a:rPr lang="en-US" dirty="0" smtClean="0"/>
              <a:t>-30 MeV</a:t>
            </a:r>
          </a:p>
          <a:p>
            <a:endParaRPr lang="en-US" dirty="0" smtClean="0"/>
          </a:p>
          <a:p>
            <a:pPr marL="457200" indent="-457200">
              <a:buAutoNum type="alphaLcParenR"/>
            </a:pPr>
            <a:r>
              <a:rPr lang="en-US" dirty="0" smtClean="0"/>
              <a:t>Search in existing data from good detector =&gt; </a:t>
            </a:r>
          </a:p>
          <a:p>
            <a:pPr marL="457200" indent="-457200"/>
            <a:r>
              <a:rPr lang="en-US" dirty="0" smtClean="0"/>
              <a:t>	problem with resolution at low </a:t>
            </a:r>
            <a:r>
              <a:rPr lang="en-US" dirty="0" err="1" smtClean="0"/>
              <a:t>s</a:t>
            </a:r>
            <a:endParaRPr lang="en-US" dirty="0" smtClean="0"/>
          </a:p>
          <a:p>
            <a:pPr marL="457200" indent="-457200"/>
            <a:r>
              <a:rPr lang="en-US" dirty="0" err="1" smtClean="0"/>
              <a:t>b</a:t>
            </a:r>
            <a:r>
              <a:rPr lang="en-US" dirty="0" smtClean="0"/>
              <a:t>)	5 MeV </a:t>
            </a:r>
            <a:r>
              <a:rPr lang="en-US" dirty="0" err="1" smtClean="0"/>
              <a:t>x</a:t>
            </a:r>
            <a:r>
              <a:rPr lang="en-US" dirty="0" smtClean="0"/>
              <a:t> 5 MeV collider of </a:t>
            </a:r>
            <a:r>
              <a:rPr lang="en-US" dirty="0" err="1" smtClean="0"/>
              <a:t>e+e</a:t>
            </a:r>
            <a:r>
              <a:rPr lang="en-US" dirty="0" smtClean="0"/>
              <a:t>- =&gt;</a:t>
            </a:r>
          </a:p>
          <a:p>
            <a:pPr marL="457200" indent="-457200"/>
            <a:r>
              <a:rPr lang="en-US" dirty="0" smtClean="0"/>
              <a:t>	very low luminosity</a:t>
            </a:r>
          </a:p>
          <a:p>
            <a:pPr marL="457200" indent="-457200">
              <a:buAutoNum type="alphaLcParenR" startAt="3"/>
            </a:pPr>
            <a:r>
              <a:rPr lang="en-US" dirty="0" smtClean="0"/>
              <a:t>Sliding beams of </a:t>
            </a:r>
            <a:r>
              <a:rPr lang="en-US" dirty="0" err="1" smtClean="0"/>
              <a:t>e+e</a:t>
            </a:r>
            <a:r>
              <a:rPr lang="en-US" dirty="0" smtClean="0"/>
              <a:t>- (200 MeV </a:t>
            </a:r>
            <a:r>
              <a:rPr lang="en-US" dirty="0" err="1" smtClean="0"/>
              <a:t>x</a:t>
            </a:r>
            <a:r>
              <a:rPr lang="en-US" dirty="0" smtClean="0"/>
              <a:t> 200 MeV)=&gt;</a:t>
            </a:r>
          </a:p>
          <a:p>
            <a:pPr marL="457200" indent="-457200"/>
            <a:r>
              <a:rPr lang="en-US" dirty="0" smtClean="0"/>
              <a:t>	need specialized accelerator with two rings </a:t>
            </a:r>
          </a:p>
          <a:p>
            <a:pPr marL="457200" indent="-457200"/>
            <a:r>
              <a:rPr lang="en-US" dirty="0" err="1" smtClean="0"/>
              <a:t>d</a:t>
            </a:r>
            <a:r>
              <a:rPr lang="en-US" dirty="0" smtClean="0"/>
              <a:t>)	Positron beam and atomic electrons  </a:t>
            </a: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1600200" y="5029200"/>
            <a:ext cx="66294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baseline="-25000" dirty="0"/>
          </a:p>
          <a:p>
            <a:r>
              <a:rPr lang="en-US" dirty="0"/>
              <a:t>The</a:t>
            </a:r>
            <a:r>
              <a:rPr lang="en-US" dirty="0" smtClean="0"/>
              <a:t> focus now on </a:t>
            </a:r>
            <a:r>
              <a:rPr lang="en-US" dirty="0"/>
              <a:t>a positron beam of 100-</a:t>
            </a:r>
            <a:r>
              <a:rPr lang="en-US" dirty="0" smtClean="0"/>
              <a:t>400 MeV </a:t>
            </a:r>
          </a:p>
          <a:p>
            <a:r>
              <a:rPr lang="en-US" dirty="0" smtClean="0"/>
              <a:t>incident </a:t>
            </a:r>
            <a:r>
              <a:rPr lang="en-US" dirty="0"/>
              <a:t>on </a:t>
            </a:r>
            <a:r>
              <a:rPr lang="en-US" dirty="0" smtClean="0"/>
              <a:t>the </a:t>
            </a:r>
            <a:r>
              <a:rPr lang="en-US" dirty="0"/>
              <a:t>hydrogen target</a:t>
            </a:r>
            <a:r>
              <a:rPr lang="en-US" baseline="-25000" dirty="0"/>
              <a:t> </a:t>
            </a:r>
            <a:endParaRPr lang="en-US" dirty="0"/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457200"/>
          </a:xfrm>
        </p:spPr>
        <p:txBody>
          <a:bodyPr/>
          <a:lstStyle/>
          <a:p>
            <a:r>
              <a:rPr lang="en-US" smtClean="0"/>
              <a:t>JLab, March 27, 2009</a:t>
            </a:r>
            <a:endParaRPr lang="en-US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85800"/>
          </a:xfrm>
        </p:spPr>
        <p:txBody>
          <a:bodyPr/>
          <a:lstStyle/>
          <a:p>
            <a:r>
              <a:rPr lang="en-US" sz="3600" dirty="0" smtClean="0"/>
              <a:t>JLab positron beam considerations </a:t>
            </a:r>
            <a:endParaRPr lang="en-US" sz="3600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400" y="2667000"/>
            <a:ext cx="4460875" cy="534237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838200" y="1981200"/>
            <a:ext cx="3048000" cy="2880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1066800" y="990600"/>
            <a:ext cx="2003425" cy="681794"/>
          </a:xfrm>
          <a:prstGeom prst="rect">
            <a:avLst/>
          </a:prstGeom>
        </p:spPr>
      </p:pic>
      <p:pic>
        <p:nvPicPr>
          <p:cNvPr id="11" name="Picture 10" descr="emitta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 l="5882" t="8182" r="14118" b="13636"/>
              <a:stretch>
                <a:fillRect/>
              </a:stretch>
            </p:blipFill>
          </mc:Choice>
          <mc:Fallback>
            <p:blipFill>
              <a:blip r:embed="rId10"/>
              <a:srcRect l="5882" t="8182" r="14118" b="13636"/>
              <a:stretch>
                <a:fillRect/>
              </a:stretch>
            </p:blipFill>
          </mc:Fallback>
        </mc:AlternateContent>
        <p:spPr>
          <a:xfrm>
            <a:off x="5105400" y="1447800"/>
            <a:ext cx="4038600" cy="510766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152400" y="3581400"/>
            <a:ext cx="4689569" cy="2286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1447800" y="4038600"/>
            <a:ext cx="1676400" cy="3496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10200" y="914400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FF0000"/>
                </a:solidFill>
              </a:rPr>
              <a:t>P.Degtyarenko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533400" y="4724400"/>
            <a:ext cx="3886200" cy="331446"/>
          </a:xfrm>
          <a:prstGeom prst="rect">
            <a:avLst/>
          </a:prstGeom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0" y="5288340"/>
            <a:ext cx="52578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 Production</a:t>
            </a:r>
            <a:r>
              <a:rPr lang="en-US" dirty="0"/>
              <a:t>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</a:rPr>
              <a:t>~10</a:t>
            </a:r>
            <a:r>
              <a:rPr lang="en-US" baseline="4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/>
              </a:rPr>
              <a:t>-4</a:t>
            </a:r>
            <a:r>
              <a:rPr lang="en-US" baseline="42000" dirty="0" smtClean="0">
                <a:solidFill>
                  <a:srgbClr val="FF0000"/>
                </a:solidFill>
                <a:latin typeface="Courier New"/>
              </a:rPr>
              <a:t> </a:t>
            </a:r>
            <a:r>
              <a:rPr lang="en-US" dirty="0" smtClean="0"/>
              <a:t>positrons per each </a:t>
            </a:r>
            <a:r>
              <a:rPr lang="en-US" dirty="0"/>
              <a:t>160 MeV electron</a:t>
            </a:r>
            <a:r>
              <a:rPr lang="en-US" dirty="0" smtClean="0"/>
              <a:t>  into  acceptance SRF </a:t>
            </a:r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7162800" y="1066800"/>
            <a:ext cx="1788791" cy="22860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 flipV="1">
            <a:off x="6705600" y="1295400"/>
            <a:ext cx="1066800" cy="533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sz="3600"/>
              <a:t>Schematic of the proposed experiment</a:t>
            </a: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2743200" cy="259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Positron beam with 1-2 MeV spread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ym typeface="Symbol" pitchFamily="-112" charset="2"/>
              </a:rPr>
              <a:t>Thin - 1 cm liquid hydrogen target </a:t>
            </a:r>
            <a:endParaRPr lang="en-US" sz="2000" dirty="0" smtClean="0">
              <a:sym typeface="Symbol" pitchFamily="-112" charset="2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ym typeface="Symbol" pitchFamily="-112" charset="2"/>
              </a:rPr>
              <a:t>Direct </a:t>
            </a:r>
            <a:r>
              <a:rPr lang="en-US" sz="2000" dirty="0">
                <a:sym typeface="Symbol" pitchFamily="-112" charset="2"/>
              </a:rPr>
              <a:t>the rest of</a:t>
            </a:r>
            <a:r>
              <a:rPr lang="en-US" sz="2000" dirty="0" smtClean="0">
                <a:sym typeface="Symbol" pitchFamily="-112" charset="2"/>
              </a:rPr>
              <a:t> the beam  </a:t>
            </a:r>
            <a:r>
              <a:rPr lang="en-US" sz="2000" dirty="0">
                <a:sym typeface="Symbol" pitchFamily="-112" charset="2"/>
              </a:rPr>
              <a:t>to the dumps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838200" y="5715000"/>
            <a:ext cx="70659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Makes use of high luminosity: 1000 parallel 1-d spectra.</a:t>
            </a:r>
          </a:p>
        </p:txBody>
      </p:sp>
      <p:pic>
        <p:nvPicPr>
          <p:cNvPr id="252935" name="Picture 7" descr="scheme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905000"/>
            <a:ext cx="6223000" cy="2139950"/>
          </a:xfrm>
          <a:prstGeom prst="rect">
            <a:avLst/>
          </a:prstGeom>
          <a:noFill/>
        </p:spPr>
      </p:pic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152400" y="4648200"/>
            <a:ext cx="8534400" cy="1120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dirty="0">
                <a:sym typeface="Symbol" pitchFamily="-112" charset="2"/>
              </a:rPr>
              <a:t>   Segmented photon detector ~ 1000 modules, ~2% energy resolution.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lang="en-US" sz="2000" dirty="0">
                <a:sym typeface="Symbol" pitchFamily="-112" charset="2"/>
              </a:rPr>
              <a:t>   Parallel DAQ for the total rate of ~50 MHz.</a:t>
            </a:r>
            <a:r>
              <a:rPr lang="en-US" sz="2000" dirty="0" smtClean="0">
                <a:sym typeface="Symbol" pitchFamily="-112" charset="2"/>
              </a:rPr>
              <a:t>  Example from </a:t>
            </a:r>
            <a:r>
              <a:rPr lang="en-US" sz="2000" dirty="0" err="1" smtClean="0">
                <a:sym typeface="Symbol" pitchFamily="-112" charset="2"/>
              </a:rPr>
              <a:t>kTeV</a:t>
            </a:r>
            <a:r>
              <a:rPr lang="en-US" sz="2000" dirty="0" smtClean="0">
                <a:sym typeface="Symbol" pitchFamily="-112" charset="2"/>
              </a:rPr>
              <a:t> used </a:t>
            </a:r>
            <a:r>
              <a:rPr lang="en-US" sz="2000" dirty="0" err="1" smtClean="0">
                <a:sym typeface="Symbol" pitchFamily="-112" charset="2"/>
              </a:rPr>
              <a:t>CsI</a:t>
            </a:r>
            <a:endParaRPr lang="en-US" sz="2000" dirty="0" smtClean="0">
              <a:sym typeface="Symbol" pitchFamily="-112" charset="2"/>
            </a:endParaRPr>
          </a:p>
          <a:p>
            <a:endParaRPr lang="en-US" dirty="0"/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r>
              <a:rPr lang="en-US" sz="3600"/>
              <a:t>Singles Rates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648200"/>
            <a:ext cx="7620000" cy="1676400"/>
          </a:xfrm>
        </p:spPr>
        <p:txBody>
          <a:bodyPr/>
          <a:lstStyle/>
          <a:p>
            <a:r>
              <a:rPr lang="en-US" sz="2000">
                <a:sym typeface="Symbol" pitchFamily="-112" charset="2"/>
              </a:rPr>
              <a:t>Dominant rate in the peak of two-gamma process.</a:t>
            </a:r>
          </a:p>
          <a:p>
            <a:pPr>
              <a:buFont typeface="Wingdings" pitchFamily="-112" charset="2"/>
              <a:buNone/>
            </a:pPr>
            <a:r>
              <a:rPr lang="en-US" sz="2000">
                <a:sym typeface="Symbol" pitchFamily="-112" charset="2"/>
              </a:rPr>
              <a:t>	Intensity drops 100 times below the peak.</a:t>
            </a:r>
          </a:p>
          <a:p>
            <a:r>
              <a:rPr lang="en-US" sz="2000">
                <a:sym typeface="Symbol" pitchFamily="-112" charset="2"/>
              </a:rPr>
              <a:t>The rate per module is about 50 kHz</a:t>
            </a:r>
            <a:br>
              <a:rPr lang="en-US" sz="2000">
                <a:sym typeface="Symbol" pitchFamily="-112" charset="2"/>
              </a:rPr>
            </a:br>
            <a:endParaRPr lang="en-US" sz="2400"/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78486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Rates are calculated for the luminosity = 3 </a:t>
            </a:r>
            <a:r>
              <a:rPr lang="en-US" dirty="0" err="1">
                <a:sym typeface="Symbol" pitchFamily="-112" charset="2"/>
              </a:rPr>
              <a:t></a:t>
            </a:r>
            <a:r>
              <a:rPr lang="en-US" dirty="0">
                <a:sym typeface="Symbol" pitchFamily="-112" charset="2"/>
              </a:rPr>
              <a:t> 10</a:t>
            </a:r>
            <a:r>
              <a:rPr lang="en-US" baseline="30000" dirty="0">
                <a:sym typeface="Symbol" pitchFamily="-112" charset="2"/>
              </a:rPr>
              <a:t>34 </a:t>
            </a:r>
            <a:r>
              <a:rPr lang="en-US" dirty="0">
                <a:sym typeface="Symbol" pitchFamily="-112" charset="2"/>
              </a:rPr>
              <a:t>cm</a:t>
            </a:r>
            <a:r>
              <a:rPr lang="en-US" baseline="30000" dirty="0">
                <a:sym typeface="Symbol" pitchFamily="-112" charset="2"/>
              </a:rPr>
              <a:t>-2 </a:t>
            </a:r>
            <a:r>
              <a:rPr lang="en-US" dirty="0">
                <a:sym typeface="Symbol" pitchFamily="-112" charset="2"/>
              </a:rPr>
              <a:t>s</a:t>
            </a:r>
            <a:r>
              <a:rPr lang="en-US" baseline="30000" dirty="0">
                <a:sym typeface="Symbol" pitchFamily="-112" charset="2"/>
              </a:rPr>
              <a:t>-1</a:t>
            </a:r>
            <a:r>
              <a:rPr lang="en-US" dirty="0">
                <a:sym typeface="Symbol" pitchFamily="-112" charset="2"/>
              </a:rPr>
              <a:t>  Calculations are based largely on the </a:t>
            </a:r>
            <a:r>
              <a:rPr lang="en-US" dirty="0" smtClean="0">
                <a:sym typeface="Symbol" pitchFamily="-112" charset="2"/>
              </a:rPr>
              <a:t>GEANT3 </a:t>
            </a:r>
            <a:r>
              <a:rPr lang="en-US" dirty="0">
                <a:sym typeface="Symbol" pitchFamily="-112" charset="2"/>
              </a:rPr>
              <a:t>code </a:t>
            </a:r>
            <a:endParaRPr lang="en-US" dirty="0"/>
          </a:p>
        </p:txBody>
      </p:sp>
      <p:pic>
        <p:nvPicPr>
          <p:cNvPr id="273415" name="Picture 7" descr="fig_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209800"/>
            <a:ext cx="3200400" cy="2178050"/>
          </a:xfrm>
          <a:prstGeom prst="rect">
            <a:avLst/>
          </a:prstGeom>
          <a:noFill/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1371600" y="1371600"/>
            <a:ext cx="571023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ym typeface="Symbol" pitchFamily="-112" charset="2"/>
              </a:rPr>
              <a:t>Basic QED:  </a:t>
            </a:r>
            <a:r>
              <a:rPr lang="en-US" i="1">
                <a:sym typeface="Symbol" pitchFamily="-112" charset="2"/>
              </a:rPr>
              <a:t>e</a:t>
            </a:r>
            <a:r>
              <a:rPr lang="en-US" i="1" baseline="30000">
                <a:sym typeface="Symbol" pitchFamily="-112" charset="2"/>
              </a:rPr>
              <a:t>+</a:t>
            </a:r>
            <a:r>
              <a:rPr lang="en-US" i="1">
                <a:sym typeface="Symbol" pitchFamily="-112" charset="2"/>
              </a:rPr>
              <a:t>e</a:t>
            </a:r>
            <a:r>
              <a:rPr lang="en-US" i="1" baseline="30000">
                <a:sym typeface="Symbol" pitchFamily="-112" charset="2"/>
              </a:rPr>
              <a:t>-</a:t>
            </a:r>
            <a:r>
              <a:rPr lang="en-US">
                <a:sym typeface="Symbol" pitchFamily="-112" charset="2"/>
              </a:rPr>
              <a:t>  </a:t>
            </a:r>
            <a:r>
              <a:rPr lang="en-US" i="1">
                <a:latin typeface="Symbol" pitchFamily="-112" charset="2"/>
                <a:sym typeface="Symbol" pitchFamily="-112" charset="2"/>
              </a:rPr>
              <a:t></a:t>
            </a:r>
            <a:r>
              <a:rPr lang="en-US" i="1">
                <a:sym typeface="Symbol" pitchFamily="-112" charset="2"/>
              </a:rPr>
              <a:t> </a:t>
            </a:r>
            <a:r>
              <a:rPr lang="en-US">
                <a:sym typeface="Symbol" pitchFamily="-112" charset="2"/>
              </a:rPr>
              <a:t>  (mono-energetic)</a:t>
            </a:r>
            <a:endParaRPr lang="en-US"/>
          </a:p>
          <a:p>
            <a:r>
              <a:rPr lang="en-US"/>
              <a:t>Search for :   </a:t>
            </a:r>
            <a:r>
              <a:rPr lang="en-US" i="1">
                <a:sym typeface="Symbol" pitchFamily="-112" charset="2"/>
              </a:rPr>
              <a:t>e</a:t>
            </a:r>
            <a:r>
              <a:rPr lang="en-US" baseline="30000">
                <a:sym typeface="Symbol" pitchFamily="-112" charset="2"/>
              </a:rPr>
              <a:t>+</a:t>
            </a:r>
            <a:r>
              <a:rPr lang="en-US" i="1">
                <a:sym typeface="Symbol" pitchFamily="-112" charset="2"/>
              </a:rPr>
              <a:t>e</a:t>
            </a:r>
            <a:r>
              <a:rPr lang="en-US" baseline="30000">
                <a:sym typeface="Symbol" pitchFamily="-112" charset="2"/>
              </a:rPr>
              <a:t>-</a:t>
            </a:r>
            <a:r>
              <a:rPr lang="en-US">
                <a:sym typeface="Symbol" pitchFamily="-112" charset="2"/>
              </a:rPr>
              <a:t>   </a:t>
            </a:r>
            <a:r>
              <a:rPr lang="en-US" i="1">
                <a:latin typeface="Symbol" pitchFamily="-112" charset="2"/>
                <a:sym typeface="Symbol" pitchFamily="-112" charset="2"/>
              </a:rPr>
              <a:t> </a:t>
            </a:r>
            <a:r>
              <a:rPr lang="en-US" i="1" baseline="30000">
                <a:sym typeface="Symbol" pitchFamily="-112" charset="2"/>
              </a:rPr>
              <a:t> </a:t>
            </a:r>
            <a:r>
              <a:rPr lang="en-US" i="1">
                <a:sym typeface="Symbol" pitchFamily="-112" charset="2"/>
              </a:rPr>
              <a:t>U  (peak below main</a:t>
            </a:r>
            <a:r>
              <a:rPr lang="en-US">
                <a:sym typeface="Symbol" pitchFamily="-112" charset="2"/>
              </a:rPr>
              <a:t>)</a:t>
            </a:r>
            <a:endParaRPr lang="en-US" i="1">
              <a:sym typeface="Symbol" pitchFamily="-112" charset="2"/>
            </a:endParaRPr>
          </a:p>
          <a:p>
            <a:r>
              <a:rPr lang="en-US">
                <a:sym typeface="Symbol" pitchFamily="-112" charset="2"/>
              </a:rPr>
              <a:t>Basic QED:  </a:t>
            </a:r>
            <a:r>
              <a:rPr lang="en-US" i="1">
                <a:sym typeface="Symbol" pitchFamily="-112" charset="2"/>
              </a:rPr>
              <a:t>e</a:t>
            </a:r>
            <a:r>
              <a:rPr lang="en-US" i="1" baseline="30000">
                <a:sym typeface="Symbol" pitchFamily="-112" charset="2"/>
              </a:rPr>
              <a:t>+</a:t>
            </a:r>
            <a:r>
              <a:rPr lang="en-US" i="1">
                <a:sym typeface="Symbol" pitchFamily="-112" charset="2"/>
              </a:rPr>
              <a:t>Z</a:t>
            </a:r>
            <a:r>
              <a:rPr lang="en-US">
                <a:sym typeface="Symbol" pitchFamily="-112" charset="2"/>
              </a:rPr>
              <a:t>  </a:t>
            </a:r>
            <a:r>
              <a:rPr lang="en-US" i="1">
                <a:latin typeface="Symbol" pitchFamily="-112" charset="2"/>
                <a:sym typeface="Symbol" pitchFamily="-112" charset="2"/>
              </a:rPr>
              <a:t></a:t>
            </a:r>
            <a:r>
              <a:rPr lang="en-US" i="1">
                <a:sym typeface="Symbol" pitchFamily="-112" charset="2"/>
              </a:rPr>
              <a:t> </a:t>
            </a:r>
            <a:r>
              <a:rPr lang="en-US">
                <a:sym typeface="Symbol" pitchFamily="-112" charset="2"/>
              </a:rPr>
              <a:t>  (smooth brems.)</a:t>
            </a: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/>
              <a:t>The photo-production processes</a:t>
            </a:r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2895600"/>
            <a:ext cx="33528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Detect </a:t>
            </a:r>
            <a:r>
              <a:rPr lang="en-US" sz="2000">
                <a:latin typeface="Symbol" pitchFamily="-112" charset="2"/>
              </a:rPr>
              <a:t></a:t>
            </a:r>
            <a:r>
              <a:rPr lang="en-US" sz="2000"/>
              <a:t> at fixed angle with the beam :</a:t>
            </a:r>
          </a:p>
          <a:p>
            <a:pPr>
              <a:lnSpc>
                <a:spcPct val="90000"/>
              </a:lnSpc>
              <a:buFont typeface="Wingdings" pitchFamily="-112" charset="2"/>
              <a:buNone/>
            </a:pPr>
            <a:r>
              <a:rPr lang="en-US" sz="2000"/>
              <a:t> 	reconstruct the mass             </a:t>
            </a:r>
          </a:p>
          <a:p>
            <a:pPr>
              <a:lnSpc>
                <a:spcPct val="90000"/>
              </a:lnSpc>
            </a:pPr>
            <a:r>
              <a:rPr lang="en-US" sz="2000">
                <a:sym typeface="Symbol" pitchFamily="-112" charset="2"/>
              </a:rPr>
              <a:t>Variation with the angle:</a:t>
            </a:r>
          </a:p>
          <a:p>
            <a:pPr>
              <a:lnSpc>
                <a:spcPct val="90000"/>
              </a:lnSpc>
              <a:buFont typeface="Wingdings" pitchFamily="-112" charset="2"/>
              <a:buNone/>
            </a:pPr>
            <a:r>
              <a:rPr lang="en-US" sz="2000">
                <a:sym typeface="Symbol" pitchFamily="-112" charset="2"/>
              </a:rPr>
              <a:t>	control systematic </a:t>
            </a:r>
          </a:p>
          <a:p>
            <a:pPr>
              <a:lnSpc>
                <a:spcPct val="90000"/>
              </a:lnSpc>
            </a:pPr>
            <a:r>
              <a:rPr lang="en-US" sz="2000">
                <a:sym typeface="Symbol" pitchFamily="-112" charset="2"/>
              </a:rPr>
              <a:t>Target Z </a:t>
            </a:r>
          </a:p>
          <a:p>
            <a:pPr>
              <a:lnSpc>
                <a:spcPct val="90000"/>
              </a:lnSpc>
              <a:buFont typeface="Wingdings" pitchFamily="-112" charset="2"/>
              <a:buNone/>
            </a:pPr>
            <a:r>
              <a:rPr lang="en-US" sz="2000"/>
              <a:t>	Hydrogen vs. </a:t>
            </a:r>
            <a:r>
              <a:rPr lang="en-US" sz="2000" baseline="30000"/>
              <a:t>12</a:t>
            </a:r>
            <a:r>
              <a:rPr lang="en-US" sz="2000"/>
              <a:t>C</a:t>
            </a:r>
          </a:p>
        </p:txBody>
      </p:sp>
      <p:pic>
        <p:nvPicPr>
          <p:cNvPr id="266249" name="Picture 9" descr="wpncc_fine_e160_th1cm_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762250"/>
            <a:ext cx="5462588" cy="4095750"/>
          </a:xfrm>
          <a:prstGeom prst="rect">
            <a:avLst/>
          </a:prstGeom>
          <a:noFill/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z="3500" dirty="0"/>
              <a:t>From September 2006, NASA/SLAC</a:t>
            </a:r>
            <a:r>
              <a:rPr lang="en-US" sz="4000" dirty="0"/>
              <a:t> </a:t>
            </a:r>
            <a:endParaRPr lang="en-US" sz="3600" dirty="0"/>
          </a:p>
        </p:txBody>
      </p:sp>
      <p:pic>
        <p:nvPicPr>
          <p:cNvPr id="256012" name="Picture 12" descr="dark-mat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3050" y="1390650"/>
            <a:ext cx="6057900" cy="40767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sz="3600"/>
              <a:t>Expected accuracy of the result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0" y="5257800"/>
            <a:ext cx="9144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&lt;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 </a:t>
            </a: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10</a:t>
            </a:r>
            <a:r>
              <a:rPr lang="en-US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-8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aseline="30000" dirty="0" smtClean="0"/>
              <a:t> </a:t>
            </a:r>
            <a:r>
              <a:rPr lang="en-US" dirty="0" smtClean="0"/>
              <a:t> (it is 5 sigma), which  </a:t>
            </a:r>
            <a:r>
              <a:rPr lang="en-US" dirty="0"/>
              <a:t>is  “100+” improvement</a:t>
            </a:r>
          </a:p>
          <a:p>
            <a:pPr algn="ctr"/>
            <a:r>
              <a:rPr lang="en-US" dirty="0"/>
              <a:t>relatively to the upper limit obtained from g-2 </a:t>
            </a:r>
            <a:r>
              <a:rPr lang="en-US" dirty="0" smtClean="0"/>
              <a:t>results at </a:t>
            </a:r>
            <a:r>
              <a:rPr lang="en-US" dirty="0" err="1" smtClean="0"/>
              <a:t>m</a:t>
            </a:r>
            <a:r>
              <a:rPr lang="en-US" baseline="-33000" dirty="0" err="1" smtClean="0"/>
              <a:t>U</a:t>
            </a:r>
            <a:r>
              <a:rPr lang="en-US" dirty="0" smtClean="0"/>
              <a:t> = 10 MeV</a:t>
            </a:r>
            <a:endParaRPr lang="en-US" dirty="0"/>
          </a:p>
        </p:txBody>
      </p:sp>
      <p:pic>
        <p:nvPicPr>
          <p:cNvPr id="265223" name="Picture 7" descr="wpncc_fine_ep160_th1cm_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4267200" cy="3198813"/>
          </a:xfrm>
          <a:prstGeom prst="rect">
            <a:avLst/>
          </a:prstGeom>
          <a:noFill/>
        </p:spPr>
      </p:pic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5228" name="Picture 12" descr="counts-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772556"/>
            <a:ext cx="5029200" cy="1874057"/>
          </a:xfrm>
          <a:prstGeom prst="rect">
            <a:avLst/>
          </a:prstGeom>
          <a:noFill/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sz="3600" dirty="0" smtClean="0"/>
              <a:t>What is proposed ?</a:t>
            </a:r>
            <a:endParaRPr lang="en-US" dirty="0"/>
          </a:p>
        </p:txBody>
      </p:sp>
      <p:pic>
        <p:nvPicPr>
          <p:cNvPr id="10" name="Picture 9" descr="2d-gamm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24000" y="1828800"/>
            <a:ext cx="6007100" cy="360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65726" y="3289926"/>
            <a:ext cx="277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Photon angle, degree</a:t>
            </a:r>
            <a:endParaRPr lang="en-US" dirty="0"/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457200"/>
          </a:xfrm>
        </p:spPr>
        <p:txBody>
          <a:bodyPr/>
          <a:lstStyle/>
          <a:p>
            <a:r>
              <a:rPr lang="en-US" smtClean="0"/>
              <a:t>JLab, March 27, 2009</a:t>
            </a:r>
            <a:endParaRPr lang="en-US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r>
              <a:rPr lang="en-US" sz="3600" dirty="0"/>
              <a:t>Positron </a:t>
            </a:r>
            <a:r>
              <a:rPr lang="en-US" sz="3600" dirty="0" smtClean="0"/>
              <a:t>Beams</a:t>
            </a:r>
            <a:endParaRPr lang="en-US" sz="3600" dirty="0"/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457200" y="990600"/>
            <a:ext cx="8153400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u"/>
            </a:pP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/>
              <a:t>beam of 25 nA 400 MeV was produced at Saclay in 1980         </a:t>
            </a:r>
            <a:r>
              <a:rPr lang="en-US" dirty="0" smtClean="0"/>
              <a:t> </a:t>
            </a:r>
          </a:p>
          <a:p>
            <a:pPr>
              <a:spcBef>
                <a:spcPct val="50000"/>
              </a:spcBef>
              <a:buFont typeface="Wingdings" charset="2"/>
              <a:buChar char="u"/>
            </a:pPr>
            <a:r>
              <a:rPr lang="en-US" dirty="0" smtClean="0"/>
              <a:t> Beam </a:t>
            </a:r>
            <a:r>
              <a:rPr lang="en-US" dirty="0"/>
              <a:t>of 1 </a:t>
            </a:r>
            <a:r>
              <a:rPr lang="en-US" dirty="0">
                <a:latin typeface="Symbol" pitchFamily="-112" charset="2"/>
              </a:rPr>
              <a:t></a:t>
            </a:r>
            <a:r>
              <a:rPr lang="en-US" dirty="0"/>
              <a:t>A was used for SLC (120 Hz), we need </a:t>
            </a:r>
            <a:r>
              <a:rPr lang="en-US" dirty="0" err="1"/>
              <a:t>d.f</a:t>
            </a:r>
            <a:r>
              <a:rPr lang="en-US" dirty="0"/>
              <a:t>. 100</a:t>
            </a:r>
            <a:r>
              <a:rPr lang="en-US" dirty="0" smtClean="0"/>
              <a:t>%</a:t>
            </a:r>
          </a:p>
          <a:p>
            <a:pPr>
              <a:spcBef>
                <a:spcPct val="50000"/>
              </a:spcBef>
              <a:buFont typeface="Wingdings" charset="2"/>
              <a:buChar char="u"/>
            </a:pPr>
            <a:r>
              <a:rPr lang="en-US" dirty="0" smtClean="0">
                <a:sym typeface="Symbol" pitchFamily="-112" charset="2"/>
              </a:rPr>
              <a:t> Positron damping ring up to 1.2 GeV, 200 mA  </a:t>
            </a:r>
          </a:p>
          <a:p>
            <a:pPr>
              <a:spcBef>
                <a:spcPct val="50000"/>
              </a:spcBef>
              <a:buFont typeface="Wingdings" charset="2"/>
              <a:buChar char="u"/>
            </a:pPr>
            <a:r>
              <a:rPr lang="en-US" dirty="0" smtClean="0">
                <a:sym typeface="Symbol" pitchFamily="-112" charset="2"/>
              </a:rPr>
              <a:t> VEPP-3 energy of 0.6-2 GeV, 10 mA positrons</a:t>
            </a:r>
          </a:p>
        </p:txBody>
      </p:sp>
      <p:pic>
        <p:nvPicPr>
          <p:cNvPr id="10" name="Picture 9" descr="web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0"/>
            <a:ext cx="2153603" cy="1447800"/>
          </a:xfrm>
          <a:prstGeom prst="rect">
            <a:avLst/>
          </a:prstGeom>
        </p:spPr>
      </p:pic>
      <p:pic>
        <p:nvPicPr>
          <p:cNvPr id="7" name="Picture 6" descr="Snapshot 2009-03-26 09-48-35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3421313" y="4274887"/>
            <a:ext cx="1463174" cy="2514600"/>
          </a:xfrm>
          <a:prstGeom prst="rect">
            <a:avLst/>
          </a:prstGeom>
        </p:spPr>
      </p:pic>
      <p:pic>
        <p:nvPicPr>
          <p:cNvPr id="8" name="Picture 7" descr="setup_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 rot="5400000">
            <a:off x="6366781" y="2251983"/>
            <a:ext cx="1981201" cy="3573237"/>
          </a:xfrm>
          <a:prstGeom prst="rect">
            <a:avLst/>
          </a:prstGeom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00800"/>
            <a:ext cx="2895600" cy="457200"/>
          </a:xfrm>
        </p:spPr>
        <p:txBody>
          <a:bodyPr/>
          <a:lstStyle/>
          <a:p>
            <a:r>
              <a:rPr lang="en-US" smtClean="0"/>
              <a:t>JLab, March 27, 2009</a:t>
            </a:r>
            <a:endParaRPr lang="en-US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r>
              <a:rPr lang="en-US" sz="3600" dirty="0"/>
              <a:t>Positron</a:t>
            </a:r>
            <a:r>
              <a:rPr lang="en-US" sz="3600" dirty="0" smtClean="0"/>
              <a:t> Damping Ring Setup</a:t>
            </a:r>
            <a:endParaRPr lang="en-US" sz="3600" dirty="0"/>
          </a:p>
        </p:txBody>
      </p:sp>
      <p:pic>
        <p:nvPicPr>
          <p:cNvPr id="10" name="Picture 9" descr="web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0600"/>
            <a:ext cx="3627121" cy="2438400"/>
          </a:xfrm>
          <a:prstGeom prst="rect">
            <a:avLst/>
          </a:prstGeom>
        </p:spPr>
      </p:pic>
      <p:pic>
        <p:nvPicPr>
          <p:cNvPr id="11" name="Picture 10" descr="Plan-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73626" y="1143000"/>
            <a:ext cx="8870374" cy="523887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419100" y="1333500"/>
            <a:ext cx="53340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4800" y="1219200"/>
            <a:ext cx="32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 bwMode="auto">
          <a:xfrm rot="21059079">
            <a:off x="1295400" y="3810000"/>
            <a:ext cx="762000" cy="152400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990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etector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286000"/>
            <a:ext cx="1518364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Gas Target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33400" y="2743200"/>
            <a:ext cx="1143000" cy="990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7772400" cy="838200"/>
          </a:xfrm>
        </p:spPr>
        <p:txBody>
          <a:bodyPr/>
          <a:lstStyle/>
          <a:p>
            <a:r>
              <a:rPr lang="en-US" sz="3600" dirty="0">
                <a:latin typeface="Courier" pitchFamily="-112" charset="0"/>
              </a:rPr>
              <a:t>Summary</a:t>
            </a:r>
            <a:endParaRPr lang="en-US" sz="3600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9067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entury Schoolbook" pitchFamily="-112" charset="0"/>
              </a:rPr>
              <a:t>Observation of a </a:t>
            </a:r>
            <a:r>
              <a:rPr lang="en-US" sz="2400" dirty="0" smtClean="0">
                <a:latin typeface="Century Schoolbook" pitchFamily="-112" charset="0"/>
              </a:rPr>
              <a:t>U-boson </a:t>
            </a:r>
            <a:r>
              <a:rPr lang="en-US" sz="2400" dirty="0">
                <a:latin typeface="Century Schoolbook" pitchFamily="-112" charset="0"/>
              </a:rPr>
              <a:t>signal on the level of 5 sigma (statistical), assuming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-112" charset="0"/>
              </a:rPr>
              <a:t>f</a:t>
            </a:r>
            <a:r>
              <a:rPr lang="en-US" sz="2400" baseline="-1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-112" charset="0"/>
              </a:rPr>
              <a:t>e</a:t>
            </a:r>
            <a:r>
              <a:rPr lang="en-US" sz="24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-112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-112" charset="0"/>
              </a:rPr>
              <a:t> =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-112" charset="0"/>
              </a:rPr>
              <a:t> 3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-112" charset="0"/>
              </a:rPr>
              <a:t>*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-112" charset="0"/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-112" charset="0"/>
              </a:rPr>
              <a:t>-9</a:t>
            </a:r>
            <a:r>
              <a:rPr lang="en-US" sz="2400" dirty="0" smtClean="0">
                <a:latin typeface="Century Schoolbook" pitchFamily="-112" charset="0"/>
              </a:rPr>
              <a:t>, </a:t>
            </a:r>
            <a:r>
              <a:rPr lang="en-US" sz="2400" dirty="0">
                <a:latin typeface="Century Schoolbook" pitchFamily="-112" charset="0"/>
              </a:rPr>
              <a:t>requires</a:t>
            </a:r>
            <a:r>
              <a:rPr lang="en-US" sz="2400" dirty="0" smtClean="0">
                <a:latin typeface="Century Schoolbook" pitchFamily="-112" charset="0"/>
              </a:rPr>
              <a:t> 20 </a:t>
            </a:r>
            <a:r>
              <a:rPr lang="en-US" sz="2400" dirty="0">
                <a:latin typeface="Century Schoolbook" pitchFamily="-112" charset="0"/>
              </a:rPr>
              <a:t>days of production running (total~</a:t>
            </a:r>
            <a:r>
              <a:rPr lang="en-US" sz="2400" dirty="0" smtClean="0">
                <a:latin typeface="Century Schoolbook" pitchFamily="-112" charset="0"/>
              </a:rPr>
              <a:t> two-month </a:t>
            </a:r>
            <a:r>
              <a:rPr lang="en-US" sz="2400" dirty="0">
                <a:latin typeface="Century Schoolbook" pitchFamily="-112" charset="0"/>
              </a:rPr>
              <a:t>experiment).</a:t>
            </a:r>
            <a:endParaRPr lang="en-US" sz="2400" dirty="0" smtClean="0">
              <a:latin typeface="Century Schoolbook" pitchFamily="-112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Century Schoolbook" pitchFamily="-112" charset="0"/>
              </a:rPr>
              <a:t>For </a:t>
            </a:r>
            <a:r>
              <a:rPr lang="en-US" sz="2400" dirty="0" err="1" smtClean="0">
                <a:latin typeface="Century Schoolbook" pitchFamily="-112" charset="0"/>
              </a:rPr>
              <a:t>m</a:t>
            </a:r>
            <a:r>
              <a:rPr lang="en-US" sz="1600" b="1" baseline="-33000" dirty="0" err="1" smtClean="0">
                <a:latin typeface="Century Schoolbook" pitchFamily="-112" charset="0"/>
              </a:rPr>
              <a:t>U</a:t>
            </a:r>
            <a:r>
              <a:rPr lang="en-US" sz="2400" dirty="0" smtClean="0">
                <a:latin typeface="Century Schoolbook" pitchFamily="-112" charset="0"/>
              </a:rPr>
              <a:t> </a:t>
            </a:r>
            <a:r>
              <a:rPr lang="en-US" sz="2400" dirty="0">
                <a:latin typeface="Century Schoolbook" pitchFamily="-112" charset="0"/>
              </a:rPr>
              <a:t>in range 2-15 MeV</a:t>
            </a:r>
            <a:r>
              <a:rPr lang="en-US" sz="2400" dirty="0">
                <a:latin typeface="Century Schoolbook" pitchFamily="-112" charset="0"/>
                <a:sym typeface="Symbol" pitchFamily="-112" charset="2"/>
              </a:rPr>
              <a:t>, this experiment has unique sensitivity, which about</a:t>
            </a:r>
            <a:r>
              <a:rPr lang="en-US" sz="2400" dirty="0" smtClean="0">
                <a:latin typeface="Century Schoolbook" pitchFamily="-112" charset="0"/>
                <a:sym typeface="Symbol" pitchFamily="-112" charset="2"/>
              </a:rPr>
              <a:t> 1-2 orders </a:t>
            </a:r>
            <a:r>
              <a:rPr lang="en-US" sz="2400" dirty="0">
                <a:latin typeface="Century Schoolbook" pitchFamily="-112" charset="0"/>
                <a:sym typeface="Symbol" pitchFamily="-112" charset="2"/>
              </a:rPr>
              <a:t>higher than (g-2).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entury Schoolbook" pitchFamily="-112" charset="0"/>
              </a:rPr>
              <a:t>Experiment will explore exciting explanation of the 511 keV signal, light dark matter and search for particle beyond Standard Model.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Century Schoolbook" pitchFamily="-112" charset="0"/>
              </a:rPr>
              <a:t>Development of the positron beam capability has other important physics and technological applications in JLab.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latin typeface="Century Schoolbook" pitchFamily="-112" charset="0"/>
            </a:endParaRPr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dirty="0" smtClean="0"/>
              <a:t>JLab, March 27, 2009</a:t>
            </a:r>
            <a:endParaRPr lang="en-US" dirty="0"/>
          </a:p>
        </p:txBody>
      </p:sp>
      <p:pic>
        <p:nvPicPr>
          <p:cNvPr id="6" name="Picture 5" descr="Snapshot 2009-03-26 21-58-29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552"/>
            <a:ext cx="9144000" cy="47788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381000"/>
            <a:ext cx="639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r>
              <a:rPr lang="en-US" dirty="0" smtClean="0"/>
              <a:t>rom Trento 2005, Two-Photon Physics workshop</a:t>
            </a:r>
            <a:endParaRPr lang="en-US" dirty="0"/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dirty="0" smtClean="0"/>
              <a:t>JLab, March 27, 2009</a:t>
            </a:r>
            <a:endParaRPr lang="en-US" dirty="0"/>
          </a:p>
        </p:txBody>
      </p:sp>
      <p:pic>
        <p:nvPicPr>
          <p:cNvPr id="7" name="Picture 6" descr="Snapshot 2009-03-26 21-56-2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324600"/>
          </a:xfrm>
          <a:prstGeom prst="rect">
            <a:avLst/>
          </a:prstGeom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dirty="0" smtClean="0"/>
              <a:t>JLab, March 27, 2009</a:t>
            </a:r>
            <a:endParaRPr lang="en-US" dirty="0"/>
          </a:p>
        </p:txBody>
      </p:sp>
      <p:pic>
        <p:nvPicPr>
          <p:cNvPr id="5" name="Picture 4" descr="Snapshot 2009-03-26 21-56-58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3"/>
            <a:ext cx="9144000" cy="6842554"/>
          </a:xfrm>
          <a:prstGeom prst="rect">
            <a:avLst/>
          </a:prstGeom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</p:spPr>
        <p:txBody>
          <a:bodyPr/>
          <a:lstStyle/>
          <a:p>
            <a:r>
              <a:rPr lang="en-US" dirty="0" smtClean="0"/>
              <a:t>JLab, March 27, 2009</a:t>
            </a:r>
            <a:endParaRPr lang="en-US" dirty="0"/>
          </a:p>
        </p:txBody>
      </p:sp>
      <p:pic>
        <p:nvPicPr>
          <p:cNvPr id="6" name="Picture 5" descr="Snapshot 2009-03-26 21-57-5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184"/>
            <a:ext cx="9144000" cy="6453632"/>
          </a:xfrm>
          <a:prstGeom prst="rect">
            <a:avLst/>
          </a:prstGeom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en-US" sz="3500" dirty="0"/>
              <a:t>From September 2006, NASA/SLAC</a:t>
            </a:r>
            <a:r>
              <a:rPr lang="en-US" sz="4000" dirty="0"/>
              <a:t> </a:t>
            </a:r>
            <a:endParaRPr lang="en-US" sz="3600" dirty="0"/>
          </a:p>
        </p:txBody>
      </p:sp>
      <p:pic>
        <p:nvPicPr>
          <p:cNvPr id="8" name="dark-matter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09600" y="990600"/>
            <a:ext cx="7924800" cy="5283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/>
          <a:lstStyle/>
          <a:p>
            <a:r>
              <a:rPr lang="en-US" sz="3500"/>
              <a:t>From September 2006, NASA/SLAC</a:t>
            </a:r>
            <a:r>
              <a:rPr lang="en-US" sz="4000"/>
              <a:t> </a:t>
            </a:r>
            <a:endParaRPr lang="en-US" sz="3600"/>
          </a:p>
        </p:txBody>
      </p:sp>
      <p:sp>
        <p:nvSpPr>
          <p:cNvPr id="303107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609600" y="3962400"/>
            <a:ext cx="80930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i="1">
                <a:solidFill>
                  <a:srgbClr val="FF0000"/>
                </a:solidFill>
              </a:rPr>
              <a:t>DARK matter directly observed in </a:t>
            </a:r>
            <a:r>
              <a:rPr lang="en-US" i="1" u="sng">
                <a:solidFill>
                  <a:srgbClr val="FF0000"/>
                </a:solidFill>
              </a:rPr>
              <a:t>gravitational</a:t>
            </a:r>
            <a:r>
              <a:rPr lang="en-US" i="1">
                <a:solidFill>
                  <a:srgbClr val="FF0000"/>
                </a:solidFill>
              </a:rPr>
              <a:t> experiment</a:t>
            </a:r>
          </a:p>
          <a:p>
            <a:pPr algn="ctr"/>
            <a:r>
              <a:rPr lang="en-US" i="1">
                <a:solidFill>
                  <a:srgbClr val="FF0000"/>
                </a:solidFill>
              </a:rPr>
              <a:t>What is the nature and parameters of the constituents?</a:t>
            </a:r>
          </a:p>
        </p:txBody>
      </p:sp>
      <p:pic>
        <p:nvPicPr>
          <p:cNvPr id="303108" name="Picture 4" descr="NASA-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8382000" cy="2689225"/>
          </a:xfrm>
          <a:prstGeom prst="rect">
            <a:avLst/>
          </a:prstGeom>
          <a:noFill/>
        </p:spPr>
      </p:pic>
      <p:pic>
        <p:nvPicPr>
          <p:cNvPr id="303113" name="Picture 9" descr="rea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800600"/>
            <a:ext cx="2971800" cy="2019300"/>
          </a:xfrm>
          <a:prstGeom prst="rect">
            <a:avLst/>
          </a:prstGeom>
          <a:noFill/>
        </p:spPr>
      </p:pic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838200" y="5486400"/>
            <a:ext cx="3638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We will discuss the process:</a:t>
            </a:r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600"/>
              <a:t>The case of the Light Dark Matter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83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-112" charset="2"/>
              <a:buNone/>
            </a:pPr>
            <a:r>
              <a:rPr lang="en-US" sz="2800"/>
              <a:t>   The 511 keV line in the spectra of photons</a:t>
            </a:r>
          </a:p>
          <a:p>
            <a:pPr>
              <a:lnSpc>
                <a:spcPct val="90000"/>
              </a:lnSpc>
              <a:buFont typeface="Wingdings" pitchFamily="-112" charset="2"/>
              <a:buNone/>
            </a:pPr>
            <a:endParaRPr lang="en-US" sz="2800"/>
          </a:p>
        </p:txBody>
      </p:sp>
      <p:pic>
        <p:nvPicPr>
          <p:cNvPr id="254980" name="Picture 4" descr="jeanfig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4191000" cy="2286000"/>
          </a:xfrm>
          <a:prstGeom prst="rect">
            <a:avLst/>
          </a:prstGeom>
          <a:noFill/>
        </p:spPr>
      </p:pic>
      <p:pic>
        <p:nvPicPr>
          <p:cNvPr id="254981" name="Picture 5" descr="allsk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514600"/>
            <a:ext cx="4495800" cy="2286000"/>
          </a:xfrm>
          <a:prstGeom prst="rect">
            <a:avLst/>
          </a:prstGeom>
          <a:noFill/>
        </p:spPr>
      </p:pic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898525" y="5089525"/>
            <a:ext cx="31464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Photon energy spectrum</a:t>
            </a: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5257800" y="5105400"/>
            <a:ext cx="2917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Location of the source</a:t>
            </a:r>
          </a:p>
        </p:txBody>
      </p:sp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1600200" y="5715000"/>
            <a:ext cx="60594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P. Jean etal, Astron. Astrophys. 445, 579 (2006)</a:t>
            </a:r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600"/>
              <a:t>The case of the Light Dark Matter</a:t>
            </a:r>
          </a:p>
        </p:txBody>
      </p:sp>
      <p:pic>
        <p:nvPicPr>
          <p:cNvPr id="305162" name="Picture 10" descr="boehm-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85800"/>
            <a:ext cx="7696200" cy="2954338"/>
          </a:xfrm>
          <a:prstGeom prst="rect">
            <a:avLst/>
          </a:prstGeom>
          <a:noFill/>
        </p:spPr>
      </p:pic>
      <p:pic>
        <p:nvPicPr>
          <p:cNvPr id="305163" name="Picture 11" descr="boehm-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5105400"/>
            <a:ext cx="4191000" cy="936625"/>
          </a:xfrm>
          <a:prstGeom prst="rect">
            <a:avLst/>
          </a:prstGeom>
          <a:noFill/>
        </p:spPr>
      </p:pic>
      <p:pic>
        <p:nvPicPr>
          <p:cNvPr id="305165" name="Picture 13" descr="boehm-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836988"/>
            <a:ext cx="4483100" cy="3021012"/>
          </a:xfrm>
          <a:prstGeom prst="rect">
            <a:avLst/>
          </a:prstGeom>
          <a:noFill/>
        </p:spPr>
      </p:pic>
      <p:sp>
        <p:nvSpPr>
          <p:cNvPr id="305169" name="Line 17"/>
          <p:cNvSpPr>
            <a:spLocks noChangeShapeType="1"/>
          </p:cNvSpPr>
          <p:nvPr/>
        </p:nvSpPr>
        <p:spPr bwMode="auto">
          <a:xfrm flipV="1">
            <a:off x="0" y="6172200"/>
            <a:ext cx="4572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171" name="Text Box 19"/>
          <p:cNvSpPr txBox="1">
            <a:spLocks noChangeArrowheads="1"/>
          </p:cNvSpPr>
          <p:nvPr/>
        </p:nvSpPr>
        <p:spPr bwMode="auto">
          <a:xfrm>
            <a:off x="4724400" y="4495800"/>
            <a:ext cx="35067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Scalar  DM particles: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-112" charset="2"/>
              </a:rPr>
              <a:t></a:t>
            </a:r>
            <a:r>
              <a:rPr lang="en-US">
                <a:latin typeface="Symbol" pitchFamily="-112" charset="2"/>
              </a:rPr>
              <a:t></a:t>
            </a:r>
            <a:r>
              <a:rPr lang="en-US"/>
              <a:t>/ </a:t>
            </a: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Symbol" pitchFamily="-112" charset="2"/>
              </a:rPr>
              <a:t></a:t>
            </a:r>
            <a:r>
              <a:rPr lang="en-US"/>
              <a:t> </a:t>
            </a:r>
          </a:p>
        </p:txBody>
      </p:sp>
      <p:sp>
        <p:nvSpPr>
          <p:cNvPr id="305176" name="Line 24"/>
          <p:cNvSpPr>
            <a:spLocks noChangeShapeType="1"/>
          </p:cNvSpPr>
          <p:nvPr/>
        </p:nvSpPr>
        <p:spPr bwMode="auto">
          <a:xfrm flipH="1" flipV="1">
            <a:off x="7848600" y="4572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800600" y="5486400"/>
            <a:ext cx="4038600" cy="533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 w="57150" cmpd="sng">
                <a:solidFill>
                  <a:schemeClr val="tx1"/>
                </a:solidFill>
              </a:ln>
              <a:solidFill>
                <a:srgbClr val="FF0000"/>
              </a:solidFill>
              <a:effectLst/>
              <a:latin typeface="Times" pitchFamily="-112" charset="0"/>
            </a:endParaRPr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sz="3200" dirty="0"/>
              <a:t>The processes which</a:t>
            </a:r>
            <a:r>
              <a:rPr lang="en-US" sz="3200" dirty="0" smtClean="0"/>
              <a:t> could  has U-boson</a:t>
            </a:r>
            <a:endParaRPr lang="en-US" sz="3200" dirty="0"/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762000" y="1447800"/>
            <a:ext cx="388620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 g</a:t>
            </a:r>
            <a:r>
              <a:rPr lang="en-US" baseline="-25000" dirty="0"/>
              <a:t>e</a:t>
            </a:r>
            <a:r>
              <a:rPr lang="en-US" dirty="0"/>
              <a:t>-2, g</a:t>
            </a:r>
            <a:r>
              <a:rPr lang="en-US" baseline="-25000" dirty="0">
                <a:latin typeface="Symbol" pitchFamily="-112" charset="2"/>
              </a:rPr>
              <a:t></a:t>
            </a:r>
            <a:r>
              <a:rPr lang="en-US" dirty="0"/>
              <a:t>-2</a:t>
            </a:r>
          </a:p>
          <a:p>
            <a:r>
              <a:rPr lang="en-US" dirty="0" err="1">
                <a:latin typeface="Symbol" pitchFamily="-112" charset="2"/>
              </a:rPr>
              <a:t></a:t>
            </a:r>
            <a:r>
              <a:rPr lang="en-US" dirty="0" err="1"/>
              <a:t>,</a:t>
            </a:r>
            <a:r>
              <a:rPr lang="en-US" dirty="0" err="1">
                <a:latin typeface="Symbol" pitchFamily="-112" charset="2"/>
              </a:rPr>
              <a:t></a:t>
            </a:r>
            <a:r>
              <a:rPr lang="en-US" dirty="0"/>
              <a:t> decays to U</a:t>
            </a:r>
            <a:r>
              <a:rPr lang="en-US" dirty="0">
                <a:latin typeface="Symbol" pitchFamily="-112" charset="2"/>
              </a:rPr>
              <a:t></a:t>
            </a:r>
            <a:endParaRPr lang="en-US" dirty="0"/>
          </a:p>
          <a:p>
            <a:r>
              <a:rPr lang="en-US" dirty="0" err="1">
                <a:latin typeface="Symbol" pitchFamily="-112" charset="2"/>
              </a:rPr>
              <a:t></a:t>
            </a:r>
            <a:r>
              <a:rPr lang="en-US" dirty="0"/>
              <a:t> decays to </a:t>
            </a:r>
            <a:r>
              <a:rPr lang="en-US" dirty="0" err="1">
                <a:latin typeface="Symbol" pitchFamily="-112" charset="2"/>
              </a:rPr>
              <a:t></a:t>
            </a:r>
            <a:r>
              <a:rPr lang="en-US" sz="1600" dirty="0"/>
              <a:t>+</a:t>
            </a:r>
            <a:r>
              <a:rPr lang="en-US" sz="1400" dirty="0"/>
              <a:t> </a:t>
            </a:r>
            <a:r>
              <a:rPr lang="en-US" dirty="0" err="1"/>
              <a:t>invisible</a:t>
            </a:r>
            <a:r>
              <a:rPr lang="en-US" dirty="0" err="1">
                <a:latin typeface="Symbol" pitchFamily="-112" charset="2"/>
              </a:rPr>
              <a:t></a:t>
            </a:r>
            <a:endParaRPr lang="en-US" dirty="0"/>
          </a:p>
        </p:txBody>
      </p:sp>
      <p:pic>
        <p:nvPicPr>
          <p:cNvPr id="307213" name="Picture 13" descr="boehm-fayet-direc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953000"/>
            <a:ext cx="4876800" cy="1801813"/>
          </a:xfrm>
          <a:prstGeom prst="rect">
            <a:avLst/>
          </a:prstGeom>
          <a:noFill/>
        </p:spPr>
      </p:pic>
      <p:pic>
        <p:nvPicPr>
          <p:cNvPr id="307214" name="Picture 14" descr="boehm-fayet-g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990600"/>
            <a:ext cx="3322638" cy="1687513"/>
          </a:xfrm>
          <a:prstGeom prst="rect">
            <a:avLst/>
          </a:prstGeom>
          <a:noFill/>
        </p:spPr>
      </p:pic>
      <p:pic>
        <p:nvPicPr>
          <p:cNvPr id="307215" name="Picture 15" descr="boehm-fayet-g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819400"/>
            <a:ext cx="6248400" cy="1101725"/>
          </a:xfrm>
          <a:prstGeom prst="rect">
            <a:avLst/>
          </a:prstGeom>
          <a:noFill/>
        </p:spPr>
      </p:pic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152400" y="914400"/>
            <a:ext cx="5043488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00">
                <a:solidFill>
                  <a:srgbClr val="FF0000"/>
                </a:solidFill>
              </a:rPr>
              <a:t>C.Boehm, P.Fayet, Nuclear Physics B 683 (2004) </a:t>
            </a: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990600" y="4191000"/>
            <a:ext cx="8153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Upper limit for the coupling constant  </a:t>
            </a:r>
            <a:r>
              <a:rPr lang="en-US" dirty="0" smtClean="0"/>
              <a:t> |f</a:t>
            </a:r>
            <a:r>
              <a:rPr lang="en-US" baseline="-25000" dirty="0" smtClean="0"/>
              <a:t>eU</a:t>
            </a:r>
            <a:r>
              <a:rPr lang="en-US" dirty="0" smtClean="0"/>
              <a:t>|</a:t>
            </a:r>
            <a:r>
              <a:rPr lang="en-US" baseline="42000" dirty="0" smtClean="0"/>
              <a:t>2</a:t>
            </a:r>
            <a:r>
              <a:rPr lang="en-US" dirty="0" smtClean="0"/>
              <a:t>  &lt; 2 10</a:t>
            </a:r>
            <a:r>
              <a:rPr lang="en-US" baseline="42000" dirty="0" smtClean="0"/>
              <a:t>-8 </a:t>
            </a:r>
            <a:r>
              <a:rPr lang="en-US" dirty="0" smtClean="0"/>
              <a:t>(m</a:t>
            </a:r>
            <a:r>
              <a:rPr lang="en-US" baseline="-31000" dirty="0" smtClean="0"/>
              <a:t>U</a:t>
            </a:r>
            <a:r>
              <a:rPr lang="en-US" dirty="0" smtClean="0"/>
              <a:t>)</a:t>
            </a:r>
            <a:r>
              <a:rPr lang="en-US" baseline="42000" dirty="0" smtClean="0"/>
              <a:t>2</a:t>
            </a:r>
            <a:endParaRPr lang="en-US" baseline="42000" dirty="0"/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sz="3200" dirty="0"/>
              <a:t>The processes which</a:t>
            </a:r>
            <a:r>
              <a:rPr lang="en-US" sz="3200" dirty="0" smtClean="0"/>
              <a:t> could has U </a:t>
            </a:r>
            <a:r>
              <a:rPr lang="en-US" sz="3200" dirty="0"/>
              <a:t>boson</a:t>
            </a:r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4495800" y="1066800"/>
            <a:ext cx="4343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U-boson </a:t>
            </a:r>
            <a:r>
              <a:rPr lang="en-US" dirty="0" err="1" smtClean="0"/>
              <a:t>detectability</a:t>
            </a:r>
            <a:r>
              <a:rPr lang="en-US" dirty="0" smtClean="0"/>
              <a:t>, and LDM</a:t>
            </a:r>
            <a:r>
              <a:rPr lang="en-US" baseline="42000" dirty="0" smtClean="0">
                <a:latin typeface="Symbol" pitchFamily="-112" charset="2"/>
              </a:rPr>
              <a:t></a:t>
            </a:r>
            <a:r>
              <a:rPr lang="en-US" dirty="0">
                <a:latin typeface="Symbol" pitchFamily="-112" charset="2"/>
              </a:rPr>
              <a:t></a:t>
            </a:r>
            <a:endParaRPr lang="en-US" dirty="0"/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304800" y="1143000"/>
            <a:ext cx="3372068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00" dirty="0" err="1" smtClean="0">
                <a:solidFill>
                  <a:srgbClr val="FF0000"/>
                </a:solidFill>
              </a:rPr>
              <a:t>P</a:t>
            </a:r>
            <a:r>
              <a:rPr lang="en-US" sz="1900" dirty="0" err="1">
                <a:solidFill>
                  <a:srgbClr val="FF0000"/>
                </a:solidFill>
              </a:rPr>
              <a:t>.Fayet</a:t>
            </a:r>
            <a:r>
              <a:rPr lang="en-US" sz="1900" dirty="0">
                <a:solidFill>
                  <a:srgbClr val="FF0000"/>
                </a:solidFill>
              </a:rPr>
              <a:t>,</a:t>
            </a:r>
            <a:r>
              <a:rPr lang="en-US" sz="1900" dirty="0" smtClean="0">
                <a:solidFill>
                  <a:srgbClr val="FF0000"/>
                </a:solidFill>
              </a:rPr>
              <a:t>  arXive:0607094 (2006) </a:t>
            </a:r>
            <a:endParaRPr lang="en-US" sz="1900" dirty="0">
              <a:solidFill>
                <a:srgbClr val="FF0000"/>
              </a:solidFill>
            </a:endParaRPr>
          </a:p>
        </p:txBody>
      </p:sp>
      <p:pic>
        <p:nvPicPr>
          <p:cNvPr id="9" name="Picture 8" descr="Snapshot 2009-03-25 11-11-28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3600"/>
            <a:ext cx="5257800" cy="685800"/>
          </a:xfrm>
          <a:prstGeom prst="rect">
            <a:avLst/>
          </a:prstGeom>
        </p:spPr>
      </p:pic>
      <p:pic>
        <p:nvPicPr>
          <p:cNvPr id="12" name="Picture 11" descr="Snapshot 2009-03-25 11-13-50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520" y="2209800"/>
            <a:ext cx="3433480" cy="4572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>
            <a:off x="5334000" y="2438400"/>
            <a:ext cx="533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5" name="Picture 14" descr="Snapshot 2009-03-25 11-16-53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3124200"/>
            <a:ext cx="3429000" cy="533401"/>
          </a:xfrm>
          <a:prstGeom prst="rect">
            <a:avLst/>
          </a:prstGeom>
        </p:spPr>
      </p:pic>
      <p:pic>
        <p:nvPicPr>
          <p:cNvPr id="16" name="Picture 15" descr="Snapshot 2009-03-25 11-19-51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971800"/>
            <a:ext cx="3810000" cy="800600"/>
          </a:xfrm>
          <a:prstGeom prst="rect">
            <a:avLst/>
          </a:prstGeom>
        </p:spPr>
      </p:pic>
      <p:pic>
        <p:nvPicPr>
          <p:cNvPr id="17" name="Picture 16" descr="Snapshot 2009-03-25 11-25-03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200" y="4267200"/>
            <a:ext cx="6472245" cy="18986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1295400" y="4343400"/>
            <a:ext cx="1219200" cy="30480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JLab, March 27, 2009</a:t>
            </a:r>
            <a:endParaRPr lang="en-US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/>
          <a:lstStyle/>
          <a:p>
            <a:r>
              <a:rPr lang="en-US" sz="3200" dirty="0"/>
              <a:t>The processes which</a:t>
            </a:r>
            <a:r>
              <a:rPr lang="en-US" sz="3200" dirty="0" smtClean="0"/>
              <a:t> could has U-boson</a:t>
            </a:r>
            <a:endParaRPr lang="en-US" sz="3200" dirty="0"/>
          </a:p>
        </p:txBody>
      </p:sp>
      <p:sp>
        <p:nvSpPr>
          <p:cNvPr id="307208" name="Text Box 8"/>
          <p:cNvSpPr txBox="1">
            <a:spLocks noChangeArrowheads="1"/>
          </p:cNvSpPr>
          <p:nvPr/>
        </p:nvSpPr>
        <p:spPr bwMode="auto">
          <a:xfrm>
            <a:off x="4953000" y="1219200"/>
            <a:ext cx="38862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latin typeface="Symbol" pitchFamily="-112" charset="2"/>
              </a:rPr>
              <a:t>U </a:t>
            </a:r>
            <a:r>
              <a:rPr lang="en-US" dirty="0" smtClean="0"/>
              <a:t>decays </a:t>
            </a:r>
            <a:r>
              <a:rPr lang="en-US" dirty="0"/>
              <a:t>to </a:t>
            </a:r>
            <a:r>
              <a:rPr lang="en-US" dirty="0" err="1">
                <a:latin typeface="Symbol" pitchFamily="-112" charset="2"/>
              </a:rPr>
              <a:t></a:t>
            </a:r>
            <a:r>
              <a:rPr lang="en-US" sz="1600" dirty="0"/>
              <a:t>+</a:t>
            </a:r>
            <a:r>
              <a:rPr lang="en-US" sz="1400" dirty="0"/>
              <a:t> </a:t>
            </a:r>
            <a:r>
              <a:rPr lang="en-US" dirty="0" smtClean="0"/>
              <a:t>invisible BABAR: </a:t>
            </a:r>
            <a:r>
              <a:rPr lang="en-US" dirty="0" err="1" smtClean="0"/>
              <a:t>B</a:t>
            </a:r>
            <a:r>
              <a:rPr lang="en-US" baseline="-29000" dirty="0" err="1" smtClean="0"/>
              <a:t>inv</a:t>
            </a:r>
            <a:r>
              <a:rPr lang="en-US" dirty="0" smtClean="0"/>
              <a:t>&lt;  3 10</a:t>
            </a:r>
            <a:r>
              <a:rPr lang="en-US" baseline="42000" dirty="0" smtClean="0"/>
              <a:t>-6</a:t>
            </a:r>
            <a:r>
              <a:rPr lang="en-US" baseline="42000" dirty="0" smtClean="0">
                <a:latin typeface="Symbol" pitchFamily="-112" charset="2"/>
              </a:rPr>
              <a:t></a:t>
            </a:r>
            <a:r>
              <a:rPr lang="en-US" dirty="0">
                <a:latin typeface="Symbol" pitchFamily="-112" charset="2"/>
              </a:rPr>
              <a:t></a:t>
            </a:r>
            <a:endParaRPr lang="en-US" dirty="0"/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304800" y="1447800"/>
            <a:ext cx="3480215" cy="3847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900" dirty="0" err="1" smtClean="0">
                <a:solidFill>
                  <a:srgbClr val="FF0000"/>
                </a:solidFill>
              </a:rPr>
              <a:t>P</a:t>
            </a:r>
            <a:r>
              <a:rPr lang="en-US" sz="1900" dirty="0" err="1">
                <a:solidFill>
                  <a:srgbClr val="FF0000"/>
                </a:solidFill>
              </a:rPr>
              <a:t>.Fayet</a:t>
            </a:r>
            <a:r>
              <a:rPr lang="en-US" sz="1900" dirty="0">
                <a:solidFill>
                  <a:srgbClr val="FF0000"/>
                </a:solidFill>
              </a:rPr>
              <a:t>,</a:t>
            </a:r>
            <a:r>
              <a:rPr lang="en-US" sz="1900" dirty="0" smtClean="0">
                <a:solidFill>
                  <a:srgbClr val="FF0000"/>
                </a:solidFill>
              </a:rPr>
              <a:t>  arXive:0812390 (2008) </a:t>
            </a:r>
            <a:endParaRPr lang="en-US" sz="1900" dirty="0">
              <a:solidFill>
                <a:srgbClr val="FF0000"/>
              </a:solidFill>
            </a:endParaRPr>
          </a:p>
        </p:txBody>
      </p:sp>
      <p:sp>
        <p:nvSpPr>
          <p:cNvPr id="307217" name="Text Box 17"/>
          <p:cNvSpPr txBox="1">
            <a:spLocks noChangeArrowheads="1"/>
          </p:cNvSpPr>
          <p:nvPr/>
        </p:nvSpPr>
        <p:spPr bwMode="auto">
          <a:xfrm>
            <a:off x="1447800" y="4495800"/>
            <a:ext cx="685800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u</a:t>
            </a:r>
            <a:r>
              <a:rPr lang="en-US" dirty="0" smtClean="0"/>
              <a:t>niversality of couplings leads to restriction on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the </a:t>
            </a:r>
            <a:r>
              <a:rPr lang="en-US" dirty="0"/>
              <a:t>coupling constant </a:t>
            </a:r>
            <a:r>
              <a:rPr lang="en-US" dirty="0" smtClean="0"/>
              <a:t> |f</a:t>
            </a:r>
            <a:r>
              <a:rPr lang="en-US" baseline="-25000" dirty="0" smtClean="0"/>
              <a:t>eU</a:t>
            </a:r>
            <a:r>
              <a:rPr lang="en-US" dirty="0" smtClean="0"/>
              <a:t>|</a:t>
            </a:r>
            <a:r>
              <a:rPr lang="en-US" baseline="30000" dirty="0" smtClean="0"/>
              <a:t>2</a:t>
            </a:r>
            <a:r>
              <a:rPr lang="en-US" dirty="0" smtClean="0"/>
              <a:t> &lt; 5 10</a:t>
            </a:r>
            <a:r>
              <a:rPr lang="en-US" baseline="42000" dirty="0" smtClean="0"/>
              <a:t>-8</a:t>
            </a:r>
            <a:r>
              <a:rPr lang="en-US" dirty="0" smtClean="0"/>
              <a:t> (m</a:t>
            </a:r>
            <a:r>
              <a:rPr lang="en-US" baseline="-31000" dirty="0" smtClean="0"/>
              <a:t>U</a:t>
            </a:r>
            <a:r>
              <a:rPr lang="en-US" dirty="0" smtClean="0"/>
              <a:t>[MeV])</a:t>
            </a:r>
            <a:r>
              <a:rPr lang="en-US" baseline="42000" dirty="0" smtClean="0"/>
              <a:t>2</a:t>
            </a:r>
            <a:endParaRPr lang="en-US" baseline="42000" dirty="0"/>
          </a:p>
        </p:txBody>
      </p:sp>
      <p:pic>
        <p:nvPicPr>
          <p:cNvPr id="11" name="Picture 10" descr="ups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71600" y="2590800"/>
            <a:ext cx="5940829" cy="1219200"/>
          </a:xfrm>
          <a:prstGeom prst="rect">
            <a:avLst/>
          </a:prstGeom>
        </p:spPr>
      </p:pic>
    </p:spTree>
  </p:cSld>
  <p:clrMapOvr>
    <a:masterClrMapping/>
  </p:clrMapOvr>
  <p:transition advTm="9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 and Light">
  <a:themeElements>
    <a:clrScheme name="Water and Light 1">
      <a:dk1>
        <a:srgbClr val="000000"/>
      </a:dk1>
      <a:lt1>
        <a:srgbClr val="00B8EF"/>
      </a:lt1>
      <a:dk2>
        <a:srgbClr val="000000"/>
      </a:dk2>
      <a:lt2>
        <a:srgbClr val="808080"/>
      </a:lt2>
      <a:accent1>
        <a:srgbClr val="60E2FA"/>
      </a:accent1>
      <a:accent2>
        <a:srgbClr val="01A4DB"/>
      </a:accent2>
      <a:accent3>
        <a:srgbClr val="AAD8F6"/>
      </a:accent3>
      <a:accent4>
        <a:srgbClr val="000000"/>
      </a:accent4>
      <a:accent5>
        <a:srgbClr val="B6EEFC"/>
      </a:accent5>
      <a:accent6>
        <a:srgbClr val="0194C6"/>
      </a:accent6>
      <a:hlink>
        <a:srgbClr val="0081CC"/>
      </a:hlink>
      <a:folHlink>
        <a:srgbClr val="AF67FF"/>
      </a:folHlink>
    </a:clrScheme>
    <a:fontScheme name="Water and Light">
      <a:majorFont>
        <a:latin typeface="Century Gothic"/>
        <a:ea typeface="MS Pゴシック"/>
        <a:cs typeface="MS Pゴシック"/>
      </a:majorFont>
      <a:minorFont>
        <a:latin typeface="Century Gothic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Water and Light 1">
        <a:dk1>
          <a:srgbClr val="000000"/>
        </a:dk1>
        <a:lt1>
          <a:srgbClr val="00B8EF"/>
        </a:lt1>
        <a:dk2>
          <a:srgbClr val="000000"/>
        </a:dk2>
        <a:lt2>
          <a:srgbClr val="808080"/>
        </a:lt2>
        <a:accent1>
          <a:srgbClr val="60E2FA"/>
        </a:accent1>
        <a:accent2>
          <a:srgbClr val="01A4DB"/>
        </a:accent2>
        <a:accent3>
          <a:srgbClr val="AAD8F6"/>
        </a:accent3>
        <a:accent4>
          <a:srgbClr val="000000"/>
        </a:accent4>
        <a:accent5>
          <a:srgbClr val="B6EEFC"/>
        </a:accent5>
        <a:accent6>
          <a:srgbClr val="0194C6"/>
        </a:accent6>
        <a:hlink>
          <a:srgbClr val="0081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0E2FA"/>
    </a:accent1>
    <a:accent2>
      <a:srgbClr val="01A4DB"/>
    </a:accent2>
    <a:accent3>
      <a:srgbClr val="FFFFFF"/>
    </a:accent3>
    <a:accent4>
      <a:srgbClr val="000000"/>
    </a:accent4>
    <a:accent5>
      <a:srgbClr val="B6EEFC"/>
    </a:accent5>
    <a:accent6>
      <a:srgbClr val="0194C6"/>
    </a:accent6>
    <a:hlink>
      <a:srgbClr val="0081CC"/>
    </a:hlink>
    <a:folHlink>
      <a:srgbClr val="AF67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0E2FA"/>
    </a:accent1>
    <a:accent2>
      <a:srgbClr val="01A4DB"/>
    </a:accent2>
    <a:accent3>
      <a:srgbClr val="FFFFFF"/>
    </a:accent3>
    <a:accent4>
      <a:srgbClr val="000000"/>
    </a:accent4>
    <a:accent5>
      <a:srgbClr val="B6EEFC"/>
    </a:accent5>
    <a:accent6>
      <a:srgbClr val="0194C6"/>
    </a:accent6>
    <a:hlink>
      <a:srgbClr val="0081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OS X:Applications:Microsoft Office 2004:Templates:Presentations:Designs:Water and Light</Template>
  <TotalTime>10518</TotalTime>
  <Pages>10</Pages>
  <Words>2408</Words>
  <Application>Microsoft PowerPoint 4.0</Application>
  <PresentationFormat>On-screen Show (4:3)</PresentationFormat>
  <Paragraphs>206</Paragraphs>
  <Slides>28</Slides>
  <Notes>24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Water and Light</vt:lpstr>
      <vt:lpstr>Searching for a U-boson with  a positron beam  </vt:lpstr>
      <vt:lpstr>From September 2006, NASA/SLAC </vt:lpstr>
      <vt:lpstr>From September 2006, NASA/SLAC </vt:lpstr>
      <vt:lpstr>From September 2006, NASA/SLAC </vt:lpstr>
      <vt:lpstr>The case of the Light Dark Matter</vt:lpstr>
      <vt:lpstr>The case of the Light Dark Matter</vt:lpstr>
      <vt:lpstr>The processes which could  has U-boson</vt:lpstr>
      <vt:lpstr>The processes which could has U boson</vt:lpstr>
      <vt:lpstr>The processes which could has U-boson</vt:lpstr>
      <vt:lpstr>The search for the-U boson in e+e-</vt:lpstr>
      <vt:lpstr>The search for new physics in e+e-</vt:lpstr>
      <vt:lpstr>The search for the resonances e+e-</vt:lpstr>
      <vt:lpstr>Another search for the boson</vt:lpstr>
      <vt:lpstr>Search experiment with BaBar data</vt:lpstr>
      <vt:lpstr>Options for e+e- experiment  at low s</vt:lpstr>
      <vt:lpstr>JLab positron beam considerations </vt:lpstr>
      <vt:lpstr>Schematic of the proposed experiment</vt:lpstr>
      <vt:lpstr>Singles Rates</vt:lpstr>
      <vt:lpstr>The photo-production processes</vt:lpstr>
      <vt:lpstr>Expected accuracy of the result</vt:lpstr>
      <vt:lpstr>What is proposed ?</vt:lpstr>
      <vt:lpstr>Positron Beams</vt:lpstr>
      <vt:lpstr>Positron Damping Ring Setup</vt:lpstr>
      <vt:lpstr>Summary</vt:lpstr>
      <vt:lpstr>Slide 25</vt:lpstr>
      <vt:lpstr>Slide 26</vt:lpstr>
      <vt:lpstr>Slide 27</vt:lpstr>
      <vt:lpstr>Slide 28</vt:lpstr>
    </vt:vector>
  </TitlesOfParts>
  <Company>Jefferson Lab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search for U boson  in electron-positron annihilation   </dc:title>
  <dc:subject/>
  <dc:creator>Andy Kowalski</dc:creator>
  <cp:keywords/>
  <dc:description/>
  <cp:lastModifiedBy>Andy Kowalski</cp:lastModifiedBy>
  <cp:revision>180</cp:revision>
  <cp:lastPrinted>2009-03-26T16:25:08Z</cp:lastPrinted>
  <dcterms:created xsi:type="dcterms:W3CDTF">2009-03-27T01:14:17Z</dcterms:created>
  <dcterms:modified xsi:type="dcterms:W3CDTF">2009-03-27T03:16:18Z</dcterms:modified>
</cp:coreProperties>
</file>