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68" r:id="rId2"/>
    <p:sldId id="434" r:id="rId3"/>
    <p:sldId id="407" r:id="rId4"/>
    <p:sldId id="395" r:id="rId5"/>
    <p:sldId id="408" r:id="rId6"/>
    <p:sldId id="410" r:id="rId7"/>
    <p:sldId id="400" r:id="rId8"/>
    <p:sldId id="414" r:id="rId9"/>
    <p:sldId id="433" r:id="rId10"/>
    <p:sldId id="429" r:id="rId11"/>
    <p:sldId id="404" r:id="rId12"/>
    <p:sldId id="421" r:id="rId13"/>
    <p:sldId id="382" r:id="rId14"/>
    <p:sldId id="416" r:id="rId15"/>
    <p:sldId id="402" r:id="rId16"/>
    <p:sldId id="401" r:id="rId17"/>
    <p:sldId id="417" r:id="rId18"/>
    <p:sldId id="418" r:id="rId19"/>
    <p:sldId id="430" r:id="rId20"/>
    <p:sldId id="384" r:id="rId21"/>
    <p:sldId id="385" r:id="rId22"/>
    <p:sldId id="396" r:id="rId23"/>
    <p:sldId id="420" r:id="rId24"/>
    <p:sldId id="386" r:id="rId25"/>
    <p:sldId id="432" r:id="rId26"/>
    <p:sldId id="431" r:id="rId27"/>
    <p:sldId id="424" r:id="rId28"/>
    <p:sldId id="399" r:id="rId29"/>
    <p:sldId id="380" r:id="rId30"/>
    <p:sldId id="422" r:id="rId31"/>
    <p:sldId id="335" r:id="rId32"/>
    <p:sldId id="423" r:id="rId33"/>
    <p:sldId id="264" r:id="rId34"/>
    <p:sldId id="341" r:id="rId35"/>
    <p:sldId id="367" r:id="rId36"/>
    <p:sldId id="383" r:id="rId37"/>
    <p:sldId id="388" r:id="rId38"/>
    <p:sldId id="393" r:id="rId39"/>
    <p:sldId id="387" r:id="rId40"/>
    <p:sldId id="405" r:id="rId41"/>
    <p:sldId id="419" r:id="rId42"/>
    <p:sldId id="26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FF"/>
    <a:srgbClr val="3333CC"/>
    <a:srgbClr val="0000FF"/>
    <a:srgbClr val="F40C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8F645-C90A-4972-B824-E491D3462F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F645-C90A-4972-B824-E491D3462FC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9DB6D-39CB-4F66-B6AF-C9B4843FC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18797-7670-4C52-BB19-7B545C4D2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E22FF-096F-4FAC-B181-BE0D8CE8B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6F41C-4226-49D4-B712-036133FC6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F3FCC-5E0F-42DB-BB9D-E8D826BDD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0126E-7510-48CE-B43F-B008BAD40B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AE1A8-E944-48E7-BBF5-E238D3DB5F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B28C6-AFC5-4E7D-9A84-2106E3758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C892F-8244-4284-94F5-454E89CD7E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3E419-D352-48D0-83C0-47002C251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44182-4AC8-448A-994A-948BFCC6E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CF514-574C-484D-9F8A-8F55EB9A9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2ABEC-9ADA-4BA5-821D-2E2CCFFF0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A236E-BD99-4128-A48A-0D9005C41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0DE509-79E1-467A-9DE8-8505D0F138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066800"/>
            <a:ext cx="8686800" cy="1295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Positrons for Applied Science</a:t>
            </a:r>
            <a:br>
              <a:rPr lang="en-US" sz="4000" smtClean="0">
                <a:solidFill>
                  <a:schemeClr val="accent2"/>
                </a:solidFill>
              </a:rPr>
            </a:br>
            <a:r>
              <a:rPr lang="en-US" sz="4000" smtClean="0">
                <a:solidFill>
                  <a:schemeClr val="accent2"/>
                </a:solidFill>
              </a:rPr>
              <a:t>&amp; Materials Science</a:t>
            </a:r>
            <a:endParaRPr lang="en-US" sz="4000" smtClean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438400"/>
          </a:xfrm>
        </p:spPr>
        <p:txBody>
          <a:bodyPr/>
          <a:lstStyle/>
          <a:p>
            <a:pPr eaLnBrk="1" hangingPunct="1"/>
            <a:r>
              <a:rPr lang="en-US" sz="2400" smtClean="0"/>
              <a:t>K.G. Lynn and M.H. Weber</a:t>
            </a:r>
          </a:p>
          <a:p>
            <a:pPr eaLnBrk="1" hangingPunct="1"/>
            <a:r>
              <a:rPr lang="en-US" sz="2400" smtClean="0"/>
              <a:t>and many others!!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000" i="1" smtClean="0"/>
              <a:t>Washington State University, Pullman, WA</a:t>
            </a:r>
            <a:endParaRPr lang="en-US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743200" y="5486400"/>
            <a:ext cx="4013200" cy="1169988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latin typeface="Times New Roman" pitchFamily="-108" charset="0"/>
              </a:rPr>
              <a:t>JPOS 09</a:t>
            </a:r>
          </a:p>
          <a:p>
            <a:pPr algn="ctr" eaLnBrk="0" hangingPunct="0"/>
            <a:r>
              <a:rPr lang="en-US" sz="1400">
                <a:latin typeface="Times New Roman" pitchFamily="-108" charset="0"/>
              </a:rPr>
              <a:t>International Workshop on Positrons at Jefferson Lab</a:t>
            </a:r>
          </a:p>
          <a:p>
            <a:pPr algn="ctr" eaLnBrk="0" hangingPunct="0"/>
            <a:r>
              <a:rPr lang="en-US" sz="1400">
                <a:latin typeface="Times New Roman" pitchFamily="-108" charset="0"/>
              </a:rPr>
              <a:t>Thomas Jefferson National Accelerator Facility</a:t>
            </a:r>
          </a:p>
          <a:p>
            <a:pPr algn="ctr" eaLnBrk="0" hangingPunct="0"/>
            <a:r>
              <a:rPr lang="en-US" sz="1400">
                <a:latin typeface="Times New Roman" pitchFamily="-108" charset="0"/>
              </a:rPr>
              <a:t>Newport News, VA</a:t>
            </a:r>
          </a:p>
          <a:p>
            <a:pPr algn="ctr" eaLnBrk="0" hangingPunct="0"/>
            <a:r>
              <a:rPr lang="en-US" sz="1400">
                <a:latin typeface="Times New Roman" pitchFamily="-108" charset="0"/>
              </a:rPr>
              <a:t>March 25-27, 2009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5697 w 4986"/>
                <a:gd name="T1" fmla="*/ 340 h 566"/>
                <a:gd name="T2" fmla="*/ 349 w 4986"/>
                <a:gd name="T3" fmla="*/ 770 h 566"/>
                <a:gd name="T4" fmla="*/ 0 w 4986"/>
                <a:gd name="T5" fmla="*/ 0 h 566"/>
                <a:gd name="T6" fmla="*/ 5777 w 4986"/>
                <a:gd name="T7" fmla="*/ 0 h 566"/>
                <a:gd name="T8" fmla="*/ 5697 w 4986"/>
                <a:gd name="T9" fmla="*/ 34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15" name="Picture 7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/>
            <a:r>
              <a:rPr lang="en-US" smtClean="0"/>
              <a:t>Fermi Surfaces</a:t>
            </a:r>
          </a:p>
        </p:txBody>
      </p:sp>
      <p:grpSp>
        <p:nvGrpSpPr>
          <p:cNvPr id="26627" name="Group 9"/>
          <p:cNvGrpSpPr>
            <a:grpSpLocks/>
          </p:cNvGrpSpPr>
          <p:nvPr/>
        </p:nvGrpSpPr>
        <p:grpSpPr bwMode="auto">
          <a:xfrm>
            <a:off x="609600" y="1501775"/>
            <a:ext cx="8042275" cy="4822825"/>
            <a:chOff x="384" y="882"/>
            <a:chExt cx="5066" cy="3038"/>
          </a:xfrm>
        </p:grpSpPr>
        <p:pic>
          <p:nvPicPr>
            <p:cNvPr id="26630" name="Picture 4" descr="G:\Talks_presentations\Kelvin\DOE-Jan99\images\done\ytterium-theory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2" y="1632"/>
              <a:ext cx="2744" cy="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3" descr="G:\Talks_presentations\Kelvin\DOE-Jan99\images\done\ytterium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" y="1008"/>
              <a:ext cx="2769" cy="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Text Box 5"/>
            <p:cNvSpPr txBox="1">
              <a:spLocks noChangeArrowheads="1"/>
            </p:cNvSpPr>
            <p:nvPr/>
          </p:nvSpPr>
          <p:spPr bwMode="auto">
            <a:xfrm>
              <a:off x="4512" y="882"/>
              <a:ext cx="9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Ytterbium</a:t>
              </a:r>
              <a:endParaRPr lang="en-US" sz="1400"/>
            </a:p>
          </p:txBody>
        </p:sp>
        <p:sp>
          <p:nvSpPr>
            <p:cNvPr id="26633" name="Text Box 6"/>
            <p:cNvSpPr txBox="1">
              <a:spLocks noChangeArrowheads="1"/>
            </p:cNvSpPr>
            <p:nvPr/>
          </p:nvSpPr>
          <p:spPr bwMode="auto">
            <a:xfrm>
              <a:off x="2352" y="1104"/>
              <a:ext cx="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Experiment</a:t>
              </a:r>
            </a:p>
          </p:txBody>
        </p:sp>
        <p:sp>
          <p:nvSpPr>
            <p:cNvPr id="26634" name="Rectangle 7"/>
            <p:cNvSpPr>
              <a:spLocks noChangeArrowheads="1"/>
            </p:cNvSpPr>
            <p:nvPr/>
          </p:nvSpPr>
          <p:spPr bwMode="auto">
            <a:xfrm>
              <a:off x="2640" y="3504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Theory</a:t>
              </a:r>
            </a:p>
          </p:txBody>
        </p:sp>
      </p:grp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609600" y="6156325"/>
            <a:ext cx="6018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Now</a:t>
            </a:r>
            <a:r>
              <a:rPr lang="en-US" sz="2000"/>
              <a:t>: 16 dataset</a:t>
            </a:r>
          </a:p>
          <a:p>
            <a:r>
              <a:rPr lang="en-US" sz="2000"/>
              <a:t>    </a:t>
            </a:r>
            <a:r>
              <a:rPr lang="en-US" sz="2000">
                <a:sym typeface="Symbol" pitchFamily="-108" charset="2"/>
              </a:rPr>
              <a:t></a:t>
            </a: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Future</a:t>
            </a:r>
            <a:r>
              <a:rPr lang="en-US" sz="2000"/>
              <a:t>: Super ACAR 1 shot and depth profiles</a:t>
            </a: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762000" y="4953000"/>
            <a:ext cx="351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Resolution limited by acquisition time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/>
          <a:lstStyle/>
          <a:p>
            <a:pPr algn="r"/>
            <a:r>
              <a:rPr lang="en-US" smtClean="0"/>
              <a:t>Quantum dots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04800" y="762000"/>
          <a:ext cx="7696200" cy="6307138"/>
        </p:xfrm>
        <a:graphic>
          <a:graphicData uri="http://schemas.openxmlformats.org/presentationml/2006/ole">
            <p:oleObj spid="_x0000_s27650" name="Graph" r:id="rId4" imgW="3463200" imgH="2838240" progId="Origin50.Graph">
              <p:embed/>
            </p:oleObj>
          </a:graphicData>
        </a:graphic>
      </p:graphicFrame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4267200" y="1219200"/>
            <a:ext cx="1030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-108" charset="0"/>
              </a:rPr>
              <a:t>1.8 nm</a:t>
            </a: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3124200" y="3200400"/>
            <a:ext cx="1030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-108" charset="0"/>
              </a:rPr>
              <a:t>6.0 nm</a:t>
            </a: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1981200" y="2057400"/>
            <a:ext cx="1030288" cy="455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-108" charset="0"/>
              </a:rPr>
              <a:t>4.5 nm</a:t>
            </a: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2133600" y="4495800"/>
            <a:ext cx="1463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-108" charset="0"/>
              </a:rPr>
              <a:t>“baseline”</a:t>
            </a:r>
          </a:p>
        </p:txBody>
      </p:sp>
      <p:pic>
        <p:nvPicPr>
          <p:cNvPr id="27656" name="Picture 13" descr="Colors_QD"/>
          <p:cNvPicPr>
            <a:picLocks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410200" y="1600200"/>
            <a:ext cx="2362200" cy="1941513"/>
          </a:xfrm>
          <a:noFill/>
        </p:spPr>
      </p:pic>
      <p:sp>
        <p:nvSpPr>
          <p:cNvPr id="9" name="Rectangle 8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27658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11" name="Freeform 10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0" name="Picture 5" descr="wsuTLSigRvs-r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20"/>
          <p:cNvGrpSpPr>
            <a:grpSpLocks/>
          </p:cNvGrpSpPr>
          <p:nvPr/>
        </p:nvGrpSpPr>
        <p:grpSpPr bwMode="auto">
          <a:xfrm>
            <a:off x="1219200" y="1905000"/>
            <a:ext cx="7321550" cy="5257800"/>
            <a:chOff x="576" y="864"/>
            <a:chExt cx="4612" cy="3312"/>
          </a:xfrm>
        </p:grpSpPr>
        <p:grpSp>
          <p:nvGrpSpPr>
            <p:cNvPr id="28680" name="Group 19"/>
            <p:cNvGrpSpPr>
              <a:grpSpLocks/>
            </p:cNvGrpSpPr>
            <p:nvPr/>
          </p:nvGrpSpPr>
          <p:grpSpPr bwMode="auto">
            <a:xfrm>
              <a:off x="576" y="864"/>
              <a:ext cx="4612" cy="3312"/>
              <a:chOff x="576" y="864"/>
              <a:chExt cx="4612" cy="3312"/>
            </a:xfrm>
          </p:grpSpPr>
          <p:grpSp>
            <p:nvGrpSpPr>
              <p:cNvPr id="28682" name="Group 18"/>
              <p:cNvGrpSpPr>
                <a:grpSpLocks/>
              </p:cNvGrpSpPr>
              <p:nvPr/>
            </p:nvGrpSpPr>
            <p:grpSpPr bwMode="auto">
              <a:xfrm>
                <a:off x="576" y="864"/>
                <a:ext cx="4612" cy="3312"/>
                <a:chOff x="576" y="864"/>
                <a:chExt cx="4612" cy="3312"/>
              </a:xfrm>
            </p:grpSpPr>
            <p:pic>
              <p:nvPicPr>
                <p:cNvPr id="28684" name="Picture 3" descr="G:\Talks_presentations\Kelvin\DOE-Jan99\images\Iron-with-Cu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728" y="864"/>
                  <a:ext cx="2602" cy="3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8685" name="Group 17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4612" cy="1364"/>
                  <a:chOff x="576" y="2640"/>
                  <a:chExt cx="4612" cy="1364"/>
                </a:xfrm>
              </p:grpSpPr>
              <p:graphicFrame>
                <p:nvGraphicFramePr>
                  <p:cNvPr id="28674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1728" y="2640"/>
                  <a:ext cx="2290" cy="1235"/>
                </p:xfrm>
                <a:graphic>
                  <a:graphicData uri="http://schemas.openxmlformats.org/presentationml/2006/ole">
                    <p:oleObj spid="_x0000_s28674" name="Graph" r:id="rId5" imgW="3634560" imgH="2797920" progId="Origin50.Graph">
                      <p:embed/>
                    </p:oleObj>
                  </a:graphicData>
                </a:graphic>
              </p:graphicFrame>
              <p:grpSp>
                <p:nvGrpSpPr>
                  <p:cNvPr id="2868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576" y="3072"/>
                    <a:ext cx="4612" cy="932"/>
                    <a:chOff x="576" y="3072"/>
                    <a:chExt cx="4612" cy="932"/>
                  </a:xfrm>
                </p:grpSpPr>
                <p:sp>
                  <p:nvSpPr>
                    <p:cNvPr id="28687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66" y="3254"/>
                      <a:ext cx="265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Fe</a:t>
                      </a:r>
                    </a:p>
                  </p:txBody>
                </p:sp>
                <p:sp>
                  <p:nvSpPr>
                    <p:cNvPr id="28688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2" y="3264"/>
                      <a:ext cx="265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Fe</a:t>
                      </a:r>
                    </a:p>
                  </p:txBody>
                </p:sp>
                <p:sp>
                  <p:nvSpPr>
                    <p:cNvPr id="28689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3792"/>
                      <a:ext cx="279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Cu</a:t>
                      </a:r>
                    </a:p>
                  </p:txBody>
                </p:sp>
                <p:sp>
                  <p:nvSpPr>
                    <p:cNvPr id="28690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6" y="3456"/>
                      <a:ext cx="1112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Zero point motion</a:t>
                      </a:r>
                    </a:p>
                    <a:p>
                      <a:r>
                        <a:rPr lang="en-US"/>
                        <a:t>energy</a:t>
                      </a:r>
                    </a:p>
                  </p:txBody>
                </p:sp>
                <p:sp>
                  <p:nvSpPr>
                    <p:cNvPr id="28691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3648"/>
                      <a:ext cx="57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 type="stealth" w="lg" len="lg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2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20" y="3216"/>
                      <a:ext cx="868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Potential well</a:t>
                      </a:r>
                    </a:p>
                    <a:p>
                      <a:r>
                        <a:rPr lang="en-US"/>
                        <a:t>in Fe</a:t>
                      </a:r>
                    </a:p>
                  </p:txBody>
                </p:sp>
                <p:sp>
                  <p:nvSpPr>
                    <p:cNvPr id="28693" name="AutoShape 14"/>
                    <p:cNvSpPr>
                      <a:spLocks/>
                    </p:cNvSpPr>
                    <p:nvPr/>
                  </p:nvSpPr>
                  <p:spPr bwMode="auto">
                    <a:xfrm>
                      <a:off x="4128" y="3168"/>
                      <a:ext cx="144" cy="528"/>
                    </a:xfrm>
                    <a:prstGeom prst="rightBrace">
                      <a:avLst>
                        <a:gd name="adj1" fmla="val 30556"/>
                        <a:gd name="adj2" fmla="val 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4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3072"/>
                      <a:ext cx="266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000" baseline="3000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20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8683" name="Text Box 7"/>
              <p:cNvSpPr txBox="1">
                <a:spLocks noChangeArrowheads="1"/>
              </p:cNvSpPr>
              <p:nvPr/>
            </p:nvSpPr>
            <p:spPr bwMode="auto">
              <a:xfrm>
                <a:off x="1200" y="1056"/>
                <a:ext cx="7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Cu in Fe</a:t>
                </a:r>
              </a:p>
            </p:txBody>
          </p:sp>
        </p:grpSp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>
              <a:off x="2256" y="3600"/>
              <a:ext cx="1488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/>
          <a:lstStyle/>
          <a:p>
            <a:pPr algn="l"/>
            <a:r>
              <a:rPr lang="en-US" smtClean="0"/>
              <a:t>Precipitates-Critical in Reactor</a:t>
            </a:r>
            <a:br>
              <a:rPr lang="en-US" smtClean="0"/>
            </a:br>
            <a:r>
              <a:rPr lang="en-US" smtClean="0"/>
              <a:t>Steels</a:t>
            </a:r>
          </a:p>
        </p:txBody>
      </p:sp>
      <p:grpSp>
        <p:nvGrpSpPr>
          <p:cNvPr id="28677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21" name="Freeform 20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679" name="Picture 5" descr="wsuTLSigRvs-r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391400" cy="1143000"/>
          </a:xfrm>
        </p:spPr>
        <p:txBody>
          <a:bodyPr/>
          <a:lstStyle/>
          <a:p>
            <a:r>
              <a:rPr lang="en-US" smtClean="0"/>
              <a:t>Atomic scale defects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Missing atoms in crystals are called vacancies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They play a key role in the properties of many metals, semiconductors and insulators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How to tell the difference between impurities and dopants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One makes the PC work the other turns it to a pile of junk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Understanding them drives progress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Electronics, solar cells, sensors, optics, detectors (airports), lasers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Silicon, silicon carbide, ZnO, GaN, GaAs, YAG,…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Lasers to cut steel, transparent conductors for monitors, sunlight to electricity, longer lasting cell phones, more gigabytes on DVDs beyond Blue-ray, shorter queues at airport baggage scanners…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29701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03" name="Picture 5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pPr algn="l"/>
            <a:r>
              <a:rPr lang="en-US" sz="3600" smtClean="0"/>
              <a:t>Trapping in negative  or missing atoms</a:t>
            </a:r>
          </a:p>
        </p:txBody>
      </p:sp>
      <p:sp>
        <p:nvSpPr>
          <p:cNvPr id="30723" name="Rectangle 1061"/>
          <p:cNvSpPr>
            <a:spLocks noChangeArrowheads="1"/>
          </p:cNvSpPr>
          <p:nvPr/>
        </p:nvSpPr>
        <p:spPr bwMode="auto">
          <a:xfrm>
            <a:off x="381000" y="3303588"/>
            <a:ext cx="355600" cy="39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i="1">
                <a:solidFill>
                  <a:schemeClr val="bg2"/>
                </a:solidFill>
                <a:latin typeface="Symbol" pitchFamily="-108" charset="2"/>
              </a:rPr>
              <a:t></a:t>
            </a:r>
          </a:p>
        </p:txBody>
      </p:sp>
      <p:sp>
        <p:nvSpPr>
          <p:cNvPr id="30724" name="Rectangle 1880"/>
          <p:cNvSpPr>
            <a:spLocks noChangeArrowheads="1"/>
          </p:cNvSpPr>
          <p:nvPr/>
        </p:nvSpPr>
        <p:spPr bwMode="auto">
          <a:xfrm>
            <a:off x="4881563" y="3325813"/>
            <a:ext cx="338137" cy="3635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  <a:latin typeface="Symbol" pitchFamily="-108" charset="2"/>
              </a:rPr>
              <a:t></a:t>
            </a:r>
          </a:p>
        </p:txBody>
      </p:sp>
      <p:grpSp>
        <p:nvGrpSpPr>
          <p:cNvPr id="30725" name="Group 1885"/>
          <p:cNvGrpSpPr>
            <a:grpSpLocks/>
          </p:cNvGrpSpPr>
          <p:nvPr/>
        </p:nvGrpSpPr>
        <p:grpSpPr bwMode="auto">
          <a:xfrm>
            <a:off x="601663" y="2409825"/>
            <a:ext cx="4046537" cy="2695575"/>
            <a:chOff x="384" y="1248"/>
            <a:chExt cx="2549" cy="1698"/>
          </a:xfrm>
        </p:grpSpPr>
        <p:sp>
          <p:nvSpPr>
            <p:cNvPr id="31549" name="Rectangle 1032"/>
            <p:cNvSpPr>
              <a:spLocks noChangeArrowheads="1"/>
            </p:cNvSpPr>
            <p:nvPr/>
          </p:nvSpPr>
          <p:spPr bwMode="auto">
            <a:xfrm rot="1500000">
              <a:off x="384" y="2688"/>
              <a:ext cx="1253" cy="21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itchFamily="-108" charset="0"/>
                </a:rPr>
                <a:t>&lt;100&gt;-direction (a.u.)</a:t>
              </a:r>
              <a:endParaRPr lang="en-US" sz="1200">
                <a:solidFill>
                  <a:srgbClr val="000000"/>
                </a:solidFill>
                <a:latin typeface="Times New Roman" pitchFamily="-108" charset="0"/>
              </a:endParaRPr>
            </a:p>
          </p:txBody>
        </p:sp>
        <p:grpSp>
          <p:nvGrpSpPr>
            <p:cNvPr id="31550" name="Group 1033"/>
            <p:cNvGrpSpPr>
              <a:grpSpLocks/>
            </p:cNvGrpSpPr>
            <p:nvPr/>
          </p:nvGrpSpPr>
          <p:grpSpPr bwMode="auto">
            <a:xfrm>
              <a:off x="576" y="1248"/>
              <a:ext cx="2264" cy="1590"/>
              <a:chOff x="347" y="1466"/>
              <a:chExt cx="2264" cy="1590"/>
            </a:xfrm>
          </p:grpSpPr>
          <p:sp>
            <p:nvSpPr>
              <p:cNvPr id="31553" name="Line 1034"/>
              <p:cNvSpPr>
                <a:spLocks noChangeShapeType="1"/>
              </p:cNvSpPr>
              <p:nvPr/>
            </p:nvSpPr>
            <p:spPr bwMode="auto">
              <a:xfrm flipV="1">
                <a:off x="1444" y="2568"/>
                <a:ext cx="1167" cy="3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4" name="Line 1035"/>
              <p:cNvSpPr>
                <a:spLocks noChangeShapeType="1"/>
              </p:cNvSpPr>
              <p:nvPr/>
            </p:nvSpPr>
            <p:spPr bwMode="auto">
              <a:xfrm flipH="1" flipV="1">
                <a:off x="533" y="2472"/>
                <a:ext cx="911" cy="4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5" name="Line 1036"/>
              <p:cNvSpPr>
                <a:spLocks noChangeShapeType="1"/>
              </p:cNvSpPr>
              <p:nvPr/>
            </p:nvSpPr>
            <p:spPr bwMode="auto">
              <a:xfrm>
                <a:off x="1444" y="2893"/>
                <a:ext cx="2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6" name="Rectangle 1037"/>
              <p:cNvSpPr>
                <a:spLocks noChangeArrowheads="1"/>
              </p:cNvSpPr>
              <p:nvPr/>
            </p:nvSpPr>
            <p:spPr bwMode="auto">
              <a:xfrm>
                <a:off x="1432" y="2885"/>
                <a:ext cx="162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0</a:t>
                </a:r>
              </a:p>
            </p:txBody>
          </p:sp>
          <p:sp>
            <p:nvSpPr>
              <p:cNvPr id="31557" name="Line 1038"/>
              <p:cNvSpPr>
                <a:spLocks noChangeShapeType="1"/>
              </p:cNvSpPr>
              <p:nvPr/>
            </p:nvSpPr>
            <p:spPr bwMode="auto">
              <a:xfrm>
                <a:off x="1861" y="2778"/>
                <a:ext cx="22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8" name="Rectangle 1039"/>
              <p:cNvSpPr>
                <a:spLocks noChangeArrowheads="1"/>
              </p:cNvSpPr>
              <p:nvPr/>
            </p:nvSpPr>
            <p:spPr bwMode="auto">
              <a:xfrm>
                <a:off x="1854" y="2770"/>
                <a:ext cx="162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5</a:t>
                </a:r>
              </a:p>
            </p:txBody>
          </p:sp>
          <p:sp>
            <p:nvSpPr>
              <p:cNvPr id="31559" name="Line 1040"/>
              <p:cNvSpPr>
                <a:spLocks noChangeShapeType="1"/>
              </p:cNvSpPr>
              <p:nvPr/>
            </p:nvSpPr>
            <p:spPr bwMode="auto">
              <a:xfrm>
                <a:off x="2283" y="2667"/>
                <a:ext cx="2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0" name="Rectangle 1041"/>
              <p:cNvSpPr>
                <a:spLocks noChangeArrowheads="1"/>
              </p:cNvSpPr>
              <p:nvPr/>
            </p:nvSpPr>
            <p:spPr bwMode="auto">
              <a:xfrm>
                <a:off x="2271" y="2654"/>
                <a:ext cx="210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10</a:t>
                </a:r>
              </a:p>
            </p:txBody>
          </p:sp>
          <p:sp>
            <p:nvSpPr>
              <p:cNvPr id="31561" name="Line 1042"/>
              <p:cNvSpPr>
                <a:spLocks noChangeShapeType="1"/>
              </p:cNvSpPr>
              <p:nvPr/>
            </p:nvSpPr>
            <p:spPr bwMode="auto">
              <a:xfrm flipH="1">
                <a:off x="1407" y="2893"/>
                <a:ext cx="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2" name="Rectangle 1043"/>
              <p:cNvSpPr>
                <a:spLocks noChangeArrowheads="1"/>
              </p:cNvSpPr>
              <p:nvPr/>
            </p:nvSpPr>
            <p:spPr bwMode="auto">
              <a:xfrm>
                <a:off x="1278" y="2875"/>
                <a:ext cx="162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0</a:t>
                </a:r>
              </a:p>
            </p:txBody>
          </p:sp>
          <p:sp>
            <p:nvSpPr>
              <p:cNvPr id="31563" name="Line 1044"/>
              <p:cNvSpPr>
                <a:spLocks noChangeShapeType="1"/>
              </p:cNvSpPr>
              <p:nvPr/>
            </p:nvSpPr>
            <p:spPr bwMode="auto">
              <a:xfrm flipH="1">
                <a:off x="1085" y="2744"/>
                <a:ext cx="3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4" name="Rectangle 1045"/>
              <p:cNvSpPr>
                <a:spLocks noChangeArrowheads="1"/>
              </p:cNvSpPr>
              <p:nvPr/>
            </p:nvSpPr>
            <p:spPr bwMode="auto">
              <a:xfrm>
                <a:off x="956" y="2726"/>
                <a:ext cx="162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5</a:t>
                </a:r>
              </a:p>
            </p:txBody>
          </p:sp>
          <p:sp>
            <p:nvSpPr>
              <p:cNvPr id="31565" name="Line 1046"/>
              <p:cNvSpPr>
                <a:spLocks noChangeShapeType="1"/>
              </p:cNvSpPr>
              <p:nvPr/>
            </p:nvSpPr>
            <p:spPr bwMode="auto">
              <a:xfrm flipH="1">
                <a:off x="764" y="2595"/>
                <a:ext cx="37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6" name="Rectangle 1047"/>
              <p:cNvSpPr>
                <a:spLocks noChangeArrowheads="1"/>
              </p:cNvSpPr>
              <p:nvPr/>
            </p:nvSpPr>
            <p:spPr bwMode="auto">
              <a:xfrm>
                <a:off x="582" y="2578"/>
                <a:ext cx="210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10</a:t>
                </a:r>
              </a:p>
            </p:txBody>
          </p:sp>
          <p:grpSp>
            <p:nvGrpSpPr>
              <p:cNvPr id="31567" name="Group 1048"/>
              <p:cNvGrpSpPr>
                <a:grpSpLocks/>
              </p:cNvGrpSpPr>
              <p:nvPr/>
            </p:nvGrpSpPr>
            <p:grpSpPr bwMode="auto">
              <a:xfrm>
                <a:off x="347" y="1466"/>
                <a:ext cx="197" cy="1072"/>
                <a:chOff x="347" y="1466"/>
                <a:chExt cx="197" cy="1072"/>
              </a:xfrm>
            </p:grpSpPr>
            <p:sp>
              <p:nvSpPr>
                <p:cNvPr id="61264" name="Line 1049"/>
                <p:cNvSpPr>
                  <a:spLocks noChangeShapeType="1"/>
                </p:cNvSpPr>
                <p:nvPr/>
              </p:nvSpPr>
              <p:spPr bwMode="auto">
                <a:xfrm flipV="1">
                  <a:off x="537" y="1565"/>
                  <a:ext cx="0" cy="9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265" name="Line 1050"/>
                <p:cNvSpPr>
                  <a:spLocks noChangeShapeType="1"/>
                </p:cNvSpPr>
                <p:nvPr/>
              </p:nvSpPr>
              <p:spPr bwMode="auto">
                <a:xfrm flipH="1" flipV="1">
                  <a:off x="505" y="2458"/>
                  <a:ext cx="36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266" name="Rectangle 1051"/>
                <p:cNvSpPr>
                  <a:spLocks noChangeArrowheads="1"/>
                </p:cNvSpPr>
                <p:nvPr/>
              </p:nvSpPr>
              <p:spPr bwMode="auto">
                <a:xfrm>
                  <a:off x="347" y="2367"/>
                  <a:ext cx="194" cy="17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Times New Roman" pitchFamily="-108" charset="0"/>
                    </a:rPr>
                    <a:t>-1</a:t>
                  </a:r>
                </a:p>
              </p:txBody>
            </p:sp>
            <p:sp>
              <p:nvSpPr>
                <p:cNvPr id="61267" name="Line 1052"/>
                <p:cNvSpPr>
                  <a:spLocks noChangeShapeType="1"/>
                </p:cNvSpPr>
                <p:nvPr/>
              </p:nvSpPr>
              <p:spPr bwMode="auto">
                <a:xfrm flipH="1" flipV="1">
                  <a:off x="505" y="2232"/>
                  <a:ext cx="36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268" name="Rectangle 1053"/>
                <p:cNvSpPr>
                  <a:spLocks noChangeArrowheads="1"/>
                </p:cNvSpPr>
                <p:nvPr/>
              </p:nvSpPr>
              <p:spPr bwMode="auto">
                <a:xfrm>
                  <a:off x="382" y="2141"/>
                  <a:ext cx="162" cy="17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Times New Roman" pitchFamily="-108" charset="0"/>
                    </a:rPr>
                    <a:t>0</a:t>
                  </a:r>
                </a:p>
              </p:txBody>
            </p:sp>
            <p:sp>
              <p:nvSpPr>
                <p:cNvPr id="61269" name="Line 1054"/>
                <p:cNvSpPr>
                  <a:spLocks noChangeShapeType="1"/>
                </p:cNvSpPr>
                <p:nvPr/>
              </p:nvSpPr>
              <p:spPr bwMode="auto">
                <a:xfrm flipH="1" flipV="1">
                  <a:off x="505" y="2007"/>
                  <a:ext cx="36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270" name="Rectangle 1055"/>
                <p:cNvSpPr>
                  <a:spLocks noChangeArrowheads="1"/>
                </p:cNvSpPr>
                <p:nvPr/>
              </p:nvSpPr>
              <p:spPr bwMode="auto">
                <a:xfrm>
                  <a:off x="382" y="1917"/>
                  <a:ext cx="162" cy="17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Times New Roman" pitchFamily="-108" charset="0"/>
                    </a:rPr>
                    <a:t>1</a:t>
                  </a:r>
                </a:p>
              </p:txBody>
            </p:sp>
            <p:sp>
              <p:nvSpPr>
                <p:cNvPr id="61271" name="Line 1056"/>
                <p:cNvSpPr>
                  <a:spLocks noChangeShapeType="1"/>
                </p:cNvSpPr>
                <p:nvPr/>
              </p:nvSpPr>
              <p:spPr bwMode="auto">
                <a:xfrm flipH="1" flipV="1">
                  <a:off x="505" y="1781"/>
                  <a:ext cx="36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272" name="Rectangle 1057"/>
                <p:cNvSpPr>
                  <a:spLocks noChangeArrowheads="1"/>
                </p:cNvSpPr>
                <p:nvPr/>
              </p:nvSpPr>
              <p:spPr bwMode="auto">
                <a:xfrm>
                  <a:off x="382" y="1691"/>
                  <a:ext cx="162" cy="17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Times New Roman" pitchFamily="-108" charset="0"/>
                    </a:rPr>
                    <a:t>2</a:t>
                  </a:r>
                </a:p>
              </p:txBody>
            </p:sp>
            <p:sp>
              <p:nvSpPr>
                <p:cNvPr id="61273" name="Line 1058"/>
                <p:cNvSpPr>
                  <a:spLocks noChangeShapeType="1"/>
                </p:cNvSpPr>
                <p:nvPr/>
              </p:nvSpPr>
              <p:spPr bwMode="auto">
                <a:xfrm flipH="1" flipV="1">
                  <a:off x="505" y="1556"/>
                  <a:ext cx="36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274" name="Rectangle 1059"/>
                <p:cNvSpPr>
                  <a:spLocks noChangeArrowheads="1"/>
                </p:cNvSpPr>
                <p:nvPr/>
              </p:nvSpPr>
              <p:spPr bwMode="auto">
                <a:xfrm>
                  <a:off x="382" y="1466"/>
                  <a:ext cx="162" cy="17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Times New Roman" pitchFamily="-108" charset="0"/>
                    </a:rPr>
                    <a:t>3</a:t>
                  </a:r>
                </a:p>
              </p:txBody>
            </p:sp>
          </p:grpSp>
          <p:sp>
            <p:nvSpPr>
              <p:cNvPr id="31568" name="Freeform 1060"/>
              <p:cNvSpPr>
                <a:spLocks/>
              </p:cNvSpPr>
              <p:nvPr/>
            </p:nvSpPr>
            <p:spPr bwMode="auto">
              <a:xfrm>
                <a:off x="1455" y="2097"/>
                <a:ext cx="58" cy="44"/>
              </a:xfrm>
              <a:custGeom>
                <a:avLst/>
                <a:gdLst>
                  <a:gd name="T0" fmla="*/ 24 w 58"/>
                  <a:gd name="T1" fmla="*/ 43 h 44"/>
                  <a:gd name="T2" fmla="*/ 0 w 58"/>
                  <a:gd name="T3" fmla="*/ 43 h 44"/>
                  <a:gd name="T4" fmla="*/ 33 w 58"/>
                  <a:gd name="T5" fmla="*/ 0 h 44"/>
                  <a:gd name="T6" fmla="*/ 57 w 58"/>
                  <a:gd name="T7" fmla="*/ 5 h 44"/>
                  <a:gd name="T8" fmla="*/ 24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43"/>
                    </a:moveTo>
                    <a:lnTo>
                      <a:pt x="0" y="43"/>
                    </a:lnTo>
                    <a:lnTo>
                      <a:pt x="33" y="0"/>
                    </a:lnTo>
                    <a:lnTo>
                      <a:pt x="57" y="5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9" name="Freeform 1061"/>
              <p:cNvSpPr>
                <a:spLocks/>
              </p:cNvSpPr>
              <p:nvPr/>
            </p:nvSpPr>
            <p:spPr bwMode="auto">
              <a:xfrm>
                <a:off x="1420" y="2140"/>
                <a:ext cx="60" cy="20"/>
              </a:xfrm>
              <a:custGeom>
                <a:avLst/>
                <a:gdLst>
                  <a:gd name="T0" fmla="*/ 24 w 60"/>
                  <a:gd name="T1" fmla="*/ 19 h 20"/>
                  <a:gd name="T2" fmla="*/ 0 w 60"/>
                  <a:gd name="T3" fmla="*/ 19 h 20"/>
                  <a:gd name="T4" fmla="*/ 35 w 60"/>
                  <a:gd name="T5" fmla="*/ 0 h 20"/>
                  <a:gd name="T6" fmla="*/ 59 w 60"/>
                  <a:gd name="T7" fmla="*/ 0 h 20"/>
                  <a:gd name="T8" fmla="*/ 24 w 60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0"/>
                  <a:gd name="T17" fmla="*/ 60 w 6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0">
                    <a:moveTo>
                      <a:pt x="24" y="19"/>
                    </a:moveTo>
                    <a:lnTo>
                      <a:pt x="0" y="19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0" name="Freeform 1062"/>
              <p:cNvSpPr>
                <a:spLocks/>
              </p:cNvSpPr>
              <p:nvPr/>
            </p:nvSpPr>
            <p:spPr bwMode="auto">
              <a:xfrm>
                <a:off x="1488" y="2040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57 h 63"/>
                  <a:gd name="T4" fmla="*/ 33 w 58"/>
                  <a:gd name="T5" fmla="*/ 0 h 63"/>
                  <a:gd name="T6" fmla="*/ 57 w 58"/>
                  <a:gd name="T7" fmla="*/ 9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57"/>
                    </a:lnTo>
                    <a:lnTo>
                      <a:pt x="33" y="0"/>
                    </a:lnTo>
                    <a:lnTo>
                      <a:pt x="57" y="9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1" name="Freeform 1063"/>
              <p:cNvSpPr>
                <a:spLocks/>
              </p:cNvSpPr>
              <p:nvPr/>
            </p:nvSpPr>
            <p:spPr bwMode="auto">
              <a:xfrm>
                <a:off x="1387" y="2159"/>
                <a:ext cx="58" cy="1"/>
              </a:xfrm>
              <a:custGeom>
                <a:avLst/>
                <a:gdLst>
                  <a:gd name="T0" fmla="*/ 29 w 58"/>
                  <a:gd name="T1" fmla="*/ 0 h 1"/>
                  <a:gd name="T2" fmla="*/ 0 w 58"/>
                  <a:gd name="T3" fmla="*/ 0 h 1"/>
                  <a:gd name="T4" fmla="*/ 33 w 58"/>
                  <a:gd name="T5" fmla="*/ 0 h 1"/>
                  <a:gd name="T6" fmla="*/ 57 w 58"/>
                  <a:gd name="T7" fmla="*/ 0 h 1"/>
                  <a:gd name="T8" fmla="*/ 29 w 5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"/>
                  <a:gd name="T17" fmla="*/ 58 w 5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">
                    <a:moveTo>
                      <a:pt x="29" y="0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2" name="Freeform 1064"/>
              <p:cNvSpPr>
                <a:spLocks/>
              </p:cNvSpPr>
              <p:nvPr/>
            </p:nvSpPr>
            <p:spPr bwMode="auto">
              <a:xfrm>
                <a:off x="1521" y="1972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68 h 78"/>
                  <a:gd name="T4" fmla="*/ 34 w 59"/>
                  <a:gd name="T5" fmla="*/ 0 h 78"/>
                  <a:gd name="T6" fmla="*/ 58 w 59"/>
                  <a:gd name="T7" fmla="*/ 15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68"/>
                    </a:lnTo>
                    <a:lnTo>
                      <a:pt x="34" y="0"/>
                    </a:lnTo>
                    <a:lnTo>
                      <a:pt x="58" y="15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3" name="Freeform 1065"/>
              <p:cNvSpPr>
                <a:spLocks/>
              </p:cNvSpPr>
              <p:nvPr/>
            </p:nvSpPr>
            <p:spPr bwMode="auto">
              <a:xfrm>
                <a:off x="1804" y="2116"/>
                <a:ext cx="60" cy="44"/>
              </a:xfrm>
              <a:custGeom>
                <a:avLst/>
                <a:gdLst>
                  <a:gd name="T0" fmla="*/ 24 w 60"/>
                  <a:gd name="T1" fmla="*/ 39 h 44"/>
                  <a:gd name="T2" fmla="*/ 0 w 60"/>
                  <a:gd name="T3" fmla="*/ 0 h 44"/>
                  <a:gd name="T4" fmla="*/ 35 w 60"/>
                  <a:gd name="T5" fmla="*/ 0 h 44"/>
                  <a:gd name="T6" fmla="*/ 59 w 60"/>
                  <a:gd name="T7" fmla="*/ 43 h 44"/>
                  <a:gd name="T8" fmla="*/ 24 w 60"/>
                  <a:gd name="T9" fmla="*/ 3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39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59" y="43"/>
                    </a:lnTo>
                    <a:lnTo>
                      <a:pt x="24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4" name="Freeform 1066"/>
              <p:cNvSpPr>
                <a:spLocks/>
              </p:cNvSpPr>
              <p:nvPr/>
            </p:nvSpPr>
            <p:spPr bwMode="auto">
              <a:xfrm>
                <a:off x="1479" y="2092"/>
                <a:ext cx="58" cy="49"/>
              </a:xfrm>
              <a:custGeom>
                <a:avLst/>
                <a:gdLst>
                  <a:gd name="T0" fmla="*/ 29 w 58"/>
                  <a:gd name="T1" fmla="*/ 29 h 49"/>
                  <a:gd name="T2" fmla="*/ 0 w 58"/>
                  <a:gd name="T3" fmla="*/ 48 h 49"/>
                  <a:gd name="T4" fmla="*/ 33 w 58"/>
                  <a:gd name="T5" fmla="*/ 10 h 49"/>
                  <a:gd name="T6" fmla="*/ 57 w 58"/>
                  <a:gd name="T7" fmla="*/ 0 h 49"/>
                  <a:gd name="T8" fmla="*/ 29 w 58"/>
                  <a:gd name="T9" fmla="*/ 2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9" y="29"/>
                    </a:moveTo>
                    <a:lnTo>
                      <a:pt x="0" y="48"/>
                    </a:lnTo>
                    <a:lnTo>
                      <a:pt x="33" y="10"/>
                    </a:lnTo>
                    <a:lnTo>
                      <a:pt x="57" y="0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5" name="Freeform 1067"/>
              <p:cNvSpPr>
                <a:spLocks/>
              </p:cNvSpPr>
              <p:nvPr/>
            </p:nvSpPr>
            <p:spPr bwMode="auto">
              <a:xfrm>
                <a:off x="1780" y="2054"/>
                <a:ext cx="60" cy="63"/>
              </a:xfrm>
              <a:custGeom>
                <a:avLst/>
                <a:gdLst>
                  <a:gd name="T0" fmla="*/ 24 w 60"/>
                  <a:gd name="T1" fmla="*/ 62 h 63"/>
                  <a:gd name="T2" fmla="*/ 0 w 60"/>
                  <a:gd name="T3" fmla="*/ 5 h 63"/>
                  <a:gd name="T4" fmla="*/ 35 w 60"/>
                  <a:gd name="T5" fmla="*/ 0 h 63"/>
                  <a:gd name="T6" fmla="*/ 59 w 60"/>
                  <a:gd name="T7" fmla="*/ 62 h 63"/>
                  <a:gd name="T8" fmla="*/ 24 w 60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3"/>
                  <a:gd name="T17" fmla="*/ 60 w 6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3">
                    <a:moveTo>
                      <a:pt x="24" y="62"/>
                    </a:moveTo>
                    <a:lnTo>
                      <a:pt x="0" y="5"/>
                    </a:lnTo>
                    <a:lnTo>
                      <a:pt x="35" y="0"/>
                    </a:lnTo>
                    <a:lnTo>
                      <a:pt x="59" y="62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6" name="Freeform 1068"/>
              <p:cNvSpPr>
                <a:spLocks/>
              </p:cNvSpPr>
              <p:nvPr/>
            </p:nvSpPr>
            <p:spPr bwMode="auto">
              <a:xfrm>
                <a:off x="1512" y="2044"/>
                <a:ext cx="58" cy="59"/>
              </a:xfrm>
              <a:custGeom>
                <a:avLst/>
                <a:gdLst>
                  <a:gd name="T0" fmla="*/ 24 w 58"/>
                  <a:gd name="T1" fmla="*/ 48 h 59"/>
                  <a:gd name="T2" fmla="*/ 0 w 58"/>
                  <a:gd name="T3" fmla="*/ 58 h 59"/>
                  <a:gd name="T4" fmla="*/ 33 w 58"/>
                  <a:gd name="T5" fmla="*/ 5 h 59"/>
                  <a:gd name="T6" fmla="*/ 57 w 58"/>
                  <a:gd name="T7" fmla="*/ 0 h 59"/>
                  <a:gd name="T8" fmla="*/ 24 w 58"/>
                  <a:gd name="T9" fmla="*/ 4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48"/>
                    </a:moveTo>
                    <a:lnTo>
                      <a:pt x="0" y="58"/>
                    </a:lnTo>
                    <a:lnTo>
                      <a:pt x="33" y="5"/>
                    </a:lnTo>
                    <a:lnTo>
                      <a:pt x="57" y="0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7" name="Freeform 1069"/>
              <p:cNvSpPr>
                <a:spLocks/>
              </p:cNvSpPr>
              <p:nvPr/>
            </p:nvSpPr>
            <p:spPr bwMode="auto">
              <a:xfrm>
                <a:off x="1444" y="2121"/>
                <a:ext cx="64" cy="39"/>
              </a:xfrm>
              <a:custGeom>
                <a:avLst/>
                <a:gdLst>
                  <a:gd name="T0" fmla="*/ 29 w 64"/>
                  <a:gd name="T1" fmla="*/ 19 h 39"/>
                  <a:gd name="T2" fmla="*/ 0 w 64"/>
                  <a:gd name="T3" fmla="*/ 38 h 39"/>
                  <a:gd name="T4" fmla="*/ 34 w 64"/>
                  <a:gd name="T5" fmla="*/ 19 h 39"/>
                  <a:gd name="T6" fmla="*/ 63 w 64"/>
                  <a:gd name="T7" fmla="*/ 0 h 39"/>
                  <a:gd name="T8" fmla="*/ 29 w 64"/>
                  <a:gd name="T9" fmla="*/ 1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9"/>
                  <a:gd name="T17" fmla="*/ 64 w 6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9">
                    <a:moveTo>
                      <a:pt x="29" y="19"/>
                    </a:moveTo>
                    <a:lnTo>
                      <a:pt x="0" y="38"/>
                    </a:lnTo>
                    <a:lnTo>
                      <a:pt x="34" y="19"/>
                    </a:lnTo>
                    <a:lnTo>
                      <a:pt x="63" y="0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8" name="Freeform 1070"/>
              <p:cNvSpPr>
                <a:spLocks/>
              </p:cNvSpPr>
              <p:nvPr/>
            </p:nvSpPr>
            <p:spPr bwMode="auto">
              <a:xfrm>
                <a:off x="1828" y="2155"/>
                <a:ext cx="60" cy="29"/>
              </a:xfrm>
              <a:custGeom>
                <a:avLst/>
                <a:gdLst>
                  <a:gd name="T0" fmla="*/ 24 w 60"/>
                  <a:gd name="T1" fmla="*/ 24 h 29"/>
                  <a:gd name="T2" fmla="*/ 0 w 60"/>
                  <a:gd name="T3" fmla="*/ 0 h 29"/>
                  <a:gd name="T4" fmla="*/ 35 w 60"/>
                  <a:gd name="T5" fmla="*/ 4 h 29"/>
                  <a:gd name="T6" fmla="*/ 59 w 60"/>
                  <a:gd name="T7" fmla="*/ 28 h 29"/>
                  <a:gd name="T8" fmla="*/ 24 w 60"/>
                  <a:gd name="T9" fmla="*/ 2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9"/>
                  <a:gd name="T17" fmla="*/ 60 w 60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9">
                    <a:moveTo>
                      <a:pt x="24" y="24"/>
                    </a:moveTo>
                    <a:lnTo>
                      <a:pt x="0" y="0"/>
                    </a:lnTo>
                    <a:lnTo>
                      <a:pt x="35" y="4"/>
                    </a:lnTo>
                    <a:lnTo>
                      <a:pt x="59" y="28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9" name="Freeform 1071"/>
              <p:cNvSpPr>
                <a:spLocks/>
              </p:cNvSpPr>
              <p:nvPr/>
            </p:nvSpPr>
            <p:spPr bwMode="auto">
              <a:xfrm>
                <a:off x="1555" y="1905"/>
                <a:ext cx="58" cy="83"/>
              </a:xfrm>
              <a:custGeom>
                <a:avLst/>
                <a:gdLst>
                  <a:gd name="T0" fmla="*/ 24 w 58"/>
                  <a:gd name="T1" fmla="*/ 82 h 83"/>
                  <a:gd name="T2" fmla="*/ 0 w 58"/>
                  <a:gd name="T3" fmla="*/ 67 h 83"/>
                  <a:gd name="T4" fmla="*/ 33 w 58"/>
                  <a:gd name="T5" fmla="*/ 0 h 83"/>
                  <a:gd name="T6" fmla="*/ 57 w 58"/>
                  <a:gd name="T7" fmla="*/ 19 h 83"/>
                  <a:gd name="T8" fmla="*/ 24 w 58"/>
                  <a:gd name="T9" fmla="*/ 82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3"/>
                  <a:gd name="T17" fmla="*/ 58 w 5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3">
                    <a:moveTo>
                      <a:pt x="24" y="82"/>
                    </a:moveTo>
                    <a:lnTo>
                      <a:pt x="0" y="67"/>
                    </a:lnTo>
                    <a:lnTo>
                      <a:pt x="33" y="0"/>
                    </a:lnTo>
                    <a:lnTo>
                      <a:pt x="57" y="19"/>
                    </a:lnTo>
                    <a:lnTo>
                      <a:pt x="24" y="8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0" name="Freeform 1072"/>
              <p:cNvSpPr>
                <a:spLocks/>
              </p:cNvSpPr>
              <p:nvPr/>
            </p:nvSpPr>
            <p:spPr bwMode="auto">
              <a:xfrm>
                <a:off x="1751" y="1987"/>
                <a:ext cx="65" cy="73"/>
              </a:xfrm>
              <a:custGeom>
                <a:avLst/>
                <a:gdLst>
                  <a:gd name="T0" fmla="*/ 29 w 65"/>
                  <a:gd name="T1" fmla="*/ 72 h 73"/>
                  <a:gd name="T2" fmla="*/ 0 w 65"/>
                  <a:gd name="T3" fmla="*/ 5 h 73"/>
                  <a:gd name="T4" fmla="*/ 35 w 65"/>
                  <a:gd name="T5" fmla="*/ 0 h 73"/>
                  <a:gd name="T6" fmla="*/ 64 w 65"/>
                  <a:gd name="T7" fmla="*/ 67 h 73"/>
                  <a:gd name="T8" fmla="*/ 29 w 65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3"/>
                  <a:gd name="T17" fmla="*/ 65 w 6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3">
                    <a:moveTo>
                      <a:pt x="29" y="72"/>
                    </a:moveTo>
                    <a:lnTo>
                      <a:pt x="0" y="5"/>
                    </a:lnTo>
                    <a:lnTo>
                      <a:pt x="35" y="0"/>
                    </a:lnTo>
                    <a:lnTo>
                      <a:pt x="64" y="67"/>
                    </a:lnTo>
                    <a:lnTo>
                      <a:pt x="29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1" name="Freeform 1073"/>
              <p:cNvSpPr>
                <a:spLocks/>
              </p:cNvSpPr>
              <p:nvPr/>
            </p:nvSpPr>
            <p:spPr bwMode="auto">
              <a:xfrm>
                <a:off x="1545" y="1987"/>
                <a:ext cx="59" cy="63"/>
              </a:xfrm>
              <a:custGeom>
                <a:avLst/>
                <a:gdLst>
                  <a:gd name="T0" fmla="*/ 24 w 59"/>
                  <a:gd name="T1" fmla="*/ 57 h 63"/>
                  <a:gd name="T2" fmla="*/ 0 w 59"/>
                  <a:gd name="T3" fmla="*/ 62 h 63"/>
                  <a:gd name="T4" fmla="*/ 34 w 59"/>
                  <a:gd name="T5" fmla="*/ 0 h 63"/>
                  <a:gd name="T6" fmla="*/ 58 w 59"/>
                  <a:gd name="T7" fmla="*/ 9 h 63"/>
                  <a:gd name="T8" fmla="*/ 24 w 59"/>
                  <a:gd name="T9" fmla="*/ 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57"/>
                    </a:moveTo>
                    <a:lnTo>
                      <a:pt x="0" y="62"/>
                    </a:lnTo>
                    <a:lnTo>
                      <a:pt x="34" y="0"/>
                    </a:lnTo>
                    <a:lnTo>
                      <a:pt x="58" y="9"/>
                    </a:lnTo>
                    <a:lnTo>
                      <a:pt x="24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2" name="Freeform 1074"/>
              <p:cNvSpPr>
                <a:spLocks/>
              </p:cNvSpPr>
              <p:nvPr/>
            </p:nvSpPr>
            <p:spPr bwMode="auto">
              <a:xfrm>
                <a:off x="1353" y="2135"/>
                <a:ext cx="64" cy="25"/>
              </a:xfrm>
              <a:custGeom>
                <a:avLst/>
                <a:gdLst>
                  <a:gd name="T0" fmla="*/ 29 w 64"/>
                  <a:gd name="T1" fmla="*/ 0 h 25"/>
                  <a:gd name="T2" fmla="*/ 0 w 64"/>
                  <a:gd name="T3" fmla="*/ 0 h 25"/>
                  <a:gd name="T4" fmla="*/ 34 w 64"/>
                  <a:gd name="T5" fmla="*/ 24 h 25"/>
                  <a:gd name="T6" fmla="*/ 63 w 64"/>
                  <a:gd name="T7" fmla="*/ 24 h 25"/>
                  <a:gd name="T8" fmla="*/ 29 w 6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5"/>
                  <a:gd name="T17" fmla="*/ 64 w 6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5">
                    <a:moveTo>
                      <a:pt x="29" y="0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63" y="24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3" name="Freeform 1075"/>
              <p:cNvSpPr>
                <a:spLocks/>
              </p:cNvSpPr>
              <p:nvPr/>
            </p:nvSpPr>
            <p:spPr bwMode="auto">
              <a:xfrm>
                <a:off x="1416" y="2140"/>
                <a:ext cx="58" cy="20"/>
              </a:xfrm>
              <a:custGeom>
                <a:avLst/>
                <a:gdLst>
                  <a:gd name="T0" fmla="*/ 24 w 58"/>
                  <a:gd name="T1" fmla="*/ 0 h 20"/>
                  <a:gd name="T2" fmla="*/ 0 w 58"/>
                  <a:gd name="T3" fmla="*/ 19 h 20"/>
                  <a:gd name="T4" fmla="*/ 28 w 58"/>
                  <a:gd name="T5" fmla="*/ 19 h 20"/>
                  <a:gd name="T6" fmla="*/ 57 w 58"/>
                  <a:gd name="T7" fmla="*/ 0 h 20"/>
                  <a:gd name="T8" fmla="*/ 24 w 5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0"/>
                  <a:gd name="T17" fmla="*/ 58 w 5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0">
                    <a:moveTo>
                      <a:pt x="24" y="0"/>
                    </a:moveTo>
                    <a:lnTo>
                      <a:pt x="0" y="19"/>
                    </a:lnTo>
                    <a:lnTo>
                      <a:pt x="28" y="19"/>
                    </a:lnTo>
                    <a:lnTo>
                      <a:pt x="57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4" name="Freeform 1076"/>
              <p:cNvSpPr>
                <a:spLocks/>
              </p:cNvSpPr>
              <p:nvPr/>
            </p:nvSpPr>
            <p:spPr bwMode="auto">
              <a:xfrm>
                <a:off x="1727" y="1915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14 h 78"/>
                  <a:gd name="T4" fmla="*/ 34 w 59"/>
                  <a:gd name="T5" fmla="*/ 0 h 78"/>
                  <a:gd name="T6" fmla="*/ 58 w 59"/>
                  <a:gd name="T7" fmla="*/ 72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14"/>
                    </a:lnTo>
                    <a:lnTo>
                      <a:pt x="34" y="0"/>
                    </a:lnTo>
                    <a:lnTo>
                      <a:pt x="58" y="72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5" name="Freeform 1077"/>
              <p:cNvSpPr>
                <a:spLocks/>
              </p:cNvSpPr>
              <p:nvPr/>
            </p:nvSpPr>
            <p:spPr bwMode="auto">
              <a:xfrm>
                <a:off x="1588" y="1848"/>
                <a:ext cx="60" cy="77"/>
              </a:xfrm>
              <a:custGeom>
                <a:avLst/>
                <a:gdLst>
                  <a:gd name="T0" fmla="*/ 24 w 60"/>
                  <a:gd name="T1" fmla="*/ 76 h 77"/>
                  <a:gd name="T2" fmla="*/ 0 w 60"/>
                  <a:gd name="T3" fmla="*/ 57 h 77"/>
                  <a:gd name="T4" fmla="*/ 30 w 60"/>
                  <a:gd name="T5" fmla="*/ 0 h 77"/>
                  <a:gd name="T6" fmla="*/ 59 w 60"/>
                  <a:gd name="T7" fmla="*/ 19 h 77"/>
                  <a:gd name="T8" fmla="*/ 24 w 60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7"/>
                  <a:gd name="T17" fmla="*/ 60 w 60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7">
                    <a:moveTo>
                      <a:pt x="24" y="76"/>
                    </a:moveTo>
                    <a:lnTo>
                      <a:pt x="0" y="57"/>
                    </a:lnTo>
                    <a:lnTo>
                      <a:pt x="30" y="0"/>
                    </a:lnTo>
                    <a:lnTo>
                      <a:pt x="59" y="19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6" name="Freeform 1078"/>
              <p:cNvSpPr>
                <a:spLocks/>
              </p:cNvSpPr>
              <p:nvPr/>
            </p:nvSpPr>
            <p:spPr bwMode="auto">
              <a:xfrm>
                <a:off x="1747" y="2054"/>
                <a:ext cx="58" cy="63"/>
              </a:xfrm>
              <a:custGeom>
                <a:avLst/>
                <a:gdLst>
                  <a:gd name="T0" fmla="*/ 24 w 58"/>
                  <a:gd name="T1" fmla="*/ 48 h 63"/>
                  <a:gd name="T2" fmla="*/ 0 w 58"/>
                  <a:gd name="T3" fmla="*/ 0 h 63"/>
                  <a:gd name="T4" fmla="*/ 33 w 58"/>
                  <a:gd name="T5" fmla="*/ 5 h 63"/>
                  <a:gd name="T6" fmla="*/ 57 w 58"/>
                  <a:gd name="T7" fmla="*/ 62 h 63"/>
                  <a:gd name="T8" fmla="*/ 24 w 58"/>
                  <a:gd name="T9" fmla="*/ 4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48"/>
                    </a:moveTo>
                    <a:lnTo>
                      <a:pt x="0" y="0"/>
                    </a:lnTo>
                    <a:lnTo>
                      <a:pt x="33" y="5"/>
                    </a:lnTo>
                    <a:lnTo>
                      <a:pt x="57" y="62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7" name="Freeform 1079"/>
              <p:cNvSpPr>
                <a:spLocks/>
              </p:cNvSpPr>
              <p:nvPr/>
            </p:nvSpPr>
            <p:spPr bwMode="auto">
              <a:xfrm>
                <a:off x="1771" y="2102"/>
                <a:ext cx="58" cy="54"/>
              </a:xfrm>
              <a:custGeom>
                <a:avLst/>
                <a:gdLst>
                  <a:gd name="T0" fmla="*/ 24 w 58"/>
                  <a:gd name="T1" fmla="*/ 33 h 54"/>
                  <a:gd name="T2" fmla="*/ 0 w 58"/>
                  <a:gd name="T3" fmla="*/ 0 h 54"/>
                  <a:gd name="T4" fmla="*/ 33 w 58"/>
                  <a:gd name="T5" fmla="*/ 14 h 54"/>
                  <a:gd name="T6" fmla="*/ 57 w 58"/>
                  <a:gd name="T7" fmla="*/ 53 h 54"/>
                  <a:gd name="T8" fmla="*/ 24 w 58"/>
                  <a:gd name="T9" fmla="*/ 3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33"/>
                    </a:moveTo>
                    <a:lnTo>
                      <a:pt x="0" y="0"/>
                    </a:lnTo>
                    <a:lnTo>
                      <a:pt x="33" y="14"/>
                    </a:lnTo>
                    <a:lnTo>
                      <a:pt x="57" y="53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8" name="Freeform 1080"/>
              <p:cNvSpPr>
                <a:spLocks/>
              </p:cNvSpPr>
              <p:nvPr/>
            </p:nvSpPr>
            <p:spPr bwMode="auto">
              <a:xfrm>
                <a:off x="1579" y="1924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63 h 73"/>
                  <a:gd name="T4" fmla="*/ 33 w 58"/>
                  <a:gd name="T5" fmla="*/ 0 h 73"/>
                  <a:gd name="T6" fmla="*/ 57 w 58"/>
                  <a:gd name="T7" fmla="*/ 24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63"/>
                    </a:lnTo>
                    <a:lnTo>
                      <a:pt x="33" y="0"/>
                    </a:lnTo>
                    <a:lnTo>
                      <a:pt x="57" y="24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9" name="Freeform 1081"/>
              <p:cNvSpPr>
                <a:spLocks/>
              </p:cNvSpPr>
              <p:nvPr/>
            </p:nvSpPr>
            <p:spPr bwMode="auto">
              <a:xfrm>
                <a:off x="1852" y="2179"/>
                <a:ext cx="64" cy="17"/>
              </a:xfrm>
              <a:custGeom>
                <a:avLst/>
                <a:gdLst>
                  <a:gd name="T0" fmla="*/ 29 w 64"/>
                  <a:gd name="T1" fmla="*/ 0 h 17"/>
                  <a:gd name="T2" fmla="*/ 0 w 64"/>
                  <a:gd name="T3" fmla="*/ 0 h 17"/>
                  <a:gd name="T4" fmla="*/ 34 w 64"/>
                  <a:gd name="T5" fmla="*/ 16 h 17"/>
                  <a:gd name="T6" fmla="*/ 63 w 64"/>
                  <a:gd name="T7" fmla="*/ 16 h 17"/>
                  <a:gd name="T8" fmla="*/ 29 w 6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7"/>
                  <a:gd name="T17" fmla="*/ 64 w 6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7">
                    <a:moveTo>
                      <a:pt x="29" y="0"/>
                    </a:moveTo>
                    <a:lnTo>
                      <a:pt x="0" y="0"/>
                    </a:lnTo>
                    <a:lnTo>
                      <a:pt x="34" y="16"/>
                    </a:lnTo>
                    <a:lnTo>
                      <a:pt x="63" y="16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0" name="Freeform 1082"/>
              <p:cNvSpPr>
                <a:spLocks/>
              </p:cNvSpPr>
              <p:nvPr/>
            </p:nvSpPr>
            <p:spPr bwMode="auto">
              <a:xfrm>
                <a:off x="1651" y="1785"/>
                <a:ext cx="58" cy="44"/>
              </a:xfrm>
              <a:custGeom>
                <a:avLst/>
                <a:gdLst>
                  <a:gd name="T0" fmla="*/ 28 w 58"/>
                  <a:gd name="T1" fmla="*/ 43 h 44"/>
                  <a:gd name="T2" fmla="*/ 0 w 58"/>
                  <a:gd name="T3" fmla="*/ 24 h 44"/>
                  <a:gd name="T4" fmla="*/ 33 w 58"/>
                  <a:gd name="T5" fmla="*/ 0 h 44"/>
                  <a:gd name="T6" fmla="*/ 57 w 58"/>
                  <a:gd name="T7" fmla="*/ 24 h 44"/>
                  <a:gd name="T8" fmla="*/ 28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8" y="43"/>
                    </a:moveTo>
                    <a:lnTo>
                      <a:pt x="0" y="24"/>
                    </a:lnTo>
                    <a:lnTo>
                      <a:pt x="33" y="0"/>
                    </a:lnTo>
                    <a:lnTo>
                      <a:pt x="57" y="24"/>
                    </a:lnTo>
                    <a:lnTo>
                      <a:pt x="28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1" name="Freeform 1083"/>
              <p:cNvSpPr>
                <a:spLocks/>
              </p:cNvSpPr>
              <p:nvPr/>
            </p:nvSpPr>
            <p:spPr bwMode="auto">
              <a:xfrm>
                <a:off x="1723" y="1992"/>
                <a:ext cx="58" cy="68"/>
              </a:xfrm>
              <a:custGeom>
                <a:avLst/>
                <a:gdLst>
                  <a:gd name="T0" fmla="*/ 24 w 58"/>
                  <a:gd name="T1" fmla="*/ 62 h 68"/>
                  <a:gd name="T2" fmla="*/ 0 w 58"/>
                  <a:gd name="T3" fmla="*/ 9 h 68"/>
                  <a:gd name="T4" fmla="*/ 28 w 58"/>
                  <a:gd name="T5" fmla="*/ 0 h 68"/>
                  <a:gd name="T6" fmla="*/ 57 w 58"/>
                  <a:gd name="T7" fmla="*/ 67 h 68"/>
                  <a:gd name="T8" fmla="*/ 24 w 58"/>
                  <a:gd name="T9" fmla="*/ 62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8"/>
                  <a:gd name="T17" fmla="*/ 58 w 5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8">
                    <a:moveTo>
                      <a:pt x="24" y="62"/>
                    </a:moveTo>
                    <a:lnTo>
                      <a:pt x="0" y="9"/>
                    </a:lnTo>
                    <a:lnTo>
                      <a:pt x="28" y="0"/>
                    </a:lnTo>
                    <a:lnTo>
                      <a:pt x="57" y="67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2" name="Freeform 1084"/>
              <p:cNvSpPr>
                <a:spLocks/>
              </p:cNvSpPr>
              <p:nvPr/>
            </p:nvSpPr>
            <p:spPr bwMode="auto">
              <a:xfrm>
                <a:off x="1617" y="1809"/>
                <a:ext cx="63" cy="59"/>
              </a:xfrm>
              <a:custGeom>
                <a:avLst/>
                <a:gdLst>
                  <a:gd name="T0" fmla="*/ 29 w 63"/>
                  <a:gd name="T1" fmla="*/ 58 h 59"/>
                  <a:gd name="T2" fmla="*/ 0 w 63"/>
                  <a:gd name="T3" fmla="*/ 39 h 59"/>
                  <a:gd name="T4" fmla="*/ 34 w 63"/>
                  <a:gd name="T5" fmla="*/ 0 h 59"/>
                  <a:gd name="T6" fmla="*/ 62 w 63"/>
                  <a:gd name="T7" fmla="*/ 19 h 59"/>
                  <a:gd name="T8" fmla="*/ 29 w 63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9"/>
                  <a:gd name="T17" fmla="*/ 63 w 6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9">
                    <a:moveTo>
                      <a:pt x="29" y="58"/>
                    </a:moveTo>
                    <a:lnTo>
                      <a:pt x="0" y="39"/>
                    </a:lnTo>
                    <a:lnTo>
                      <a:pt x="34" y="0"/>
                    </a:lnTo>
                    <a:lnTo>
                      <a:pt x="62" y="19"/>
                    </a:lnTo>
                    <a:lnTo>
                      <a:pt x="29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3" name="Freeform 1085"/>
              <p:cNvSpPr>
                <a:spLocks/>
              </p:cNvSpPr>
              <p:nvPr/>
            </p:nvSpPr>
            <p:spPr bwMode="auto">
              <a:xfrm>
                <a:off x="1703" y="1852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20 h 78"/>
                  <a:gd name="T4" fmla="*/ 34 w 59"/>
                  <a:gd name="T5" fmla="*/ 0 h 78"/>
                  <a:gd name="T6" fmla="*/ 58 w 59"/>
                  <a:gd name="T7" fmla="*/ 63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20"/>
                    </a:lnTo>
                    <a:lnTo>
                      <a:pt x="34" y="0"/>
                    </a:lnTo>
                    <a:lnTo>
                      <a:pt x="58" y="63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4" name="Freeform 1086"/>
              <p:cNvSpPr>
                <a:spLocks/>
              </p:cNvSpPr>
              <p:nvPr/>
            </p:nvSpPr>
            <p:spPr bwMode="auto">
              <a:xfrm>
                <a:off x="1795" y="2135"/>
                <a:ext cx="58" cy="45"/>
              </a:xfrm>
              <a:custGeom>
                <a:avLst/>
                <a:gdLst>
                  <a:gd name="T0" fmla="*/ 28 w 58"/>
                  <a:gd name="T1" fmla="*/ 20 h 45"/>
                  <a:gd name="T2" fmla="*/ 0 w 58"/>
                  <a:gd name="T3" fmla="*/ 0 h 45"/>
                  <a:gd name="T4" fmla="*/ 33 w 58"/>
                  <a:gd name="T5" fmla="*/ 20 h 45"/>
                  <a:gd name="T6" fmla="*/ 57 w 58"/>
                  <a:gd name="T7" fmla="*/ 44 h 45"/>
                  <a:gd name="T8" fmla="*/ 28 w 58"/>
                  <a:gd name="T9" fmla="*/ 2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5"/>
                  <a:gd name="T17" fmla="*/ 58 w 5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5">
                    <a:moveTo>
                      <a:pt x="28" y="20"/>
                    </a:moveTo>
                    <a:lnTo>
                      <a:pt x="0" y="0"/>
                    </a:lnTo>
                    <a:lnTo>
                      <a:pt x="33" y="20"/>
                    </a:lnTo>
                    <a:lnTo>
                      <a:pt x="57" y="44"/>
                    </a:lnTo>
                    <a:lnTo>
                      <a:pt x="28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5" name="Freeform 1087"/>
              <p:cNvSpPr>
                <a:spLocks/>
              </p:cNvSpPr>
              <p:nvPr/>
            </p:nvSpPr>
            <p:spPr bwMode="auto">
              <a:xfrm>
                <a:off x="1679" y="1809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19 h 64"/>
                  <a:gd name="T4" fmla="*/ 29 w 59"/>
                  <a:gd name="T5" fmla="*/ 0 h 64"/>
                  <a:gd name="T6" fmla="*/ 58 w 59"/>
                  <a:gd name="T7" fmla="*/ 43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19"/>
                    </a:lnTo>
                    <a:lnTo>
                      <a:pt x="29" y="0"/>
                    </a:lnTo>
                    <a:lnTo>
                      <a:pt x="58" y="43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6" name="Freeform 1088"/>
              <p:cNvSpPr>
                <a:spLocks/>
              </p:cNvSpPr>
              <p:nvPr/>
            </p:nvSpPr>
            <p:spPr bwMode="auto">
              <a:xfrm>
                <a:off x="1695" y="1929"/>
                <a:ext cx="57" cy="73"/>
              </a:xfrm>
              <a:custGeom>
                <a:avLst/>
                <a:gdLst>
                  <a:gd name="T0" fmla="*/ 28 w 57"/>
                  <a:gd name="T1" fmla="*/ 72 h 73"/>
                  <a:gd name="T2" fmla="*/ 0 w 57"/>
                  <a:gd name="T3" fmla="*/ 19 h 73"/>
                  <a:gd name="T4" fmla="*/ 32 w 57"/>
                  <a:gd name="T5" fmla="*/ 0 h 73"/>
                  <a:gd name="T6" fmla="*/ 56 w 57"/>
                  <a:gd name="T7" fmla="*/ 63 h 73"/>
                  <a:gd name="T8" fmla="*/ 28 w 57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3"/>
                  <a:gd name="T17" fmla="*/ 57 w 57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3">
                    <a:moveTo>
                      <a:pt x="28" y="72"/>
                    </a:moveTo>
                    <a:lnTo>
                      <a:pt x="0" y="19"/>
                    </a:lnTo>
                    <a:lnTo>
                      <a:pt x="32" y="0"/>
                    </a:lnTo>
                    <a:lnTo>
                      <a:pt x="56" y="63"/>
                    </a:lnTo>
                    <a:lnTo>
                      <a:pt x="28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7" name="Freeform 1089"/>
              <p:cNvSpPr>
                <a:spLocks/>
              </p:cNvSpPr>
              <p:nvPr/>
            </p:nvSpPr>
            <p:spPr bwMode="auto">
              <a:xfrm>
                <a:off x="1612" y="1867"/>
                <a:ext cx="60" cy="82"/>
              </a:xfrm>
              <a:custGeom>
                <a:avLst/>
                <a:gdLst>
                  <a:gd name="T0" fmla="*/ 24 w 60"/>
                  <a:gd name="T1" fmla="*/ 81 h 82"/>
                  <a:gd name="T2" fmla="*/ 0 w 60"/>
                  <a:gd name="T3" fmla="*/ 57 h 82"/>
                  <a:gd name="T4" fmla="*/ 35 w 60"/>
                  <a:gd name="T5" fmla="*/ 0 h 82"/>
                  <a:gd name="T6" fmla="*/ 59 w 60"/>
                  <a:gd name="T7" fmla="*/ 38 h 82"/>
                  <a:gd name="T8" fmla="*/ 24 w 60"/>
                  <a:gd name="T9" fmla="*/ 8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2"/>
                  <a:gd name="T17" fmla="*/ 60 w 60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2">
                    <a:moveTo>
                      <a:pt x="24" y="81"/>
                    </a:moveTo>
                    <a:lnTo>
                      <a:pt x="0" y="57"/>
                    </a:lnTo>
                    <a:lnTo>
                      <a:pt x="35" y="0"/>
                    </a:lnTo>
                    <a:lnTo>
                      <a:pt x="59" y="38"/>
                    </a:lnTo>
                    <a:lnTo>
                      <a:pt x="24" y="8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8" name="Freeform 1090"/>
              <p:cNvSpPr>
                <a:spLocks/>
              </p:cNvSpPr>
              <p:nvPr/>
            </p:nvSpPr>
            <p:spPr bwMode="auto">
              <a:xfrm>
                <a:off x="1536" y="2040"/>
                <a:ext cx="64" cy="53"/>
              </a:xfrm>
              <a:custGeom>
                <a:avLst/>
                <a:gdLst>
                  <a:gd name="T0" fmla="*/ 28 w 64"/>
                  <a:gd name="T1" fmla="*/ 28 h 53"/>
                  <a:gd name="T2" fmla="*/ 0 w 64"/>
                  <a:gd name="T3" fmla="*/ 52 h 53"/>
                  <a:gd name="T4" fmla="*/ 34 w 64"/>
                  <a:gd name="T5" fmla="*/ 4 h 53"/>
                  <a:gd name="T6" fmla="*/ 63 w 64"/>
                  <a:gd name="T7" fmla="*/ 0 h 53"/>
                  <a:gd name="T8" fmla="*/ 28 w 64"/>
                  <a:gd name="T9" fmla="*/ 28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3"/>
                  <a:gd name="T17" fmla="*/ 64 w 64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3">
                    <a:moveTo>
                      <a:pt x="28" y="28"/>
                    </a:moveTo>
                    <a:lnTo>
                      <a:pt x="0" y="52"/>
                    </a:lnTo>
                    <a:lnTo>
                      <a:pt x="34" y="4"/>
                    </a:lnTo>
                    <a:lnTo>
                      <a:pt x="63" y="0"/>
                    </a:lnTo>
                    <a:lnTo>
                      <a:pt x="28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9" name="Freeform 1091"/>
              <p:cNvSpPr>
                <a:spLocks/>
              </p:cNvSpPr>
              <p:nvPr/>
            </p:nvSpPr>
            <p:spPr bwMode="auto">
              <a:xfrm>
                <a:off x="1569" y="1996"/>
                <a:ext cx="59" cy="49"/>
              </a:xfrm>
              <a:custGeom>
                <a:avLst/>
                <a:gdLst>
                  <a:gd name="T0" fmla="*/ 29 w 59"/>
                  <a:gd name="T1" fmla="*/ 44 h 49"/>
                  <a:gd name="T2" fmla="*/ 0 w 59"/>
                  <a:gd name="T3" fmla="*/ 48 h 49"/>
                  <a:gd name="T4" fmla="*/ 34 w 59"/>
                  <a:gd name="T5" fmla="*/ 0 h 49"/>
                  <a:gd name="T6" fmla="*/ 58 w 59"/>
                  <a:gd name="T7" fmla="*/ 15 h 49"/>
                  <a:gd name="T8" fmla="*/ 29 w 59"/>
                  <a:gd name="T9" fmla="*/ 4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9" y="44"/>
                    </a:moveTo>
                    <a:lnTo>
                      <a:pt x="0" y="48"/>
                    </a:lnTo>
                    <a:lnTo>
                      <a:pt x="34" y="0"/>
                    </a:lnTo>
                    <a:lnTo>
                      <a:pt x="58" y="15"/>
                    </a:lnTo>
                    <a:lnTo>
                      <a:pt x="29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0" name="Freeform 1092"/>
              <p:cNvSpPr>
                <a:spLocks/>
              </p:cNvSpPr>
              <p:nvPr/>
            </p:nvSpPr>
            <p:spPr bwMode="auto">
              <a:xfrm>
                <a:off x="1647" y="1828"/>
                <a:ext cx="57" cy="78"/>
              </a:xfrm>
              <a:custGeom>
                <a:avLst/>
                <a:gdLst>
                  <a:gd name="T0" fmla="*/ 24 w 57"/>
                  <a:gd name="T1" fmla="*/ 77 h 78"/>
                  <a:gd name="T2" fmla="*/ 0 w 57"/>
                  <a:gd name="T3" fmla="*/ 39 h 78"/>
                  <a:gd name="T4" fmla="*/ 32 w 57"/>
                  <a:gd name="T5" fmla="*/ 0 h 78"/>
                  <a:gd name="T6" fmla="*/ 56 w 57"/>
                  <a:gd name="T7" fmla="*/ 44 h 78"/>
                  <a:gd name="T8" fmla="*/ 24 w 57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8"/>
                  <a:gd name="T17" fmla="*/ 57 w 5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8">
                    <a:moveTo>
                      <a:pt x="24" y="77"/>
                    </a:moveTo>
                    <a:lnTo>
                      <a:pt x="0" y="39"/>
                    </a:lnTo>
                    <a:lnTo>
                      <a:pt x="32" y="0"/>
                    </a:lnTo>
                    <a:lnTo>
                      <a:pt x="56" y="44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1" name="Freeform 1093"/>
              <p:cNvSpPr>
                <a:spLocks/>
              </p:cNvSpPr>
              <p:nvPr/>
            </p:nvSpPr>
            <p:spPr bwMode="auto">
              <a:xfrm>
                <a:off x="1507" y="2068"/>
                <a:ext cx="58" cy="54"/>
              </a:xfrm>
              <a:custGeom>
                <a:avLst/>
                <a:gdLst>
                  <a:gd name="T0" fmla="*/ 24 w 58"/>
                  <a:gd name="T1" fmla="*/ 20 h 54"/>
                  <a:gd name="T2" fmla="*/ 0 w 58"/>
                  <a:gd name="T3" fmla="*/ 53 h 54"/>
                  <a:gd name="T4" fmla="*/ 29 w 58"/>
                  <a:gd name="T5" fmla="*/ 24 h 54"/>
                  <a:gd name="T6" fmla="*/ 57 w 58"/>
                  <a:gd name="T7" fmla="*/ 0 h 54"/>
                  <a:gd name="T8" fmla="*/ 24 w 58"/>
                  <a:gd name="T9" fmla="*/ 2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20"/>
                    </a:moveTo>
                    <a:lnTo>
                      <a:pt x="0" y="53"/>
                    </a:lnTo>
                    <a:lnTo>
                      <a:pt x="29" y="24"/>
                    </a:lnTo>
                    <a:lnTo>
                      <a:pt x="57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2" name="Freeform 1094"/>
              <p:cNvSpPr>
                <a:spLocks/>
              </p:cNvSpPr>
              <p:nvPr/>
            </p:nvSpPr>
            <p:spPr bwMode="auto">
              <a:xfrm>
                <a:off x="1671" y="1872"/>
                <a:ext cx="57" cy="77"/>
              </a:xfrm>
              <a:custGeom>
                <a:avLst/>
                <a:gdLst>
                  <a:gd name="T0" fmla="*/ 24 w 57"/>
                  <a:gd name="T1" fmla="*/ 76 h 77"/>
                  <a:gd name="T2" fmla="*/ 0 w 57"/>
                  <a:gd name="T3" fmla="*/ 33 h 77"/>
                  <a:gd name="T4" fmla="*/ 32 w 57"/>
                  <a:gd name="T5" fmla="*/ 0 h 77"/>
                  <a:gd name="T6" fmla="*/ 56 w 57"/>
                  <a:gd name="T7" fmla="*/ 57 h 77"/>
                  <a:gd name="T8" fmla="*/ 24 w 57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7"/>
                  <a:gd name="T17" fmla="*/ 57 w 57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7">
                    <a:moveTo>
                      <a:pt x="24" y="76"/>
                    </a:moveTo>
                    <a:lnTo>
                      <a:pt x="0" y="33"/>
                    </a:lnTo>
                    <a:lnTo>
                      <a:pt x="32" y="0"/>
                    </a:lnTo>
                    <a:lnTo>
                      <a:pt x="56" y="57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3" name="Freeform 1095"/>
              <p:cNvSpPr>
                <a:spLocks/>
              </p:cNvSpPr>
              <p:nvPr/>
            </p:nvSpPr>
            <p:spPr bwMode="auto">
              <a:xfrm>
                <a:off x="1603" y="1948"/>
                <a:ext cx="58" cy="64"/>
              </a:xfrm>
              <a:custGeom>
                <a:avLst/>
                <a:gdLst>
                  <a:gd name="T0" fmla="*/ 24 w 58"/>
                  <a:gd name="T1" fmla="*/ 63 h 64"/>
                  <a:gd name="T2" fmla="*/ 0 w 58"/>
                  <a:gd name="T3" fmla="*/ 48 h 64"/>
                  <a:gd name="T4" fmla="*/ 33 w 58"/>
                  <a:gd name="T5" fmla="*/ 0 h 64"/>
                  <a:gd name="T6" fmla="*/ 57 w 58"/>
                  <a:gd name="T7" fmla="*/ 29 h 64"/>
                  <a:gd name="T8" fmla="*/ 24 w 58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63"/>
                    </a:moveTo>
                    <a:lnTo>
                      <a:pt x="0" y="48"/>
                    </a:lnTo>
                    <a:lnTo>
                      <a:pt x="33" y="0"/>
                    </a:lnTo>
                    <a:lnTo>
                      <a:pt x="57" y="29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4" name="Freeform 1096"/>
              <p:cNvSpPr>
                <a:spLocks/>
              </p:cNvSpPr>
              <p:nvPr/>
            </p:nvSpPr>
            <p:spPr bwMode="auto">
              <a:xfrm>
                <a:off x="1636" y="1905"/>
                <a:ext cx="60" cy="73"/>
              </a:xfrm>
              <a:custGeom>
                <a:avLst/>
                <a:gdLst>
                  <a:gd name="T0" fmla="*/ 24 w 60"/>
                  <a:gd name="T1" fmla="*/ 72 h 73"/>
                  <a:gd name="T2" fmla="*/ 0 w 60"/>
                  <a:gd name="T3" fmla="*/ 43 h 73"/>
                  <a:gd name="T4" fmla="*/ 35 w 60"/>
                  <a:gd name="T5" fmla="*/ 0 h 73"/>
                  <a:gd name="T6" fmla="*/ 59 w 60"/>
                  <a:gd name="T7" fmla="*/ 43 h 73"/>
                  <a:gd name="T8" fmla="*/ 24 w 60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24" y="72"/>
                    </a:moveTo>
                    <a:lnTo>
                      <a:pt x="0" y="43"/>
                    </a:lnTo>
                    <a:lnTo>
                      <a:pt x="35" y="0"/>
                    </a:lnTo>
                    <a:lnTo>
                      <a:pt x="59" y="43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5" name="Freeform 1097"/>
              <p:cNvSpPr>
                <a:spLocks/>
              </p:cNvSpPr>
              <p:nvPr/>
            </p:nvSpPr>
            <p:spPr bwMode="auto">
              <a:xfrm>
                <a:off x="1660" y="1948"/>
                <a:ext cx="64" cy="64"/>
              </a:xfrm>
              <a:custGeom>
                <a:avLst/>
                <a:gdLst>
                  <a:gd name="T0" fmla="*/ 29 w 64"/>
                  <a:gd name="T1" fmla="*/ 63 h 64"/>
                  <a:gd name="T2" fmla="*/ 0 w 64"/>
                  <a:gd name="T3" fmla="*/ 29 h 64"/>
                  <a:gd name="T4" fmla="*/ 34 w 64"/>
                  <a:gd name="T5" fmla="*/ 0 h 64"/>
                  <a:gd name="T6" fmla="*/ 63 w 64"/>
                  <a:gd name="T7" fmla="*/ 53 h 64"/>
                  <a:gd name="T8" fmla="*/ 29 w 64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29" y="63"/>
                    </a:moveTo>
                    <a:lnTo>
                      <a:pt x="0" y="29"/>
                    </a:lnTo>
                    <a:lnTo>
                      <a:pt x="34" y="0"/>
                    </a:lnTo>
                    <a:lnTo>
                      <a:pt x="63" y="53"/>
                    </a:lnTo>
                    <a:lnTo>
                      <a:pt x="29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6" name="Freeform 1098"/>
              <p:cNvSpPr>
                <a:spLocks/>
              </p:cNvSpPr>
              <p:nvPr/>
            </p:nvSpPr>
            <p:spPr bwMode="auto">
              <a:xfrm>
                <a:off x="1383" y="2126"/>
                <a:ext cx="58" cy="34"/>
              </a:xfrm>
              <a:custGeom>
                <a:avLst/>
                <a:gdLst>
                  <a:gd name="T0" fmla="*/ 24 w 58"/>
                  <a:gd name="T1" fmla="*/ 0 h 34"/>
                  <a:gd name="T2" fmla="*/ 0 w 58"/>
                  <a:gd name="T3" fmla="*/ 9 h 34"/>
                  <a:gd name="T4" fmla="*/ 33 w 58"/>
                  <a:gd name="T5" fmla="*/ 33 h 34"/>
                  <a:gd name="T6" fmla="*/ 57 w 58"/>
                  <a:gd name="T7" fmla="*/ 14 h 34"/>
                  <a:gd name="T8" fmla="*/ 24 w 5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4" y="0"/>
                    </a:moveTo>
                    <a:lnTo>
                      <a:pt x="0" y="9"/>
                    </a:lnTo>
                    <a:lnTo>
                      <a:pt x="33" y="33"/>
                    </a:lnTo>
                    <a:lnTo>
                      <a:pt x="57" y="1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7" name="Freeform 1099"/>
              <p:cNvSpPr>
                <a:spLocks/>
              </p:cNvSpPr>
              <p:nvPr/>
            </p:nvSpPr>
            <p:spPr bwMode="auto">
              <a:xfrm>
                <a:off x="1689" y="2001"/>
                <a:ext cx="59" cy="54"/>
              </a:xfrm>
              <a:custGeom>
                <a:avLst/>
                <a:gdLst>
                  <a:gd name="T0" fmla="*/ 24 w 59"/>
                  <a:gd name="T1" fmla="*/ 43 h 54"/>
                  <a:gd name="T2" fmla="*/ 0 w 59"/>
                  <a:gd name="T3" fmla="*/ 10 h 54"/>
                  <a:gd name="T4" fmla="*/ 34 w 59"/>
                  <a:gd name="T5" fmla="*/ 0 h 54"/>
                  <a:gd name="T6" fmla="*/ 58 w 59"/>
                  <a:gd name="T7" fmla="*/ 53 h 54"/>
                  <a:gd name="T8" fmla="*/ 24 w 59"/>
                  <a:gd name="T9" fmla="*/ 4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43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53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8" name="Freeform 1100"/>
              <p:cNvSpPr>
                <a:spLocks/>
              </p:cNvSpPr>
              <p:nvPr/>
            </p:nvSpPr>
            <p:spPr bwMode="auto">
              <a:xfrm>
                <a:off x="1473" y="2088"/>
                <a:ext cx="59" cy="53"/>
              </a:xfrm>
              <a:custGeom>
                <a:avLst/>
                <a:gdLst>
                  <a:gd name="T0" fmla="*/ 24 w 59"/>
                  <a:gd name="T1" fmla="*/ 14 h 53"/>
                  <a:gd name="T2" fmla="*/ 0 w 59"/>
                  <a:gd name="T3" fmla="*/ 52 h 53"/>
                  <a:gd name="T4" fmla="*/ 34 w 59"/>
                  <a:gd name="T5" fmla="*/ 33 h 53"/>
                  <a:gd name="T6" fmla="*/ 58 w 59"/>
                  <a:gd name="T7" fmla="*/ 0 h 53"/>
                  <a:gd name="T8" fmla="*/ 24 w 59"/>
                  <a:gd name="T9" fmla="*/ 1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3"/>
                  <a:gd name="T17" fmla="*/ 59 w 5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3">
                    <a:moveTo>
                      <a:pt x="24" y="14"/>
                    </a:moveTo>
                    <a:lnTo>
                      <a:pt x="0" y="52"/>
                    </a:lnTo>
                    <a:lnTo>
                      <a:pt x="34" y="33"/>
                    </a:lnTo>
                    <a:lnTo>
                      <a:pt x="58" y="0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9" name="Freeform 1101"/>
              <p:cNvSpPr>
                <a:spLocks/>
              </p:cNvSpPr>
              <p:nvPr/>
            </p:nvSpPr>
            <p:spPr bwMode="auto">
              <a:xfrm>
                <a:off x="1713" y="2044"/>
                <a:ext cx="59" cy="59"/>
              </a:xfrm>
              <a:custGeom>
                <a:avLst/>
                <a:gdLst>
                  <a:gd name="T0" fmla="*/ 24 w 59"/>
                  <a:gd name="T1" fmla="*/ 29 h 59"/>
                  <a:gd name="T2" fmla="*/ 0 w 59"/>
                  <a:gd name="T3" fmla="*/ 0 h 59"/>
                  <a:gd name="T4" fmla="*/ 34 w 59"/>
                  <a:gd name="T5" fmla="*/ 10 h 59"/>
                  <a:gd name="T6" fmla="*/ 58 w 59"/>
                  <a:gd name="T7" fmla="*/ 58 h 59"/>
                  <a:gd name="T8" fmla="*/ 24 w 59"/>
                  <a:gd name="T9" fmla="*/ 2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29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58" y="58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0" name="Freeform 1102"/>
              <p:cNvSpPr>
                <a:spLocks/>
              </p:cNvSpPr>
              <p:nvPr/>
            </p:nvSpPr>
            <p:spPr bwMode="auto">
              <a:xfrm>
                <a:off x="1823" y="2155"/>
                <a:ext cx="59" cy="25"/>
              </a:xfrm>
              <a:custGeom>
                <a:avLst/>
                <a:gdLst>
                  <a:gd name="T0" fmla="*/ 24 w 59"/>
                  <a:gd name="T1" fmla="*/ 4 h 25"/>
                  <a:gd name="T2" fmla="*/ 0 w 59"/>
                  <a:gd name="T3" fmla="*/ 0 h 25"/>
                  <a:gd name="T4" fmla="*/ 29 w 59"/>
                  <a:gd name="T5" fmla="*/ 24 h 25"/>
                  <a:gd name="T6" fmla="*/ 58 w 59"/>
                  <a:gd name="T7" fmla="*/ 24 h 25"/>
                  <a:gd name="T8" fmla="*/ 24 w 59"/>
                  <a:gd name="T9" fmla="*/ 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5"/>
                  <a:gd name="T17" fmla="*/ 59 w 5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5">
                    <a:moveTo>
                      <a:pt x="24" y="4"/>
                    </a:moveTo>
                    <a:lnTo>
                      <a:pt x="0" y="0"/>
                    </a:lnTo>
                    <a:lnTo>
                      <a:pt x="29" y="24"/>
                    </a:lnTo>
                    <a:lnTo>
                      <a:pt x="58" y="24"/>
                    </a:lnTo>
                    <a:lnTo>
                      <a:pt x="24" y="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1" name="Freeform 1103"/>
              <p:cNvSpPr>
                <a:spLocks/>
              </p:cNvSpPr>
              <p:nvPr/>
            </p:nvSpPr>
            <p:spPr bwMode="auto">
              <a:xfrm>
                <a:off x="1324" y="2092"/>
                <a:ext cx="60" cy="44"/>
              </a:xfrm>
              <a:custGeom>
                <a:avLst/>
                <a:gdLst>
                  <a:gd name="T0" fmla="*/ 24 w 60"/>
                  <a:gd name="T1" fmla="*/ 10 h 44"/>
                  <a:gd name="T2" fmla="*/ 0 w 60"/>
                  <a:gd name="T3" fmla="*/ 0 h 44"/>
                  <a:gd name="T4" fmla="*/ 30 w 60"/>
                  <a:gd name="T5" fmla="*/ 43 h 44"/>
                  <a:gd name="T6" fmla="*/ 59 w 60"/>
                  <a:gd name="T7" fmla="*/ 43 h 44"/>
                  <a:gd name="T8" fmla="*/ 24 w 60"/>
                  <a:gd name="T9" fmla="*/ 1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10"/>
                    </a:moveTo>
                    <a:lnTo>
                      <a:pt x="0" y="0"/>
                    </a:lnTo>
                    <a:lnTo>
                      <a:pt x="30" y="43"/>
                    </a:lnTo>
                    <a:lnTo>
                      <a:pt x="59" y="43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2" name="Freeform 1104"/>
              <p:cNvSpPr>
                <a:spLocks/>
              </p:cNvSpPr>
              <p:nvPr/>
            </p:nvSpPr>
            <p:spPr bwMode="auto">
              <a:xfrm>
                <a:off x="1627" y="1977"/>
                <a:ext cx="63" cy="44"/>
              </a:xfrm>
              <a:custGeom>
                <a:avLst/>
                <a:gdLst>
                  <a:gd name="T0" fmla="*/ 28 w 63"/>
                  <a:gd name="T1" fmla="*/ 43 h 44"/>
                  <a:gd name="T2" fmla="*/ 0 w 63"/>
                  <a:gd name="T3" fmla="*/ 34 h 44"/>
                  <a:gd name="T4" fmla="*/ 33 w 63"/>
                  <a:gd name="T5" fmla="*/ 0 h 44"/>
                  <a:gd name="T6" fmla="*/ 62 w 63"/>
                  <a:gd name="T7" fmla="*/ 34 h 44"/>
                  <a:gd name="T8" fmla="*/ 28 w 63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4"/>
                  <a:gd name="T17" fmla="*/ 63 w 6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4">
                    <a:moveTo>
                      <a:pt x="28" y="43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62" y="34"/>
                    </a:lnTo>
                    <a:lnTo>
                      <a:pt x="28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3" name="Freeform 1105"/>
              <p:cNvSpPr>
                <a:spLocks/>
              </p:cNvSpPr>
              <p:nvPr/>
            </p:nvSpPr>
            <p:spPr bwMode="auto">
              <a:xfrm>
                <a:off x="1881" y="2159"/>
                <a:ext cx="59" cy="25"/>
              </a:xfrm>
              <a:custGeom>
                <a:avLst/>
                <a:gdLst>
                  <a:gd name="T0" fmla="*/ 24 w 59"/>
                  <a:gd name="T1" fmla="*/ 0 h 25"/>
                  <a:gd name="T2" fmla="*/ 0 w 59"/>
                  <a:gd name="T3" fmla="*/ 20 h 25"/>
                  <a:gd name="T4" fmla="*/ 34 w 59"/>
                  <a:gd name="T5" fmla="*/ 24 h 25"/>
                  <a:gd name="T6" fmla="*/ 58 w 59"/>
                  <a:gd name="T7" fmla="*/ 0 h 25"/>
                  <a:gd name="T8" fmla="*/ 24 w 5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5"/>
                  <a:gd name="T17" fmla="*/ 59 w 5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5">
                    <a:moveTo>
                      <a:pt x="24" y="0"/>
                    </a:moveTo>
                    <a:lnTo>
                      <a:pt x="0" y="20"/>
                    </a:lnTo>
                    <a:lnTo>
                      <a:pt x="34" y="24"/>
                    </a:lnTo>
                    <a:lnTo>
                      <a:pt x="58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4" name="Freeform 1106"/>
              <p:cNvSpPr>
                <a:spLocks/>
              </p:cNvSpPr>
              <p:nvPr/>
            </p:nvSpPr>
            <p:spPr bwMode="auto">
              <a:xfrm>
                <a:off x="1737" y="2073"/>
                <a:ext cx="59" cy="63"/>
              </a:xfrm>
              <a:custGeom>
                <a:avLst/>
                <a:gdLst>
                  <a:gd name="T0" fmla="*/ 24 w 59"/>
                  <a:gd name="T1" fmla="*/ 24 h 63"/>
                  <a:gd name="T2" fmla="*/ 0 w 59"/>
                  <a:gd name="T3" fmla="*/ 0 h 63"/>
                  <a:gd name="T4" fmla="*/ 34 w 59"/>
                  <a:gd name="T5" fmla="*/ 29 h 63"/>
                  <a:gd name="T6" fmla="*/ 58 w 59"/>
                  <a:gd name="T7" fmla="*/ 62 h 63"/>
                  <a:gd name="T8" fmla="*/ 24 w 59"/>
                  <a:gd name="T9" fmla="*/ 2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24"/>
                    </a:moveTo>
                    <a:lnTo>
                      <a:pt x="0" y="0"/>
                    </a:lnTo>
                    <a:lnTo>
                      <a:pt x="34" y="29"/>
                    </a:lnTo>
                    <a:lnTo>
                      <a:pt x="58" y="62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5" name="Freeform 1107"/>
              <p:cNvSpPr>
                <a:spLocks/>
              </p:cNvSpPr>
              <p:nvPr/>
            </p:nvSpPr>
            <p:spPr bwMode="auto">
              <a:xfrm>
                <a:off x="1440" y="2102"/>
                <a:ext cx="58" cy="39"/>
              </a:xfrm>
              <a:custGeom>
                <a:avLst/>
                <a:gdLst>
                  <a:gd name="T0" fmla="*/ 24 w 58"/>
                  <a:gd name="T1" fmla="*/ 5 h 39"/>
                  <a:gd name="T2" fmla="*/ 0 w 58"/>
                  <a:gd name="T3" fmla="*/ 38 h 39"/>
                  <a:gd name="T4" fmla="*/ 33 w 58"/>
                  <a:gd name="T5" fmla="*/ 38 h 39"/>
                  <a:gd name="T6" fmla="*/ 57 w 58"/>
                  <a:gd name="T7" fmla="*/ 0 h 39"/>
                  <a:gd name="T8" fmla="*/ 24 w 58"/>
                  <a:gd name="T9" fmla="*/ 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5"/>
                    </a:moveTo>
                    <a:lnTo>
                      <a:pt x="0" y="38"/>
                    </a:lnTo>
                    <a:lnTo>
                      <a:pt x="33" y="38"/>
                    </a:lnTo>
                    <a:lnTo>
                      <a:pt x="57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6" name="Freeform 1108"/>
              <p:cNvSpPr>
                <a:spLocks/>
              </p:cNvSpPr>
              <p:nvPr/>
            </p:nvSpPr>
            <p:spPr bwMode="auto">
              <a:xfrm>
                <a:off x="1599" y="2011"/>
                <a:ext cx="57" cy="30"/>
              </a:xfrm>
              <a:custGeom>
                <a:avLst/>
                <a:gdLst>
                  <a:gd name="T0" fmla="*/ 24 w 57"/>
                  <a:gd name="T1" fmla="*/ 19 h 30"/>
                  <a:gd name="T2" fmla="*/ 0 w 57"/>
                  <a:gd name="T3" fmla="*/ 29 h 30"/>
                  <a:gd name="T4" fmla="*/ 28 w 57"/>
                  <a:gd name="T5" fmla="*/ 0 h 30"/>
                  <a:gd name="T6" fmla="*/ 56 w 57"/>
                  <a:gd name="T7" fmla="*/ 9 h 30"/>
                  <a:gd name="T8" fmla="*/ 24 w 57"/>
                  <a:gd name="T9" fmla="*/ 1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0"/>
                  <a:gd name="T17" fmla="*/ 57 w 5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0">
                    <a:moveTo>
                      <a:pt x="24" y="19"/>
                    </a:moveTo>
                    <a:lnTo>
                      <a:pt x="0" y="29"/>
                    </a:lnTo>
                    <a:lnTo>
                      <a:pt x="28" y="0"/>
                    </a:lnTo>
                    <a:lnTo>
                      <a:pt x="56" y="9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7" name="Freeform 1109"/>
              <p:cNvSpPr>
                <a:spLocks/>
              </p:cNvSpPr>
              <p:nvPr/>
            </p:nvSpPr>
            <p:spPr bwMode="auto">
              <a:xfrm>
                <a:off x="1655" y="2011"/>
                <a:ext cx="59" cy="34"/>
              </a:xfrm>
              <a:custGeom>
                <a:avLst/>
                <a:gdLst>
                  <a:gd name="T0" fmla="*/ 24 w 59"/>
                  <a:gd name="T1" fmla="*/ 19 h 34"/>
                  <a:gd name="T2" fmla="*/ 0 w 59"/>
                  <a:gd name="T3" fmla="*/ 9 h 34"/>
                  <a:gd name="T4" fmla="*/ 34 w 59"/>
                  <a:gd name="T5" fmla="*/ 0 h 34"/>
                  <a:gd name="T6" fmla="*/ 58 w 59"/>
                  <a:gd name="T7" fmla="*/ 33 h 34"/>
                  <a:gd name="T8" fmla="*/ 24 w 59"/>
                  <a:gd name="T9" fmla="*/ 1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4"/>
                  <a:gd name="T17" fmla="*/ 59 w 59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4">
                    <a:moveTo>
                      <a:pt x="24" y="19"/>
                    </a:moveTo>
                    <a:lnTo>
                      <a:pt x="0" y="9"/>
                    </a:lnTo>
                    <a:lnTo>
                      <a:pt x="34" y="0"/>
                    </a:lnTo>
                    <a:lnTo>
                      <a:pt x="58" y="33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8" name="Freeform 1110"/>
              <p:cNvSpPr>
                <a:spLocks/>
              </p:cNvSpPr>
              <p:nvPr/>
            </p:nvSpPr>
            <p:spPr bwMode="auto">
              <a:xfrm>
                <a:off x="1761" y="2097"/>
                <a:ext cx="63" cy="59"/>
              </a:xfrm>
              <a:custGeom>
                <a:avLst/>
                <a:gdLst>
                  <a:gd name="T0" fmla="*/ 29 w 63"/>
                  <a:gd name="T1" fmla="*/ 19 h 59"/>
                  <a:gd name="T2" fmla="*/ 0 w 63"/>
                  <a:gd name="T3" fmla="*/ 0 h 59"/>
                  <a:gd name="T4" fmla="*/ 34 w 63"/>
                  <a:gd name="T5" fmla="*/ 38 h 59"/>
                  <a:gd name="T6" fmla="*/ 62 w 63"/>
                  <a:gd name="T7" fmla="*/ 58 h 59"/>
                  <a:gd name="T8" fmla="*/ 29 w 63"/>
                  <a:gd name="T9" fmla="*/ 1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9"/>
                  <a:gd name="T17" fmla="*/ 63 w 6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9">
                    <a:moveTo>
                      <a:pt x="29" y="19"/>
                    </a:moveTo>
                    <a:lnTo>
                      <a:pt x="0" y="0"/>
                    </a:lnTo>
                    <a:lnTo>
                      <a:pt x="34" y="38"/>
                    </a:lnTo>
                    <a:lnTo>
                      <a:pt x="62" y="58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9" name="Freeform 1111"/>
              <p:cNvSpPr>
                <a:spLocks/>
              </p:cNvSpPr>
              <p:nvPr/>
            </p:nvSpPr>
            <p:spPr bwMode="auto">
              <a:xfrm>
                <a:off x="1564" y="2030"/>
                <a:ext cx="60" cy="39"/>
              </a:xfrm>
              <a:custGeom>
                <a:avLst/>
                <a:gdLst>
                  <a:gd name="T0" fmla="*/ 24 w 60"/>
                  <a:gd name="T1" fmla="*/ 10 h 39"/>
                  <a:gd name="T2" fmla="*/ 0 w 60"/>
                  <a:gd name="T3" fmla="*/ 38 h 39"/>
                  <a:gd name="T4" fmla="*/ 35 w 60"/>
                  <a:gd name="T5" fmla="*/ 10 h 39"/>
                  <a:gd name="T6" fmla="*/ 59 w 60"/>
                  <a:gd name="T7" fmla="*/ 0 h 39"/>
                  <a:gd name="T8" fmla="*/ 24 w 60"/>
                  <a:gd name="T9" fmla="*/ 1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24" y="10"/>
                    </a:moveTo>
                    <a:lnTo>
                      <a:pt x="0" y="38"/>
                    </a:lnTo>
                    <a:lnTo>
                      <a:pt x="35" y="10"/>
                    </a:lnTo>
                    <a:lnTo>
                      <a:pt x="59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0" name="Freeform 1112"/>
              <p:cNvSpPr>
                <a:spLocks/>
              </p:cNvSpPr>
              <p:nvPr/>
            </p:nvSpPr>
            <p:spPr bwMode="auto">
              <a:xfrm>
                <a:off x="1348" y="2102"/>
                <a:ext cx="60" cy="34"/>
              </a:xfrm>
              <a:custGeom>
                <a:avLst/>
                <a:gdLst>
                  <a:gd name="T0" fmla="*/ 24 w 60"/>
                  <a:gd name="T1" fmla="*/ 0 h 34"/>
                  <a:gd name="T2" fmla="*/ 0 w 60"/>
                  <a:gd name="T3" fmla="*/ 0 h 34"/>
                  <a:gd name="T4" fmla="*/ 35 w 60"/>
                  <a:gd name="T5" fmla="*/ 33 h 34"/>
                  <a:gd name="T6" fmla="*/ 59 w 60"/>
                  <a:gd name="T7" fmla="*/ 24 h 34"/>
                  <a:gd name="T8" fmla="*/ 24 w 6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4"/>
                  <a:gd name="T17" fmla="*/ 60 w 6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4">
                    <a:moveTo>
                      <a:pt x="24" y="0"/>
                    </a:moveTo>
                    <a:lnTo>
                      <a:pt x="0" y="0"/>
                    </a:lnTo>
                    <a:lnTo>
                      <a:pt x="35" y="33"/>
                    </a:lnTo>
                    <a:lnTo>
                      <a:pt x="59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1" name="Freeform 1113"/>
              <p:cNvSpPr>
                <a:spLocks/>
              </p:cNvSpPr>
              <p:nvPr/>
            </p:nvSpPr>
            <p:spPr bwMode="auto">
              <a:xfrm>
                <a:off x="1679" y="2030"/>
                <a:ext cx="59" cy="44"/>
              </a:xfrm>
              <a:custGeom>
                <a:avLst/>
                <a:gdLst>
                  <a:gd name="T0" fmla="*/ 24 w 59"/>
                  <a:gd name="T1" fmla="*/ 14 h 44"/>
                  <a:gd name="T2" fmla="*/ 0 w 59"/>
                  <a:gd name="T3" fmla="*/ 0 h 44"/>
                  <a:gd name="T4" fmla="*/ 34 w 59"/>
                  <a:gd name="T5" fmla="*/ 14 h 44"/>
                  <a:gd name="T6" fmla="*/ 58 w 59"/>
                  <a:gd name="T7" fmla="*/ 43 h 44"/>
                  <a:gd name="T8" fmla="*/ 24 w 59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14"/>
                    </a:moveTo>
                    <a:lnTo>
                      <a:pt x="0" y="0"/>
                    </a:lnTo>
                    <a:lnTo>
                      <a:pt x="34" y="14"/>
                    </a:lnTo>
                    <a:lnTo>
                      <a:pt x="58" y="43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2" name="Freeform 1114"/>
              <p:cNvSpPr>
                <a:spLocks/>
              </p:cNvSpPr>
              <p:nvPr/>
            </p:nvSpPr>
            <p:spPr bwMode="auto">
              <a:xfrm>
                <a:off x="1847" y="2145"/>
                <a:ext cx="59" cy="35"/>
              </a:xfrm>
              <a:custGeom>
                <a:avLst/>
                <a:gdLst>
                  <a:gd name="T0" fmla="*/ 24 w 59"/>
                  <a:gd name="T1" fmla="*/ 0 h 35"/>
                  <a:gd name="T2" fmla="*/ 0 w 59"/>
                  <a:gd name="T3" fmla="*/ 14 h 35"/>
                  <a:gd name="T4" fmla="*/ 34 w 59"/>
                  <a:gd name="T5" fmla="*/ 34 h 35"/>
                  <a:gd name="T6" fmla="*/ 58 w 59"/>
                  <a:gd name="T7" fmla="*/ 14 h 35"/>
                  <a:gd name="T8" fmla="*/ 24 w 5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5"/>
                  <a:gd name="T17" fmla="*/ 59 w 5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5">
                    <a:moveTo>
                      <a:pt x="24" y="0"/>
                    </a:moveTo>
                    <a:lnTo>
                      <a:pt x="0" y="14"/>
                    </a:lnTo>
                    <a:lnTo>
                      <a:pt x="34" y="34"/>
                    </a:lnTo>
                    <a:lnTo>
                      <a:pt x="58" y="1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3" name="Freeform 1115"/>
              <p:cNvSpPr>
                <a:spLocks/>
              </p:cNvSpPr>
              <p:nvPr/>
            </p:nvSpPr>
            <p:spPr bwMode="auto">
              <a:xfrm>
                <a:off x="1531" y="2040"/>
                <a:ext cx="58" cy="49"/>
              </a:xfrm>
              <a:custGeom>
                <a:avLst/>
                <a:gdLst>
                  <a:gd name="T0" fmla="*/ 24 w 58"/>
                  <a:gd name="T1" fmla="*/ 9 h 49"/>
                  <a:gd name="T2" fmla="*/ 0 w 58"/>
                  <a:gd name="T3" fmla="*/ 48 h 49"/>
                  <a:gd name="T4" fmla="*/ 33 w 58"/>
                  <a:gd name="T5" fmla="*/ 28 h 49"/>
                  <a:gd name="T6" fmla="*/ 57 w 58"/>
                  <a:gd name="T7" fmla="*/ 0 h 49"/>
                  <a:gd name="T8" fmla="*/ 24 w 58"/>
                  <a:gd name="T9" fmla="*/ 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9"/>
                    </a:moveTo>
                    <a:lnTo>
                      <a:pt x="0" y="48"/>
                    </a:lnTo>
                    <a:lnTo>
                      <a:pt x="33" y="28"/>
                    </a:lnTo>
                    <a:lnTo>
                      <a:pt x="57" y="0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4" name="Freeform 1116"/>
              <p:cNvSpPr>
                <a:spLocks/>
              </p:cNvSpPr>
              <p:nvPr/>
            </p:nvSpPr>
            <p:spPr bwMode="auto">
              <a:xfrm>
                <a:off x="1407" y="2102"/>
                <a:ext cx="58" cy="39"/>
              </a:xfrm>
              <a:custGeom>
                <a:avLst/>
                <a:gdLst>
                  <a:gd name="T0" fmla="*/ 24 w 58"/>
                  <a:gd name="T1" fmla="*/ 0 h 39"/>
                  <a:gd name="T2" fmla="*/ 0 w 58"/>
                  <a:gd name="T3" fmla="*/ 24 h 39"/>
                  <a:gd name="T4" fmla="*/ 33 w 58"/>
                  <a:gd name="T5" fmla="*/ 38 h 39"/>
                  <a:gd name="T6" fmla="*/ 57 w 58"/>
                  <a:gd name="T7" fmla="*/ 5 h 39"/>
                  <a:gd name="T8" fmla="*/ 24 w 5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0"/>
                    </a:moveTo>
                    <a:lnTo>
                      <a:pt x="0" y="24"/>
                    </a:lnTo>
                    <a:lnTo>
                      <a:pt x="33" y="38"/>
                    </a:lnTo>
                    <a:lnTo>
                      <a:pt x="57" y="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5" name="Freeform 1117"/>
              <p:cNvSpPr>
                <a:spLocks/>
              </p:cNvSpPr>
              <p:nvPr/>
            </p:nvSpPr>
            <p:spPr bwMode="auto">
              <a:xfrm>
                <a:off x="1623" y="2020"/>
                <a:ext cx="57" cy="17"/>
              </a:xfrm>
              <a:custGeom>
                <a:avLst/>
                <a:gdLst>
                  <a:gd name="T0" fmla="*/ 24 w 57"/>
                  <a:gd name="T1" fmla="*/ 0 h 17"/>
                  <a:gd name="T2" fmla="*/ 0 w 57"/>
                  <a:gd name="T3" fmla="*/ 16 h 17"/>
                  <a:gd name="T4" fmla="*/ 32 w 57"/>
                  <a:gd name="T5" fmla="*/ 0 h 17"/>
                  <a:gd name="T6" fmla="*/ 56 w 57"/>
                  <a:gd name="T7" fmla="*/ 16 h 17"/>
                  <a:gd name="T8" fmla="*/ 24 w 5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7"/>
                  <a:gd name="T17" fmla="*/ 57 w 5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7">
                    <a:moveTo>
                      <a:pt x="24" y="0"/>
                    </a:moveTo>
                    <a:lnTo>
                      <a:pt x="0" y="16"/>
                    </a:lnTo>
                    <a:lnTo>
                      <a:pt x="32" y="0"/>
                    </a:lnTo>
                    <a:lnTo>
                      <a:pt x="56" y="16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6" name="Freeform 1118"/>
              <p:cNvSpPr>
                <a:spLocks/>
              </p:cNvSpPr>
              <p:nvPr/>
            </p:nvSpPr>
            <p:spPr bwMode="auto">
              <a:xfrm>
                <a:off x="1791" y="2116"/>
                <a:ext cx="57" cy="44"/>
              </a:xfrm>
              <a:custGeom>
                <a:avLst/>
                <a:gdLst>
                  <a:gd name="T0" fmla="*/ 24 w 57"/>
                  <a:gd name="T1" fmla="*/ 5 h 44"/>
                  <a:gd name="T2" fmla="*/ 0 w 57"/>
                  <a:gd name="T3" fmla="*/ 0 h 44"/>
                  <a:gd name="T4" fmla="*/ 32 w 57"/>
                  <a:gd name="T5" fmla="*/ 39 h 44"/>
                  <a:gd name="T6" fmla="*/ 56 w 57"/>
                  <a:gd name="T7" fmla="*/ 43 h 44"/>
                  <a:gd name="T8" fmla="*/ 24 w 57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"/>
                  <a:gd name="T17" fmla="*/ 57 w 5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">
                    <a:moveTo>
                      <a:pt x="24" y="5"/>
                    </a:moveTo>
                    <a:lnTo>
                      <a:pt x="0" y="0"/>
                    </a:lnTo>
                    <a:lnTo>
                      <a:pt x="32" y="39"/>
                    </a:lnTo>
                    <a:lnTo>
                      <a:pt x="56" y="43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7" name="Freeform 1119"/>
              <p:cNvSpPr>
                <a:spLocks/>
              </p:cNvSpPr>
              <p:nvPr/>
            </p:nvSpPr>
            <p:spPr bwMode="auto">
              <a:xfrm>
                <a:off x="1497" y="2049"/>
                <a:ext cx="59" cy="54"/>
              </a:xfrm>
              <a:custGeom>
                <a:avLst/>
                <a:gdLst>
                  <a:gd name="T0" fmla="*/ 24 w 59"/>
                  <a:gd name="T1" fmla="*/ 5 h 54"/>
                  <a:gd name="T2" fmla="*/ 0 w 59"/>
                  <a:gd name="T3" fmla="*/ 53 h 54"/>
                  <a:gd name="T4" fmla="*/ 34 w 59"/>
                  <a:gd name="T5" fmla="*/ 39 h 54"/>
                  <a:gd name="T6" fmla="*/ 58 w 59"/>
                  <a:gd name="T7" fmla="*/ 0 h 54"/>
                  <a:gd name="T8" fmla="*/ 24 w 59"/>
                  <a:gd name="T9" fmla="*/ 5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5"/>
                    </a:moveTo>
                    <a:lnTo>
                      <a:pt x="0" y="53"/>
                    </a:lnTo>
                    <a:lnTo>
                      <a:pt x="34" y="39"/>
                    </a:lnTo>
                    <a:lnTo>
                      <a:pt x="58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8" name="Freeform 1120"/>
              <p:cNvSpPr>
                <a:spLocks/>
              </p:cNvSpPr>
              <p:nvPr/>
            </p:nvSpPr>
            <p:spPr bwMode="auto">
              <a:xfrm>
                <a:off x="1703" y="2044"/>
                <a:ext cx="59" cy="54"/>
              </a:xfrm>
              <a:custGeom>
                <a:avLst/>
                <a:gdLst>
                  <a:gd name="T0" fmla="*/ 29 w 59"/>
                  <a:gd name="T1" fmla="*/ 10 h 54"/>
                  <a:gd name="T2" fmla="*/ 0 w 59"/>
                  <a:gd name="T3" fmla="*/ 0 h 54"/>
                  <a:gd name="T4" fmla="*/ 34 w 59"/>
                  <a:gd name="T5" fmla="*/ 29 h 54"/>
                  <a:gd name="T6" fmla="*/ 58 w 59"/>
                  <a:gd name="T7" fmla="*/ 53 h 54"/>
                  <a:gd name="T8" fmla="*/ 29 w 59"/>
                  <a:gd name="T9" fmla="*/ 1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9" y="10"/>
                    </a:moveTo>
                    <a:lnTo>
                      <a:pt x="0" y="0"/>
                    </a:lnTo>
                    <a:lnTo>
                      <a:pt x="34" y="29"/>
                    </a:lnTo>
                    <a:lnTo>
                      <a:pt x="58" y="53"/>
                    </a:lnTo>
                    <a:lnTo>
                      <a:pt x="29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9" name="Freeform 1121"/>
              <p:cNvSpPr>
                <a:spLocks/>
              </p:cNvSpPr>
              <p:nvPr/>
            </p:nvSpPr>
            <p:spPr bwMode="auto">
              <a:xfrm>
                <a:off x="1291" y="2044"/>
                <a:ext cx="58" cy="59"/>
              </a:xfrm>
              <a:custGeom>
                <a:avLst/>
                <a:gdLst>
                  <a:gd name="T0" fmla="*/ 24 w 58"/>
                  <a:gd name="T1" fmla="*/ 15 h 59"/>
                  <a:gd name="T2" fmla="*/ 0 w 58"/>
                  <a:gd name="T3" fmla="*/ 0 h 59"/>
                  <a:gd name="T4" fmla="*/ 33 w 58"/>
                  <a:gd name="T5" fmla="*/ 48 h 59"/>
                  <a:gd name="T6" fmla="*/ 57 w 58"/>
                  <a:gd name="T7" fmla="*/ 58 h 59"/>
                  <a:gd name="T8" fmla="*/ 24 w 58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15"/>
                    </a:moveTo>
                    <a:lnTo>
                      <a:pt x="0" y="0"/>
                    </a:lnTo>
                    <a:lnTo>
                      <a:pt x="33" y="48"/>
                    </a:lnTo>
                    <a:lnTo>
                      <a:pt x="57" y="58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0" name="Freeform 1122"/>
              <p:cNvSpPr>
                <a:spLocks/>
              </p:cNvSpPr>
              <p:nvPr/>
            </p:nvSpPr>
            <p:spPr bwMode="auto">
              <a:xfrm>
                <a:off x="1905" y="2121"/>
                <a:ext cx="59" cy="39"/>
              </a:xfrm>
              <a:custGeom>
                <a:avLst/>
                <a:gdLst>
                  <a:gd name="T0" fmla="*/ 24 w 59"/>
                  <a:gd name="T1" fmla="*/ 5 h 39"/>
                  <a:gd name="T2" fmla="*/ 0 w 59"/>
                  <a:gd name="T3" fmla="*/ 38 h 39"/>
                  <a:gd name="T4" fmla="*/ 34 w 59"/>
                  <a:gd name="T5" fmla="*/ 38 h 39"/>
                  <a:gd name="T6" fmla="*/ 58 w 59"/>
                  <a:gd name="T7" fmla="*/ 0 h 39"/>
                  <a:gd name="T8" fmla="*/ 24 w 59"/>
                  <a:gd name="T9" fmla="*/ 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9"/>
                  <a:gd name="T17" fmla="*/ 59 w 5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9">
                    <a:moveTo>
                      <a:pt x="24" y="5"/>
                    </a:moveTo>
                    <a:lnTo>
                      <a:pt x="0" y="38"/>
                    </a:lnTo>
                    <a:lnTo>
                      <a:pt x="34" y="38"/>
                    </a:lnTo>
                    <a:lnTo>
                      <a:pt x="58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1" name="Freeform 1123"/>
              <p:cNvSpPr>
                <a:spLocks/>
              </p:cNvSpPr>
              <p:nvPr/>
            </p:nvSpPr>
            <p:spPr bwMode="auto">
              <a:xfrm>
                <a:off x="1588" y="2011"/>
                <a:ext cx="60" cy="30"/>
              </a:xfrm>
              <a:custGeom>
                <a:avLst/>
                <a:gdLst>
                  <a:gd name="T0" fmla="*/ 24 w 60"/>
                  <a:gd name="T1" fmla="*/ 0 h 30"/>
                  <a:gd name="T2" fmla="*/ 0 w 60"/>
                  <a:gd name="T3" fmla="*/ 29 h 30"/>
                  <a:gd name="T4" fmla="*/ 35 w 60"/>
                  <a:gd name="T5" fmla="*/ 19 h 30"/>
                  <a:gd name="T6" fmla="*/ 59 w 60"/>
                  <a:gd name="T7" fmla="*/ 9 h 30"/>
                  <a:gd name="T8" fmla="*/ 24 w 6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0"/>
                  <a:gd name="T17" fmla="*/ 60 w 6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0">
                    <a:moveTo>
                      <a:pt x="24" y="0"/>
                    </a:moveTo>
                    <a:lnTo>
                      <a:pt x="0" y="29"/>
                    </a:lnTo>
                    <a:lnTo>
                      <a:pt x="35" y="19"/>
                    </a:lnTo>
                    <a:lnTo>
                      <a:pt x="59" y="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2" name="Freeform 1124"/>
              <p:cNvSpPr>
                <a:spLocks/>
              </p:cNvSpPr>
              <p:nvPr/>
            </p:nvSpPr>
            <p:spPr bwMode="auto">
              <a:xfrm>
                <a:off x="1464" y="2054"/>
                <a:ext cx="58" cy="54"/>
              </a:xfrm>
              <a:custGeom>
                <a:avLst/>
                <a:gdLst>
                  <a:gd name="T0" fmla="*/ 24 w 58"/>
                  <a:gd name="T1" fmla="*/ 10 h 54"/>
                  <a:gd name="T2" fmla="*/ 0 w 58"/>
                  <a:gd name="T3" fmla="*/ 53 h 54"/>
                  <a:gd name="T4" fmla="*/ 33 w 58"/>
                  <a:gd name="T5" fmla="*/ 48 h 54"/>
                  <a:gd name="T6" fmla="*/ 57 w 58"/>
                  <a:gd name="T7" fmla="*/ 0 h 54"/>
                  <a:gd name="T8" fmla="*/ 24 w 58"/>
                  <a:gd name="T9" fmla="*/ 1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10"/>
                    </a:moveTo>
                    <a:lnTo>
                      <a:pt x="0" y="53"/>
                    </a:lnTo>
                    <a:lnTo>
                      <a:pt x="33" y="48"/>
                    </a:lnTo>
                    <a:lnTo>
                      <a:pt x="57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3" name="Freeform 1125"/>
              <p:cNvSpPr>
                <a:spLocks/>
              </p:cNvSpPr>
              <p:nvPr/>
            </p:nvSpPr>
            <p:spPr bwMode="auto">
              <a:xfrm>
                <a:off x="1372" y="2092"/>
                <a:ext cx="60" cy="35"/>
              </a:xfrm>
              <a:custGeom>
                <a:avLst/>
                <a:gdLst>
                  <a:gd name="T0" fmla="*/ 24 w 60"/>
                  <a:gd name="T1" fmla="*/ 0 h 35"/>
                  <a:gd name="T2" fmla="*/ 0 w 60"/>
                  <a:gd name="T3" fmla="*/ 10 h 35"/>
                  <a:gd name="T4" fmla="*/ 35 w 60"/>
                  <a:gd name="T5" fmla="*/ 34 h 35"/>
                  <a:gd name="T6" fmla="*/ 59 w 60"/>
                  <a:gd name="T7" fmla="*/ 10 h 35"/>
                  <a:gd name="T8" fmla="*/ 24 w 60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5"/>
                  <a:gd name="T17" fmla="*/ 60 w 6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5">
                    <a:moveTo>
                      <a:pt x="24" y="0"/>
                    </a:moveTo>
                    <a:lnTo>
                      <a:pt x="0" y="10"/>
                    </a:lnTo>
                    <a:lnTo>
                      <a:pt x="35" y="34"/>
                    </a:lnTo>
                    <a:lnTo>
                      <a:pt x="59" y="1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4" name="Freeform 1126"/>
              <p:cNvSpPr>
                <a:spLocks/>
              </p:cNvSpPr>
              <p:nvPr/>
            </p:nvSpPr>
            <p:spPr bwMode="auto">
              <a:xfrm>
                <a:off x="1732" y="2054"/>
                <a:ext cx="60" cy="63"/>
              </a:xfrm>
              <a:custGeom>
                <a:avLst/>
                <a:gdLst>
                  <a:gd name="T0" fmla="*/ 24 w 60"/>
                  <a:gd name="T1" fmla="*/ 14 h 63"/>
                  <a:gd name="T2" fmla="*/ 0 w 60"/>
                  <a:gd name="T3" fmla="*/ 0 h 63"/>
                  <a:gd name="T4" fmla="*/ 30 w 60"/>
                  <a:gd name="T5" fmla="*/ 43 h 63"/>
                  <a:gd name="T6" fmla="*/ 59 w 60"/>
                  <a:gd name="T7" fmla="*/ 62 h 63"/>
                  <a:gd name="T8" fmla="*/ 24 w 60"/>
                  <a:gd name="T9" fmla="*/ 1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3"/>
                  <a:gd name="T17" fmla="*/ 60 w 6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3">
                    <a:moveTo>
                      <a:pt x="24" y="14"/>
                    </a:moveTo>
                    <a:lnTo>
                      <a:pt x="0" y="0"/>
                    </a:lnTo>
                    <a:lnTo>
                      <a:pt x="30" y="43"/>
                    </a:lnTo>
                    <a:lnTo>
                      <a:pt x="59" y="62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5" name="Freeform 1127"/>
              <p:cNvSpPr>
                <a:spLocks/>
              </p:cNvSpPr>
              <p:nvPr/>
            </p:nvSpPr>
            <p:spPr bwMode="auto">
              <a:xfrm>
                <a:off x="1647" y="2011"/>
                <a:ext cx="57" cy="34"/>
              </a:xfrm>
              <a:custGeom>
                <a:avLst/>
                <a:gdLst>
                  <a:gd name="T0" fmla="*/ 24 w 57"/>
                  <a:gd name="T1" fmla="*/ 0 h 34"/>
                  <a:gd name="T2" fmla="*/ 0 w 57"/>
                  <a:gd name="T3" fmla="*/ 9 h 34"/>
                  <a:gd name="T4" fmla="*/ 32 w 57"/>
                  <a:gd name="T5" fmla="*/ 19 h 34"/>
                  <a:gd name="T6" fmla="*/ 56 w 57"/>
                  <a:gd name="T7" fmla="*/ 33 h 34"/>
                  <a:gd name="T8" fmla="*/ 24 w 57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4"/>
                  <a:gd name="T17" fmla="*/ 57 w 5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4">
                    <a:moveTo>
                      <a:pt x="24" y="0"/>
                    </a:moveTo>
                    <a:lnTo>
                      <a:pt x="0" y="9"/>
                    </a:lnTo>
                    <a:lnTo>
                      <a:pt x="32" y="19"/>
                    </a:lnTo>
                    <a:lnTo>
                      <a:pt x="56" y="33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6" name="Freeform 1128"/>
              <p:cNvSpPr>
                <a:spLocks/>
              </p:cNvSpPr>
              <p:nvPr/>
            </p:nvSpPr>
            <p:spPr bwMode="auto">
              <a:xfrm>
                <a:off x="1815" y="2121"/>
                <a:ext cx="57" cy="39"/>
              </a:xfrm>
              <a:custGeom>
                <a:avLst/>
                <a:gdLst>
                  <a:gd name="T0" fmla="*/ 24 w 57"/>
                  <a:gd name="T1" fmla="*/ 0 h 39"/>
                  <a:gd name="T2" fmla="*/ 0 w 57"/>
                  <a:gd name="T3" fmla="*/ 0 h 39"/>
                  <a:gd name="T4" fmla="*/ 32 w 57"/>
                  <a:gd name="T5" fmla="*/ 38 h 39"/>
                  <a:gd name="T6" fmla="*/ 56 w 57"/>
                  <a:gd name="T7" fmla="*/ 24 h 39"/>
                  <a:gd name="T8" fmla="*/ 24 w 57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9"/>
                  <a:gd name="T17" fmla="*/ 57 w 57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9">
                    <a:moveTo>
                      <a:pt x="24" y="0"/>
                    </a:moveTo>
                    <a:lnTo>
                      <a:pt x="0" y="0"/>
                    </a:lnTo>
                    <a:lnTo>
                      <a:pt x="32" y="38"/>
                    </a:lnTo>
                    <a:lnTo>
                      <a:pt x="56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7" name="Freeform 1129"/>
              <p:cNvSpPr>
                <a:spLocks/>
              </p:cNvSpPr>
              <p:nvPr/>
            </p:nvSpPr>
            <p:spPr bwMode="auto">
              <a:xfrm>
                <a:off x="1315" y="2059"/>
                <a:ext cx="58" cy="44"/>
              </a:xfrm>
              <a:custGeom>
                <a:avLst/>
                <a:gdLst>
                  <a:gd name="T0" fmla="*/ 24 w 58"/>
                  <a:gd name="T1" fmla="*/ 9 h 44"/>
                  <a:gd name="T2" fmla="*/ 0 w 58"/>
                  <a:gd name="T3" fmla="*/ 0 h 44"/>
                  <a:gd name="T4" fmla="*/ 33 w 58"/>
                  <a:gd name="T5" fmla="*/ 43 h 44"/>
                  <a:gd name="T6" fmla="*/ 57 w 58"/>
                  <a:gd name="T7" fmla="*/ 43 h 44"/>
                  <a:gd name="T8" fmla="*/ 24 w 58"/>
                  <a:gd name="T9" fmla="*/ 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9"/>
                    </a:moveTo>
                    <a:lnTo>
                      <a:pt x="0" y="0"/>
                    </a:lnTo>
                    <a:lnTo>
                      <a:pt x="33" y="43"/>
                    </a:lnTo>
                    <a:lnTo>
                      <a:pt x="57" y="43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8" name="Freeform 1130"/>
              <p:cNvSpPr>
                <a:spLocks/>
              </p:cNvSpPr>
              <p:nvPr/>
            </p:nvSpPr>
            <p:spPr bwMode="auto">
              <a:xfrm>
                <a:off x="1871" y="2126"/>
                <a:ext cx="59" cy="34"/>
              </a:xfrm>
              <a:custGeom>
                <a:avLst/>
                <a:gdLst>
                  <a:gd name="T0" fmla="*/ 24 w 59"/>
                  <a:gd name="T1" fmla="*/ 0 h 34"/>
                  <a:gd name="T2" fmla="*/ 0 w 59"/>
                  <a:gd name="T3" fmla="*/ 19 h 34"/>
                  <a:gd name="T4" fmla="*/ 34 w 59"/>
                  <a:gd name="T5" fmla="*/ 33 h 34"/>
                  <a:gd name="T6" fmla="*/ 58 w 59"/>
                  <a:gd name="T7" fmla="*/ 0 h 34"/>
                  <a:gd name="T8" fmla="*/ 24 w 59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4"/>
                  <a:gd name="T17" fmla="*/ 59 w 59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4">
                    <a:moveTo>
                      <a:pt x="24" y="0"/>
                    </a:moveTo>
                    <a:lnTo>
                      <a:pt x="0" y="19"/>
                    </a:lnTo>
                    <a:lnTo>
                      <a:pt x="34" y="33"/>
                    </a:lnTo>
                    <a:lnTo>
                      <a:pt x="58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9" name="Freeform 1131"/>
              <p:cNvSpPr>
                <a:spLocks/>
              </p:cNvSpPr>
              <p:nvPr/>
            </p:nvSpPr>
            <p:spPr bwMode="auto">
              <a:xfrm>
                <a:off x="1431" y="2064"/>
                <a:ext cx="58" cy="44"/>
              </a:xfrm>
              <a:custGeom>
                <a:avLst/>
                <a:gdLst>
                  <a:gd name="T0" fmla="*/ 29 w 58"/>
                  <a:gd name="T1" fmla="*/ 9 h 44"/>
                  <a:gd name="T2" fmla="*/ 0 w 58"/>
                  <a:gd name="T3" fmla="*/ 38 h 44"/>
                  <a:gd name="T4" fmla="*/ 33 w 58"/>
                  <a:gd name="T5" fmla="*/ 43 h 44"/>
                  <a:gd name="T6" fmla="*/ 57 w 58"/>
                  <a:gd name="T7" fmla="*/ 0 h 44"/>
                  <a:gd name="T8" fmla="*/ 29 w 58"/>
                  <a:gd name="T9" fmla="*/ 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9" y="9"/>
                    </a:moveTo>
                    <a:lnTo>
                      <a:pt x="0" y="38"/>
                    </a:lnTo>
                    <a:lnTo>
                      <a:pt x="33" y="43"/>
                    </a:lnTo>
                    <a:lnTo>
                      <a:pt x="57" y="0"/>
                    </a:lnTo>
                    <a:lnTo>
                      <a:pt x="29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0" name="Freeform 1132"/>
              <p:cNvSpPr>
                <a:spLocks/>
              </p:cNvSpPr>
              <p:nvPr/>
            </p:nvSpPr>
            <p:spPr bwMode="auto">
              <a:xfrm>
                <a:off x="1555" y="2006"/>
                <a:ext cx="58" cy="44"/>
              </a:xfrm>
              <a:custGeom>
                <a:avLst/>
                <a:gdLst>
                  <a:gd name="T0" fmla="*/ 24 w 58"/>
                  <a:gd name="T1" fmla="*/ 0 h 44"/>
                  <a:gd name="T2" fmla="*/ 0 w 58"/>
                  <a:gd name="T3" fmla="*/ 43 h 44"/>
                  <a:gd name="T4" fmla="*/ 33 w 58"/>
                  <a:gd name="T5" fmla="*/ 34 h 44"/>
                  <a:gd name="T6" fmla="*/ 57 w 58"/>
                  <a:gd name="T7" fmla="*/ 5 h 44"/>
                  <a:gd name="T8" fmla="*/ 24 w 5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0"/>
                    </a:moveTo>
                    <a:lnTo>
                      <a:pt x="0" y="43"/>
                    </a:lnTo>
                    <a:lnTo>
                      <a:pt x="33" y="34"/>
                    </a:lnTo>
                    <a:lnTo>
                      <a:pt x="57" y="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1" name="Freeform 1133"/>
              <p:cNvSpPr>
                <a:spLocks/>
              </p:cNvSpPr>
              <p:nvPr/>
            </p:nvSpPr>
            <p:spPr bwMode="auto">
              <a:xfrm>
                <a:off x="1756" y="2068"/>
                <a:ext cx="60" cy="54"/>
              </a:xfrm>
              <a:custGeom>
                <a:avLst/>
                <a:gdLst>
                  <a:gd name="T0" fmla="*/ 24 w 60"/>
                  <a:gd name="T1" fmla="*/ 10 h 54"/>
                  <a:gd name="T2" fmla="*/ 0 w 60"/>
                  <a:gd name="T3" fmla="*/ 0 h 54"/>
                  <a:gd name="T4" fmla="*/ 35 w 60"/>
                  <a:gd name="T5" fmla="*/ 48 h 54"/>
                  <a:gd name="T6" fmla="*/ 59 w 60"/>
                  <a:gd name="T7" fmla="*/ 53 h 54"/>
                  <a:gd name="T8" fmla="*/ 24 w 60"/>
                  <a:gd name="T9" fmla="*/ 1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24" y="10"/>
                    </a:moveTo>
                    <a:lnTo>
                      <a:pt x="0" y="0"/>
                    </a:lnTo>
                    <a:lnTo>
                      <a:pt x="35" y="48"/>
                    </a:lnTo>
                    <a:lnTo>
                      <a:pt x="59" y="53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2" name="Freeform 1134"/>
              <p:cNvSpPr>
                <a:spLocks/>
              </p:cNvSpPr>
              <p:nvPr/>
            </p:nvSpPr>
            <p:spPr bwMode="auto">
              <a:xfrm>
                <a:off x="1671" y="2011"/>
                <a:ext cx="62" cy="44"/>
              </a:xfrm>
              <a:custGeom>
                <a:avLst/>
                <a:gdLst>
                  <a:gd name="T0" fmla="*/ 29 w 62"/>
                  <a:gd name="T1" fmla="*/ 0 h 44"/>
                  <a:gd name="T2" fmla="*/ 0 w 62"/>
                  <a:gd name="T3" fmla="*/ 0 h 44"/>
                  <a:gd name="T4" fmla="*/ 32 w 62"/>
                  <a:gd name="T5" fmla="*/ 33 h 44"/>
                  <a:gd name="T6" fmla="*/ 61 w 62"/>
                  <a:gd name="T7" fmla="*/ 43 h 44"/>
                  <a:gd name="T8" fmla="*/ 29 w 6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44"/>
                  <a:gd name="T17" fmla="*/ 62 w 6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44">
                    <a:moveTo>
                      <a:pt x="29" y="0"/>
                    </a:moveTo>
                    <a:lnTo>
                      <a:pt x="0" y="0"/>
                    </a:lnTo>
                    <a:lnTo>
                      <a:pt x="32" y="33"/>
                    </a:lnTo>
                    <a:lnTo>
                      <a:pt x="61" y="43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3" name="Freeform 1135"/>
              <p:cNvSpPr>
                <a:spLocks/>
              </p:cNvSpPr>
              <p:nvPr/>
            </p:nvSpPr>
            <p:spPr bwMode="auto">
              <a:xfrm>
                <a:off x="1339" y="2068"/>
                <a:ext cx="58" cy="35"/>
              </a:xfrm>
              <a:custGeom>
                <a:avLst/>
                <a:gdLst>
                  <a:gd name="T0" fmla="*/ 29 w 58"/>
                  <a:gd name="T1" fmla="*/ 10 h 35"/>
                  <a:gd name="T2" fmla="*/ 0 w 58"/>
                  <a:gd name="T3" fmla="*/ 0 h 35"/>
                  <a:gd name="T4" fmla="*/ 33 w 58"/>
                  <a:gd name="T5" fmla="*/ 34 h 35"/>
                  <a:gd name="T6" fmla="*/ 57 w 58"/>
                  <a:gd name="T7" fmla="*/ 24 h 35"/>
                  <a:gd name="T8" fmla="*/ 29 w 58"/>
                  <a:gd name="T9" fmla="*/ 1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9" y="10"/>
                    </a:moveTo>
                    <a:lnTo>
                      <a:pt x="0" y="0"/>
                    </a:lnTo>
                    <a:lnTo>
                      <a:pt x="33" y="34"/>
                    </a:lnTo>
                    <a:lnTo>
                      <a:pt x="57" y="24"/>
                    </a:lnTo>
                    <a:lnTo>
                      <a:pt x="29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4" name="Freeform 1136"/>
              <p:cNvSpPr>
                <a:spLocks/>
              </p:cNvSpPr>
              <p:nvPr/>
            </p:nvSpPr>
            <p:spPr bwMode="auto">
              <a:xfrm>
                <a:off x="1257" y="1996"/>
                <a:ext cx="59" cy="64"/>
              </a:xfrm>
              <a:custGeom>
                <a:avLst/>
                <a:gdLst>
                  <a:gd name="T0" fmla="*/ 24 w 59"/>
                  <a:gd name="T1" fmla="*/ 15 h 64"/>
                  <a:gd name="T2" fmla="*/ 0 w 59"/>
                  <a:gd name="T3" fmla="*/ 0 h 64"/>
                  <a:gd name="T4" fmla="*/ 34 w 59"/>
                  <a:gd name="T5" fmla="*/ 48 h 64"/>
                  <a:gd name="T6" fmla="*/ 58 w 59"/>
                  <a:gd name="T7" fmla="*/ 63 h 64"/>
                  <a:gd name="T8" fmla="*/ 24 w 59"/>
                  <a:gd name="T9" fmla="*/ 1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15"/>
                    </a:moveTo>
                    <a:lnTo>
                      <a:pt x="0" y="0"/>
                    </a:lnTo>
                    <a:lnTo>
                      <a:pt x="34" y="48"/>
                    </a:lnTo>
                    <a:lnTo>
                      <a:pt x="58" y="63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" name="Freeform 1137"/>
              <p:cNvSpPr>
                <a:spLocks/>
              </p:cNvSpPr>
              <p:nvPr/>
            </p:nvSpPr>
            <p:spPr bwMode="auto">
              <a:xfrm>
                <a:off x="1612" y="1987"/>
                <a:ext cx="60" cy="34"/>
              </a:xfrm>
              <a:custGeom>
                <a:avLst/>
                <a:gdLst>
                  <a:gd name="T0" fmla="*/ 30 w 60"/>
                  <a:gd name="T1" fmla="*/ 0 h 34"/>
                  <a:gd name="T2" fmla="*/ 0 w 60"/>
                  <a:gd name="T3" fmla="*/ 24 h 34"/>
                  <a:gd name="T4" fmla="*/ 35 w 60"/>
                  <a:gd name="T5" fmla="*/ 33 h 34"/>
                  <a:gd name="T6" fmla="*/ 59 w 60"/>
                  <a:gd name="T7" fmla="*/ 24 h 34"/>
                  <a:gd name="T8" fmla="*/ 30 w 6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4"/>
                  <a:gd name="T17" fmla="*/ 60 w 6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4">
                    <a:moveTo>
                      <a:pt x="30" y="0"/>
                    </a:moveTo>
                    <a:lnTo>
                      <a:pt x="0" y="24"/>
                    </a:lnTo>
                    <a:lnTo>
                      <a:pt x="35" y="33"/>
                    </a:lnTo>
                    <a:lnTo>
                      <a:pt x="59" y="24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" name="Freeform 1138"/>
              <p:cNvSpPr>
                <a:spLocks/>
              </p:cNvSpPr>
              <p:nvPr/>
            </p:nvSpPr>
            <p:spPr bwMode="auto">
              <a:xfrm>
                <a:off x="1521" y="2006"/>
                <a:ext cx="59" cy="49"/>
              </a:xfrm>
              <a:custGeom>
                <a:avLst/>
                <a:gdLst>
                  <a:gd name="T0" fmla="*/ 29 w 59"/>
                  <a:gd name="T1" fmla="*/ 5 h 49"/>
                  <a:gd name="T2" fmla="*/ 0 w 59"/>
                  <a:gd name="T3" fmla="*/ 48 h 49"/>
                  <a:gd name="T4" fmla="*/ 34 w 59"/>
                  <a:gd name="T5" fmla="*/ 43 h 49"/>
                  <a:gd name="T6" fmla="*/ 58 w 59"/>
                  <a:gd name="T7" fmla="*/ 0 h 49"/>
                  <a:gd name="T8" fmla="*/ 29 w 59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9" y="5"/>
                    </a:moveTo>
                    <a:lnTo>
                      <a:pt x="0" y="48"/>
                    </a:lnTo>
                    <a:lnTo>
                      <a:pt x="34" y="43"/>
                    </a:lnTo>
                    <a:lnTo>
                      <a:pt x="58" y="0"/>
                    </a:lnTo>
                    <a:lnTo>
                      <a:pt x="29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" name="Freeform 1139"/>
              <p:cNvSpPr>
                <a:spLocks/>
              </p:cNvSpPr>
              <p:nvPr/>
            </p:nvSpPr>
            <p:spPr bwMode="auto">
              <a:xfrm>
                <a:off x="1929" y="2078"/>
                <a:ext cx="59" cy="49"/>
              </a:xfrm>
              <a:custGeom>
                <a:avLst/>
                <a:gdLst>
                  <a:gd name="T0" fmla="*/ 29 w 59"/>
                  <a:gd name="T1" fmla="*/ 10 h 49"/>
                  <a:gd name="T2" fmla="*/ 0 w 59"/>
                  <a:gd name="T3" fmla="*/ 48 h 49"/>
                  <a:gd name="T4" fmla="*/ 34 w 59"/>
                  <a:gd name="T5" fmla="*/ 43 h 49"/>
                  <a:gd name="T6" fmla="*/ 58 w 59"/>
                  <a:gd name="T7" fmla="*/ 0 h 49"/>
                  <a:gd name="T8" fmla="*/ 29 w 59"/>
                  <a:gd name="T9" fmla="*/ 1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9" y="10"/>
                    </a:moveTo>
                    <a:lnTo>
                      <a:pt x="0" y="48"/>
                    </a:lnTo>
                    <a:lnTo>
                      <a:pt x="34" y="43"/>
                    </a:lnTo>
                    <a:lnTo>
                      <a:pt x="58" y="0"/>
                    </a:lnTo>
                    <a:lnTo>
                      <a:pt x="29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" name="Freeform 1140"/>
              <p:cNvSpPr>
                <a:spLocks/>
              </p:cNvSpPr>
              <p:nvPr/>
            </p:nvSpPr>
            <p:spPr bwMode="auto">
              <a:xfrm>
                <a:off x="1396" y="2073"/>
                <a:ext cx="64" cy="30"/>
              </a:xfrm>
              <a:custGeom>
                <a:avLst/>
                <a:gdLst>
                  <a:gd name="T0" fmla="*/ 29 w 64"/>
                  <a:gd name="T1" fmla="*/ 10 h 30"/>
                  <a:gd name="T2" fmla="*/ 0 w 64"/>
                  <a:gd name="T3" fmla="*/ 19 h 30"/>
                  <a:gd name="T4" fmla="*/ 34 w 64"/>
                  <a:gd name="T5" fmla="*/ 29 h 30"/>
                  <a:gd name="T6" fmla="*/ 63 w 64"/>
                  <a:gd name="T7" fmla="*/ 0 h 30"/>
                  <a:gd name="T8" fmla="*/ 29 w 64"/>
                  <a:gd name="T9" fmla="*/ 1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0"/>
                  <a:gd name="T17" fmla="*/ 64 w 6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0">
                    <a:moveTo>
                      <a:pt x="29" y="10"/>
                    </a:moveTo>
                    <a:lnTo>
                      <a:pt x="0" y="19"/>
                    </a:lnTo>
                    <a:lnTo>
                      <a:pt x="34" y="29"/>
                    </a:lnTo>
                    <a:lnTo>
                      <a:pt x="63" y="0"/>
                    </a:lnTo>
                    <a:lnTo>
                      <a:pt x="29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" name="Freeform 1141"/>
              <p:cNvSpPr>
                <a:spLocks/>
              </p:cNvSpPr>
              <p:nvPr/>
            </p:nvSpPr>
            <p:spPr bwMode="auto">
              <a:xfrm>
                <a:off x="1839" y="2116"/>
                <a:ext cx="57" cy="30"/>
              </a:xfrm>
              <a:custGeom>
                <a:avLst/>
                <a:gdLst>
                  <a:gd name="T0" fmla="*/ 28 w 57"/>
                  <a:gd name="T1" fmla="*/ 0 h 30"/>
                  <a:gd name="T2" fmla="*/ 0 w 57"/>
                  <a:gd name="T3" fmla="*/ 5 h 30"/>
                  <a:gd name="T4" fmla="*/ 32 w 57"/>
                  <a:gd name="T5" fmla="*/ 29 h 30"/>
                  <a:gd name="T6" fmla="*/ 56 w 57"/>
                  <a:gd name="T7" fmla="*/ 10 h 30"/>
                  <a:gd name="T8" fmla="*/ 28 w 5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0"/>
                  <a:gd name="T17" fmla="*/ 57 w 5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0">
                    <a:moveTo>
                      <a:pt x="28" y="0"/>
                    </a:moveTo>
                    <a:lnTo>
                      <a:pt x="0" y="5"/>
                    </a:lnTo>
                    <a:lnTo>
                      <a:pt x="32" y="29"/>
                    </a:lnTo>
                    <a:lnTo>
                      <a:pt x="56" y="1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" name="Freeform 1142"/>
              <p:cNvSpPr>
                <a:spLocks/>
              </p:cNvSpPr>
              <p:nvPr/>
            </p:nvSpPr>
            <p:spPr bwMode="auto">
              <a:xfrm>
                <a:off x="1780" y="2078"/>
                <a:ext cx="60" cy="44"/>
              </a:xfrm>
              <a:custGeom>
                <a:avLst/>
                <a:gdLst>
                  <a:gd name="T0" fmla="*/ 24 w 60"/>
                  <a:gd name="T1" fmla="*/ 10 h 44"/>
                  <a:gd name="T2" fmla="*/ 0 w 60"/>
                  <a:gd name="T3" fmla="*/ 0 h 44"/>
                  <a:gd name="T4" fmla="*/ 35 w 60"/>
                  <a:gd name="T5" fmla="*/ 43 h 44"/>
                  <a:gd name="T6" fmla="*/ 59 w 60"/>
                  <a:gd name="T7" fmla="*/ 43 h 44"/>
                  <a:gd name="T8" fmla="*/ 24 w 60"/>
                  <a:gd name="T9" fmla="*/ 1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10"/>
                    </a:moveTo>
                    <a:lnTo>
                      <a:pt x="0" y="0"/>
                    </a:lnTo>
                    <a:lnTo>
                      <a:pt x="35" y="43"/>
                    </a:lnTo>
                    <a:lnTo>
                      <a:pt x="59" y="43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" name="Freeform 1143"/>
              <p:cNvSpPr>
                <a:spLocks/>
              </p:cNvSpPr>
              <p:nvPr/>
            </p:nvSpPr>
            <p:spPr bwMode="auto">
              <a:xfrm>
                <a:off x="1699" y="2011"/>
                <a:ext cx="58" cy="58"/>
              </a:xfrm>
              <a:custGeom>
                <a:avLst/>
                <a:gdLst>
                  <a:gd name="T0" fmla="*/ 24 w 58"/>
                  <a:gd name="T1" fmla="*/ 5 h 58"/>
                  <a:gd name="T2" fmla="*/ 0 w 58"/>
                  <a:gd name="T3" fmla="*/ 0 h 58"/>
                  <a:gd name="T4" fmla="*/ 33 w 58"/>
                  <a:gd name="T5" fmla="*/ 43 h 58"/>
                  <a:gd name="T6" fmla="*/ 57 w 58"/>
                  <a:gd name="T7" fmla="*/ 57 h 58"/>
                  <a:gd name="T8" fmla="*/ 24 w 58"/>
                  <a:gd name="T9" fmla="*/ 5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4" y="5"/>
                    </a:moveTo>
                    <a:lnTo>
                      <a:pt x="0" y="0"/>
                    </a:lnTo>
                    <a:lnTo>
                      <a:pt x="33" y="43"/>
                    </a:lnTo>
                    <a:lnTo>
                      <a:pt x="57" y="57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" name="Freeform 1144"/>
              <p:cNvSpPr>
                <a:spLocks/>
              </p:cNvSpPr>
              <p:nvPr/>
            </p:nvSpPr>
            <p:spPr bwMode="auto">
              <a:xfrm>
                <a:off x="1281" y="2011"/>
                <a:ext cx="59" cy="58"/>
              </a:xfrm>
              <a:custGeom>
                <a:avLst/>
                <a:gdLst>
                  <a:gd name="T0" fmla="*/ 24 w 59"/>
                  <a:gd name="T1" fmla="*/ 24 h 58"/>
                  <a:gd name="T2" fmla="*/ 0 w 59"/>
                  <a:gd name="T3" fmla="*/ 0 h 58"/>
                  <a:gd name="T4" fmla="*/ 34 w 59"/>
                  <a:gd name="T5" fmla="*/ 48 h 58"/>
                  <a:gd name="T6" fmla="*/ 58 w 59"/>
                  <a:gd name="T7" fmla="*/ 57 h 58"/>
                  <a:gd name="T8" fmla="*/ 24 w 59"/>
                  <a:gd name="T9" fmla="*/ 2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4" y="24"/>
                    </a:moveTo>
                    <a:lnTo>
                      <a:pt x="0" y="0"/>
                    </a:lnTo>
                    <a:lnTo>
                      <a:pt x="34" y="48"/>
                    </a:lnTo>
                    <a:lnTo>
                      <a:pt x="58" y="57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" name="Freeform 1145"/>
              <p:cNvSpPr>
                <a:spLocks/>
              </p:cNvSpPr>
              <p:nvPr/>
            </p:nvSpPr>
            <p:spPr bwMode="auto">
              <a:xfrm>
                <a:off x="1488" y="2011"/>
                <a:ext cx="64" cy="54"/>
              </a:xfrm>
              <a:custGeom>
                <a:avLst/>
                <a:gdLst>
                  <a:gd name="T0" fmla="*/ 28 w 64"/>
                  <a:gd name="T1" fmla="*/ 14 h 54"/>
                  <a:gd name="T2" fmla="*/ 0 w 64"/>
                  <a:gd name="T3" fmla="*/ 53 h 54"/>
                  <a:gd name="T4" fmla="*/ 34 w 64"/>
                  <a:gd name="T5" fmla="*/ 43 h 54"/>
                  <a:gd name="T6" fmla="*/ 63 w 64"/>
                  <a:gd name="T7" fmla="*/ 0 h 54"/>
                  <a:gd name="T8" fmla="*/ 28 w 64"/>
                  <a:gd name="T9" fmla="*/ 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4"/>
                  <a:gd name="T17" fmla="*/ 64 w 64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4">
                    <a:moveTo>
                      <a:pt x="28" y="14"/>
                    </a:moveTo>
                    <a:lnTo>
                      <a:pt x="0" y="53"/>
                    </a:lnTo>
                    <a:lnTo>
                      <a:pt x="34" y="43"/>
                    </a:lnTo>
                    <a:lnTo>
                      <a:pt x="63" y="0"/>
                    </a:lnTo>
                    <a:lnTo>
                      <a:pt x="28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" name="Freeform 1146"/>
              <p:cNvSpPr>
                <a:spLocks/>
              </p:cNvSpPr>
              <p:nvPr/>
            </p:nvSpPr>
            <p:spPr bwMode="auto">
              <a:xfrm>
                <a:off x="1895" y="2088"/>
                <a:ext cx="65" cy="39"/>
              </a:xfrm>
              <a:custGeom>
                <a:avLst/>
                <a:gdLst>
                  <a:gd name="T0" fmla="*/ 29 w 65"/>
                  <a:gd name="T1" fmla="*/ 9 h 39"/>
                  <a:gd name="T2" fmla="*/ 0 w 65"/>
                  <a:gd name="T3" fmla="*/ 38 h 39"/>
                  <a:gd name="T4" fmla="*/ 35 w 65"/>
                  <a:gd name="T5" fmla="*/ 38 h 39"/>
                  <a:gd name="T6" fmla="*/ 64 w 65"/>
                  <a:gd name="T7" fmla="*/ 0 h 39"/>
                  <a:gd name="T8" fmla="*/ 29 w 65"/>
                  <a:gd name="T9" fmla="*/ 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39"/>
                  <a:gd name="T17" fmla="*/ 65 w 65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39">
                    <a:moveTo>
                      <a:pt x="29" y="9"/>
                    </a:moveTo>
                    <a:lnTo>
                      <a:pt x="0" y="38"/>
                    </a:lnTo>
                    <a:lnTo>
                      <a:pt x="35" y="38"/>
                    </a:lnTo>
                    <a:lnTo>
                      <a:pt x="64" y="0"/>
                    </a:lnTo>
                    <a:lnTo>
                      <a:pt x="29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" name="Freeform 1147"/>
              <p:cNvSpPr>
                <a:spLocks/>
              </p:cNvSpPr>
              <p:nvPr/>
            </p:nvSpPr>
            <p:spPr bwMode="auto">
              <a:xfrm>
                <a:off x="1368" y="2078"/>
                <a:ext cx="58" cy="17"/>
              </a:xfrm>
              <a:custGeom>
                <a:avLst/>
                <a:gdLst>
                  <a:gd name="T0" fmla="*/ 24 w 58"/>
                  <a:gd name="T1" fmla="*/ 16 h 17"/>
                  <a:gd name="T2" fmla="*/ 0 w 58"/>
                  <a:gd name="T3" fmla="*/ 0 h 17"/>
                  <a:gd name="T4" fmla="*/ 28 w 58"/>
                  <a:gd name="T5" fmla="*/ 16 h 17"/>
                  <a:gd name="T6" fmla="*/ 57 w 58"/>
                  <a:gd name="T7" fmla="*/ 5 h 17"/>
                  <a:gd name="T8" fmla="*/ 24 w 5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7"/>
                  <a:gd name="T17" fmla="*/ 58 w 5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7">
                    <a:moveTo>
                      <a:pt x="24" y="16"/>
                    </a:moveTo>
                    <a:lnTo>
                      <a:pt x="0" y="0"/>
                    </a:lnTo>
                    <a:lnTo>
                      <a:pt x="28" y="16"/>
                    </a:lnTo>
                    <a:lnTo>
                      <a:pt x="57" y="5"/>
                    </a:lnTo>
                    <a:lnTo>
                      <a:pt x="24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" name="Freeform 1148"/>
              <p:cNvSpPr>
                <a:spLocks/>
              </p:cNvSpPr>
              <p:nvPr/>
            </p:nvSpPr>
            <p:spPr bwMode="auto">
              <a:xfrm>
                <a:off x="1579" y="1972"/>
                <a:ext cx="63" cy="40"/>
              </a:xfrm>
              <a:custGeom>
                <a:avLst/>
                <a:gdLst>
                  <a:gd name="T0" fmla="*/ 28 w 63"/>
                  <a:gd name="T1" fmla="*/ 0 h 40"/>
                  <a:gd name="T2" fmla="*/ 0 w 63"/>
                  <a:gd name="T3" fmla="*/ 34 h 40"/>
                  <a:gd name="T4" fmla="*/ 33 w 63"/>
                  <a:gd name="T5" fmla="*/ 39 h 40"/>
                  <a:gd name="T6" fmla="*/ 62 w 63"/>
                  <a:gd name="T7" fmla="*/ 15 h 40"/>
                  <a:gd name="T8" fmla="*/ 28 w 63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0"/>
                  <a:gd name="T17" fmla="*/ 63 w 6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0">
                    <a:moveTo>
                      <a:pt x="28" y="0"/>
                    </a:moveTo>
                    <a:lnTo>
                      <a:pt x="0" y="34"/>
                    </a:lnTo>
                    <a:lnTo>
                      <a:pt x="33" y="39"/>
                    </a:lnTo>
                    <a:lnTo>
                      <a:pt x="62" y="15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" name="Freeform 1149"/>
              <p:cNvSpPr>
                <a:spLocks/>
              </p:cNvSpPr>
              <p:nvPr/>
            </p:nvSpPr>
            <p:spPr bwMode="auto">
              <a:xfrm>
                <a:off x="1459" y="2025"/>
                <a:ext cx="58" cy="49"/>
              </a:xfrm>
              <a:custGeom>
                <a:avLst/>
                <a:gdLst>
                  <a:gd name="T0" fmla="*/ 24 w 58"/>
                  <a:gd name="T1" fmla="*/ 19 h 49"/>
                  <a:gd name="T2" fmla="*/ 0 w 58"/>
                  <a:gd name="T3" fmla="*/ 48 h 49"/>
                  <a:gd name="T4" fmla="*/ 29 w 58"/>
                  <a:gd name="T5" fmla="*/ 39 h 49"/>
                  <a:gd name="T6" fmla="*/ 57 w 58"/>
                  <a:gd name="T7" fmla="*/ 0 h 49"/>
                  <a:gd name="T8" fmla="*/ 24 w 58"/>
                  <a:gd name="T9" fmla="*/ 1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19"/>
                    </a:moveTo>
                    <a:lnTo>
                      <a:pt x="0" y="48"/>
                    </a:lnTo>
                    <a:lnTo>
                      <a:pt x="29" y="39"/>
                    </a:lnTo>
                    <a:lnTo>
                      <a:pt x="57" y="0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" name="Freeform 1150"/>
              <p:cNvSpPr>
                <a:spLocks/>
              </p:cNvSpPr>
              <p:nvPr/>
            </p:nvSpPr>
            <p:spPr bwMode="auto">
              <a:xfrm>
                <a:off x="1305" y="2035"/>
                <a:ext cx="64" cy="44"/>
              </a:xfrm>
              <a:custGeom>
                <a:avLst/>
                <a:gdLst>
                  <a:gd name="T0" fmla="*/ 29 w 64"/>
                  <a:gd name="T1" fmla="*/ 33 h 44"/>
                  <a:gd name="T2" fmla="*/ 0 w 64"/>
                  <a:gd name="T3" fmla="*/ 0 h 44"/>
                  <a:gd name="T4" fmla="*/ 34 w 64"/>
                  <a:gd name="T5" fmla="*/ 33 h 44"/>
                  <a:gd name="T6" fmla="*/ 63 w 64"/>
                  <a:gd name="T7" fmla="*/ 43 h 44"/>
                  <a:gd name="T8" fmla="*/ 29 w 64"/>
                  <a:gd name="T9" fmla="*/ 3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4"/>
                  <a:gd name="T17" fmla="*/ 64 w 6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4">
                    <a:moveTo>
                      <a:pt x="29" y="33"/>
                    </a:moveTo>
                    <a:lnTo>
                      <a:pt x="0" y="0"/>
                    </a:lnTo>
                    <a:lnTo>
                      <a:pt x="34" y="33"/>
                    </a:lnTo>
                    <a:lnTo>
                      <a:pt x="63" y="43"/>
                    </a:lnTo>
                    <a:lnTo>
                      <a:pt x="29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" name="Freeform 1151"/>
              <p:cNvSpPr>
                <a:spLocks/>
              </p:cNvSpPr>
              <p:nvPr/>
            </p:nvSpPr>
            <p:spPr bwMode="auto">
              <a:xfrm>
                <a:off x="1641" y="1972"/>
                <a:ext cx="59" cy="40"/>
              </a:xfrm>
              <a:custGeom>
                <a:avLst/>
                <a:gdLst>
                  <a:gd name="T0" fmla="*/ 24 w 59"/>
                  <a:gd name="T1" fmla="*/ 0 h 40"/>
                  <a:gd name="T2" fmla="*/ 0 w 59"/>
                  <a:gd name="T3" fmla="*/ 15 h 40"/>
                  <a:gd name="T4" fmla="*/ 29 w 59"/>
                  <a:gd name="T5" fmla="*/ 39 h 40"/>
                  <a:gd name="T6" fmla="*/ 58 w 59"/>
                  <a:gd name="T7" fmla="*/ 39 h 40"/>
                  <a:gd name="T8" fmla="*/ 24 w 5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4" y="0"/>
                    </a:moveTo>
                    <a:lnTo>
                      <a:pt x="0" y="15"/>
                    </a:lnTo>
                    <a:lnTo>
                      <a:pt x="29" y="39"/>
                    </a:lnTo>
                    <a:lnTo>
                      <a:pt x="58" y="3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" name="Freeform 1152"/>
              <p:cNvSpPr>
                <a:spLocks/>
              </p:cNvSpPr>
              <p:nvPr/>
            </p:nvSpPr>
            <p:spPr bwMode="auto">
              <a:xfrm>
                <a:off x="1804" y="2088"/>
                <a:ext cx="64" cy="34"/>
              </a:xfrm>
              <a:custGeom>
                <a:avLst/>
                <a:gdLst>
                  <a:gd name="T0" fmla="*/ 29 w 64"/>
                  <a:gd name="T1" fmla="*/ 14 h 34"/>
                  <a:gd name="T2" fmla="*/ 0 w 64"/>
                  <a:gd name="T3" fmla="*/ 0 h 34"/>
                  <a:gd name="T4" fmla="*/ 34 w 64"/>
                  <a:gd name="T5" fmla="*/ 33 h 34"/>
                  <a:gd name="T6" fmla="*/ 63 w 64"/>
                  <a:gd name="T7" fmla="*/ 28 h 34"/>
                  <a:gd name="T8" fmla="*/ 29 w 64"/>
                  <a:gd name="T9" fmla="*/ 1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4"/>
                  <a:gd name="T17" fmla="*/ 64 w 6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4">
                    <a:moveTo>
                      <a:pt x="29" y="14"/>
                    </a:moveTo>
                    <a:lnTo>
                      <a:pt x="0" y="0"/>
                    </a:lnTo>
                    <a:lnTo>
                      <a:pt x="34" y="33"/>
                    </a:lnTo>
                    <a:lnTo>
                      <a:pt x="63" y="28"/>
                    </a:lnTo>
                    <a:lnTo>
                      <a:pt x="29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" name="Freeform 1153"/>
              <p:cNvSpPr>
                <a:spLocks/>
              </p:cNvSpPr>
              <p:nvPr/>
            </p:nvSpPr>
            <p:spPr bwMode="auto">
              <a:xfrm>
                <a:off x="1723" y="2016"/>
                <a:ext cx="58" cy="63"/>
              </a:xfrm>
              <a:custGeom>
                <a:avLst/>
                <a:gdLst>
                  <a:gd name="T0" fmla="*/ 24 w 58"/>
                  <a:gd name="T1" fmla="*/ 19 h 63"/>
                  <a:gd name="T2" fmla="*/ 0 w 58"/>
                  <a:gd name="T3" fmla="*/ 0 h 63"/>
                  <a:gd name="T4" fmla="*/ 33 w 58"/>
                  <a:gd name="T5" fmla="*/ 52 h 63"/>
                  <a:gd name="T6" fmla="*/ 57 w 58"/>
                  <a:gd name="T7" fmla="*/ 62 h 63"/>
                  <a:gd name="T8" fmla="*/ 24 w 58"/>
                  <a:gd name="T9" fmla="*/ 19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19"/>
                    </a:moveTo>
                    <a:lnTo>
                      <a:pt x="0" y="0"/>
                    </a:lnTo>
                    <a:lnTo>
                      <a:pt x="33" y="52"/>
                    </a:lnTo>
                    <a:lnTo>
                      <a:pt x="57" y="62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" name="Freeform 1154"/>
              <p:cNvSpPr>
                <a:spLocks/>
              </p:cNvSpPr>
              <p:nvPr/>
            </p:nvSpPr>
            <p:spPr bwMode="auto">
              <a:xfrm>
                <a:off x="1867" y="2097"/>
                <a:ext cx="58" cy="30"/>
              </a:xfrm>
              <a:custGeom>
                <a:avLst/>
                <a:gdLst>
                  <a:gd name="T0" fmla="*/ 24 w 58"/>
                  <a:gd name="T1" fmla="*/ 5 h 30"/>
                  <a:gd name="T2" fmla="*/ 0 w 58"/>
                  <a:gd name="T3" fmla="*/ 19 h 30"/>
                  <a:gd name="T4" fmla="*/ 28 w 58"/>
                  <a:gd name="T5" fmla="*/ 29 h 30"/>
                  <a:gd name="T6" fmla="*/ 57 w 58"/>
                  <a:gd name="T7" fmla="*/ 0 h 30"/>
                  <a:gd name="T8" fmla="*/ 24 w 58"/>
                  <a:gd name="T9" fmla="*/ 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0"/>
                  <a:gd name="T17" fmla="*/ 58 w 5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0">
                    <a:moveTo>
                      <a:pt x="24" y="5"/>
                    </a:moveTo>
                    <a:lnTo>
                      <a:pt x="0" y="19"/>
                    </a:lnTo>
                    <a:lnTo>
                      <a:pt x="28" y="29"/>
                    </a:lnTo>
                    <a:lnTo>
                      <a:pt x="57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" name="Freeform 1155"/>
              <p:cNvSpPr>
                <a:spLocks/>
              </p:cNvSpPr>
              <p:nvPr/>
            </p:nvSpPr>
            <p:spPr bwMode="auto">
              <a:xfrm>
                <a:off x="1425" y="2044"/>
                <a:ext cx="59" cy="40"/>
              </a:xfrm>
              <a:custGeom>
                <a:avLst/>
                <a:gdLst>
                  <a:gd name="T0" fmla="*/ 24 w 59"/>
                  <a:gd name="T1" fmla="*/ 29 h 40"/>
                  <a:gd name="T2" fmla="*/ 0 w 59"/>
                  <a:gd name="T3" fmla="*/ 39 h 40"/>
                  <a:gd name="T4" fmla="*/ 34 w 59"/>
                  <a:gd name="T5" fmla="*/ 29 h 40"/>
                  <a:gd name="T6" fmla="*/ 58 w 59"/>
                  <a:gd name="T7" fmla="*/ 0 h 40"/>
                  <a:gd name="T8" fmla="*/ 24 w 59"/>
                  <a:gd name="T9" fmla="*/ 2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4" y="29"/>
                    </a:moveTo>
                    <a:lnTo>
                      <a:pt x="0" y="39"/>
                    </a:lnTo>
                    <a:lnTo>
                      <a:pt x="34" y="29"/>
                    </a:lnTo>
                    <a:lnTo>
                      <a:pt x="58" y="0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4" name="Freeform 1156"/>
              <p:cNvSpPr>
                <a:spLocks/>
              </p:cNvSpPr>
              <p:nvPr/>
            </p:nvSpPr>
            <p:spPr bwMode="auto">
              <a:xfrm>
                <a:off x="1224" y="1958"/>
                <a:ext cx="58" cy="54"/>
              </a:xfrm>
              <a:custGeom>
                <a:avLst/>
                <a:gdLst>
                  <a:gd name="T0" fmla="*/ 24 w 58"/>
                  <a:gd name="T1" fmla="*/ 19 h 54"/>
                  <a:gd name="T2" fmla="*/ 0 w 58"/>
                  <a:gd name="T3" fmla="*/ 0 h 54"/>
                  <a:gd name="T4" fmla="*/ 33 w 58"/>
                  <a:gd name="T5" fmla="*/ 38 h 54"/>
                  <a:gd name="T6" fmla="*/ 57 w 58"/>
                  <a:gd name="T7" fmla="*/ 53 h 54"/>
                  <a:gd name="T8" fmla="*/ 24 w 58"/>
                  <a:gd name="T9" fmla="*/ 1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19"/>
                    </a:moveTo>
                    <a:lnTo>
                      <a:pt x="0" y="0"/>
                    </a:lnTo>
                    <a:lnTo>
                      <a:pt x="33" y="38"/>
                    </a:lnTo>
                    <a:lnTo>
                      <a:pt x="57" y="53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5" name="Freeform 1157"/>
              <p:cNvSpPr>
                <a:spLocks/>
              </p:cNvSpPr>
              <p:nvPr/>
            </p:nvSpPr>
            <p:spPr bwMode="auto">
              <a:xfrm>
                <a:off x="1335" y="2068"/>
                <a:ext cx="58" cy="35"/>
              </a:xfrm>
              <a:custGeom>
                <a:avLst/>
                <a:gdLst>
                  <a:gd name="T0" fmla="*/ 24 w 58"/>
                  <a:gd name="T1" fmla="*/ 34 h 35"/>
                  <a:gd name="T2" fmla="*/ 0 w 58"/>
                  <a:gd name="T3" fmla="*/ 0 h 35"/>
                  <a:gd name="T4" fmla="*/ 33 w 58"/>
                  <a:gd name="T5" fmla="*/ 10 h 35"/>
                  <a:gd name="T6" fmla="*/ 57 w 58"/>
                  <a:gd name="T7" fmla="*/ 24 h 35"/>
                  <a:gd name="T8" fmla="*/ 24 w 58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34"/>
                    </a:moveTo>
                    <a:lnTo>
                      <a:pt x="0" y="0"/>
                    </a:lnTo>
                    <a:lnTo>
                      <a:pt x="33" y="10"/>
                    </a:lnTo>
                    <a:lnTo>
                      <a:pt x="57" y="24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6" name="Freeform 1158"/>
              <p:cNvSpPr>
                <a:spLocks/>
              </p:cNvSpPr>
              <p:nvPr/>
            </p:nvSpPr>
            <p:spPr bwMode="auto">
              <a:xfrm>
                <a:off x="1392" y="2073"/>
                <a:ext cx="58" cy="30"/>
              </a:xfrm>
              <a:custGeom>
                <a:avLst/>
                <a:gdLst>
                  <a:gd name="T0" fmla="*/ 24 w 58"/>
                  <a:gd name="T1" fmla="*/ 29 h 30"/>
                  <a:gd name="T2" fmla="*/ 0 w 58"/>
                  <a:gd name="T3" fmla="*/ 19 h 30"/>
                  <a:gd name="T4" fmla="*/ 33 w 58"/>
                  <a:gd name="T5" fmla="*/ 10 h 30"/>
                  <a:gd name="T6" fmla="*/ 57 w 58"/>
                  <a:gd name="T7" fmla="*/ 0 h 30"/>
                  <a:gd name="T8" fmla="*/ 24 w 58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0"/>
                  <a:gd name="T17" fmla="*/ 58 w 5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0">
                    <a:moveTo>
                      <a:pt x="24" y="29"/>
                    </a:moveTo>
                    <a:lnTo>
                      <a:pt x="0" y="19"/>
                    </a:lnTo>
                    <a:lnTo>
                      <a:pt x="33" y="10"/>
                    </a:lnTo>
                    <a:lnTo>
                      <a:pt x="57" y="0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7" name="Freeform 1159"/>
              <p:cNvSpPr>
                <a:spLocks/>
              </p:cNvSpPr>
              <p:nvPr/>
            </p:nvSpPr>
            <p:spPr bwMode="auto">
              <a:xfrm>
                <a:off x="1551" y="1972"/>
                <a:ext cx="57" cy="40"/>
              </a:xfrm>
              <a:custGeom>
                <a:avLst/>
                <a:gdLst>
                  <a:gd name="T0" fmla="*/ 24 w 57"/>
                  <a:gd name="T1" fmla="*/ 0 h 40"/>
                  <a:gd name="T2" fmla="*/ 0 w 57"/>
                  <a:gd name="T3" fmla="*/ 39 h 40"/>
                  <a:gd name="T4" fmla="*/ 28 w 57"/>
                  <a:gd name="T5" fmla="*/ 34 h 40"/>
                  <a:gd name="T6" fmla="*/ 56 w 57"/>
                  <a:gd name="T7" fmla="*/ 0 h 40"/>
                  <a:gd name="T8" fmla="*/ 24 w 57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0"/>
                  <a:gd name="T17" fmla="*/ 57 w 5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0">
                    <a:moveTo>
                      <a:pt x="24" y="0"/>
                    </a:moveTo>
                    <a:lnTo>
                      <a:pt x="0" y="39"/>
                    </a:lnTo>
                    <a:lnTo>
                      <a:pt x="28" y="34"/>
                    </a:lnTo>
                    <a:lnTo>
                      <a:pt x="56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8" name="Freeform 1160"/>
              <p:cNvSpPr>
                <a:spLocks/>
              </p:cNvSpPr>
              <p:nvPr/>
            </p:nvSpPr>
            <p:spPr bwMode="auto">
              <a:xfrm>
                <a:off x="1747" y="2035"/>
                <a:ext cx="58" cy="54"/>
              </a:xfrm>
              <a:custGeom>
                <a:avLst/>
                <a:gdLst>
                  <a:gd name="T0" fmla="*/ 28 w 58"/>
                  <a:gd name="T1" fmla="*/ 24 h 54"/>
                  <a:gd name="T2" fmla="*/ 0 w 58"/>
                  <a:gd name="T3" fmla="*/ 0 h 54"/>
                  <a:gd name="T4" fmla="*/ 33 w 58"/>
                  <a:gd name="T5" fmla="*/ 43 h 54"/>
                  <a:gd name="T6" fmla="*/ 57 w 58"/>
                  <a:gd name="T7" fmla="*/ 53 h 54"/>
                  <a:gd name="T8" fmla="*/ 28 w 58"/>
                  <a:gd name="T9" fmla="*/ 2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8" y="24"/>
                    </a:moveTo>
                    <a:lnTo>
                      <a:pt x="0" y="0"/>
                    </a:lnTo>
                    <a:lnTo>
                      <a:pt x="33" y="43"/>
                    </a:lnTo>
                    <a:lnTo>
                      <a:pt x="57" y="53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9" name="Freeform 1161"/>
              <p:cNvSpPr>
                <a:spLocks/>
              </p:cNvSpPr>
              <p:nvPr/>
            </p:nvSpPr>
            <p:spPr bwMode="auto">
              <a:xfrm>
                <a:off x="1959" y="2030"/>
                <a:ext cx="57" cy="59"/>
              </a:xfrm>
              <a:custGeom>
                <a:avLst/>
                <a:gdLst>
                  <a:gd name="T0" fmla="*/ 24 w 57"/>
                  <a:gd name="T1" fmla="*/ 14 h 59"/>
                  <a:gd name="T2" fmla="*/ 0 w 57"/>
                  <a:gd name="T3" fmla="*/ 58 h 59"/>
                  <a:gd name="T4" fmla="*/ 28 w 57"/>
                  <a:gd name="T5" fmla="*/ 48 h 59"/>
                  <a:gd name="T6" fmla="*/ 56 w 57"/>
                  <a:gd name="T7" fmla="*/ 0 h 59"/>
                  <a:gd name="T8" fmla="*/ 24 w 57"/>
                  <a:gd name="T9" fmla="*/ 1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24" y="14"/>
                    </a:moveTo>
                    <a:lnTo>
                      <a:pt x="0" y="58"/>
                    </a:lnTo>
                    <a:lnTo>
                      <a:pt x="28" y="48"/>
                    </a:lnTo>
                    <a:lnTo>
                      <a:pt x="56" y="0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0" name="Freeform 1162"/>
              <p:cNvSpPr>
                <a:spLocks/>
              </p:cNvSpPr>
              <p:nvPr/>
            </p:nvSpPr>
            <p:spPr bwMode="auto">
              <a:xfrm>
                <a:off x="1248" y="1977"/>
                <a:ext cx="58" cy="59"/>
              </a:xfrm>
              <a:custGeom>
                <a:avLst/>
                <a:gdLst>
                  <a:gd name="T0" fmla="*/ 24 w 58"/>
                  <a:gd name="T1" fmla="*/ 34 h 59"/>
                  <a:gd name="T2" fmla="*/ 0 w 58"/>
                  <a:gd name="T3" fmla="*/ 0 h 59"/>
                  <a:gd name="T4" fmla="*/ 33 w 58"/>
                  <a:gd name="T5" fmla="*/ 34 h 59"/>
                  <a:gd name="T6" fmla="*/ 57 w 58"/>
                  <a:gd name="T7" fmla="*/ 58 h 59"/>
                  <a:gd name="T8" fmla="*/ 24 w 58"/>
                  <a:gd name="T9" fmla="*/ 3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34"/>
                    </a:moveTo>
                    <a:lnTo>
                      <a:pt x="0" y="0"/>
                    </a:lnTo>
                    <a:lnTo>
                      <a:pt x="33" y="34"/>
                    </a:lnTo>
                    <a:lnTo>
                      <a:pt x="57" y="58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1" name="Freeform 1163"/>
              <p:cNvSpPr>
                <a:spLocks/>
              </p:cNvSpPr>
              <p:nvPr/>
            </p:nvSpPr>
            <p:spPr bwMode="auto">
              <a:xfrm>
                <a:off x="1359" y="2092"/>
                <a:ext cx="58" cy="44"/>
              </a:xfrm>
              <a:custGeom>
                <a:avLst/>
                <a:gdLst>
                  <a:gd name="T0" fmla="*/ 24 w 58"/>
                  <a:gd name="T1" fmla="*/ 43 h 44"/>
                  <a:gd name="T2" fmla="*/ 0 w 58"/>
                  <a:gd name="T3" fmla="*/ 10 h 44"/>
                  <a:gd name="T4" fmla="*/ 33 w 58"/>
                  <a:gd name="T5" fmla="*/ 0 h 44"/>
                  <a:gd name="T6" fmla="*/ 57 w 58"/>
                  <a:gd name="T7" fmla="*/ 10 h 44"/>
                  <a:gd name="T8" fmla="*/ 24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43"/>
                    </a:moveTo>
                    <a:lnTo>
                      <a:pt x="0" y="10"/>
                    </a:lnTo>
                    <a:lnTo>
                      <a:pt x="33" y="0"/>
                    </a:lnTo>
                    <a:lnTo>
                      <a:pt x="57" y="10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2" name="Freeform 1164"/>
              <p:cNvSpPr>
                <a:spLocks/>
              </p:cNvSpPr>
              <p:nvPr/>
            </p:nvSpPr>
            <p:spPr bwMode="auto">
              <a:xfrm>
                <a:off x="1665" y="1972"/>
                <a:ext cx="59" cy="45"/>
              </a:xfrm>
              <a:custGeom>
                <a:avLst/>
                <a:gdLst>
                  <a:gd name="T0" fmla="*/ 24 w 59"/>
                  <a:gd name="T1" fmla="*/ 5 h 45"/>
                  <a:gd name="T2" fmla="*/ 0 w 59"/>
                  <a:gd name="T3" fmla="*/ 0 h 45"/>
                  <a:gd name="T4" fmla="*/ 34 w 59"/>
                  <a:gd name="T5" fmla="*/ 39 h 45"/>
                  <a:gd name="T6" fmla="*/ 58 w 59"/>
                  <a:gd name="T7" fmla="*/ 44 h 45"/>
                  <a:gd name="T8" fmla="*/ 24 w 59"/>
                  <a:gd name="T9" fmla="*/ 5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5"/>
                  <a:gd name="T17" fmla="*/ 59 w 5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5">
                    <a:moveTo>
                      <a:pt x="24" y="5"/>
                    </a:moveTo>
                    <a:lnTo>
                      <a:pt x="0" y="0"/>
                    </a:lnTo>
                    <a:lnTo>
                      <a:pt x="34" y="39"/>
                    </a:lnTo>
                    <a:lnTo>
                      <a:pt x="58" y="44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3" name="Freeform 1165"/>
              <p:cNvSpPr>
                <a:spLocks/>
              </p:cNvSpPr>
              <p:nvPr/>
            </p:nvSpPr>
            <p:spPr bwMode="auto">
              <a:xfrm>
                <a:off x="1833" y="2102"/>
                <a:ext cx="59" cy="17"/>
              </a:xfrm>
              <a:custGeom>
                <a:avLst/>
                <a:gdLst>
                  <a:gd name="T0" fmla="*/ 24 w 59"/>
                  <a:gd name="T1" fmla="*/ 11 h 17"/>
                  <a:gd name="T2" fmla="*/ 0 w 59"/>
                  <a:gd name="T3" fmla="*/ 0 h 17"/>
                  <a:gd name="T4" fmla="*/ 34 w 59"/>
                  <a:gd name="T5" fmla="*/ 16 h 17"/>
                  <a:gd name="T6" fmla="*/ 58 w 59"/>
                  <a:gd name="T7" fmla="*/ 0 h 17"/>
                  <a:gd name="T8" fmla="*/ 24 w 59"/>
                  <a:gd name="T9" fmla="*/ 1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7"/>
                  <a:gd name="T17" fmla="*/ 59 w 5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7">
                    <a:moveTo>
                      <a:pt x="24" y="11"/>
                    </a:moveTo>
                    <a:lnTo>
                      <a:pt x="0" y="0"/>
                    </a:lnTo>
                    <a:lnTo>
                      <a:pt x="34" y="16"/>
                    </a:lnTo>
                    <a:lnTo>
                      <a:pt x="58" y="0"/>
                    </a:lnTo>
                    <a:lnTo>
                      <a:pt x="24" y="1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4" name="Freeform 1166"/>
              <p:cNvSpPr>
                <a:spLocks/>
              </p:cNvSpPr>
              <p:nvPr/>
            </p:nvSpPr>
            <p:spPr bwMode="auto">
              <a:xfrm>
                <a:off x="1272" y="2011"/>
                <a:ext cx="64" cy="58"/>
              </a:xfrm>
              <a:custGeom>
                <a:avLst/>
                <a:gdLst>
                  <a:gd name="T0" fmla="*/ 28 w 64"/>
                  <a:gd name="T1" fmla="*/ 48 h 58"/>
                  <a:gd name="T2" fmla="*/ 0 w 64"/>
                  <a:gd name="T3" fmla="*/ 0 h 58"/>
                  <a:gd name="T4" fmla="*/ 34 w 64"/>
                  <a:gd name="T5" fmla="*/ 24 h 58"/>
                  <a:gd name="T6" fmla="*/ 63 w 64"/>
                  <a:gd name="T7" fmla="*/ 57 h 58"/>
                  <a:gd name="T8" fmla="*/ 28 w 64"/>
                  <a:gd name="T9" fmla="*/ 4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8"/>
                  <a:gd name="T17" fmla="*/ 64 w 6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8">
                    <a:moveTo>
                      <a:pt x="28" y="48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63" y="57"/>
                    </a:lnTo>
                    <a:lnTo>
                      <a:pt x="28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5" name="Freeform 1167"/>
              <p:cNvSpPr>
                <a:spLocks/>
              </p:cNvSpPr>
              <p:nvPr/>
            </p:nvSpPr>
            <p:spPr bwMode="auto">
              <a:xfrm>
                <a:off x="1516" y="1972"/>
                <a:ext cx="60" cy="54"/>
              </a:xfrm>
              <a:custGeom>
                <a:avLst/>
                <a:gdLst>
                  <a:gd name="T0" fmla="*/ 24 w 60"/>
                  <a:gd name="T1" fmla="*/ 20 h 54"/>
                  <a:gd name="T2" fmla="*/ 0 w 60"/>
                  <a:gd name="T3" fmla="*/ 53 h 54"/>
                  <a:gd name="T4" fmla="*/ 35 w 60"/>
                  <a:gd name="T5" fmla="*/ 39 h 54"/>
                  <a:gd name="T6" fmla="*/ 59 w 60"/>
                  <a:gd name="T7" fmla="*/ 0 h 54"/>
                  <a:gd name="T8" fmla="*/ 24 w 60"/>
                  <a:gd name="T9" fmla="*/ 2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24" y="20"/>
                    </a:moveTo>
                    <a:lnTo>
                      <a:pt x="0" y="53"/>
                    </a:lnTo>
                    <a:lnTo>
                      <a:pt x="35" y="39"/>
                    </a:lnTo>
                    <a:lnTo>
                      <a:pt x="59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6" name="Freeform 1168"/>
              <p:cNvSpPr>
                <a:spLocks/>
              </p:cNvSpPr>
              <p:nvPr/>
            </p:nvSpPr>
            <p:spPr bwMode="auto">
              <a:xfrm>
                <a:off x="1300" y="2059"/>
                <a:ext cx="60" cy="54"/>
              </a:xfrm>
              <a:custGeom>
                <a:avLst/>
                <a:gdLst>
                  <a:gd name="T0" fmla="*/ 24 w 60"/>
                  <a:gd name="T1" fmla="*/ 53 h 54"/>
                  <a:gd name="T2" fmla="*/ 0 w 60"/>
                  <a:gd name="T3" fmla="*/ 0 h 54"/>
                  <a:gd name="T4" fmla="*/ 35 w 60"/>
                  <a:gd name="T5" fmla="*/ 9 h 54"/>
                  <a:gd name="T6" fmla="*/ 59 w 60"/>
                  <a:gd name="T7" fmla="*/ 43 h 54"/>
                  <a:gd name="T8" fmla="*/ 24 w 60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24" y="53"/>
                    </a:moveTo>
                    <a:lnTo>
                      <a:pt x="0" y="0"/>
                    </a:lnTo>
                    <a:lnTo>
                      <a:pt x="35" y="9"/>
                    </a:lnTo>
                    <a:lnTo>
                      <a:pt x="59" y="43"/>
                    </a:lnTo>
                    <a:lnTo>
                      <a:pt x="2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7" name="Freeform 1169"/>
              <p:cNvSpPr>
                <a:spLocks/>
              </p:cNvSpPr>
              <p:nvPr/>
            </p:nvSpPr>
            <p:spPr bwMode="auto">
              <a:xfrm>
                <a:off x="1924" y="2044"/>
                <a:ext cx="60" cy="54"/>
              </a:xfrm>
              <a:custGeom>
                <a:avLst/>
                <a:gdLst>
                  <a:gd name="T0" fmla="*/ 24 w 60"/>
                  <a:gd name="T1" fmla="*/ 24 h 54"/>
                  <a:gd name="T2" fmla="*/ 0 w 60"/>
                  <a:gd name="T3" fmla="*/ 53 h 54"/>
                  <a:gd name="T4" fmla="*/ 35 w 60"/>
                  <a:gd name="T5" fmla="*/ 44 h 54"/>
                  <a:gd name="T6" fmla="*/ 59 w 60"/>
                  <a:gd name="T7" fmla="*/ 0 h 54"/>
                  <a:gd name="T8" fmla="*/ 24 w 60"/>
                  <a:gd name="T9" fmla="*/ 2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24" y="24"/>
                    </a:moveTo>
                    <a:lnTo>
                      <a:pt x="0" y="53"/>
                    </a:lnTo>
                    <a:lnTo>
                      <a:pt x="35" y="44"/>
                    </a:lnTo>
                    <a:lnTo>
                      <a:pt x="59" y="0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8" name="Freeform 1170"/>
              <p:cNvSpPr>
                <a:spLocks/>
              </p:cNvSpPr>
              <p:nvPr/>
            </p:nvSpPr>
            <p:spPr bwMode="auto">
              <a:xfrm>
                <a:off x="1607" y="1953"/>
                <a:ext cx="59" cy="35"/>
              </a:xfrm>
              <a:custGeom>
                <a:avLst/>
                <a:gdLst>
                  <a:gd name="T0" fmla="*/ 24 w 59"/>
                  <a:gd name="T1" fmla="*/ 0 h 35"/>
                  <a:gd name="T2" fmla="*/ 0 w 59"/>
                  <a:gd name="T3" fmla="*/ 19 h 35"/>
                  <a:gd name="T4" fmla="*/ 34 w 59"/>
                  <a:gd name="T5" fmla="*/ 34 h 35"/>
                  <a:gd name="T6" fmla="*/ 58 w 59"/>
                  <a:gd name="T7" fmla="*/ 19 h 35"/>
                  <a:gd name="T8" fmla="*/ 24 w 5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5"/>
                  <a:gd name="T17" fmla="*/ 59 w 5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5">
                    <a:moveTo>
                      <a:pt x="24" y="0"/>
                    </a:moveTo>
                    <a:lnTo>
                      <a:pt x="0" y="19"/>
                    </a:lnTo>
                    <a:lnTo>
                      <a:pt x="34" y="34"/>
                    </a:lnTo>
                    <a:lnTo>
                      <a:pt x="58" y="1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9" name="Freeform 1171"/>
              <p:cNvSpPr>
                <a:spLocks/>
              </p:cNvSpPr>
              <p:nvPr/>
            </p:nvSpPr>
            <p:spPr bwMode="auto">
              <a:xfrm>
                <a:off x="927" y="2241"/>
                <a:ext cx="58" cy="44"/>
              </a:xfrm>
              <a:custGeom>
                <a:avLst/>
                <a:gdLst>
                  <a:gd name="T0" fmla="*/ 24 w 58"/>
                  <a:gd name="T1" fmla="*/ 43 h 44"/>
                  <a:gd name="T2" fmla="*/ 0 w 58"/>
                  <a:gd name="T3" fmla="*/ 43 h 44"/>
                  <a:gd name="T4" fmla="*/ 33 w 58"/>
                  <a:gd name="T5" fmla="*/ 0 h 44"/>
                  <a:gd name="T6" fmla="*/ 57 w 58"/>
                  <a:gd name="T7" fmla="*/ 5 h 44"/>
                  <a:gd name="T8" fmla="*/ 24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43"/>
                    </a:moveTo>
                    <a:lnTo>
                      <a:pt x="0" y="43"/>
                    </a:lnTo>
                    <a:lnTo>
                      <a:pt x="33" y="0"/>
                    </a:lnTo>
                    <a:lnTo>
                      <a:pt x="57" y="5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0" name="Freeform 1172"/>
              <p:cNvSpPr>
                <a:spLocks/>
              </p:cNvSpPr>
              <p:nvPr/>
            </p:nvSpPr>
            <p:spPr bwMode="auto">
              <a:xfrm>
                <a:off x="1775" y="2059"/>
                <a:ext cx="59" cy="44"/>
              </a:xfrm>
              <a:custGeom>
                <a:avLst/>
                <a:gdLst>
                  <a:gd name="T0" fmla="*/ 24 w 59"/>
                  <a:gd name="T1" fmla="*/ 29 h 44"/>
                  <a:gd name="T2" fmla="*/ 0 w 59"/>
                  <a:gd name="T3" fmla="*/ 0 h 44"/>
                  <a:gd name="T4" fmla="*/ 29 w 59"/>
                  <a:gd name="T5" fmla="*/ 29 h 44"/>
                  <a:gd name="T6" fmla="*/ 58 w 59"/>
                  <a:gd name="T7" fmla="*/ 43 h 44"/>
                  <a:gd name="T8" fmla="*/ 24 w 59"/>
                  <a:gd name="T9" fmla="*/ 2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29"/>
                    </a:moveTo>
                    <a:lnTo>
                      <a:pt x="0" y="0"/>
                    </a:lnTo>
                    <a:lnTo>
                      <a:pt x="29" y="29"/>
                    </a:lnTo>
                    <a:lnTo>
                      <a:pt x="58" y="43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1" name="Freeform 1173"/>
              <p:cNvSpPr>
                <a:spLocks/>
              </p:cNvSpPr>
              <p:nvPr/>
            </p:nvSpPr>
            <p:spPr bwMode="auto">
              <a:xfrm>
                <a:off x="1324" y="2102"/>
                <a:ext cx="60" cy="58"/>
              </a:xfrm>
              <a:custGeom>
                <a:avLst/>
                <a:gdLst>
                  <a:gd name="T0" fmla="*/ 24 w 60"/>
                  <a:gd name="T1" fmla="*/ 57 h 58"/>
                  <a:gd name="T2" fmla="*/ 0 w 60"/>
                  <a:gd name="T3" fmla="*/ 10 h 58"/>
                  <a:gd name="T4" fmla="*/ 35 w 60"/>
                  <a:gd name="T5" fmla="*/ 0 h 58"/>
                  <a:gd name="T6" fmla="*/ 59 w 60"/>
                  <a:gd name="T7" fmla="*/ 33 h 58"/>
                  <a:gd name="T8" fmla="*/ 24 w 60"/>
                  <a:gd name="T9" fmla="*/ 5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24" y="57"/>
                    </a:moveTo>
                    <a:lnTo>
                      <a:pt x="0" y="10"/>
                    </a:lnTo>
                    <a:lnTo>
                      <a:pt x="35" y="0"/>
                    </a:lnTo>
                    <a:lnTo>
                      <a:pt x="59" y="33"/>
                    </a:lnTo>
                    <a:lnTo>
                      <a:pt x="24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2" name="Freeform 1174"/>
              <p:cNvSpPr>
                <a:spLocks/>
              </p:cNvSpPr>
              <p:nvPr/>
            </p:nvSpPr>
            <p:spPr bwMode="auto">
              <a:xfrm>
                <a:off x="893" y="2284"/>
                <a:ext cx="59" cy="20"/>
              </a:xfrm>
              <a:custGeom>
                <a:avLst/>
                <a:gdLst>
                  <a:gd name="T0" fmla="*/ 28 w 59"/>
                  <a:gd name="T1" fmla="*/ 19 h 20"/>
                  <a:gd name="T2" fmla="*/ 0 w 59"/>
                  <a:gd name="T3" fmla="*/ 19 h 20"/>
                  <a:gd name="T4" fmla="*/ 34 w 59"/>
                  <a:gd name="T5" fmla="*/ 0 h 20"/>
                  <a:gd name="T6" fmla="*/ 58 w 59"/>
                  <a:gd name="T7" fmla="*/ 0 h 20"/>
                  <a:gd name="T8" fmla="*/ 28 w 59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0"/>
                  <a:gd name="T17" fmla="*/ 59 w 5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0">
                    <a:moveTo>
                      <a:pt x="28" y="19"/>
                    </a:moveTo>
                    <a:lnTo>
                      <a:pt x="0" y="19"/>
                    </a:lnTo>
                    <a:lnTo>
                      <a:pt x="34" y="0"/>
                    </a:lnTo>
                    <a:lnTo>
                      <a:pt x="58" y="0"/>
                    </a:lnTo>
                    <a:lnTo>
                      <a:pt x="28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3" name="Freeform 1175"/>
              <p:cNvSpPr>
                <a:spLocks/>
              </p:cNvSpPr>
              <p:nvPr/>
            </p:nvSpPr>
            <p:spPr bwMode="auto">
              <a:xfrm>
                <a:off x="1348" y="2135"/>
                <a:ext cx="60" cy="73"/>
              </a:xfrm>
              <a:custGeom>
                <a:avLst/>
                <a:gdLst>
                  <a:gd name="T0" fmla="*/ 30 w 60"/>
                  <a:gd name="T1" fmla="*/ 72 h 73"/>
                  <a:gd name="T2" fmla="*/ 0 w 60"/>
                  <a:gd name="T3" fmla="*/ 24 h 73"/>
                  <a:gd name="T4" fmla="*/ 35 w 60"/>
                  <a:gd name="T5" fmla="*/ 0 h 73"/>
                  <a:gd name="T6" fmla="*/ 59 w 60"/>
                  <a:gd name="T7" fmla="*/ 29 h 73"/>
                  <a:gd name="T8" fmla="*/ 30 w 60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30" y="72"/>
                    </a:moveTo>
                    <a:lnTo>
                      <a:pt x="0" y="24"/>
                    </a:lnTo>
                    <a:lnTo>
                      <a:pt x="35" y="0"/>
                    </a:lnTo>
                    <a:lnTo>
                      <a:pt x="59" y="29"/>
                    </a:lnTo>
                    <a:lnTo>
                      <a:pt x="30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4" name="Freeform 1176"/>
              <p:cNvSpPr>
                <a:spLocks/>
              </p:cNvSpPr>
              <p:nvPr/>
            </p:nvSpPr>
            <p:spPr bwMode="auto">
              <a:xfrm>
                <a:off x="1383" y="2102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33 h 63"/>
                  <a:gd name="T4" fmla="*/ 33 w 58"/>
                  <a:gd name="T5" fmla="*/ 0 h 63"/>
                  <a:gd name="T6" fmla="*/ 57 w 58"/>
                  <a:gd name="T7" fmla="*/ 14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33"/>
                    </a:lnTo>
                    <a:lnTo>
                      <a:pt x="33" y="0"/>
                    </a:lnTo>
                    <a:lnTo>
                      <a:pt x="57" y="14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5" name="Freeform 1177"/>
              <p:cNvSpPr>
                <a:spLocks/>
              </p:cNvSpPr>
              <p:nvPr/>
            </p:nvSpPr>
            <p:spPr bwMode="auto">
              <a:xfrm>
                <a:off x="1315" y="2159"/>
                <a:ext cx="63" cy="83"/>
              </a:xfrm>
              <a:custGeom>
                <a:avLst/>
                <a:gdLst>
                  <a:gd name="T0" fmla="*/ 29 w 63"/>
                  <a:gd name="T1" fmla="*/ 82 h 83"/>
                  <a:gd name="T2" fmla="*/ 0 w 63"/>
                  <a:gd name="T3" fmla="*/ 24 h 83"/>
                  <a:gd name="T4" fmla="*/ 33 w 63"/>
                  <a:gd name="T5" fmla="*/ 0 h 83"/>
                  <a:gd name="T6" fmla="*/ 62 w 63"/>
                  <a:gd name="T7" fmla="*/ 48 h 83"/>
                  <a:gd name="T8" fmla="*/ 29 w 63"/>
                  <a:gd name="T9" fmla="*/ 82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83"/>
                  <a:gd name="T17" fmla="*/ 63 w 6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83">
                    <a:moveTo>
                      <a:pt x="29" y="82"/>
                    </a:moveTo>
                    <a:lnTo>
                      <a:pt x="0" y="24"/>
                    </a:lnTo>
                    <a:lnTo>
                      <a:pt x="33" y="0"/>
                    </a:lnTo>
                    <a:lnTo>
                      <a:pt x="62" y="48"/>
                    </a:lnTo>
                    <a:lnTo>
                      <a:pt x="29" y="8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6" name="Freeform 1178"/>
              <p:cNvSpPr>
                <a:spLocks/>
              </p:cNvSpPr>
              <p:nvPr/>
            </p:nvSpPr>
            <p:spPr bwMode="auto">
              <a:xfrm>
                <a:off x="1483" y="1992"/>
                <a:ext cx="58" cy="53"/>
              </a:xfrm>
              <a:custGeom>
                <a:avLst/>
                <a:gdLst>
                  <a:gd name="T0" fmla="*/ 24 w 58"/>
                  <a:gd name="T1" fmla="*/ 28 h 53"/>
                  <a:gd name="T2" fmla="*/ 0 w 58"/>
                  <a:gd name="T3" fmla="*/ 52 h 53"/>
                  <a:gd name="T4" fmla="*/ 33 w 58"/>
                  <a:gd name="T5" fmla="*/ 33 h 53"/>
                  <a:gd name="T6" fmla="*/ 57 w 58"/>
                  <a:gd name="T7" fmla="*/ 0 h 53"/>
                  <a:gd name="T8" fmla="*/ 24 w 58"/>
                  <a:gd name="T9" fmla="*/ 28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3"/>
                  <a:gd name="T17" fmla="*/ 58 w 5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3">
                    <a:moveTo>
                      <a:pt x="24" y="28"/>
                    </a:moveTo>
                    <a:lnTo>
                      <a:pt x="0" y="52"/>
                    </a:lnTo>
                    <a:lnTo>
                      <a:pt x="33" y="33"/>
                    </a:lnTo>
                    <a:lnTo>
                      <a:pt x="57" y="0"/>
                    </a:lnTo>
                    <a:lnTo>
                      <a:pt x="2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7" name="Freeform 1179"/>
              <p:cNvSpPr>
                <a:spLocks/>
              </p:cNvSpPr>
              <p:nvPr/>
            </p:nvSpPr>
            <p:spPr bwMode="auto">
              <a:xfrm>
                <a:off x="960" y="2183"/>
                <a:ext cx="58" cy="64"/>
              </a:xfrm>
              <a:custGeom>
                <a:avLst/>
                <a:gdLst>
                  <a:gd name="T0" fmla="*/ 24 w 58"/>
                  <a:gd name="T1" fmla="*/ 63 h 64"/>
                  <a:gd name="T2" fmla="*/ 0 w 58"/>
                  <a:gd name="T3" fmla="*/ 58 h 64"/>
                  <a:gd name="T4" fmla="*/ 33 w 58"/>
                  <a:gd name="T5" fmla="*/ 0 h 64"/>
                  <a:gd name="T6" fmla="*/ 57 w 58"/>
                  <a:gd name="T7" fmla="*/ 5 h 64"/>
                  <a:gd name="T8" fmla="*/ 24 w 58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63"/>
                    </a:moveTo>
                    <a:lnTo>
                      <a:pt x="0" y="58"/>
                    </a:lnTo>
                    <a:lnTo>
                      <a:pt x="33" y="0"/>
                    </a:lnTo>
                    <a:lnTo>
                      <a:pt x="57" y="5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8" name="Freeform 1180"/>
              <p:cNvSpPr>
                <a:spLocks/>
              </p:cNvSpPr>
              <p:nvPr/>
            </p:nvSpPr>
            <p:spPr bwMode="auto">
              <a:xfrm>
                <a:off x="1344" y="2207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34 h 73"/>
                  <a:gd name="T4" fmla="*/ 33 w 58"/>
                  <a:gd name="T5" fmla="*/ 0 h 73"/>
                  <a:gd name="T6" fmla="*/ 57 w 58"/>
                  <a:gd name="T7" fmla="*/ 34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57" y="34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9" name="Freeform 1181"/>
              <p:cNvSpPr>
                <a:spLocks/>
              </p:cNvSpPr>
              <p:nvPr/>
            </p:nvSpPr>
            <p:spPr bwMode="auto">
              <a:xfrm>
                <a:off x="1416" y="2064"/>
                <a:ext cx="58" cy="53"/>
              </a:xfrm>
              <a:custGeom>
                <a:avLst/>
                <a:gdLst>
                  <a:gd name="T0" fmla="*/ 24 w 58"/>
                  <a:gd name="T1" fmla="*/ 52 h 53"/>
                  <a:gd name="T2" fmla="*/ 0 w 58"/>
                  <a:gd name="T3" fmla="*/ 38 h 53"/>
                  <a:gd name="T4" fmla="*/ 33 w 58"/>
                  <a:gd name="T5" fmla="*/ 9 h 53"/>
                  <a:gd name="T6" fmla="*/ 57 w 58"/>
                  <a:gd name="T7" fmla="*/ 0 h 53"/>
                  <a:gd name="T8" fmla="*/ 24 w 58"/>
                  <a:gd name="T9" fmla="*/ 5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3"/>
                  <a:gd name="T17" fmla="*/ 58 w 5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3">
                    <a:moveTo>
                      <a:pt x="24" y="52"/>
                    </a:moveTo>
                    <a:lnTo>
                      <a:pt x="0" y="38"/>
                    </a:lnTo>
                    <a:lnTo>
                      <a:pt x="33" y="9"/>
                    </a:lnTo>
                    <a:lnTo>
                      <a:pt x="57" y="0"/>
                    </a:lnTo>
                    <a:lnTo>
                      <a:pt x="24" y="5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0" name="Freeform 1182"/>
              <p:cNvSpPr>
                <a:spLocks/>
              </p:cNvSpPr>
              <p:nvPr/>
            </p:nvSpPr>
            <p:spPr bwMode="auto">
              <a:xfrm>
                <a:off x="1449" y="2020"/>
                <a:ext cx="59" cy="54"/>
              </a:xfrm>
              <a:custGeom>
                <a:avLst/>
                <a:gdLst>
                  <a:gd name="T0" fmla="*/ 24 w 59"/>
                  <a:gd name="T1" fmla="*/ 44 h 54"/>
                  <a:gd name="T2" fmla="*/ 0 w 59"/>
                  <a:gd name="T3" fmla="*/ 53 h 54"/>
                  <a:gd name="T4" fmla="*/ 34 w 59"/>
                  <a:gd name="T5" fmla="*/ 24 h 54"/>
                  <a:gd name="T6" fmla="*/ 58 w 59"/>
                  <a:gd name="T7" fmla="*/ 0 h 54"/>
                  <a:gd name="T8" fmla="*/ 24 w 59"/>
                  <a:gd name="T9" fmla="*/ 4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44"/>
                    </a:moveTo>
                    <a:lnTo>
                      <a:pt x="0" y="53"/>
                    </a:lnTo>
                    <a:lnTo>
                      <a:pt x="34" y="24"/>
                    </a:lnTo>
                    <a:lnTo>
                      <a:pt x="58" y="0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1" name="Freeform 1183"/>
              <p:cNvSpPr>
                <a:spLocks/>
              </p:cNvSpPr>
              <p:nvPr/>
            </p:nvSpPr>
            <p:spPr bwMode="auto">
              <a:xfrm>
                <a:off x="1891" y="2068"/>
                <a:ext cx="58" cy="35"/>
              </a:xfrm>
              <a:custGeom>
                <a:avLst/>
                <a:gdLst>
                  <a:gd name="T0" fmla="*/ 24 w 58"/>
                  <a:gd name="T1" fmla="*/ 24 h 35"/>
                  <a:gd name="T2" fmla="*/ 0 w 58"/>
                  <a:gd name="T3" fmla="*/ 34 h 35"/>
                  <a:gd name="T4" fmla="*/ 33 w 58"/>
                  <a:gd name="T5" fmla="*/ 29 h 35"/>
                  <a:gd name="T6" fmla="*/ 57 w 58"/>
                  <a:gd name="T7" fmla="*/ 0 h 35"/>
                  <a:gd name="T8" fmla="*/ 24 w 58"/>
                  <a:gd name="T9" fmla="*/ 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24"/>
                    </a:moveTo>
                    <a:lnTo>
                      <a:pt x="0" y="34"/>
                    </a:lnTo>
                    <a:lnTo>
                      <a:pt x="33" y="29"/>
                    </a:lnTo>
                    <a:lnTo>
                      <a:pt x="57" y="0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2" name="Freeform 1184"/>
              <p:cNvSpPr>
                <a:spLocks/>
              </p:cNvSpPr>
              <p:nvPr/>
            </p:nvSpPr>
            <p:spPr bwMode="auto">
              <a:xfrm>
                <a:off x="1377" y="2164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43 h 78"/>
                  <a:gd name="T4" fmla="*/ 29 w 59"/>
                  <a:gd name="T5" fmla="*/ 0 h 78"/>
                  <a:gd name="T6" fmla="*/ 58 w 59"/>
                  <a:gd name="T7" fmla="*/ 24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43"/>
                    </a:lnTo>
                    <a:lnTo>
                      <a:pt x="29" y="0"/>
                    </a:lnTo>
                    <a:lnTo>
                      <a:pt x="58" y="24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3" name="Freeform 1185"/>
              <p:cNvSpPr>
                <a:spLocks/>
              </p:cNvSpPr>
              <p:nvPr/>
            </p:nvSpPr>
            <p:spPr bwMode="auto">
              <a:xfrm>
                <a:off x="1291" y="2112"/>
                <a:ext cx="58" cy="72"/>
              </a:xfrm>
              <a:custGeom>
                <a:avLst/>
                <a:gdLst>
                  <a:gd name="T0" fmla="*/ 24 w 58"/>
                  <a:gd name="T1" fmla="*/ 71 h 72"/>
                  <a:gd name="T2" fmla="*/ 0 w 58"/>
                  <a:gd name="T3" fmla="*/ 4 h 72"/>
                  <a:gd name="T4" fmla="*/ 33 w 58"/>
                  <a:gd name="T5" fmla="*/ 0 h 72"/>
                  <a:gd name="T6" fmla="*/ 57 w 58"/>
                  <a:gd name="T7" fmla="*/ 47 h 72"/>
                  <a:gd name="T8" fmla="*/ 24 w 58"/>
                  <a:gd name="T9" fmla="*/ 7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2"/>
                  <a:gd name="T17" fmla="*/ 58 w 58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2">
                    <a:moveTo>
                      <a:pt x="24" y="71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57" y="47"/>
                    </a:lnTo>
                    <a:lnTo>
                      <a:pt x="24" y="7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4" name="Freeform 1186"/>
              <p:cNvSpPr>
                <a:spLocks/>
              </p:cNvSpPr>
              <p:nvPr/>
            </p:nvSpPr>
            <p:spPr bwMode="auto">
              <a:xfrm>
                <a:off x="1689" y="1977"/>
                <a:ext cx="59" cy="59"/>
              </a:xfrm>
              <a:custGeom>
                <a:avLst/>
                <a:gdLst>
                  <a:gd name="T0" fmla="*/ 24 w 59"/>
                  <a:gd name="T1" fmla="*/ 19 h 59"/>
                  <a:gd name="T2" fmla="*/ 0 w 59"/>
                  <a:gd name="T3" fmla="*/ 0 h 59"/>
                  <a:gd name="T4" fmla="*/ 34 w 59"/>
                  <a:gd name="T5" fmla="*/ 39 h 59"/>
                  <a:gd name="T6" fmla="*/ 58 w 59"/>
                  <a:gd name="T7" fmla="*/ 58 h 59"/>
                  <a:gd name="T8" fmla="*/ 24 w 59"/>
                  <a:gd name="T9" fmla="*/ 1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19"/>
                    </a:moveTo>
                    <a:lnTo>
                      <a:pt x="0" y="0"/>
                    </a:lnTo>
                    <a:lnTo>
                      <a:pt x="34" y="39"/>
                    </a:lnTo>
                    <a:lnTo>
                      <a:pt x="58" y="58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5" name="Freeform 1187"/>
              <p:cNvSpPr>
                <a:spLocks/>
              </p:cNvSpPr>
              <p:nvPr/>
            </p:nvSpPr>
            <p:spPr bwMode="auto">
              <a:xfrm>
                <a:off x="1311" y="2241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14 h 63"/>
                  <a:gd name="T4" fmla="*/ 33 w 58"/>
                  <a:gd name="T5" fmla="*/ 0 h 63"/>
                  <a:gd name="T6" fmla="*/ 57 w 58"/>
                  <a:gd name="T7" fmla="*/ 38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14"/>
                    </a:lnTo>
                    <a:lnTo>
                      <a:pt x="33" y="0"/>
                    </a:lnTo>
                    <a:lnTo>
                      <a:pt x="57" y="38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6" name="Freeform 1188"/>
              <p:cNvSpPr>
                <a:spLocks/>
              </p:cNvSpPr>
              <p:nvPr/>
            </p:nvSpPr>
            <p:spPr bwMode="auto">
              <a:xfrm>
                <a:off x="1191" y="1934"/>
                <a:ext cx="58" cy="44"/>
              </a:xfrm>
              <a:custGeom>
                <a:avLst/>
                <a:gdLst>
                  <a:gd name="T0" fmla="*/ 24 w 58"/>
                  <a:gd name="T1" fmla="*/ 19 h 44"/>
                  <a:gd name="T2" fmla="*/ 0 w 58"/>
                  <a:gd name="T3" fmla="*/ 0 h 44"/>
                  <a:gd name="T4" fmla="*/ 33 w 58"/>
                  <a:gd name="T5" fmla="*/ 24 h 44"/>
                  <a:gd name="T6" fmla="*/ 57 w 58"/>
                  <a:gd name="T7" fmla="*/ 43 h 44"/>
                  <a:gd name="T8" fmla="*/ 24 w 58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19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57" y="43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7" name="Freeform 1189"/>
              <p:cNvSpPr>
                <a:spLocks/>
              </p:cNvSpPr>
              <p:nvPr/>
            </p:nvSpPr>
            <p:spPr bwMode="auto">
              <a:xfrm>
                <a:off x="1799" y="2088"/>
                <a:ext cx="59" cy="34"/>
              </a:xfrm>
              <a:custGeom>
                <a:avLst/>
                <a:gdLst>
                  <a:gd name="T0" fmla="*/ 24 w 59"/>
                  <a:gd name="T1" fmla="*/ 33 h 34"/>
                  <a:gd name="T2" fmla="*/ 0 w 59"/>
                  <a:gd name="T3" fmla="*/ 0 h 34"/>
                  <a:gd name="T4" fmla="*/ 34 w 59"/>
                  <a:gd name="T5" fmla="*/ 14 h 34"/>
                  <a:gd name="T6" fmla="*/ 58 w 59"/>
                  <a:gd name="T7" fmla="*/ 24 h 34"/>
                  <a:gd name="T8" fmla="*/ 24 w 59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4"/>
                  <a:gd name="T17" fmla="*/ 59 w 59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4">
                    <a:moveTo>
                      <a:pt x="24" y="33"/>
                    </a:moveTo>
                    <a:lnTo>
                      <a:pt x="0" y="0"/>
                    </a:lnTo>
                    <a:lnTo>
                      <a:pt x="34" y="14"/>
                    </a:lnTo>
                    <a:lnTo>
                      <a:pt x="58" y="24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8" name="Freeform 1190"/>
              <p:cNvSpPr>
                <a:spLocks/>
              </p:cNvSpPr>
              <p:nvPr/>
            </p:nvSpPr>
            <p:spPr bwMode="auto">
              <a:xfrm>
                <a:off x="1287" y="2183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15 h 73"/>
                  <a:gd name="T4" fmla="*/ 29 w 58"/>
                  <a:gd name="T5" fmla="*/ 0 h 73"/>
                  <a:gd name="T6" fmla="*/ 57 w 58"/>
                  <a:gd name="T7" fmla="*/ 58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15"/>
                    </a:lnTo>
                    <a:lnTo>
                      <a:pt x="29" y="0"/>
                    </a:lnTo>
                    <a:lnTo>
                      <a:pt x="57" y="58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9" name="Freeform 1191"/>
              <p:cNvSpPr>
                <a:spLocks/>
              </p:cNvSpPr>
              <p:nvPr/>
            </p:nvSpPr>
            <p:spPr bwMode="auto">
              <a:xfrm>
                <a:off x="1368" y="2241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38 h 63"/>
                  <a:gd name="T4" fmla="*/ 33 w 58"/>
                  <a:gd name="T5" fmla="*/ 0 h 63"/>
                  <a:gd name="T6" fmla="*/ 57 w 58"/>
                  <a:gd name="T7" fmla="*/ 19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38"/>
                    </a:lnTo>
                    <a:lnTo>
                      <a:pt x="33" y="0"/>
                    </a:lnTo>
                    <a:lnTo>
                      <a:pt x="57" y="19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0" name="Freeform 1192"/>
              <p:cNvSpPr>
                <a:spLocks/>
              </p:cNvSpPr>
              <p:nvPr/>
            </p:nvSpPr>
            <p:spPr bwMode="auto">
              <a:xfrm>
                <a:off x="859" y="2299"/>
                <a:ext cx="63" cy="17"/>
              </a:xfrm>
              <a:custGeom>
                <a:avLst/>
                <a:gdLst>
                  <a:gd name="T0" fmla="*/ 29 w 63"/>
                  <a:gd name="T1" fmla="*/ 16 h 17"/>
                  <a:gd name="T2" fmla="*/ 0 w 63"/>
                  <a:gd name="T3" fmla="*/ 0 h 17"/>
                  <a:gd name="T4" fmla="*/ 34 w 63"/>
                  <a:gd name="T5" fmla="*/ 16 h 17"/>
                  <a:gd name="T6" fmla="*/ 62 w 63"/>
                  <a:gd name="T7" fmla="*/ 16 h 17"/>
                  <a:gd name="T8" fmla="*/ 29 w 6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17"/>
                  <a:gd name="T17" fmla="*/ 63 w 6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17">
                    <a:moveTo>
                      <a:pt x="29" y="16"/>
                    </a:moveTo>
                    <a:lnTo>
                      <a:pt x="0" y="0"/>
                    </a:lnTo>
                    <a:lnTo>
                      <a:pt x="34" y="16"/>
                    </a:lnTo>
                    <a:lnTo>
                      <a:pt x="62" y="16"/>
                    </a:lnTo>
                    <a:lnTo>
                      <a:pt x="29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1" name="Freeform 1193"/>
              <p:cNvSpPr>
                <a:spLocks/>
              </p:cNvSpPr>
              <p:nvPr/>
            </p:nvSpPr>
            <p:spPr bwMode="auto">
              <a:xfrm>
                <a:off x="1267" y="2054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0 h 63"/>
                  <a:gd name="T4" fmla="*/ 33 w 58"/>
                  <a:gd name="T5" fmla="*/ 5 h 63"/>
                  <a:gd name="T6" fmla="*/ 57 w 58"/>
                  <a:gd name="T7" fmla="*/ 58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0"/>
                    </a:lnTo>
                    <a:lnTo>
                      <a:pt x="33" y="5"/>
                    </a:lnTo>
                    <a:lnTo>
                      <a:pt x="57" y="58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2" name="Freeform 1194"/>
              <p:cNvSpPr>
                <a:spLocks/>
              </p:cNvSpPr>
              <p:nvPr/>
            </p:nvSpPr>
            <p:spPr bwMode="auto">
              <a:xfrm>
                <a:off x="1857" y="2092"/>
                <a:ext cx="59" cy="35"/>
              </a:xfrm>
              <a:custGeom>
                <a:avLst/>
                <a:gdLst>
                  <a:gd name="T0" fmla="*/ 24 w 59"/>
                  <a:gd name="T1" fmla="*/ 34 h 35"/>
                  <a:gd name="T2" fmla="*/ 0 w 59"/>
                  <a:gd name="T3" fmla="*/ 20 h 35"/>
                  <a:gd name="T4" fmla="*/ 34 w 59"/>
                  <a:gd name="T5" fmla="*/ 10 h 35"/>
                  <a:gd name="T6" fmla="*/ 58 w 59"/>
                  <a:gd name="T7" fmla="*/ 0 h 35"/>
                  <a:gd name="T8" fmla="*/ 24 w 59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5"/>
                  <a:gd name="T17" fmla="*/ 59 w 5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5">
                    <a:moveTo>
                      <a:pt x="24" y="34"/>
                    </a:moveTo>
                    <a:lnTo>
                      <a:pt x="0" y="20"/>
                    </a:lnTo>
                    <a:lnTo>
                      <a:pt x="34" y="10"/>
                    </a:lnTo>
                    <a:lnTo>
                      <a:pt x="58" y="0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3" name="Freeform 1195"/>
              <p:cNvSpPr>
                <a:spLocks/>
              </p:cNvSpPr>
              <p:nvPr/>
            </p:nvSpPr>
            <p:spPr bwMode="auto">
              <a:xfrm>
                <a:off x="1335" y="2279"/>
                <a:ext cx="58" cy="45"/>
              </a:xfrm>
              <a:custGeom>
                <a:avLst/>
                <a:gdLst>
                  <a:gd name="T0" fmla="*/ 24 w 58"/>
                  <a:gd name="T1" fmla="*/ 44 h 45"/>
                  <a:gd name="T2" fmla="*/ 0 w 58"/>
                  <a:gd name="T3" fmla="*/ 24 h 45"/>
                  <a:gd name="T4" fmla="*/ 33 w 58"/>
                  <a:gd name="T5" fmla="*/ 0 h 45"/>
                  <a:gd name="T6" fmla="*/ 57 w 58"/>
                  <a:gd name="T7" fmla="*/ 24 h 45"/>
                  <a:gd name="T8" fmla="*/ 24 w 58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5"/>
                  <a:gd name="T17" fmla="*/ 58 w 5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5">
                    <a:moveTo>
                      <a:pt x="24" y="44"/>
                    </a:moveTo>
                    <a:lnTo>
                      <a:pt x="0" y="24"/>
                    </a:lnTo>
                    <a:lnTo>
                      <a:pt x="33" y="0"/>
                    </a:lnTo>
                    <a:lnTo>
                      <a:pt x="57" y="24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4" name="Freeform 1196"/>
              <p:cNvSpPr>
                <a:spLocks/>
              </p:cNvSpPr>
              <p:nvPr/>
            </p:nvSpPr>
            <p:spPr bwMode="auto">
              <a:xfrm>
                <a:off x="1407" y="2116"/>
                <a:ext cx="62" cy="73"/>
              </a:xfrm>
              <a:custGeom>
                <a:avLst/>
                <a:gdLst>
                  <a:gd name="T0" fmla="*/ 29 w 62"/>
                  <a:gd name="T1" fmla="*/ 72 h 73"/>
                  <a:gd name="T2" fmla="*/ 0 w 62"/>
                  <a:gd name="T3" fmla="*/ 48 h 73"/>
                  <a:gd name="T4" fmla="*/ 33 w 62"/>
                  <a:gd name="T5" fmla="*/ 0 h 73"/>
                  <a:gd name="T6" fmla="*/ 61 w 62"/>
                  <a:gd name="T7" fmla="*/ 10 h 73"/>
                  <a:gd name="T8" fmla="*/ 29 w 62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29" y="72"/>
                    </a:moveTo>
                    <a:lnTo>
                      <a:pt x="0" y="48"/>
                    </a:lnTo>
                    <a:lnTo>
                      <a:pt x="33" y="0"/>
                    </a:lnTo>
                    <a:lnTo>
                      <a:pt x="61" y="10"/>
                    </a:lnTo>
                    <a:lnTo>
                      <a:pt x="29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5" name="Freeform 1197"/>
              <p:cNvSpPr>
                <a:spLocks/>
              </p:cNvSpPr>
              <p:nvPr/>
            </p:nvSpPr>
            <p:spPr bwMode="auto">
              <a:xfrm>
                <a:off x="993" y="2116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67 h 73"/>
                  <a:gd name="T4" fmla="*/ 34 w 59"/>
                  <a:gd name="T5" fmla="*/ 0 h 73"/>
                  <a:gd name="T6" fmla="*/ 58 w 59"/>
                  <a:gd name="T7" fmla="*/ 10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67"/>
                    </a:lnTo>
                    <a:lnTo>
                      <a:pt x="34" y="0"/>
                    </a:lnTo>
                    <a:lnTo>
                      <a:pt x="58" y="10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6" name="Freeform 1198"/>
              <p:cNvSpPr>
                <a:spLocks/>
              </p:cNvSpPr>
              <p:nvPr/>
            </p:nvSpPr>
            <p:spPr bwMode="auto">
              <a:xfrm>
                <a:off x="1215" y="1953"/>
                <a:ext cx="58" cy="59"/>
              </a:xfrm>
              <a:custGeom>
                <a:avLst/>
                <a:gdLst>
                  <a:gd name="T0" fmla="*/ 29 w 58"/>
                  <a:gd name="T1" fmla="*/ 43 h 59"/>
                  <a:gd name="T2" fmla="*/ 0 w 58"/>
                  <a:gd name="T3" fmla="*/ 0 h 59"/>
                  <a:gd name="T4" fmla="*/ 33 w 58"/>
                  <a:gd name="T5" fmla="*/ 24 h 59"/>
                  <a:gd name="T6" fmla="*/ 57 w 58"/>
                  <a:gd name="T7" fmla="*/ 58 h 59"/>
                  <a:gd name="T8" fmla="*/ 29 w 58"/>
                  <a:gd name="T9" fmla="*/ 43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9" y="43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57" y="58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7" name="Freeform 1199"/>
              <p:cNvSpPr>
                <a:spLocks/>
              </p:cNvSpPr>
              <p:nvPr/>
            </p:nvSpPr>
            <p:spPr bwMode="auto">
              <a:xfrm>
                <a:off x="1243" y="1996"/>
                <a:ext cx="58" cy="64"/>
              </a:xfrm>
              <a:custGeom>
                <a:avLst/>
                <a:gdLst>
                  <a:gd name="T0" fmla="*/ 24 w 58"/>
                  <a:gd name="T1" fmla="*/ 58 h 64"/>
                  <a:gd name="T2" fmla="*/ 0 w 58"/>
                  <a:gd name="T3" fmla="*/ 0 h 64"/>
                  <a:gd name="T4" fmla="*/ 29 w 58"/>
                  <a:gd name="T5" fmla="*/ 15 h 64"/>
                  <a:gd name="T6" fmla="*/ 57 w 58"/>
                  <a:gd name="T7" fmla="*/ 63 h 64"/>
                  <a:gd name="T8" fmla="*/ 24 w 58"/>
                  <a:gd name="T9" fmla="*/ 5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58"/>
                    </a:moveTo>
                    <a:lnTo>
                      <a:pt x="0" y="0"/>
                    </a:lnTo>
                    <a:lnTo>
                      <a:pt x="29" y="15"/>
                    </a:lnTo>
                    <a:lnTo>
                      <a:pt x="57" y="63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8" name="Freeform 1200"/>
              <p:cNvSpPr>
                <a:spLocks/>
              </p:cNvSpPr>
              <p:nvPr/>
            </p:nvSpPr>
            <p:spPr bwMode="auto">
              <a:xfrm>
                <a:off x="1401" y="2188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53 h 73"/>
                  <a:gd name="T4" fmla="*/ 34 w 59"/>
                  <a:gd name="T5" fmla="*/ 0 h 73"/>
                  <a:gd name="T6" fmla="*/ 58 w 59"/>
                  <a:gd name="T7" fmla="*/ 15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53"/>
                    </a:lnTo>
                    <a:lnTo>
                      <a:pt x="34" y="0"/>
                    </a:lnTo>
                    <a:lnTo>
                      <a:pt x="58" y="15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9" name="Freeform 1201"/>
              <p:cNvSpPr>
                <a:spLocks/>
              </p:cNvSpPr>
              <p:nvPr/>
            </p:nvSpPr>
            <p:spPr bwMode="auto">
              <a:xfrm>
                <a:off x="1257" y="2116"/>
                <a:ext cx="59" cy="83"/>
              </a:xfrm>
              <a:custGeom>
                <a:avLst/>
                <a:gdLst>
                  <a:gd name="T0" fmla="*/ 29 w 59"/>
                  <a:gd name="T1" fmla="*/ 82 h 83"/>
                  <a:gd name="T2" fmla="*/ 0 w 59"/>
                  <a:gd name="T3" fmla="*/ 10 h 83"/>
                  <a:gd name="T4" fmla="*/ 34 w 59"/>
                  <a:gd name="T5" fmla="*/ 0 h 83"/>
                  <a:gd name="T6" fmla="*/ 58 w 59"/>
                  <a:gd name="T7" fmla="*/ 67 h 83"/>
                  <a:gd name="T8" fmla="*/ 29 w 59"/>
                  <a:gd name="T9" fmla="*/ 82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3"/>
                  <a:gd name="T17" fmla="*/ 59 w 5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3">
                    <a:moveTo>
                      <a:pt x="29" y="82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67"/>
                    </a:lnTo>
                    <a:lnTo>
                      <a:pt x="29" y="8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0" name="Freeform 1202"/>
              <p:cNvSpPr>
                <a:spLocks/>
              </p:cNvSpPr>
              <p:nvPr/>
            </p:nvSpPr>
            <p:spPr bwMode="auto">
              <a:xfrm>
                <a:off x="1713" y="1996"/>
                <a:ext cx="63" cy="64"/>
              </a:xfrm>
              <a:custGeom>
                <a:avLst/>
                <a:gdLst>
                  <a:gd name="T0" fmla="*/ 29 w 63"/>
                  <a:gd name="T1" fmla="*/ 34 h 64"/>
                  <a:gd name="T2" fmla="*/ 0 w 63"/>
                  <a:gd name="T3" fmla="*/ 0 h 64"/>
                  <a:gd name="T4" fmla="*/ 34 w 63"/>
                  <a:gd name="T5" fmla="*/ 39 h 64"/>
                  <a:gd name="T6" fmla="*/ 62 w 63"/>
                  <a:gd name="T7" fmla="*/ 63 h 64"/>
                  <a:gd name="T8" fmla="*/ 29 w 63"/>
                  <a:gd name="T9" fmla="*/ 3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64"/>
                  <a:gd name="T17" fmla="*/ 63 w 6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64">
                    <a:moveTo>
                      <a:pt x="29" y="34"/>
                    </a:moveTo>
                    <a:lnTo>
                      <a:pt x="0" y="0"/>
                    </a:lnTo>
                    <a:lnTo>
                      <a:pt x="34" y="39"/>
                    </a:lnTo>
                    <a:lnTo>
                      <a:pt x="62" y="63"/>
                    </a:lnTo>
                    <a:lnTo>
                      <a:pt x="29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1" name="Freeform 1203"/>
              <p:cNvSpPr>
                <a:spLocks/>
              </p:cNvSpPr>
              <p:nvPr/>
            </p:nvSpPr>
            <p:spPr bwMode="auto">
              <a:xfrm>
                <a:off x="1575" y="1953"/>
                <a:ext cx="57" cy="20"/>
              </a:xfrm>
              <a:custGeom>
                <a:avLst/>
                <a:gdLst>
                  <a:gd name="T0" fmla="*/ 24 w 57"/>
                  <a:gd name="T1" fmla="*/ 0 h 20"/>
                  <a:gd name="T2" fmla="*/ 0 w 57"/>
                  <a:gd name="T3" fmla="*/ 19 h 20"/>
                  <a:gd name="T4" fmla="*/ 32 w 57"/>
                  <a:gd name="T5" fmla="*/ 19 h 20"/>
                  <a:gd name="T6" fmla="*/ 56 w 57"/>
                  <a:gd name="T7" fmla="*/ 0 h 20"/>
                  <a:gd name="T8" fmla="*/ 24 w 5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0"/>
                  <a:gd name="T17" fmla="*/ 57 w 5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0">
                    <a:moveTo>
                      <a:pt x="24" y="0"/>
                    </a:moveTo>
                    <a:lnTo>
                      <a:pt x="0" y="19"/>
                    </a:lnTo>
                    <a:lnTo>
                      <a:pt x="32" y="19"/>
                    </a:lnTo>
                    <a:lnTo>
                      <a:pt x="56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2" name="Freeform 1204"/>
              <p:cNvSpPr>
                <a:spLocks/>
              </p:cNvSpPr>
              <p:nvPr/>
            </p:nvSpPr>
            <p:spPr bwMode="auto">
              <a:xfrm>
                <a:off x="1276" y="2255"/>
                <a:ext cx="60" cy="49"/>
              </a:xfrm>
              <a:custGeom>
                <a:avLst/>
                <a:gdLst>
                  <a:gd name="T0" fmla="*/ 24 w 60"/>
                  <a:gd name="T1" fmla="*/ 44 h 49"/>
                  <a:gd name="T2" fmla="*/ 0 w 60"/>
                  <a:gd name="T3" fmla="*/ 0 h 49"/>
                  <a:gd name="T4" fmla="*/ 35 w 60"/>
                  <a:gd name="T5" fmla="*/ 0 h 49"/>
                  <a:gd name="T6" fmla="*/ 59 w 60"/>
                  <a:gd name="T7" fmla="*/ 48 h 49"/>
                  <a:gd name="T8" fmla="*/ 24 w 60"/>
                  <a:gd name="T9" fmla="*/ 4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24" y="44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59" y="48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3" name="Freeform 1205"/>
              <p:cNvSpPr>
                <a:spLocks/>
              </p:cNvSpPr>
              <p:nvPr/>
            </p:nvSpPr>
            <p:spPr bwMode="auto">
              <a:xfrm>
                <a:off x="1823" y="2112"/>
                <a:ext cx="59" cy="44"/>
              </a:xfrm>
              <a:custGeom>
                <a:avLst/>
                <a:gdLst>
                  <a:gd name="T0" fmla="*/ 24 w 59"/>
                  <a:gd name="T1" fmla="*/ 43 h 44"/>
                  <a:gd name="T2" fmla="*/ 0 w 59"/>
                  <a:gd name="T3" fmla="*/ 9 h 44"/>
                  <a:gd name="T4" fmla="*/ 34 w 59"/>
                  <a:gd name="T5" fmla="*/ 0 h 44"/>
                  <a:gd name="T6" fmla="*/ 58 w 59"/>
                  <a:gd name="T7" fmla="*/ 14 h 44"/>
                  <a:gd name="T8" fmla="*/ 24 w 59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43"/>
                    </a:moveTo>
                    <a:lnTo>
                      <a:pt x="0" y="9"/>
                    </a:lnTo>
                    <a:lnTo>
                      <a:pt x="34" y="0"/>
                    </a:lnTo>
                    <a:lnTo>
                      <a:pt x="58" y="14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4" name="Freeform 1206"/>
              <p:cNvSpPr>
                <a:spLocks/>
              </p:cNvSpPr>
              <p:nvPr/>
            </p:nvSpPr>
            <p:spPr bwMode="auto">
              <a:xfrm>
                <a:off x="1631" y="1953"/>
                <a:ext cx="59" cy="25"/>
              </a:xfrm>
              <a:custGeom>
                <a:avLst/>
                <a:gdLst>
                  <a:gd name="T0" fmla="*/ 24 w 59"/>
                  <a:gd name="T1" fmla="*/ 0 h 25"/>
                  <a:gd name="T2" fmla="*/ 0 w 59"/>
                  <a:gd name="T3" fmla="*/ 0 h 25"/>
                  <a:gd name="T4" fmla="*/ 34 w 59"/>
                  <a:gd name="T5" fmla="*/ 19 h 25"/>
                  <a:gd name="T6" fmla="*/ 58 w 59"/>
                  <a:gd name="T7" fmla="*/ 24 h 25"/>
                  <a:gd name="T8" fmla="*/ 24 w 5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5"/>
                  <a:gd name="T17" fmla="*/ 59 w 5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5">
                    <a:moveTo>
                      <a:pt x="24" y="0"/>
                    </a:moveTo>
                    <a:lnTo>
                      <a:pt x="0" y="0"/>
                    </a:lnTo>
                    <a:lnTo>
                      <a:pt x="34" y="19"/>
                    </a:lnTo>
                    <a:lnTo>
                      <a:pt x="58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5" name="Freeform 1207"/>
              <p:cNvSpPr>
                <a:spLocks/>
              </p:cNvSpPr>
              <p:nvPr/>
            </p:nvSpPr>
            <p:spPr bwMode="auto">
              <a:xfrm>
                <a:off x="951" y="2231"/>
                <a:ext cx="62" cy="54"/>
              </a:xfrm>
              <a:custGeom>
                <a:avLst/>
                <a:gdLst>
                  <a:gd name="T0" fmla="*/ 29 w 62"/>
                  <a:gd name="T1" fmla="*/ 34 h 54"/>
                  <a:gd name="T2" fmla="*/ 0 w 62"/>
                  <a:gd name="T3" fmla="*/ 53 h 54"/>
                  <a:gd name="T4" fmla="*/ 33 w 62"/>
                  <a:gd name="T5" fmla="*/ 15 h 54"/>
                  <a:gd name="T6" fmla="*/ 61 w 62"/>
                  <a:gd name="T7" fmla="*/ 0 h 54"/>
                  <a:gd name="T8" fmla="*/ 29 w 62"/>
                  <a:gd name="T9" fmla="*/ 3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4"/>
                  <a:gd name="T17" fmla="*/ 62 w 62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4">
                    <a:moveTo>
                      <a:pt x="29" y="34"/>
                    </a:moveTo>
                    <a:lnTo>
                      <a:pt x="0" y="53"/>
                    </a:lnTo>
                    <a:lnTo>
                      <a:pt x="33" y="15"/>
                    </a:lnTo>
                    <a:lnTo>
                      <a:pt x="61" y="0"/>
                    </a:lnTo>
                    <a:lnTo>
                      <a:pt x="29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6" name="Freeform 1208"/>
              <p:cNvSpPr>
                <a:spLocks/>
              </p:cNvSpPr>
              <p:nvPr/>
            </p:nvSpPr>
            <p:spPr bwMode="auto">
              <a:xfrm>
                <a:off x="1252" y="2198"/>
                <a:ext cx="60" cy="58"/>
              </a:xfrm>
              <a:custGeom>
                <a:avLst/>
                <a:gdLst>
                  <a:gd name="T0" fmla="*/ 24 w 60"/>
                  <a:gd name="T1" fmla="*/ 57 h 58"/>
                  <a:gd name="T2" fmla="*/ 0 w 60"/>
                  <a:gd name="T3" fmla="*/ 5 h 58"/>
                  <a:gd name="T4" fmla="*/ 35 w 60"/>
                  <a:gd name="T5" fmla="*/ 0 h 58"/>
                  <a:gd name="T6" fmla="*/ 59 w 60"/>
                  <a:gd name="T7" fmla="*/ 57 h 58"/>
                  <a:gd name="T8" fmla="*/ 24 w 60"/>
                  <a:gd name="T9" fmla="*/ 5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24" y="57"/>
                    </a:moveTo>
                    <a:lnTo>
                      <a:pt x="0" y="5"/>
                    </a:lnTo>
                    <a:lnTo>
                      <a:pt x="35" y="0"/>
                    </a:lnTo>
                    <a:lnTo>
                      <a:pt x="59" y="57"/>
                    </a:lnTo>
                    <a:lnTo>
                      <a:pt x="24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7" name="Freeform 1209"/>
              <p:cNvSpPr>
                <a:spLocks/>
              </p:cNvSpPr>
              <p:nvPr/>
            </p:nvSpPr>
            <p:spPr bwMode="auto">
              <a:xfrm>
                <a:off x="1440" y="2064"/>
                <a:ext cx="58" cy="63"/>
              </a:xfrm>
              <a:custGeom>
                <a:avLst/>
                <a:gdLst>
                  <a:gd name="T0" fmla="*/ 28 w 58"/>
                  <a:gd name="T1" fmla="*/ 62 h 63"/>
                  <a:gd name="T2" fmla="*/ 0 w 58"/>
                  <a:gd name="T3" fmla="*/ 52 h 63"/>
                  <a:gd name="T4" fmla="*/ 33 w 58"/>
                  <a:gd name="T5" fmla="*/ 0 h 63"/>
                  <a:gd name="T6" fmla="*/ 57 w 58"/>
                  <a:gd name="T7" fmla="*/ 0 h 63"/>
                  <a:gd name="T8" fmla="*/ 28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8" y="62"/>
                    </a:moveTo>
                    <a:lnTo>
                      <a:pt x="0" y="52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28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8" name="Freeform 1210"/>
              <p:cNvSpPr>
                <a:spLocks/>
              </p:cNvSpPr>
              <p:nvPr/>
            </p:nvSpPr>
            <p:spPr bwMode="auto">
              <a:xfrm>
                <a:off x="1743" y="2030"/>
                <a:ext cx="57" cy="59"/>
              </a:xfrm>
              <a:custGeom>
                <a:avLst/>
                <a:gdLst>
                  <a:gd name="T0" fmla="*/ 24 w 57"/>
                  <a:gd name="T1" fmla="*/ 48 h 59"/>
                  <a:gd name="T2" fmla="*/ 0 w 57"/>
                  <a:gd name="T3" fmla="*/ 0 h 59"/>
                  <a:gd name="T4" fmla="*/ 32 w 57"/>
                  <a:gd name="T5" fmla="*/ 29 h 59"/>
                  <a:gd name="T6" fmla="*/ 56 w 57"/>
                  <a:gd name="T7" fmla="*/ 58 h 59"/>
                  <a:gd name="T8" fmla="*/ 24 w 57"/>
                  <a:gd name="T9" fmla="*/ 4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24" y="48"/>
                    </a:moveTo>
                    <a:lnTo>
                      <a:pt x="0" y="0"/>
                    </a:lnTo>
                    <a:lnTo>
                      <a:pt x="32" y="29"/>
                    </a:lnTo>
                    <a:lnTo>
                      <a:pt x="56" y="58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9" name="Freeform 1211"/>
              <p:cNvSpPr>
                <a:spLocks/>
              </p:cNvSpPr>
              <p:nvPr/>
            </p:nvSpPr>
            <p:spPr bwMode="auto">
              <a:xfrm>
                <a:off x="984" y="2188"/>
                <a:ext cx="58" cy="59"/>
              </a:xfrm>
              <a:custGeom>
                <a:avLst/>
                <a:gdLst>
                  <a:gd name="T0" fmla="*/ 28 w 58"/>
                  <a:gd name="T1" fmla="*/ 43 h 59"/>
                  <a:gd name="T2" fmla="*/ 0 w 58"/>
                  <a:gd name="T3" fmla="*/ 58 h 59"/>
                  <a:gd name="T4" fmla="*/ 33 w 58"/>
                  <a:gd name="T5" fmla="*/ 0 h 59"/>
                  <a:gd name="T6" fmla="*/ 57 w 58"/>
                  <a:gd name="T7" fmla="*/ 0 h 59"/>
                  <a:gd name="T8" fmla="*/ 28 w 58"/>
                  <a:gd name="T9" fmla="*/ 43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8" y="43"/>
                    </a:moveTo>
                    <a:lnTo>
                      <a:pt x="0" y="58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28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0" name="Freeform 1212"/>
              <p:cNvSpPr>
                <a:spLocks/>
              </p:cNvSpPr>
              <p:nvPr/>
            </p:nvSpPr>
            <p:spPr bwMode="auto">
              <a:xfrm>
                <a:off x="921" y="2265"/>
                <a:ext cx="59" cy="39"/>
              </a:xfrm>
              <a:custGeom>
                <a:avLst/>
                <a:gdLst>
                  <a:gd name="T0" fmla="*/ 24 w 59"/>
                  <a:gd name="T1" fmla="*/ 14 h 39"/>
                  <a:gd name="T2" fmla="*/ 0 w 59"/>
                  <a:gd name="T3" fmla="*/ 38 h 39"/>
                  <a:gd name="T4" fmla="*/ 29 w 59"/>
                  <a:gd name="T5" fmla="*/ 19 h 39"/>
                  <a:gd name="T6" fmla="*/ 58 w 59"/>
                  <a:gd name="T7" fmla="*/ 0 h 39"/>
                  <a:gd name="T8" fmla="*/ 24 w 59"/>
                  <a:gd name="T9" fmla="*/ 1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9"/>
                  <a:gd name="T17" fmla="*/ 59 w 5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9">
                    <a:moveTo>
                      <a:pt x="24" y="14"/>
                    </a:moveTo>
                    <a:lnTo>
                      <a:pt x="0" y="38"/>
                    </a:lnTo>
                    <a:lnTo>
                      <a:pt x="29" y="19"/>
                    </a:lnTo>
                    <a:lnTo>
                      <a:pt x="58" y="0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1" name="Freeform 1213"/>
              <p:cNvSpPr>
                <a:spLocks/>
              </p:cNvSpPr>
              <p:nvPr/>
            </p:nvSpPr>
            <p:spPr bwMode="auto">
              <a:xfrm>
                <a:off x="1983" y="1996"/>
                <a:ext cx="57" cy="49"/>
              </a:xfrm>
              <a:custGeom>
                <a:avLst/>
                <a:gdLst>
                  <a:gd name="T0" fmla="*/ 24 w 57"/>
                  <a:gd name="T1" fmla="*/ 15 h 49"/>
                  <a:gd name="T2" fmla="*/ 0 w 57"/>
                  <a:gd name="T3" fmla="*/ 48 h 49"/>
                  <a:gd name="T4" fmla="*/ 32 w 57"/>
                  <a:gd name="T5" fmla="*/ 34 h 49"/>
                  <a:gd name="T6" fmla="*/ 56 w 57"/>
                  <a:gd name="T7" fmla="*/ 0 h 49"/>
                  <a:gd name="T8" fmla="*/ 24 w 57"/>
                  <a:gd name="T9" fmla="*/ 1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9"/>
                  <a:gd name="T17" fmla="*/ 57 w 5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9">
                    <a:moveTo>
                      <a:pt x="24" y="15"/>
                    </a:moveTo>
                    <a:lnTo>
                      <a:pt x="0" y="48"/>
                    </a:lnTo>
                    <a:lnTo>
                      <a:pt x="32" y="34"/>
                    </a:lnTo>
                    <a:lnTo>
                      <a:pt x="56" y="0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2" name="Freeform 1214"/>
              <p:cNvSpPr>
                <a:spLocks/>
              </p:cNvSpPr>
              <p:nvPr/>
            </p:nvSpPr>
            <p:spPr bwMode="auto">
              <a:xfrm>
                <a:off x="1300" y="2299"/>
                <a:ext cx="60" cy="25"/>
              </a:xfrm>
              <a:custGeom>
                <a:avLst/>
                <a:gdLst>
                  <a:gd name="T0" fmla="*/ 30 w 60"/>
                  <a:gd name="T1" fmla="*/ 24 h 25"/>
                  <a:gd name="T2" fmla="*/ 0 w 60"/>
                  <a:gd name="T3" fmla="*/ 0 h 25"/>
                  <a:gd name="T4" fmla="*/ 35 w 60"/>
                  <a:gd name="T5" fmla="*/ 4 h 25"/>
                  <a:gd name="T6" fmla="*/ 59 w 60"/>
                  <a:gd name="T7" fmla="*/ 24 h 25"/>
                  <a:gd name="T8" fmla="*/ 30 w 60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5"/>
                  <a:gd name="T17" fmla="*/ 60 w 6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5">
                    <a:moveTo>
                      <a:pt x="30" y="24"/>
                    </a:moveTo>
                    <a:lnTo>
                      <a:pt x="0" y="0"/>
                    </a:lnTo>
                    <a:lnTo>
                      <a:pt x="35" y="4"/>
                    </a:lnTo>
                    <a:lnTo>
                      <a:pt x="59" y="24"/>
                    </a:lnTo>
                    <a:lnTo>
                      <a:pt x="30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3" name="Freeform 1215"/>
              <p:cNvSpPr>
                <a:spLocks/>
              </p:cNvSpPr>
              <p:nvPr/>
            </p:nvSpPr>
            <p:spPr bwMode="auto">
              <a:xfrm>
                <a:off x="1767" y="2078"/>
                <a:ext cx="57" cy="54"/>
              </a:xfrm>
              <a:custGeom>
                <a:avLst/>
                <a:gdLst>
                  <a:gd name="T0" fmla="*/ 24 w 57"/>
                  <a:gd name="T1" fmla="*/ 53 h 54"/>
                  <a:gd name="T2" fmla="*/ 0 w 57"/>
                  <a:gd name="T3" fmla="*/ 0 h 54"/>
                  <a:gd name="T4" fmla="*/ 32 w 57"/>
                  <a:gd name="T5" fmla="*/ 10 h 54"/>
                  <a:gd name="T6" fmla="*/ 56 w 57"/>
                  <a:gd name="T7" fmla="*/ 43 h 54"/>
                  <a:gd name="T8" fmla="*/ 24 w 57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4"/>
                  <a:gd name="T17" fmla="*/ 57 w 5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4">
                    <a:moveTo>
                      <a:pt x="24" y="53"/>
                    </a:moveTo>
                    <a:lnTo>
                      <a:pt x="0" y="0"/>
                    </a:lnTo>
                    <a:lnTo>
                      <a:pt x="32" y="10"/>
                    </a:lnTo>
                    <a:lnTo>
                      <a:pt x="56" y="43"/>
                    </a:lnTo>
                    <a:lnTo>
                      <a:pt x="2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4" name="Freeform 1216"/>
              <p:cNvSpPr>
                <a:spLocks/>
              </p:cNvSpPr>
              <p:nvPr/>
            </p:nvSpPr>
            <p:spPr bwMode="auto">
              <a:xfrm>
                <a:off x="1233" y="2054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5 h 73"/>
                  <a:gd name="T4" fmla="*/ 34 w 59"/>
                  <a:gd name="T5" fmla="*/ 0 h 73"/>
                  <a:gd name="T6" fmla="*/ 58 w 59"/>
                  <a:gd name="T7" fmla="*/ 62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5"/>
                    </a:lnTo>
                    <a:lnTo>
                      <a:pt x="34" y="0"/>
                    </a:lnTo>
                    <a:lnTo>
                      <a:pt x="58" y="62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5" name="Freeform 1217"/>
              <p:cNvSpPr>
                <a:spLocks/>
              </p:cNvSpPr>
              <p:nvPr/>
            </p:nvSpPr>
            <p:spPr bwMode="auto">
              <a:xfrm>
                <a:off x="1392" y="2260"/>
                <a:ext cx="58" cy="44"/>
              </a:xfrm>
              <a:custGeom>
                <a:avLst/>
                <a:gdLst>
                  <a:gd name="T0" fmla="*/ 28 w 58"/>
                  <a:gd name="T1" fmla="*/ 43 h 44"/>
                  <a:gd name="T2" fmla="*/ 0 w 58"/>
                  <a:gd name="T3" fmla="*/ 43 h 44"/>
                  <a:gd name="T4" fmla="*/ 33 w 58"/>
                  <a:gd name="T5" fmla="*/ 0 h 44"/>
                  <a:gd name="T6" fmla="*/ 57 w 58"/>
                  <a:gd name="T7" fmla="*/ 5 h 44"/>
                  <a:gd name="T8" fmla="*/ 28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8" y="43"/>
                    </a:moveTo>
                    <a:lnTo>
                      <a:pt x="0" y="43"/>
                    </a:lnTo>
                    <a:lnTo>
                      <a:pt x="33" y="0"/>
                    </a:lnTo>
                    <a:lnTo>
                      <a:pt x="57" y="5"/>
                    </a:lnTo>
                    <a:lnTo>
                      <a:pt x="28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6" name="Freeform 1218"/>
              <p:cNvSpPr>
                <a:spLocks/>
              </p:cNvSpPr>
              <p:nvPr/>
            </p:nvSpPr>
            <p:spPr bwMode="auto">
              <a:xfrm>
                <a:off x="1027" y="2049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67 h 78"/>
                  <a:gd name="T4" fmla="*/ 33 w 58"/>
                  <a:gd name="T5" fmla="*/ 0 h 78"/>
                  <a:gd name="T6" fmla="*/ 57 w 58"/>
                  <a:gd name="T7" fmla="*/ 15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67"/>
                    </a:lnTo>
                    <a:lnTo>
                      <a:pt x="33" y="0"/>
                    </a:lnTo>
                    <a:lnTo>
                      <a:pt x="57" y="15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7" name="Freeform 1219"/>
              <p:cNvSpPr>
                <a:spLocks/>
              </p:cNvSpPr>
              <p:nvPr/>
            </p:nvSpPr>
            <p:spPr bwMode="auto">
              <a:xfrm>
                <a:off x="1791" y="2121"/>
                <a:ext cx="57" cy="63"/>
              </a:xfrm>
              <a:custGeom>
                <a:avLst/>
                <a:gdLst>
                  <a:gd name="T0" fmla="*/ 24 w 57"/>
                  <a:gd name="T1" fmla="*/ 62 h 63"/>
                  <a:gd name="T2" fmla="*/ 0 w 57"/>
                  <a:gd name="T3" fmla="*/ 10 h 63"/>
                  <a:gd name="T4" fmla="*/ 32 w 57"/>
                  <a:gd name="T5" fmla="*/ 0 h 63"/>
                  <a:gd name="T6" fmla="*/ 56 w 57"/>
                  <a:gd name="T7" fmla="*/ 34 h 63"/>
                  <a:gd name="T8" fmla="*/ 24 w 57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3"/>
                  <a:gd name="T17" fmla="*/ 57 w 5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3">
                    <a:moveTo>
                      <a:pt x="24" y="62"/>
                    </a:moveTo>
                    <a:lnTo>
                      <a:pt x="0" y="10"/>
                    </a:lnTo>
                    <a:lnTo>
                      <a:pt x="32" y="0"/>
                    </a:lnTo>
                    <a:lnTo>
                      <a:pt x="56" y="34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8" name="Freeform 1220"/>
              <p:cNvSpPr>
                <a:spLocks/>
              </p:cNvSpPr>
              <p:nvPr/>
            </p:nvSpPr>
            <p:spPr bwMode="auto">
              <a:xfrm>
                <a:off x="1435" y="2126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62 h 78"/>
                  <a:gd name="T4" fmla="*/ 33 w 58"/>
                  <a:gd name="T5" fmla="*/ 0 h 78"/>
                  <a:gd name="T6" fmla="*/ 57 w 58"/>
                  <a:gd name="T7" fmla="*/ 9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62"/>
                    </a:lnTo>
                    <a:lnTo>
                      <a:pt x="33" y="0"/>
                    </a:lnTo>
                    <a:lnTo>
                      <a:pt x="57" y="9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9" name="Freeform 1221"/>
              <p:cNvSpPr>
                <a:spLocks/>
              </p:cNvSpPr>
              <p:nvPr/>
            </p:nvSpPr>
            <p:spPr bwMode="auto">
              <a:xfrm>
                <a:off x="1224" y="2126"/>
                <a:ext cx="64" cy="78"/>
              </a:xfrm>
              <a:custGeom>
                <a:avLst/>
                <a:gdLst>
                  <a:gd name="T0" fmla="*/ 28 w 64"/>
                  <a:gd name="T1" fmla="*/ 77 h 78"/>
                  <a:gd name="T2" fmla="*/ 0 w 64"/>
                  <a:gd name="T3" fmla="*/ 9 h 78"/>
                  <a:gd name="T4" fmla="*/ 34 w 64"/>
                  <a:gd name="T5" fmla="*/ 0 h 78"/>
                  <a:gd name="T6" fmla="*/ 63 w 64"/>
                  <a:gd name="T7" fmla="*/ 72 h 78"/>
                  <a:gd name="T8" fmla="*/ 28 w 64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8"/>
                  <a:gd name="T17" fmla="*/ 64 w 64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8">
                    <a:moveTo>
                      <a:pt x="28" y="77"/>
                    </a:moveTo>
                    <a:lnTo>
                      <a:pt x="0" y="9"/>
                    </a:lnTo>
                    <a:lnTo>
                      <a:pt x="34" y="0"/>
                    </a:lnTo>
                    <a:lnTo>
                      <a:pt x="63" y="72"/>
                    </a:lnTo>
                    <a:lnTo>
                      <a:pt x="28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0" name="Freeform 1222"/>
              <p:cNvSpPr>
                <a:spLocks/>
              </p:cNvSpPr>
              <p:nvPr/>
            </p:nvSpPr>
            <p:spPr bwMode="auto">
              <a:xfrm>
                <a:off x="1359" y="2303"/>
                <a:ext cx="62" cy="21"/>
              </a:xfrm>
              <a:custGeom>
                <a:avLst/>
                <a:gdLst>
                  <a:gd name="T0" fmla="*/ 29 w 62"/>
                  <a:gd name="T1" fmla="*/ 20 h 21"/>
                  <a:gd name="T2" fmla="*/ 0 w 62"/>
                  <a:gd name="T3" fmla="*/ 20 h 21"/>
                  <a:gd name="T4" fmla="*/ 33 w 62"/>
                  <a:gd name="T5" fmla="*/ 0 h 21"/>
                  <a:gd name="T6" fmla="*/ 61 w 62"/>
                  <a:gd name="T7" fmla="*/ 0 h 21"/>
                  <a:gd name="T8" fmla="*/ 29 w 62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21"/>
                  <a:gd name="T17" fmla="*/ 62 w 6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21">
                    <a:moveTo>
                      <a:pt x="29" y="20"/>
                    </a:moveTo>
                    <a:lnTo>
                      <a:pt x="0" y="2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29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1" name="Freeform 1223"/>
              <p:cNvSpPr>
                <a:spLocks/>
              </p:cNvSpPr>
              <p:nvPr/>
            </p:nvSpPr>
            <p:spPr bwMode="auto">
              <a:xfrm>
                <a:off x="1156" y="1929"/>
                <a:ext cx="60" cy="25"/>
              </a:xfrm>
              <a:custGeom>
                <a:avLst/>
                <a:gdLst>
                  <a:gd name="T0" fmla="*/ 24 w 60"/>
                  <a:gd name="T1" fmla="*/ 24 h 25"/>
                  <a:gd name="T2" fmla="*/ 0 w 60"/>
                  <a:gd name="T3" fmla="*/ 0 h 25"/>
                  <a:gd name="T4" fmla="*/ 35 w 60"/>
                  <a:gd name="T5" fmla="*/ 5 h 25"/>
                  <a:gd name="T6" fmla="*/ 59 w 60"/>
                  <a:gd name="T7" fmla="*/ 24 h 25"/>
                  <a:gd name="T8" fmla="*/ 24 w 60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5"/>
                  <a:gd name="T17" fmla="*/ 60 w 6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5">
                    <a:moveTo>
                      <a:pt x="24" y="24"/>
                    </a:moveTo>
                    <a:lnTo>
                      <a:pt x="0" y="0"/>
                    </a:lnTo>
                    <a:lnTo>
                      <a:pt x="35" y="5"/>
                    </a:lnTo>
                    <a:lnTo>
                      <a:pt x="59" y="24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2" name="Freeform 1224"/>
              <p:cNvSpPr>
                <a:spLocks/>
              </p:cNvSpPr>
              <p:nvPr/>
            </p:nvSpPr>
            <p:spPr bwMode="auto">
              <a:xfrm>
                <a:off x="1540" y="1953"/>
                <a:ext cx="60" cy="40"/>
              </a:xfrm>
              <a:custGeom>
                <a:avLst/>
                <a:gdLst>
                  <a:gd name="T0" fmla="*/ 24 w 60"/>
                  <a:gd name="T1" fmla="*/ 19 h 40"/>
                  <a:gd name="T2" fmla="*/ 0 w 60"/>
                  <a:gd name="T3" fmla="*/ 39 h 40"/>
                  <a:gd name="T4" fmla="*/ 35 w 60"/>
                  <a:gd name="T5" fmla="*/ 19 h 40"/>
                  <a:gd name="T6" fmla="*/ 59 w 60"/>
                  <a:gd name="T7" fmla="*/ 0 h 40"/>
                  <a:gd name="T8" fmla="*/ 24 w 60"/>
                  <a:gd name="T9" fmla="*/ 1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0"/>
                  <a:gd name="T17" fmla="*/ 60 w 6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0">
                    <a:moveTo>
                      <a:pt x="24" y="19"/>
                    </a:moveTo>
                    <a:lnTo>
                      <a:pt x="0" y="39"/>
                    </a:lnTo>
                    <a:lnTo>
                      <a:pt x="35" y="19"/>
                    </a:lnTo>
                    <a:lnTo>
                      <a:pt x="59" y="0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3" name="Freeform 1225"/>
              <p:cNvSpPr>
                <a:spLocks/>
              </p:cNvSpPr>
              <p:nvPr/>
            </p:nvSpPr>
            <p:spPr bwMode="auto">
              <a:xfrm>
                <a:off x="1815" y="2155"/>
                <a:ext cx="62" cy="77"/>
              </a:xfrm>
              <a:custGeom>
                <a:avLst/>
                <a:gdLst>
                  <a:gd name="T0" fmla="*/ 29 w 62"/>
                  <a:gd name="T1" fmla="*/ 76 h 77"/>
                  <a:gd name="T2" fmla="*/ 0 w 62"/>
                  <a:gd name="T3" fmla="*/ 28 h 77"/>
                  <a:gd name="T4" fmla="*/ 32 w 62"/>
                  <a:gd name="T5" fmla="*/ 0 h 77"/>
                  <a:gd name="T6" fmla="*/ 61 w 62"/>
                  <a:gd name="T7" fmla="*/ 33 h 77"/>
                  <a:gd name="T8" fmla="*/ 29 w 62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7"/>
                  <a:gd name="T17" fmla="*/ 62 w 62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7">
                    <a:moveTo>
                      <a:pt x="29" y="76"/>
                    </a:moveTo>
                    <a:lnTo>
                      <a:pt x="0" y="28"/>
                    </a:lnTo>
                    <a:lnTo>
                      <a:pt x="32" y="0"/>
                    </a:lnTo>
                    <a:lnTo>
                      <a:pt x="61" y="33"/>
                    </a:lnTo>
                    <a:lnTo>
                      <a:pt x="29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4" name="Freeform 1226"/>
              <p:cNvSpPr>
                <a:spLocks/>
              </p:cNvSpPr>
              <p:nvPr/>
            </p:nvSpPr>
            <p:spPr bwMode="auto">
              <a:xfrm>
                <a:off x="1473" y="2011"/>
                <a:ext cx="59" cy="54"/>
              </a:xfrm>
              <a:custGeom>
                <a:avLst/>
                <a:gdLst>
                  <a:gd name="T0" fmla="*/ 24 w 59"/>
                  <a:gd name="T1" fmla="*/ 53 h 54"/>
                  <a:gd name="T2" fmla="*/ 0 w 59"/>
                  <a:gd name="T3" fmla="*/ 53 h 54"/>
                  <a:gd name="T4" fmla="*/ 34 w 59"/>
                  <a:gd name="T5" fmla="*/ 9 h 54"/>
                  <a:gd name="T6" fmla="*/ 58 w 59"/>
                  <a:gd name="T7" fmla="*/ 0 h 54"/>
                  <a:gd name="T8" fmla="*/ 24 w 59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53"/>
                    </a:moveTo>
                    <a:lnTo>
                      <a:pt x="0" y="53"/>
                    </a:lnTo>
                    <a:lnTo>
                      <a:pt x="34" y="9"/>
                    </a:lnTo>
                    <a:lnTo>
                      <a:pt x="58" y="0"/>
                    </a:lnTo>
                    <a:lnTo>
                      <a:pt x="2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5" name="Freeform 1227"/>
              <p:cNvSpPr>
                <a:spLocks/>
              </p:cNvSpPr>
              <p:nvPr/>
            </p:nvSpPr>
            <p:spPr bwMode="auto">
              <a:xfrm>
                <a:off x="1847" y="2126"/>
                <a:ext cx="65" cy="63"/>
              </a:xfrm>
              <a:custGeom>
                <a:avLst/>
                <a:gdLst>
                  <a:gd name="T0" fmla="*/ 29 w 65"/>
                  <a:gd name="T1" fmla="*/ 62 h 63"/>
                  <a:gd name="T2" fmla="*/ 0 w 65"/>
                  <a:gd name="T3" fmla="*/ 29 h 63"/>
                  <a:gd name="T4" fmla="*/ 35 w 65"/>
                  <a:gd name="T5" fmla="*/ 0 h 63"/>
                  <a:gd name="T6" fmla="*/ 64 w 65"/>
                  <a:gd name="T7" fmla="*/ 9 h 63"/>
                  <a:gd name="T8" fmla="*/ 29 w 65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3"/>
                  <a:gd name="T17" fmla="*/ 65 w 6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3">
                    <a:moveTo>
                      <a:pt x="29" y="62"/>
                    </a:moveTo>
                    <a:lnTo>
                      <a:pt x="0" y="29"/>
                    </a:lnTo>
                    <a:lnTo>
                      <a:pt x="35" y="0"/>
                    </a:lnTo>
                    <a:lnTo>
                      <a:pt x="64" y="9"/>
                    </a:lnTo>
                    <a:lnTo>
                      <a:pt x="29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6" name="Freeform 1228"/>
              <p:cNvSpPr>
                <a:spLocks/>
              </p:cNvSpPr>
              <p:nvPr/>
            </p:nvSpPr>
            <p:spPr bwMode="auto">
              <a:xfrm>
                <a:off x="1017" y="2126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62 h 63"/>
                  <a:gd name="T4" fmla="*/ 34 w 59"/>
                  <a:gd name="T5" fmla="*/ 0 h 63"/>
                  <a:gd name="T6" fmla="*/ 58 w 59"/>
                  <a:gd name="T7" fmla="*/ 14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62"/>
                    </a:lnTo>
                    <a:lnTo>
                      <a:pt x="34" y="0"/>
                    </a:lnTo>
                    <a:lnTo>
                      <a:pt x="58" y="14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7" name="Freeform 1229"/>
              <p:cNvSpPr>
                <a:spLocks/>
              </p:cNvSpPr>
              <p:nvPr/>
            </p:nvSpPr>
            <p:spPr bwMode="auto">
              <a:xfrm>
                <a:off x="1785" y="2183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20 h 78"/>
                  <a:gd name="T4" fmla="*/ 29 w 59"/>
                  <a:gd name="T5" fmla="*/ 0 h 78"/>
                  <a:gd name="T6" fmla="*/ 58 w 59"/>
                  <a:gd name="T7" fmla="*/ 48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20"/>
                    </a:lnTo>
                    <a:lnTo>
                      <a:pt x="29" y="0"/>
                    </a:lnTo>
                    <a:lnTo>
                      <a:pt x="58" y="48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8" name="Freeform 1230"/>
              <p:cNvSpPr>
                <a:spLocks/>
              </p:cNvSpPr>
              <p:nvPr/>
            </p:nvSpPr>
            <p:spPr bwMode="auto">
              <a:xfrm>
                <a:off x="1948" y="2011"/>
                <a:ext cx="60" cy="58"/>
              </a:xfrm>
              <a:custGeom>
                <a:avLst/>
                <a:gdLst>
                  <a:gd name="T0" fmla="*/ 24 w 60"/>
                  <a:gd name="T1" fmla="*/ 33 h 58"/>
                  <a:gd name="T2" fmla="*/ 0 w 60"/>
                  <a:gd name="T3" fmla="*/ 57 h 58"/>
                  <a:gd name="T4" fmla="*/ 35 w 60"/>
                  <a:gd name="T5" fmla="*/ 33 h 58"/>
                  <a:gd name="T6" fmla="*/ 59 w 60"/>
                  <a:gd name="T7" fmla="*/ 0 h 58"/>
                  <a:gd name="T8" fmla="*/ 24 w 60"/>
                  <a:gd name="T9" fmla="*/ 3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24" y="33"/>
                    </a:moveTo>
                    <a:lnTo>
                      <a:pt x="0" y="57"/>
                    </a:lnTo>
                    <a:lnTo>
                      <a:pt x="35" y="33"/>
                    </a:lnTo>
                    <a:lnTo>
                      <a:pt x="59" y="0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9" name="Freeform 1231"/>
              <p:cNvSpPr>
                <a:spLocks/>
              </p:cNvSpPr>
              <p:nvPr/>
            </p:nvSpPr>
            <p:spPr bwMode="auto">
              <a:xfrm>
                <a:off x="1425" y="2203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57 h 63"/>
                  <a:gd name="T4" fmla="*/ 34 w 59"/>
                  <a:gd name="T5" fmla="*/ 0 h 63"/>
                  <a:gd name="T6" fmla="*/ 58 w 59"/>
                  <a:gd name="T7" fmla="*/ 9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57"/>
                    </a:lnTo>
                    <a:lnTo>
                      <a:pt x="34" y="0"/>
                    </a:lnTo>
                    <a:lnTo>
                      <a:pt x="58" y="9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0" name="Freeform 1232"/>
              <p:cNvSpPr>
                <a:spLocks/>
              </p:cNvSpPr>
              <p:nvPr/>
            </p:nvSpPr>
            <p:spPr bwMode="auto">
              <a:xfrm>
                <a:off x="1809" y="2231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29 h 73"/>
                  <a:gd name="T4" fmla="*/ 34 w 59"/>
                  <a:gd name="T5" fmla="*/ 0 h 73"/>
                  <a:gd name="T6" fmla="*/ 58 w 59"/>
                  <a:gd name="T7" fmla="*/ 34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29"/>
                    </a:lnTo>
                    <a:lnTo>
                      <a:pt x="34" y="0"/>
                    </a:lnTo>
                    <a:lnTo>
                      <a:pt x="58" y="34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1" name="Freeform 1233"/>
              <p:cNvSpPr>
                <a:spLocks/>
              </p:cNvSpPr>
              <p:nvPr/>
            </p:nvSpPr>
            <p:spPr bwMode="auto">
              <a:xfrm>
                <a:off x="1881" y="2088"/>
                <a:ext cx="59" cy="48"/>
              </a:xfrm>
              <a:custGeom>
                <a:avLst/>
                <a:gdLst>
                  <a:gd name="T0" fmla="*/ 29 w 59"/>
                  <a:gd name="T1" fmla="*/ 47 h 48"/>
                  <a:gd name="T2" fmla="*/ 0 w 59"/>
                  <a:gd name="T3" fmla="*/ 38 h 48"/>
                  <a:gd name="T4" fmla="*/ 34 w 59"/>
                  <a:gd name="T5" fmla="*/ 4 h 48"/>
                  <a:gd name="T6" fmla="*/ 58 w 59"/>
                  <a:gd name="T7" fmla="*/ 0 h 48"/>
                  <a:gd name="T8" fmla="*/ 29 w 59"/>
                  <a:gd name="T9" fmla="*/ 47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8"/>
                  <a:gd name="T17" fmla="*/ 59 w 59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8">
                    <a:moveTo>
                      <a:pt x="29" y="47"/>
                    </a:moveTo>
                    <a:lnTo>
                      <a:pt x="0" y="38"/>
                    </a:lnTo>
                    <a:lnTo>
                      <a:pt x="34" y="4"/>
                    </a:lnTo>
                    <a:lnTo>
                      <a:pt x="58" y="0"/>
                    </a:lnTo>
                    <a:lnTo>
                      <a:pt x="29" y="4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2" name="Freeform 1234"/>
              <p:cNvSpPr>
                <a:spLocks/>
              </p:cNvSpPr>
              <p:nvPr/>
            </p:nvSpPr>
            <p:spPr bwMode="auto">
              <a:xfrm>
                <a:off x="1209" y="1996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0 h 64"/>
                  <a:gd name="T4" fmla="*/ 34 w 59"/>
                  <a:gd name="T5" fmla="*/ 0 h 64"/>
                  <a:gd name="T6" fmla="*/ 58 w 59"/>
                  <a:gd name="T7" fmla="*/ 58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58" y="58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3" name="Freeform 1235"/>
              <p:cNvSpPr>
                <a:spLocks/>
              </p:cNvSpPr>
              <p:nvPr/>
            </p:nvSpPr>
            <p:spPr bwMode="auto">
              <a:xfrm>
                <a:off x="1507" y="1972"/>
                <a:ext cx="58" cy="49"/>
              </a:xfrm>
              <a:custGeom>
                <a:avLst/>
                <a:gdLst>
                  <a:gd name="T0" fmla="*/ 24 w 58"/>
                  <a:gd name="T1" fmla="*/ 39 h 49"/>
                  <a:gd name="T2" fmla="*/ 0 w 58"/>
                  <a:gd name="T3" fmla="*/ 48 h 49"/>
                  <a:gd name="T4" fmla="*/ 33 w 58"/>
                  <a:gd name="T5" fmla="*/ 20 h 49"/>
                  <a:gd name="T6" fmla="*/ 57 w 58"/>
                  <a:gd name="T7" fmla="*/ 0 h 49"/>
                  <a:gd name="T8" fmla="*/ 24 w 58"/>
                  <a:gd name="T9" fmla="*/ 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39"/>
                    </a:moveTo>
                    <a:lnTo>
                      <a:pt x="0" y="48"/>
                    </a:lnTo>
                    <a:lnTo>
                      <a:pt x="33" y="20"/>
                    </a:lnTo>
                    <a:lnTo>
                      <a:pt x="57" y="0"/>
                    </a:lnTo>
                    <a:lnTo>
                      <a:pt x="24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16" name="Freeform 1236"/>
              <p:cNvSpPr>
                <a:spLocks/>
              </p:cNvSpPr>
              <p:nvPr/>
            </p:nvSpPr>
            <p:spPr bwMode="auto">
              <a:xfrm>
                <a:off x="825" y="2275"/>
                <a:ext cx="64" cy="29"/>
              </a:xfrm>
              <a:custGeom>
                <a:avLst/>
                <a:gdLst>
                  <a:gd name="T0" fmla="*/ 29 w 64"/>
                  <a:gd name="T1" fmla="*/ 4 h 29"/>
                  <a:gd name="T2" fmla="*/ 0 w 64"/>
                  <a:gd name="T3" fmla="*/ 0 h 29"/>
                  <a:gd name="T4" fmla="*/ 34 w 64"/>
                  <a:gd name="T5" fmla="*/ 24 h 29"/>
                  <a:gd name="T6" fmla="*/ 63 w 64"/>
                  <a:gd name="T7" fmla="*/ 28 h 29"/>
                  <a:gd name="T8" fmla="*/ 29 w 64"/>
                  <a:gd name="T9" fmla="*/ 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9"/>
                  <a:gd name="T17" fmla="*/ 64 w 64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9">
                    <a:moveTo>
                      <a:pt x="29" y="4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63" y="28"/>
                    </a:lnTo>
                    <a:lnTo>
                      <a:pt x="29" y="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17" name="Freeform 1237"/>
              <p:cNvSpPr>
                <a:spLocks/>
              </p:cNvSpPr>
              <p:nvPr/>
            </p:nvSpPr>
            <p:spPr bwMode="auto">
              <a:xfrm>
                <a:off x="1915" y="2044"/>
                <a:ext cx="58" cy="49"/>
              </a:xfrm>
              <a:custGeom>
                <a:avLst/>
                <a:gdLst>
                  <a:gd name="T0" fmla="*/ 24 w 58"/>
                  <a:gd name="T1" fmla="*/ 44 h 49"/>
                  <a:gd name="T2" fmla="*/ 0 w 58"/>
                  <a:gd name="T3" fmla="*/ 48 h 49"/>
                  <a:gd name="T4" fmla="*/ 33 w 58"/>
                  <a:gd name="T5" fmla="*/ 24 h 49"/>
                  <a:gd name="T6" fmla="*/ 57 w 58"/>
                  <a:gd name="T7" fmla="*/ 0 h 49"/>
                  <a:gd name="T8" fmla="*/ 24 w 58"/>
                  <a:gd name="T9" fmla="*/ 4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44"/>
                    </a:moveTo>
                    <a:lnTo>
                      <a:pt x="0" y="48"/>
                    </a:lnTo>
                    <a:lnTo>
                      <a:pt x="33" y="24"/>
                    </a:lnTo>
                    <a:lnTo>
                      <a:pt x="57" y="0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18" name="Freeform 1238"/>
              <p:cNvSpPr>
                <a:spLocks/>
              </p:cNvSpPr>
              <p:nvPr/>
            </p:nvSpPr>
            <p:spPr bwMode="auto">
              <a:xfrm>
                <a:off x="1180" y="1953"/>
                <a:ext cx="64" cy="44"/>
              </a:xfrm>
              <a:custGeom>
                <a:avLst/>
                <a:gdLst>
                  <a:gd name="T0" fmla="*/ 29 w 64"/>
                  <a:gd name="T1" fmla="*/ 43 h 44"/>
                  <a:gd name="T2" fmla="*/ 0 w 64"/>
                  <a:gd name="T3" fmla="*/ 0 h 44"/>
                  <a:gd name="T4" fmla="*/ 34 w 64"/>
                  <a:gd name="T5" fmla="*/ 0 h 44"/>
                  <a:gd name="T6" fmla="*/ 63 w 64"/>
                  <a:gd name="T7" fmla="*/ 43 h 44"/>
                  <a:gd name="T8" fmla="*/ 29 w 64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4"/>
                  <a:gd name="T17" fmla="*/ 64 w 6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4">
                    <a:moveTo>
                      <a:pt x="29" y="43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63" y="43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19" name="Freeform 1239"/>
              <p:cNvSpPr>
                <a:spLocks/>
              </p:cNvSpPr>
              <p:nvPr/>
            </p:nvSpPr>
            <p:spPr bwMode="auto">
              <a:xfrm>
                <a:off x="1843" y="2188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43 h 78"/>
                  <a:gd name="T4" fmla="*/ 33 w 58"/>
                  <a:gd name="T5" fmla="*/ 0 h 78"/>
                  <a:gd name="T6" fmla="*/ 57 w 58"/>
                  <a:gd name="T7" fmla="*/ 24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43"/>
                    </a:lnTo>
                    <a:lnTo>
                      <a:pt x="33" y="0"/>
                    </a:lnTo>
                    <a:lnTo>
                      <a:pt x="57" y="24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0" name="Freeform 1240"/>
              <p:cNvSpPr>
                <a:spLocks/>
              </p:cNvSpPr>
              <p:nvPr/>
            </p:nvSpPr>
            <p:spPr bwMode="auto">
              <a:xfrm>
                <a:off x="1756" y="2131"/>
                <a:ext cx="60" cy="73"/>
              </a:xfrm>
              <a:custGeom>
                <a:avLst/>
                <a:gdLst>
                  <a:gd name="T0" fmla="*/ 30 w 60"/>
                  <a:gd name="T1" fmla="*/ 72 h 73"/>
                  <a:gd name="T2" fmla="*/ 0 w 60"/>
                  <a:gd name="T3" fmla="*/ 9 h 73"/>
                  <a:gd name="T4" fmla="*/ 35 w 60"/>
                  <a:gd name="T5" fmla="*/ 0 h 73"/>
                  <a:gd name="T6" fmla="*/ 59 w 60"/>
                  <a:gd name="T7" fmla="*/ 52 h 73"/>
                  <a:gd name="T8" fmla="*/ 30 w 60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30" y="72"/>
                    </a:moveTo>
                    <a:lnTo>
                      <a:pt x="0" y="9"/>
                    </a:lnTo>
                    <a:lnTo>
                      <a:pt x="35" y="0"/>
                    </a:lnTo>
                    <a:lnTo>
                      <a:pt x="59" y="52"/>
                    </a:lnTo>
                    <a:lnTo>
                      <a:pt x="30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1" name="Freeform 1241"/>
              <p:cNvSpPr>
                <a:spLocks/>
              </p:cNvSpPr>
              <p:nvPr/>
            </p:nvSpPr>
            <p:spPr bwMode="auto">
              <a:xfrm>
                <a:off x="1775" y="2260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19 h 64"/>
                  <a:gd name="T4" fmla="*/ 34 w 59"/>
                  <a:gd name="T5" fmla="*/ 0 h 64"/>
                  <a:gd name="T6" fmla="*/ 58 w 59"/>
                  <a:gd name="T7" fmla="*/ 43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19"/>
                    </a:lnTo>
                    <a:lnTo>
                      <a:pt x="34" y="0"/>
                    </a:lnTo>
                    <a:lnTo>
                      <a:pt x="58" y="43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2" name="Freeform 1242"/>
              <p:cNvSpPr>
                <a:spLocks/>
              </p:cNvSpPr>
              <p:nvPr/>
            </p:nvSpPr>
            <p:spPr bwMode="auto">
              <a:xfrm>
                <a:off x="1655" y="1953"/>
                <a:ext cx="59" cy="44"/>
              </a:xfrm>
              <a:custGeom>
                <a:avLst/>
                <a:gdLst>
                  <a:gd name="T0" fmla="*/ 29 w 59"/>
                  <a:gd name="T1" fmla="*/ 24 h 44"/>
                  <a:gd name="T2" fmla="*/ 0 w 59"/>
                  <a:gd name="T3" fmla="*/ 0 h 44"/>
                  <a:gd name="T4" fmla="*/ 34 w 59"/>
                  <a:gd name="T5" fmla="*/ 24 h 44"/>
                  <a:gd name="T6" fmla="*/ 58 w 59"/>
                  <a:gd name="T7" fmla="*/ 43 h 44"/>
                  <a:gd name="T8" fmla="*/ 29 w 59"/>
                  <a:gd name="T9" fmla="*/ 2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9" y="24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58" y="43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3" name="Freeform 1243"/>
              <p:cNvSpPr>
                <a:spLocks/>
              </p:cNvSpPr>
              <p:nvPr/>
            </p:nvSpPr>
            <p:spPr bwMode="auto">
              <a:xfrm>
                <a:off x="888" y="2279"/>
                <a:ext cx="58" cy="25"/>
              </a:xfrm>
              <a:custGeom>
                <a:avLst/>
                <a:gdLst>
                  <a:gd name="T0" fmla="*/ 24 w 58"/>
                  <a:gd name="T1" fmla="*/ 5 h 25"/>
                  <a:gd name="T2" fmla="*/ 0 w 58"/>
                  <a:gd name="T3" fmla="*/ 24 h 25"/>
                  <a:gd name="T4" fmla="*/ 33 w 58"/>
                  <a:gd name="T5" fmla="*/ 24 h 25"/>
                  <a:gd name="T6" fmla="*/ 57 w 58"/>
                  <a:gd name="T7" fmla="*/ 0 h 25"/>
                  <a:gd name="T8" fmla="*/ 24 w 58"/>
                  <a:gd name="T9" fmla="*/ 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5"/>
                  <a:gd name="T17" fmla="*/ 58 w 5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5">
                    <a:moveTo>
                      <a:pt x="24" y="5"/>
                    </a:moveTo>
                    <a:lnTo>
                      <a:pt x="0" y="24"/>
                    </a:lnTo>
                    <a:lnTo>
                      <a:pt x="33" y="24"/>
                    </a:lnTo>
                    <a:lnTo>
                      <a:pt x="57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4" name="Freeform 1244"/>
              <p:cNvSpPr>
                <a:spLocks/>
              </p:cNvSpPr>
              <p:nvPr/>
            </p:nvSpPr>
            <p:spPr bwMode="auto">
              <a:xfrm>
                <a:off x="1200" y="2059"/>
                <a:ext cx="58" cy="77"/>
              </a:xfrm>
              <a:custGeom>
                <a:avLst/>
                <a:gdLst>
                  <a:gd name="T0" fmla="*/ 24 w 58"/>
                  <a:gd name="T1" fmla="*/ 76 h 77"/>
                  <a:gd name="T2" fmla="*/ 0 w 58"/>
                  <a:gd name="T3" fmla="*/ 14 h 77"/>
                  <a:gd name="T4" fmla="*/ 33 w 58"/>
                  <a:gd name="T5" fmla="*/ 0 h 77"/>
                  <a:gd name="T6" fmla="*/ 57 w 58"/>
                  <a:gd name="T7" fmla="*/ 67 h 77"/>
                  <a:gd name="T8" fmla="*/ 24 w 5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7"/>
                  <a:gd name="T17" fmla="*/ 58 w 5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7">
                    <a:moveTo>
                      <a:pt x="24" y="76"/>
                    </a:moveTo>
                    <a:lnTo>
                      <a:pt x="0" y="14"/>
                    </a:lnTo>
                    <a:lnTo>
                      <a:pt x="33" y="0"/>
                    </a:lnTo>
                    <a:lnTo>
                      <a:pt x="57" y="67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5" name="Freeform 1245"/>
              <p:cNvSpPr>
                <a:spLocks/>
              </p:cNvSpPr>
              <p:nvPr/>
            </p:nvSpPr>
            <p:spPr bwMode="auto">
              <a:xfrm>
                <a:off x="1060" y="1992"/>
                <a:ext cx="60" cy="73"/>
              </a:xfrm>
              <a:custGeom>
                <a:avLst/>
                <a:gdLst>
                  <a:gd name="T0" fmla="*/ 24 w 60"/>
                  <a:gd name="T1" fmla="*/ 72 h 73"/>
                  <a:gd name="T2" fmla="*/ 0 w 60"/>
                  <a:gd name="T3" fmla="*/ 57 h 73"/>
                  <a:gd name="T4" fmla="*/ 30 w 60"/>
                  <a:gd name="T5" fmla="*/ 0 h 73"/>
                  <a:gd name="T6" fmla="*/ 59 w 60"/>
                  <a:gd name="T7" fmla="*/ 19 h 73"/>
                  <a:gd name="T8" fmla="*/ 24 w 60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24" y="72"/>
                    </a:moveTo>
                    <a:lnTo>
                      <a:pt x="0" y="57"/>
                    </a:lnTo>
                    <a:lnTo>
                      <a:pt x="30" y="0"/>
                    </a:lnTo>
                    <a:lnTo>
                      <a:pt x="59" y="19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6" name="Freeform 1246"/>
              <p:cNvSpPr>
                <a:spLocks/>
              </p:cNvSpPr>
              <p:nvPr/>
            </p:nvSpPr>
            <p:spPr bwMode="auto">
              <a:xfrm>
                <a:off x="1751" y="2203"/>
                <a:ext cx="59" cy="77"/>
              </a:xfrm>
              <a:custGeom>
                <a:avLst/>
                <a:gdLst>
                  <a:gd name="T0" fmla="*/ 24 w 59"/>
                  <a:gd name="T1" fmla="*/ 76 h 77"/>
                  <a:gd name="T2" fmla="*/ 0 w 59"/>
                  <a:gd name="T3" fmla="*/ 14 h 77"/>
                  <a:gd name="T4" fmla="*/ 34 w 59"/>
                  <a:gd name="T5" fmla="*/ 0 h 77"/>
                  <a:gd name="T6" fmla="*/ 58 w 59"/>
                  <a:gd name="T7" fmla="*/ 57 h 77"/>
                  <a:gd name="T8" fmla="*/ 24 w 59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7"/>
                  <a:gd name="T17" fmla="*/ 59 w 5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7">
                    <a:moveTo>
                      <a:pt x="24" y="76"/>
                    </a:moveTo>
                    <a:lnTo>
                      <a:pt x="0" y="14"/>
                    </a:lnTo>
                    <a:lnTo>
                      <a:pt x="34" y="0"/>
                    </a:lnTo>
                    <a:lnTo>
                      <a:pt x="58" y="57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7" name="Freeform 1247"/>
              <p:cNvSpPr>
                <a:spLocks/>
              </p:cNvSpPr>
              <p:nvPr/>
            </p:nvSpPr>
            <p:spPr bwMode="auto">
              <a:xfrm>
                <a:off x="1219" y="2198"/>
                <a:ext cx="58" cy="58"/>
              </a:xfrm>
              <a:custGeom>
                <a:avLst/>
                <a:gdLst>
                  <a:gd name="T0" fmla="*/ 24 w 58"/>
                  <a:gd name="T1" fmla="*/ 43 h 58"/>
                  <a:gd name="T2" fmla="*/ 0 w 58"/>
                  <a:gd name="T3" fmla="*/ 0 h 58"/>
                  <a:gd name="T4" fmla="*/ 33 w 58"/>
                  <a:gd name="T5" fmla="*/ 5 h 58"/>
                  <a:gd name="T6" fmla="*/ 57 w 58"/>
                  <a:gd name="T7" fmla="*/ 57 h 58"/>
                  <a:gd name="T8" fmla="*/ 24 w 58"/>
                  <a:gd name="T9" fmla="*/ 4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4" y="43"/>
                    </a:moveTo>
                    <a:lnTo>
                      <a:pt x="0" y="0"/>
                    </a:lnTo>
                    <a:lnTo>
                      <a:pt x="33" y="5"/>
                    </a:lnTo>
                    <a:lnTo>
                      <a:pt x="57" y="57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8" name="Freeform 1248"/>
              <p:cNvSpPr>
                <a:spLocks/>
              </p:cNvSpPr>
              <p:nvPr/>
            </p:nvSpPr>
            <p:spPr bwMode="auto">
              <a:xfrm>
                <a:off x="1243" y="2241"/>
                <a:ext cx="58" cy="59"/>
              </a:xfrm>
              <a:custGeom>
                <a:avLst/>
                <a:gdLst>
                  <a:gd name="T0" fmla="*/ 24 w 58"/>
                  <a:gd name="T1" fmla="*/ 38 h 59"/>
                  <a:gd name="T2" fmla="*/ 0 w 58"/>
                  <a:gd name="T3" fmla="*/ 0 h 59"/>
                  <a:gd name="T4" fmla="*/ 33 w 58"/>
                  <a:gd name="T5" fmla="*/ 14 h 59"/>
                  <a:gd name="T6" fmla="*/ 57 w 58"/>
                  <a:gd name="T7" fmla="*/ 58 h 59"/>
                  <a:gd name="T8" fmla="*/ 24 w 58"/>
                  <a:gd name="T9" fmla="*/ 3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38"/>
                    </a:moveTo>
                    <a:lnTo>
                      <a:pt x="0" y="0"/>
                    </a:lnTo>
                    <a:lnTo>
                      <a:pt x="33" y="14"/>
                    </a:lnTo>
                    <a:lnTo>
                      <a:pt x="57" y="58"/>
                    </a:lnTo>
                    <a:lnTo>
                      <a:pt x="24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9" name="Freeform 1249"/>
              <p:cNvSpPr>
                <a:spLocks/>
              </p:cNvSpPr>
              <p:nvPr/>
            </p:nvSpPr>
            <p:spPr bwMode="auto">
              <a:xfrm>
                <a:off x="1833" y="2265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38 h 63"/>
                  <a:gd name="T4" fmla="*/ 34 w 59"/>
                  <a:gd name="T5" fmla="*/ 0 h 63"/>
                  <a:gd name="T6" fmla="*/ 58 w 59"/>
                  <a:gd name="T7" fmla="*/ 19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38"/>
                    </a:lnTo>
                    <a:lnTo>
                      <a:pt x="34" y="0"/>
                    </a:lnTo>
                    <a:lnTo>
                      <a:pt x="58" y="19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0" name="Freeform 1250"/>
              <p:cNvSpPr>
                <a:spLocks/>
              </p:cNvSpPr>
              <p:nvPr/>
            </p:nvSpPr>
            <p:spPr bwMode="auto">
              <a:xfrm>
                <a:off x="1468" y="2064"/>
                <a:ext cx="60" cy="72"/>
              </a:xfrm>
              <a:custGeom>
                <a:avLst/>
                <a:gdLst>
                  <a:gd name="T0" fmla="*/ 24 w 60"/>
                  <a:gd name="T1" fmla="*/ 71 h 72"/>
                  <a:gd name="T2" fmla="*/ 0 w 60"/>
                  <a:gd name="T3" fmla="*/ 62 h 72"/>
                  <a:gd name="T4" fmla="*/ 30 w 60"/>
                  <a:gd name="T5" fmla="*/ 0 h 72"/>
                  <a:gd name="T6" fmla="*/ 59 w 60"/>
                  <a:gd name="T7" fmla="*/ 9 h 72"/>
                  <a:gd name="T8" fmla="*/ 24 w 60"/>
                  <a:gd name="T9" fmla="*/ 7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2"/>
                  <a:gd name="T17" fmla="*/ 60 w 6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2">
                    <a:moveTo>
                      <a:pt x="24" y="71"/>
                    </a:moveTo>
                    <a:lnTo>
                      <a:pt x="0" y="62"/>
                    </a:lnTo>
                    <a:lnTo>
                      <a:pt x="30" y="0"/>
                    </a:lnTo>
                    <a:lnTo>
                      <a:pt x="59" y="9"/>
                    </a:lnTo>
                    <a:lnTo>
                      <a:pt x="24" y="7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1" name="Freeform 1251"/>
              <p:cNvSpPr>
                <a:spLocks/>
              </p:cNvSpPr>
              <p:nvPr/>
            </p:nvSpPr>
            <p:spPr bwMode="auto">
              <a:xfrm>
                <a:off x="1051" y="2064"/>
                <a:ext cx="58" cy="77"/>
              </a:xfrm>
              <a:custGeom>
                <a:avLst/>
                <a:gdLst>
                  <a:gd name="T0" fmla="*/ 24 w 58"/>
                  <a:gd name="T1" fmla="*/ 76 h 77"/>
                  <a:gd name="T2" fmla="*/ 0 w 58"/>
                  <a:gd name="T3" fmla="*/ 62 h 77"/>
                  <a:gd name="T4" fmla="*/ 33 w 58"/>
                  <a:gd name="T5" fmla="*/ 0 h 77"/>
                  <a:gd name="T6" fmla="*/ 57 w 58"/>
                  <a:gd name="T7" fmla="*/ 24 h 77"/>
                  <a:gd name="T8" fmla="*/ 24 w 5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7"/>
                  <a:gd name="T17" fmla="*/ 58 w 5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7">
                    <a:moveTo>
                      <a:pt x="24" y="76"/>
                    </a:moveTo>
                    <a:lnTo>
                      <a:pt x="0" y="62"/>
                    </a:lnTo>
                    <a:lnTo>
                      <a:pt x="33" y="0"/>
                    </a:lnTo>
                    <a:lnTo>
                      <a:pt x="57" y="24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2" name="Freeform 1252"/>
              <p:cNvSpPr>
                <a:spLocks/>
              </p:cNvSpPr>
              <p:nvPr/>
            </p:nvSpPr>
            <p:spPr bwMode="auto">
              <a:xfrm>
                <a:off x="1329" y="2323"/>
                <a:ext cx="59" cy="1"/>
              </a:xfrm>
              <a:custGeom>
                <a:avLst/>
                <a:gdLst>
                  <a:gd name="T0" fmla="*/ 24 w 59"/>
                  <a:gd name="T1" fmla="*/ 0 h 1"/>
                  <a:gd name="T2" fmla="*/ 0 w 59"/>
                  <a:gd name="T3" fmla="*/ 0 h 1"/>
                  <a:gd name="T4" fmla="*/ 29 w 59"/>
                  <a:gd name="T5" fmla="*/ 0 h 1"/>
                  <a:gd name="T6" fmla="*/ 58 w 59"/>
                  <a:gd name="T7" fmla="*/ 0 h 1"/>
                  <a:gd name="T8" fmla="*/ 24 w 5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"/>
                  <a:gd name="T17" fmla="*/ 59 w 5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">
                    <a:moveTo>
                      <a:pt x="24" y="0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58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3" name="Freeform 1253"/>
              <p:cNvSpPr>
                <a:spLocks/>
              </p:cNvSpPr>
              <p:nvPr/>
            </p:nvSpPr>
            <p:spPr bwMode="auto">
              <a:xfrm>
                <a:off x="1123" y="1929"/>
                <a:ext cx="58" cy="44"/>
              </a:xfrm>
              <a:custGeom>
                <a:avLst/>
                <a:gdLst>
                  <a:gd name="T0" fmla="*/ 29 w 58"/>
                  <a:gd name="T1" fmla="*/ 43 h 44"/>
                  <a:gd name="T2" fmla="*/ 0 w 58"/>
                  <a:gd name="T3" fmla="*/ 19 h 44"/>
                  <a:gd name="T4" fmla="*/ 33 w 58"/>
                  <a:gd name="T5" fmla="*/ 0 h 44"/>
                  <a:gd name="T6" fmla="*/ 57 w 58"/>
                  <a:gd name="T7" fmla="*/ 24 h 44"/>
                  <a:gd name="T8" fmla="*/ 29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9" y="43"/>
                    </a:moveTo>
                    <a:lnTo>
                      <a:pt x="0" y="19"/>
                    </a:lnTo>
                    <a:lnTo>
                      <a:pt x="33" y="0"/>
                    </a:lnTo>
                    <a:lnTo>
                      <a:pt x="57" y="24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4" name="Freeform 1254"/>
              <p:cNvSpPr>
                <a:spLocks/>
              </p:cNvSpPr>
              <p:nvPr/>
            </p:nvSpPr>
            <p:spPr bwMode="auto">
              <a:xfrm>
                <a:off x="1732" y="2073"/>
                <a:ext cx="60" cy="68"/>
              </a:xfrm>
              <a:custGeom>
                <a:avLst/>
                <a:gdLst>
                  <a:gd name="T0" fmla="*/ 24 w 60"/>
                  <a:gd name="T1" fmla="*/ 67 h 68"/>
                  <a:gd name="T2" fmla="*/ 0 w 60"/>
                  <a:gd name="T3" fmla="*/ 0 h 68"/>
                  <a:gd name="T4" fmla="*/ 35 w 60"/>
                  <a:gd name="T5" fmla="*/ 5 h 68"/>
                  <a:gd name="T6" fmla="*/ 59 w 60"/>
                  <a:gd name="T7" fmla="*/ 58 h 68"/>
                  <a:gd name="T8" fmla="*/ 24 w 60"/>
                  <a:gd name="T9" fmla="*/ 6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8"/>
                  <a:gd name="T17" fmla="*/ 60 w 60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8">
                    <a:moveTo>
                      <a:pt x="24" y="67"/>
                    </a:moveTo>
                    <a:lnTo>
                      <a:pt x="0" y="0"/>
                    </a:lnTo>
                    <a:lnTo>
                      <a:pt x="35" y="5"/>
                    </a:lnTo>
                    <a:lnTo>
                      <a:pt x="59" y="58"/>
                    </a:lnTo>
                    <a:lnTo>
                      <a:pt x="24" y="6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5" name="Freeform 1255"/>
              <p:cNvSpPr>
                <a:spLocks/>
              </p:cNvSpPr>
              <p:nvPr/>
            </p:nvSpPr>
            <p:spPr bwMode="auto">
              <a:xfrm>
                <a:off x="1195" y="2135"/>
                <a:ext cx="58" cy="69"/>
              </a:xfrm>
              <a:custGeom>
                <a:avLst/>
                <a:gdLst>
                  <a:gd name="T0" fmla="*/ 24 w 58"/>
                  <a:gd name="T1" fmla="*/ 63 h 69"/>
                  <a:gd name="T2" fmla="*/ 0 w 58"/>
                  <a:gd name="T3" fmla="*/ 10 h 69"/>
                  <a:gd name="T4" fmla="*/ 29 w 58"/>
                  <a:gd name="T5" fmla="*/ 0 h 69"/>
                  <a:gd name="T6" fmla="*/ 57 w 58"/>
                  <a:gd name="T7" fmla="*/ 68 h 69"/>
                  <a:gd name="T8" fmla="*/ 24 w 58"/>
                  <a:gd name="T9" fmla="*/ 63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9"/>
                  <a:gd name="T17" fmla="*/ 58 w 5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9">
                    <a:moveTo>
                      <a:pt x="24" y="63"/>
                    </a:moveTo>
                    <a:lnTo>
                      <a:pt x="0" y="10"/>
                    </a:lnTo>
                    <a:lnTo>
                      <a:pt x="29" y="0"/>
                    </a:lnTo>
                    <a:lnTo>
                      <a:pt x="57" y="68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6" name="Freeform 1256"/>
              <p:cNvSpPr>
                <a:spLocks/>
              </p:cNvSpPr>
              <p:nvPr/>
            </p:nvSpPr>
            <p:spPr bwMode="auto">
              <a:xfrm>
                <a:off x="1799" y="2303"/>
                <a:ext cx="59" cy="45"/>
              </a:xfrm>
              <a:custGeom>
                <a:avLst/>
                <a:gdLst>
                  <a:gd name="T0" fmla="*/ 29 w 59"/>
                  <a:gd name="T1" fmla="*/ 44 h 45"/>
                  <a:gd name="T2" fmla="*/ 0 w 59"/>
                  <a:gd name="T3" fmla="*/ 20 h 45"/>
                  <a:gd name="T4" fmla="*/ 34 w 59"/>
                  <a:gd name="T5" fmla="*/ 0 h 45"/>
                  <a:gd name="T6" fmla="*/ 58 w 59"/>
                  <a:gd name="T7" fmla="*/ 24 h 45"/>
                  <a:gd name="T8" fmla="*/ 29 w 59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5"/>
                  <a:gd name="T17" fmla="*/ 59 w 5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5">
                    <a:moveTo>
                      <a:pt x="29" y="44"/>
                    </a:moveTo>
                    <a:lnTo>
                      <a:pt x="0" y="20"/>
                    </a:lnTo>
                    <a:lnTo>
                      <a:pt x="34" y="0"/>
                    </a:lnTo>
                    <a:lnTo>
                      <a:pt x="58" y="24"/>
                    </a:lnTo>
                    <a:lnTo>
                      <a:pt x="29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7" name="Freeform 1257"/>
              <p:cNvSpPr>
                <a:spLocks/>
              </p:cNvSpPr>
              <p:nvPr/>
            </p:nvSpPr>
            <p:spPr bwMode="auto">
              <a:xfrm>
                <a:off x="1599" y="1953"/>
                <a:ext cx="57" cy="1"/>
              </a:xfrm>
              <a:custGeom>
                <a:avLst/>
                <a:gdLst>
                  <a:gd name="T0" fmla="*/ 24 w 57"/>
                  <a:gd name="T1" fmla="*/ 0 h 1"/>
                  <a:gd name="T2" fmla="*/ 0 w 57"/>
                  <a:gd name="T3" fmla="*/ 0 h 1"/>
                  <a:gd name="T4" fmla="*/ 32 w 57"/>
                  <a:gd name="T5" fmla="*/ 0 h 1"/>
                  <a:gd name="T6" fmla="*/ 56 w 57"/>
                  <a:gd name="T7" fmla="*/ 0 h 1"/>
                  <a:gd name="T8" fmla="*/ 24 w 5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"/>
                  <a:gd name="T17" fmla="*/ 57 w 5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">
                    <a:moveTo>
                      <a:pt x="24" y="0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56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8" name="Freeform 1258"/>
              <p:cNvSpPr>
                <a:spLocks/>
              </p:cNvSpPr>
              <p:nvPr/>
            </p:nvSpPr>
            <p:spPr bwMode="auto">
              <a:xfrm>
                <a:off x="1876" y="2135"/>
                <a:ext cx="60" cy="78"/>
              </a:xfrm>
              <a:custGeom>
                <a:avLst/>
                <a:gdLst>
                  <a:gd name="T0" fmla="*/ 24 w 60"/>
                  <a:gd name="T1" fmla="*/ 77 h 78"/>
                  <a:gd name="T2" fmla="*/ 0 w 60"/>
                  <a:gd name="T3" fmla="*/ 53 h 78"/>
                  <a:gd name="T4" fmla="*/ 35 w 60"/>
                  <a:gd name="T5" fmla="*/ 0 h 78"/>
                  <a:gd name="T6" fmla="*/ 59 w 60"/>
                  <a:gd name="T7" fmla="*/ 15 h 78"/>
                  <a:gd name="T8" fmla="*/ 24 w 60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8"/>
                  <a:gd name="T17" fmla="*/ 60 w 6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8">
                    <a:moveTo>
                      <a:pt x="24" y="77"/>
                    </a:moveTo>
                    <a:lnTo>
                      <a:pt x="0" y="53"/>
                    </a:lnTo>
                    <a:lnTo>
                      <a:pt x="35" y="0"/>
                    </a:lnTo>
                    <a:lnTo>
                      <a:pt x="59" y="15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9" name="Freeform 1259"/>
              <p:cNvSpPr>
                <a:spLocks/>
              </p:cNvSpPr>
              <p:nvPr/>
            </p:nvSpPr>
            <p:spPr bwMode="auto">
              <a:xfrm>
                <a:off x="1459" y="2135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68 h 78"/>
                  <a:gd name="T4" fmla="*/ 33 w 58"/>
                  <a:gd name="T5" fmla="*/ 0 h 78"/>
                  <a:gd name="T6" fmla="*/ 57 w 58"/>
                  <a:gd name="T7" fmla="*/ 15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68"/>
                    </a:lnTo>
                    <a:lnTo>
                      <a:pt x="33" y="0"/>
                    </a:lnTo>
                    <a:lnTo>
                      <a:pt x="57" y="15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0" name="Freeform 1260"/>
              <p:cNvSpPr>
                <a:spLocks/>
              </p:cNvSpPr>
              <p:nvPr/>
            </p:nvSpPr>
            <p:spPr bwMode="auto">
              <a:xfrm>
                <a:off x="1089" y="1948"/>
                <a:ext cx="64" cy="64"/>
              </a:xfrm>
              <a:custGeom>
                <a:avLst/>
                <a:gdLst>
                  <a:gd name="T0" fmla="*/ 29 w 64"/>
                  <a:gd name="T1" fmla="*/ 63 h 64"/>
                  <a:gd name="T2" fmla="*/ 0 w 64"/>
                  <a:gd name="T3" fmla="*/ 44 h 64"/>
                  <a:gd name="T4" fmla="*/ 34 w 64"/>
                  <a:gd name="T5" fmla="*/ 0 h 64"/>
                  <a:gd name="T6" fmla="*/ 63 w 64"/>
                  <a:gd name="T7" fmla="*/ 24 h 64"/>
                  <a:gd name="T8" fmla="*/ 29 w 64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29" y="63"/>
                    </a:moveTo>
                    <a:lnTo>
                      <a:pt x="0" y="44"/>
                    </a:lnTo>
                    <a:lnTo>
                      <a:pt x="34" y="0"/>
                    </a:lnTo>
                    <a:lnTo>
                      <a:pt x="63" y="24"/>
                    </a:lnTo>
                    <a:lnTo>
                      <a:pt x="29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1" name="Freeform 1261"/>
              <p:cNvSpPr>
                <a:spLocks/>
              </p:cNvSpPr>
              <p:nvPr/>
            </p:nvSpPr>
            <p:spPr bwMode="auto">
              <a:xfrm>
                <a:off x="1684" y="1977"/>
                <a:ext cx="60" cy="54"/>
              </a:xfrm>
              <a:custGeom>
                <a:avLst/>
                <a:gdLst>
                  <a:gd name="T0" fmla="*/ 24 w 60"/>
                  <a:gd name="T1" fmla="*/ 43 h 54"/>
                  <a:gd name="T2" fmla="*/ 0 w 60"/>
                  <a:gd name="T3" fmla="*/ 0 h 54"/>
                  <a:gd name="T4" fmla="*/ 30 w 60"/>
                  <a:gd name="T5" fmla="*/ 19 h 54"/>
                  <a:gd name="T6" fmla="*/ 59 w 60"/>
                  <a:gd name="T7" fmla="*/ 53 h 54"/>
                  <a:gd name="T8" fmla="*/ 24 w 60"/>
                  <a:gd name="T9" fmla="*/ 4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24" y="43"/>
                    </a:moveTo>
                    <a:lnTo>
                      <a:pt x="0" y="0"/>
                    </a:lnTo>
                    <a:lnTo>
                      <a:pt x="30" y="19"/>
                    </a:lnTo>
                    <a:lnTo>
                      <a:pt x="59" y="53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2" name="Freeform 1262"/>
              <p:cNvSpPr>
                <a:spLocks/>
              </p:cNvSpPr>
              <p:nvPr/>
            </p:nvSpPr>
            <p:spPr bwMode="auto">
              <a:xfrm>
                <a:off x="1708" y="2020"/>
                <a:ext cx="60" cy="59"/>
              </a:xfrm>
              <a:custGeom>
                <a:avLst/>
                <a:gdLst>
                  <a:gd name="T0" fmla="*/ 24 w 60"/>
                  <a:gd name="T1" fmla="*/ 53 h 59"/>
                  <a:gd name="T2" fmla="*/ 0 w 60"/>
                  <a:gd name="T3" fmla="*/ 0 h 59"/>
                  <a:gd name="T4" fmla="*/ 35 w 60"/>
                  <a:gd name="T5" fmla="*/ 10 h 59"/>
                  <a:gd name="T6" fmla="*/ 59 w 60"/>
                  <a:gd name="T7" fmla="*/ 58 h 59"/>
                  <a:gd name="T8" fmla="*/ 24 w 60"/>
                  <a:gd name="T9" fmla="*/ 53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9"/>
                  <a:gd name="T17" fmla="*/ 60 w 60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9">
                    <a:moveTo>
                      <a:pt x="24" y="53"/>
                    </a:moveTo>
                    <a:lnTo>
                      <a:pt x="0" y="0"/>
                    </a:lnTo>
                    <a:lnTo>
                      <a:pt x="35" y="10"/>
                    </a:lnTo>
                    <a:lnTo>
                      <a:pt x="59" y="58"/>
                    </a:lnTo>
                    <a:lnTo>
                      <a:pt x="2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3" name="Freeform 1263"/>
              <p:cNvSpPr>
                <a:spLocks/>
              </p:cNvSpPr>
              <p:nvPr/>
            </p:nvSpPr>
            <p:spPr bwMode="auto">
              <a:xfrm>
                <a:off x="1176" y="1996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20 h 78"/>
                  <a:gd name="T4" fmla="*/ 33 w 58"/>
                  <a:gd name="T5" fmla="*/ 0 h 78"/>
                  <a:gd name="T6" fmla="*/ 57 w 58"/>
                  <a:gd name="T7" fmla="*/ 63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20"/>
                    </a:lnTo>
                    <a:lnTo>
                      <a:pt x="33" y="0"/>
                    </a:lnTo>
                    <a:lnTo>
                      <a:pt x="57" y="63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4" name="Freeform 1264"/>
              <p:cNvSpPr>
                <a:spLocks/>
              </p:cNvSpPr>
              <p:nvPr/>
            </p:nvSpPr>
            <p:spPr bwMode="auto">
              <a:xfrm>
                <a:off x="1867" y="2212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53 h 73"/>
                  <a:gd name="T4" fmla="*/ 33 w 58"/>
                  <a:gd name="T5" fmla="*/ 0 h 73"/>
                  <a:gd name="T6" fmla="*/ 57 w 58"/>
                  <a:gd name="T7" fmla="*/ 15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53"/>
                    </a:lnTo>
                    <a:lnTo>
                      <a:pt x="33" y="0"/>
                    </a:lnTo>
                    <a:lnTo>
                      <a:pt x="57" y="15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5" name="Freeform 1265"/>
              <p:cNvSpPr>
                <a:spLocks/>
              </p:cNvSpPr>
              <p:nvPr/>
            </p:nvSpPr>
            <p:spPr bwMode="auto">
              <a:xfrm>
                <a:off x="1723" y="2140"/>
                <a:ext cx="63" cy="78"/>
              </a:xfrm>
              <a:custGeom>
                <a:avLst/>
                <a:gdLst>
                  <a:gd name="T0" fmla="*/ 28 w 63"/>
                  <a:gd name="T1" fmla="*/ 77 h 78"/>
                  <a:gd name="T2" fmla="*/ 0 w 63"/>
                  <a:gd name="T3" fmla="*/ 10 h 78"/>
                  <a:gd name="T4" fmla="*/ 33 w 63"/>
                  <a:gd name="T5" fmla="*/ 0 h 78"/>
                  <a:gd name="T6" fmla="*/ 62 w 63"/>
                  <a:gd name="T7" fmla="*/ 63 h 78"/>
                  <a:gd name="T8" fmla="*/ 28 w 63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8"/>
                  <a:gd name="T17" fmla="*/ 63 w 6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8">
                    <a:moveTo>
                      <a:pt x="28" y="77"/>
                    </a:moveTo>
                    <a:lnTo>
                      <a:pt x="0" y="10"/>
                    </a:lnTo>
                    <a:lnTo>
                      <a:pt x="33" y="0"/>
                    </a:lnTo>
                    <a:lnTo>
                      <a:pt x="62" y="63"/>
                    </a:lnTo>
                    <a:lnTo>
                      <a:pt x="28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6" name="Freeform 1266"/>
              <p:cNvSpPr>
                <a:spLocks/>
              </p:cNvSpPr>
              <p:nvPr/>
            </p:nvSpPr>
            <p:spPr bwMode="auto">
              <a:xfrm>
                <a:off x="1267" y="2279"/>
                <a:ext cx="63" cy="45"/>
              </a:xfrm>
              <a:custGeom>
                <a:avLst/>
                <a:gdLst>
                  <a:gd name="T0" fmla="*/ 29 w 63"/>
                  <a:gd name="T1" fmla="*/ 20 h 45"/>
                  <a:gd name="T2" fmla="*/ 0 w 63"/>
                  <a:gd name="T3" fmla="*/ 0 h 45"/>
                  <a:gd name="T4" fmla="*/ 33 w 63"/>
                  <a:gd name="T5" fmla="*/ 20 h 45"/>
                  <a:gd name="T6" fmla="*/ 62 w 63"/>
                  <a:gd name="T7" fmla="*/ 44 h 45"/>
                  <a:gd name="T8" fmla="*/ 29 w 63"/>
                  <a:gd name="T9" fmla="*/ 2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5"/>
                  <a:gd name="T17" fmla="*/ 63 w 6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5">
                    <a:moveTo>
                      <a:pt x="29" y="20"/>
                    </a:moveTo>
                    <a:lnTo>
                      <a:pt x="0" y="0"/>
                    </a:lnTo>
                    <a:lnTo>
                      <a:pt x="33" y="20"/>
                    </a:lnTo>
                    <a:lnTo>
                      <a:pt x="62" y="44"/>
                    </a:lnTo>
                    <a:lnTo>
                      <a:pt x="29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7" name="Freeform 1267"/>
              <p:cNvSpPr>
                <a:spLocks/>
              </p:cNvSpPr>
              <p:nvPr/>
            </p:nvSpPr>
            <p:spPr bwMode="auto">
              <a:xfrm>
                <a:off x="1152" y="1953"/>
                <a:ext cx="58" cy="64"/>
              </a:xfrm>
              <a:custGeom>
                <a:avLst/>
                <a:gdLst>
                  <a:gd name="T0" fmla="*/ 24 w 58"/>
                  <a:gd name="T1" fmla="*/ 63 h 64"/>
                  <a:gd name="T2" fmla="*/ 0 w 58"/>
                  <a:gd name="T3" fmla="*/ 19 h 64"/>
                  <a:gd name="T4" fmla="*/ 28 w 58"/>
                  <a:gd name="T5" fmla="*/ 0 h 64"/>
                  <a:gd name="T6" fmla="*/ 57 w 58"/>
                  <a:gd name="T7" fmla="*/ 43 h 64"/>
                  <a:gd name="T8" fmla="*/ 24 w 58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63"/>
                    </a:moveTo>
                    <a:lnTo>
                      <a:pt x="0" y="19"/>
                    </a:lnTo>
                    <a:lnTo>
                      <a:pt x="28" y="0"/>
                    </a:lnTo>
                    <a:lnTo>
                      <a:pt x="57" y="43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8" name="Freeform 1268"/>
              <p:cNvSpPr>
                <a:spLocks/>
              </p:cNvSpPr>
              <p:nvPr/>
            </p:nvSpPr>
            <p:spPr bwMode="auto">
              <a:xfrm>
                <a:off x="1167" y="2073"/>
                <a:ext cx="58" cy="73"/>
              </a:xfrm>
              <a:custGeom>
                <a:avLst/>
                <a:gdLst>
                  <a:gd name="T0" fmla="*/ 29 w 58"/>
                  <a:gd name="T1" fmla="*/ 72 h 73"/>
                  <a:gd name="T2" fmla="*/ 0 w 58"/>
                  <a:gd name="T3" fmla="*/ 19 h 73"/>
                  <a:gd name="T4" fmla="*/ 33 w 58"/>
                  <a:gd name="T5" fmla="*/ 0 h 73"/>
                  <a:gd name="T6" fmla="*/ 57 w 58"/>
                  <a:gd name="T7" fmla="*/ 62 h 73"/>
                  <a:gd name="T8" fmla="*/ 29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9" y="72"/>
                    </a:moveTo>
                    <a:lnTo>
                      <a:pt x="0" y="19"/>
                    </a:lnTo>
                    <a:lnTo>
                      <a:pt x="33" y="0"/>
                    </a:lnTo>
                    <a:lnTo>
                      <a:pt x="57" y="62"/>
                    </a:lnTo>
                    <a:lnTo>
                      <a:pt x="29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9" name="Freeform 1269"/>
              <p:cNvSpPr>
                <a:spLocks/>
              </p:cNvSpPr>
              <p:nvPr/>
            </p:nvSpPr>
            <p:spPr bwMode="auto">
              <a:xfrm>
                <a:off x="1084" y="2011"/>
                <a:ext cx="60" cy="78"/>
              </a:xfrm>
              <a:custGeom>
                <a:avLst/>
                <a:gdLst>
                  <a:gd name="T0" fmla="*/ 24 w 60"/>
                  <a:gd name="T1" fmla="*/ 77 h 78"/>
                  <a:gd name="T2" fmla="*/ 0 w 60"/>
                  <a:gd name="T3" fmla="*/ 53 h 78"/>
                  <a:gd name="T4" fmla="*/ 35 w 60"/>
                  <a:gd name="T5" fmla="*/ 0 h 78"/>
                  <a:gd name="T6" fmla="*/ 59 w 60"/>
                  <a:gd name="T7" fmla="*/ 33 h 78"/>
                  <a:gd name="T8" fmla="*/ 24 w 60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8"/>
                  <a:gd name="T17" fmla="*/ 60 w 6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8">
                    <a:moveTo>
                      <a:pt x="24" y="77"/>
                    </a:moveTo>
                    <a:lnTo>
                      <a:pt x="0" y="53"/>
                    </a:lnTo>
                    <a:lnTo>
                      <a:pt x="35" y="0"/>
                    </a:lnTo>
                    <a:lnTo>
                      <a:pt x="59" y="33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0" name="Freeform 1270"/>
              <p:cNvSpPr>
                <a:spLocks/>
              </p:cNvSpPr>
              <p:nvPr/>
            </p:nvSpPr>
            <p:spPr bwMode="auto">
              <a:xfrm>
                <a:off x="1743" y="2279"/>
                <a:ext cx="57" cy="45"/>
              </a:xfrm>
              <a:custGeom>
                <a:avLst/>
                <a:gdLst>
                  <a:gd name="T0" fmla="*/ 24 w 57"/>
                  <a:gd name="T1" fmla="*/ 44 h 45"/>
                  <a:gd name="T2" fmla="*/ 0 w 57"/>
                  <a:gd name="T3" fmla="*/ 0 h 45"/>
                  <a:gd name="T4" fmla="*/ 32 w 57"/>
                  <a:gd name="T5" fmla="*/ 0 h 45"/>
                  <a:gd name="T6" fmla="*/ 56 w 57"/>
                  <a:gd name="T7" fmla="*/ 44 h 45"/>
                  <a:gd name="T8" fmla="*/ 24 w 57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4" y="44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56" y="44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1" name="Freeform 1271"/>
              <p:cNvSpPr>
                <a:spLocks/>
              </p:cNvSpPr>
              <p:nvPr/>
            </p:nvSpPr>
            <p:spPr bwMode="auto">
              <a:xfrm>
                <a:off x="1012" y="2183"/>
                <a:ext cx="60" cy="49"/>
              </a:xfrm>
              <a:custGeom>
                <a:avLst/>
                <a:gdLst>
                  <a:gd name="T0" fmla="*/ 24 w 60"/>
                  <a:gd name="T1" fmla="*/ 24 h 49"/>
                  <a:gd name="T2" fmla="*/ 0 w 60"/>
                  <a:gd name="T3" fmla="*/ 48 h 49"/>
                  <a:gd name="T4" fmla="*/ 30 w 60"/>
                  <a:gd name="T5" fmla="*/ 5 h 49"/>
                  <a:gd name="T6" fmla="*/ 59 w 60"/>
                  <a:gd name="T7" fmla="*/ 0 h 49"/>
                  <a:gd name="T8" fmla="*/ 24 w 60"/>
                  <a:gd name="T9" fmla="*/ 2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24" y="24"/>
                    </a:moveTo>
                    <a:lnTo>
                      <a:pt x="0" y="48"/>
                    </a:lnTo>
                    <a:lnTo>
                      <a:pt x="30" y="5"/>
                    </a:lnTo>
                    <a:lnTo>
                      <a:pt x="59" y="0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2" name="Freeform 1272"/>
              <p:cNvSpPr>
                <a:spLocks/>
              </p:cNvSpPr>
              <p:nvPr/>
            </p:nvSpPr>
            <p:spPr bwMode="auto">
              <a:xfrm>
                <a:off x="1420" y="2255"/>
                <a:ext cx="60" cy="49"/>
              </a:xfrm>
              <a:custGeom>
                <a:avLst/>
                <a:gdLst>
                  <a:gd name="T0" fmla="*/ 24 w 60"/>
                  <a:gd name="T1" fmla="*/ 29 h 49"/>
                  <a:gd name="T2" fmla="*/ 0 w 60"/>
                  <a:gd name="T3" fmla="*/ 48 h 49"/>
                  <a:gd name="T4" fmla="*/ 30 w 60"/>
                  <a:gd name="T5" fmla="*/ 10 h 49"/>
                  <a:gd name="T6" fmla="*/ 59 w 60"/>
                  <a:gd name="T7" fmla="*/ 0 h 49"/>
                  <a:gd name="T8" fmla="*/ 24 w 60"/>
                  <a:gd name="T9" fmla="*/ 2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24" y="29"/>
                    </a:moveTo>
                    <a:lnTo>
                      <a:pt x="0" y="48"/>
                    </a:lnTo>
                    <a:lnTo>
                      <a:pt x="30" y="10"/>
                    </a:lnTo>
                    <a:lnTo>
                      <a:pt x="59" y="0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3" name="Freeform 1273"/>
              <p:cNvSpPr>
                <a:spLocks/>
              </p:cNvSpPr>
              <p:nvPr/>
            </p:nvSpPr>
            <p:spPr bwMode="auto">
              <a:xfrm>
                <a:off x="1719" y="2217"/>
                <a:ext cx="57" cy="63"/>
              </a:xfrm>
              <a:custGeom>
                <a:avLst/>
                <a:gdLst>
                  <a:gd name="T0" fmla="*/ 24 w 57"/>
                  <a:gd name="T1" fmla="*/ 62 h 63"/>
                  <a:gd name="T2" fmla="*/ 0 w 57"/>
                  <a:gd name="T3" fmla="*/ 5 h 63"/>
                  <a:gd name="T4" fmla="*/ 32 w 57"/>
                  <a:gd name="T5" fmla="*/ 0 h 63"/>
                  <a:gd name="T6" fmla="*/ 56 w 57"/>
                  <a:gd name="T7" fmla="*/ 62 h 63"/>
                  <a:gd name="T8" fmla="*/ 24 w 57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3"/>
                  <a:gd name="T17" fmla="*/ 57 w 5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3">
                    <a:moveTo>
                      <a:pt x="24" y="62"/>
                    </a:moveTo>
                    <a:lnTo>
                      <a:pt x="0" y="5"/>
                    </a:lnTo>
                    <a:lnTo>
                      <a:pt x="32" y="0"/>
                    </a:lnTo>
                    <a:lnTo>
                      <a:pt x="56" y="62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4" name="Freeform 1274"/>
              <p:cNvSpPr>
                <a:spLocks/>
              </p:cNvSpPr>
              <p:nvPr/>
            </p:nvSpPr>
            <p:spPr bwMode="auto">
              <a:xfrm>
                <a:off x="1041" y="2140"/>
                <a:ext cx="64" cy="49"/>
              </a:xfrm>
              <a:custGeom>
                <a:avLst/>
                <a:gdLst>
                  <a:gd name="T0" fmla="*/ 29 w 64"/>
                  <a:gd name="T1" fmla="*/ 43 h 49"/>
                  <a:gd name="T2" fmla="*/ 0 w 64"/>
                  <a:gd name="T3" fmla="*/ 48 h 49"/>
                  <a:gd name="T4" fmla="*/ 34 w 64"/>
                  <a:gd name="T5" fmla="*/ 0 h 49"/>
                  <a:gd name="T6" fmla="*/ 63 w 64"/>
                  <a:gd name="T7" fmla="*/ 10 h 49"/>
                  <a:gd name="T8" fmla="*/ 29 w 64"/>
                  <a:gd name="T9" fmla="*/ 4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9"/>
                  <a:gd name="T17" fmla="*/ 64 w 6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9">
                    <a:moveTo>
                      <a:pt x="29" y="43"/>
                    </a:moveTo>
                    <a:lnTo>
                      <a:pt x="0" y="48"/>
                    </a:lnTo>
                    <a:lnTo>
                      <a:pt x="34" y="0"/>
                    </a:lnTo>
                    <a:lnTo>
                      <a:pt x="63" y="10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5" name="Freeform 1275"/>
              <p:cNvSpPr>
                <a:spLocks/>
              </p:cNvSpPr>
              <p:nvPr/>
            </p:nvSpPr>
            <p:spPr bwMode="auto">
              <a:xfrm>
                <a:off x="1119" y="1972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39 h 73"/>
                  <a:gd name="T4" fmla="*/ 33 w 58"/>
                  <a:gd name="T5" fmla="*/ 0 h 73"/>
                  <a:gd name="T6" fmla="*/ 57 w 58"/>
                  <a:gd name="T7" fmla="*/ 44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39"/>
                    </a:lnTo>
                    <a:lnTo>
                      <a:pt x="33" y="0"/>
                    </a:lnTo>
                    <a:lnTo>
                      <a:pt x="57" y="44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6" name="Freeform 1276"/>
              <p:cNvSpPr>
                <a:spLocks/>
              </p:cNvSpPr>
              <p:nvPr/>
            </p:nvSpPr>
            <p:spPr bwMode="auto">
              <a:xfrm>
                <a:off x="1497" y="2011"/>
                <a:ext cx="63" cy="63"/>
              </a:xfrm>
              <a:custGeom>
                <a:avLst/>
                <a:gdLst>
                  <a:gd name="T0" fmla="*/ 29 w 63"/>
                  <a:gd name="T1" fmla="*/ 62 h 63"/>
                  <a:gd name="T2" fmla="*/ 0 w 63"/>
                  <a:gd name="T3" fmla="*/ 53 h 63"/>
                  <a:gd name="T4" fmla="*/ 34 w 63"/>
                  <a:gd name="T5" fmla="*/ 0 h 63"/>
                  <a:gd name="T6" fmla="*/ 62 w 63"/>
                  <a:gd name="T7" fmla="*/ 5 h 63"/>
                  <a:gd name="T8" fmla="*/ 29 w 63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63"/>
                  <a:gd name="T17" fmla="*/ 63 w 6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63">
                    <a:moveTo>
                      <a:pt x="29" y="62"/>
                    </a:moveTo>
                    <a:lnTo>
                      <a:pt x="0" y="53"/>
                    </a:lnTo>
                    <a:lnTo>
                      <a:pt x="34" y="0"/>
                    </a:lnTo>
                    <a:lnTo>
                      <a:pt x="62" y="5"/>
                    </a:lnTo>
                    <a:lnTo>
                      <a:pt x="29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7" name="Freeform 1277"/>
              <p:cNvSpPr>
                <a:spLocks/>
              </p:cNvSpPr>
              <p:nvPr/>
            </p:nvSpPr>
            <p:spPr bwMode="auto">
              <a:xfrm>
                <a:off x="979" y="2207"/>
                <a:ext cx="58" cy="59"/>
              </a:xfrm>
              <a:custGeom>
                <a:avLst/>
                <a:gdLst>
                  <a:gd name="T0" fmla="*/ 24 w 58"/>
                  <a:gd name="T1" fmla="*/ 24 h 59"/>
                  <a:gd name="T2" fmla="*/ 0 w 58"/>
                  <a:gd name="T3" fmla="*/ 58 h 59"/>
                  <a:gd name="T4" fmla="*/ 33 w 58"/>
                  <a:gd name="T5" fmla="*/ 24 h 59"/>
                  <a:gd name="T6" fmla="*/ 57 w 58"/>
                  <a:gd name="T7" fmla="*/ 0 h 59"/>
                  <a:gd name="T8" fmla="*/ 24 w 58"/>
                  <a:gd name="T9" fmla="*/ 2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24"/>
                    </a:moveTo>
                    <a:lnTo>
                      <a:pt x="0" y="58"/>
                    </a:lnTo>
                    <a:lnTo>
                      <a:pt x="33" y="24"/>
                    </a:lnTo>
                    <a:lnTo>
                      <a:pt x="57" y="0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8" name="Freeform 1278"/>
              <p:cNvSpPr>
                <a:spLocks/>
              </p:cNvSpPr>
              <p:nvPr/>
            </p:nvSpPr>
            <p:spPr bwMode="auto">
              <a:xfrm>
                <a:off x="1143" y="2016"/>
                <a:ext cx="58" cy="77"/>
              </a:xfrm>
              <a:custGeom>
                <a:avLst/>
                <a:gdLst>
                  <a:gd name="T0" fmla="*/ 24 w 58"/>
                  <a:gd name="T1" fmla="*/ 76 h 77"/>
                  <a:gd name="T2" fmla="*/ 0 w 58"/>
                  <a:gd name="T3" fmla="*/ 28 h 77"/>
                  <a:gd name="T4" fmla="*/ 33 w 58"/>
                  <a:gd name="T5" fmla="*/ 0 h 77"/>
                  <a:gd name="T6" fmla="*/ 57 w 58"/>
                  <a:gd name="T7" fmla="*/ 57 h 77"/>
                  <a:gd name="T8" fmla="*/ 24 w 5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7"/>
                  <a:gd name="T17" fmla="*/ 58 w 5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7">
                    <a:moveTo>
                      <a:pt x="24" y="76"/>
                    </a:moveTo>
                    <a:lnTo>
                      <a:pt x="0" y="28"/>
                    </a:lnTo>
                    <a:lnTo>
                      <a:pt x="33" y="0"/>
                    </a:lnTo>
                    <a:lnTo>
                      <a:pt x="57" y="57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9" name="Freeform 1279"/>
              <p:cNvSpPr>
                <a:spLocks/>
              </p:cNvSpPr>
              <p:nvPr/>
            </p:nvSpPr>
            <p:spPr bwMode="auto">
              <a:xfrm>
                <a:off x="1911" y="2088"/>
                <a:ext cx="57" cy="63"/>
              </a:xfrm>
              <a:custGeom>
                <a:avLst/>
                <a:gdLst>
                  <a:gd name="T0" fmla="*/ 24 w 57"/>
                  <a:gd name="T1" fmla="*/ 62 h 63"/>
                  <a:gd name="T2" fmla="*/ 0 w 57"/>
                  <a:gd name="T3" fmla="*/ 47 h 63"/>
                  <a:gd name="T4" fmla="*/ 28 w 57"/>
                  <a:gd name="T5" fmla="*/ 0 h 63"/>
                  <a:gd name="T6" fmla="*/ 56 w 57"/>
                  <a:gd name="T7" fmla="*/ 0 h 63"/>
                  <a:gd name="T8" fmla="*/ 24 w 57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3"/>
                  <a:gd name="T17" fmla="*/ 57 w 5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3">
                    <a:moveTo>
                      <a:pt x="24" y="62"/>
                    </a:moveTo>
                    <a:lnTo>
                      <a:pt x="0" y="47"/>
                    </a:lnTo>
                    <a:lnTo>
                      <a:pt x="28" y="0"/>
                    </a:lnTo>
                    <a:lnTo>
                      <a:pt x="56" y="0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0" name="Freeform 1280"/>
              <p:cNvSpPr>
                <a:spLocks/>
              </p:cNvSpPr>
              <p:nvPr/>
            </p:nvSpPr>
            <p:spPr bwMode="auto">
              <a:xfrm>
                <a:off x="1075" y="2088"/>
                <a:ext cx="58" cy="63"/>
              </a:xfrm>
              <a:custGeom>
                <a:avLst/>
                <a:gdLst>
                  <a:gd name="T0" fmla="*/ 29 w 58"/>
                  <a:gd name="T1" fmla="*/ 62 h 63"/>
                  <a:gd name="T2" fmla="*/ 0 w 58"/>
                  <a:gd name="T3" fmla="*/ 52 h 63"/>
                  <a:gd name="T4" fmla="*/ 33 w 58"/>
                  <a:gd name="T5" fmla="*/ 0 h 63"/>
                  <a:gd name="T6" fmla="*/ 57 w 58"/>
                  <a:gd name="T7" fmla="*/ 33 h 63"/>
                  <a:gd name="T8" fmla="*/ 29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9" y="62"/>
                    </a:moveTo>
                    <a:lnTo>
                      <a:pt x="0" y="52"/>
                    </a:lnTo>
                    <a:lnTo>
                      <a:pt x="33" y="0"/>
                    </a:lnTo>
                    <a:lnTo>
                      <a:pt x="57" y="33"/>
                    </a:lnTo>
                    <a:lnTo>
                      <a:pt x="29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1" name="Freeform 1281"/>
              <p:cNvSpPr>
                <a:spLocks/>
              </p:cNvSpPr>
              <p:nvPr/>
            </p:nvSpPr>
            <p:spPr bwMode="auto">
              <a:xfrm>
                <a:off x="1449" y="2212"/>
                <a:ext cx="64" cy="54"/>
              </a:xfrm>
              <a:custGeom>
                <a:avLst/>
                <a:gdLst>
                  <a:gd name="T0" fmla="*/ 29 w 64"/>
                  <a:gd name="T1" fmla="*/ 43 h 54"/>
                  <a:gd name="T2" fmla="*/ 0 w 64"/>
                  <a:gd name="T3" fmla="*/ 53 h 54"/>
                  <a:gd name="T4" fmla="*/ 34 w 64"/>
                  <a:gd name="T5" fmla="*/ 0 h 54"/>
                  <a:gd name="T6" fmla="*/ 63 w 64"/>
                  <a:gd name="T7" fmla="*/ 0 h 54"/>
                  <a:gd name="T8" fmla="*/ 29 w 64"/>
                  <a:gd name="T9" fmla="*/ 4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4"/>
                  <a:gd name="T17" fmla="*/ 64 w 64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4">
                    <a:moveTo>
                      <a:pt x="29" y="43"/>
                    </a:moveTo>
                    <a:lnTo>
                      <a:pt x="0" y="53"/>
                    </a:lnTo>
                    <a:lnTo>
                      <a:pt x="34" y="0"/>
                    </a:lnTo>
                    <a:lnTo>
                      <a:pt x="63" y="0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2" name="Freeform 1282"/>
              <p:cNvSpPr>
                <a:spLocks/>
              </p:cNvSpPr>
              <p:nvPr/>
            </p:nvSpPr>
            <p:spPr bwMode="auto">
              <a:xfrm>
                <a:off x="1108" y="2044"/>
                <a:ext cx="60" cy="78"/>
              </a:xfrm>
              <a:custGeom>
                <a:avLst/>
                <a:gdLst>
                  <a:gd name="T0" fmla="*/ 24 w 60"/>
                  <a:gd name="T1" fmla="*/ 77 h 78"/>
                  <a:gd name="T2" fmla="*/ 0 w 60"/>
                  <a:gd name="T3" fmla="*/ 44 h 78"/>
                  <a:gd name="T4" fmla="*/ 35 w 60"/>
                  <a:gd name="T5" fmla="*/ 0 h 78"/>
                  <a:gd name="T6" fmla="*/ 59 w 60"/>
                  <a:gd name="T7" fmla="*/ 48 h 78"/>
                  <a:gd name="T8" fmla="*/ 24 w 60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8"/>
                  <a:gd name="T17" fmla="*/ 60 w 6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8">
                    <a:moveTo>
                      <a:pt x="24" y="77"/>
                    </a:moveTo>
                    <a:lnTo>
                      <a:pt x="0" y="44"/>
                    </a:lnTo>
                    <a:lnTo>
                      <a:pt x="35" y="0"/>
                    </a:lnTo>
                    <a:lnTo>
                      <a:pt x="59" y="48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3" name="Freeform 1283"/>
              <p:cNvSpPr>
                <a:spLocks/>
              </p:cNvSpPr>
              <p:nvPr/>
            </p:nvSpPr>
            <p:spPr bwMode="auto">
              <a:xfrm>
                <a:off x="1387" y="2284"/>
                <a:ext cx="58" cy="40"/>
              </a:xfrm>
              <a:custGeom>
                <a:avLst/>
                <a:gdLst>
                  <a:gd name="T0" fmla="*/ 24 w 58"/>
                  <a:gd name="T1" fmla="*/ 19 h 40"/>
                  <a:gd name="T2" fmla="*/ 0 w 58"/>
                  <a:gd name="T3" fmla="*/ 39 h 40"/>
                  <a:gd name="T4" fmla="*/ 33 w 58"/>
                  <a:gd name="T5" fmla="*/ 19 h 40"/>
                  <a:gd name="T6" fmla="*/ 57 w 58"/>
                  <a:gd name="T7" fmla="*/ 0 h 40"/>
                  <a:gd name="T8" fmla="*/ 24 w 58"/>
                  <a:gd name="T9" fmla="*/ 1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0"/>
                  <a:gd name="T17" fmla="*/ 58 w 5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0">
                    <a:moveTo>
                      <a:pt x="24" y="19"/>
                    </a:moveTo>
                    <a:lnTo>
                      <a:pt x="0" y="39"/>
                    </a:lnTo>
                    <a:lnTo>
                      <a:pt x="33" y="19"/>
                    </a:lnTo>
                    <a:lnTo>
                      <a:pt x="57" y="0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4" name="Freeform 1284"/>
              <p:cNvSpPr>
                <a:spLocks/>
              </p:cNvSpPr>
              <p:nvPr/>
            </p:nvSpPr>
            <p:spPr bwMode="auto">
              <a:xfrm>
                <a:off x="1767" y="2323"/>
                <a:ext cx="62" cy="25"/>
              </a:xfrm>
              <a:custGeom>
                <a:avLst/>
                <a:gdLst>
                  <a:gd name="T0" fmla="*/ 29 w 62"/>
                  <a:gd name="T1" fmla="*/ 19 h 25"/>
                  <a:gd name="T2" fmla="*/ 0 w 62"/>
                  <a:gd name="T3" fmla="*/ 0 h 25"/>
                  <a:gd name="T4" fmla="*/ 32 w 62"/>
                  <a:gd name="T5" fmla="*/ 0 h 25"/>
                  <a:gd name="T6" fmla="*/ 61 w 62"/>
                  <a:gd name="T7" fmla="*/ 24 h 25"/>
                  <a:gd name="T8" fmla="*/ 29 w 62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25"/>
                  <a:gd name="T17" fmla="*/ 62 w 6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25">
                    <a:moveTo>
                      <a:pt x="29" y="19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61" y="24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5" name="Freeform 1285"/>
              <p:cNvSpPr>
                <a:spLocks/>
              </p:cNvSpPr>
              <p:nvPr/>
            </p:nvSpPr>
            <p:spPr bwMode="auto">
              <a:xfrm>
                <a:off x="1564" y="1953"/>
                <a:ext cx="60" cy="20"/>
              </a:xfrm>
              <a:custGeom>
                <a:avLst/>
                <a:gdLst>
                  <a:gd name="T0" fmla="*/ 30 w 60"/>
                  <a:gd name="T1" fmla="*/ 19 h 20"/>
                  <a:gd name="T2" fmla="*/ 0 w 60"/>
                  <a:gd name="T3" fmla="*/ 19 h 20"/>
                  <a:gd name="T4" fmla="*/ 35 w 60"/>
                  <a:gd name="T5" fmla="*/ 0 h 20"/>
                  <a:gd name="T6" fmla="*/ 59 w 60"/>
                  <a:gd name="T7" fmla="*/ 0 h 20"/>
                  <a:gd name="T8" fmla="*/ 30 w 60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0"/>
                  <a:gd name="T17" fmla="*/ 60 w 6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0">
                    <a:moveTo>
                      <a:pt x="30" y="19"/>
                    </a:moveTo>
                    <a:lnTo>
                      <a:pt x="0" y="19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30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6" name="Freeform 1286"/>
              <p:cNvSpPr>
                <a:spLocks/>
              </p:cNvSpPr>
              <p:nvPr/>
            </p:nvSpPr>
            <p:spPr bwMode="auto">
              <a:xfrm>
                <a:off x="1699" y="2073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5 h 78"/>
                  <a:gd name="T4" fmla="*/ 33 w 58"/>
                  <a:gd name="T5" fmla="*/ 0 h 78"/>
                  <a:gd name="T6" fmla="*/ 57 w 58"/>
                  <a:gd name="T7" fmla="*/ 67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5"/>
                    </a:lnTo>
                    <a:lnTo>
                      <a:pt x="33" y="0"/>
                    </a:lnTo>
                    <a:lnTo>
                      <a:pt x="57" y="67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7" name="Freeform 1287"/>
              <p:cNvSpPr>
                <a:spLocks/>
              </p:cNvSpPr>
              <p:nvPr/>
            </p:nvSpPr>
            <p:spPr bwMode="auto">
              <a:xfrm>
                <a:off x="1857" y="2284"/>
                <a:ext cx="63" cy="44"/>
              </a:xfrm>
              <a:custGeom>
                <a:avLst/>
                <a:gdLst>
                  <a:gd name="T0" fmla="*/ 29 w 63"/>
                  <a:gd name="T1" fmla="*/ 43 h 44"/>
                  <a:gd name="T2" fmla="*/ 0 w 63"/>
                  <a:gd name="T3" fmla="*/ 43 h 44"/>
                  <a:gd name="T4" fmla="*/ 34 w 63"/>
                  <a:gd name="T5" fmla="*/ 0 h 44"/>
                  <a:gd name="T6" fmla="*/ 62 w 63"/>
                  <a:gd name="T7" fmla="*/ 5 h 44"/>
                  <a:gd name="T8" fmla="*/ 29 w 63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4"/>
                  <a:gd name="T17" fmla="*/ 63 w 6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4">
                    <a:moveTo>
                      <a:pt x="29" y="43"/>
                    </a:moveTo>
                    <a:lnTo>
                      <a:pt x="0" y="43"/>
                    </a:lnTo>
                    <a:lnTo>
                      <a:pt x="34" y="0"/>
                    </a:lnTo>
                    <a:lnTo>
                      <a:pt x="62" y="5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8" name="Freeform 1288"/>
              <p:cNvSpPr>
                <a:spLocks/>
              </p:cNvSpPr>
              <p:nvPr/>
            </p:nvSpPr>
            <p:spPr bwMode="auto">
              <a:xfrm>
                <a:off x="1492" y="2073"/>
                <a:ext cx="60" cy="78"/>
              </a:xfrm>
              <a:custGeom>
                <a:avLst/>
                <a:gdLst>
                  <a:gd name="T0" fmla="*/ 24 w 60"/>
                  <a:gd name="T1" fmla="*/ 77 h 78"/>
                  <a:gd name="T2" fmla="*/ 0 w 60"/>
                  <a:gd name="T3" fmla="*/ 62 h 78"/>
                  <a:gd name="T4" fmla="*/ 35 w 60"/>
                  <a:gd name="T5" fmla="*/ 0 h 78"/>
                  <a:gd name="T6" fmla="*/ 59 w 60"/>
                  <a:gd name="T7" fmla="*/ 15 h 78"/>
                  <a:gd name="T8" fmla="*/ 24 w 60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8"/>
                  <a:gd name="T17" fmla="*/ 60 w 6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8">
                    <a:moveTo>
                      <a:pt x="24" y="77"/>
                    </a:moveTo>
                    <a:lnTo>
                      <a:pt x="0" y="62"/>
                    </a:lnTo>
                    <a:lnTo>
                      <a:pt x="35" y="0"/>
                    </a:lnTo>
                    <a:lnTo>
                      <a:pt x="59" y="15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9" name="Freeform 1289"/>
              <p:cNvSpPr>
                <a:spLocks/>
              </p:cNvSpPr>
              <p:nvPr/>
            </p:nvSpPr>
            <p:spPr bwMode="auto">
              <a:xfrm>
                <a:off x="1132" y="2092"/>
                <a:ext cx="64" cy="64"/>
              </a:xfrm>
              <a:custGeom>
                <a:avLst/>
                <a:gdLst>
                  <a:gd name="T0" fmla="*/ 29 w 64"/>
                  <a:gd name="T1" fmla="*/ 63 h 64"/>
                  <a:gd name="T2" fmla="*/ 0 w 64"/>
                  <a:gd name="T3" fmla="*/ 29 h 64"/>
                  <a:gd name="T4" fmla="*/ 34 w 64"/>
                  <a:gd name="T5" fmla="*/ 0 h 64"/>
                  <a:gd name="T6" fmla="*/ 63 w 64"/>
                  <a:gd name="T7" fmla="*/ 53 h 64"/>
                  <a:gd name="T8" fmla="*/ 29 w 64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29" y="63"/>
                    </a:moveTo>
                    <a:lnTo>
                      <a:pt x="0" y="29"/>
                    </a:lnTo>
                    <a:lnTo>
                      <a:pt x="34" y="0"/>
                    </a:lnTo>
                    <a:lnTo>
                      <a:pt x="63" y="53"/>
                    </a:lnTo>
                    <a:lnTo>
                      <a:pt x="29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0" name="Freeform 1290"/>
              <p:cNvSpPr>
                <a:spLocks/>
              </p:cNvSpPr>
              <p:nvPr/>
            </p:nvSpPr>
            <p:spPr bwMode="auto">
              <a:xfrm>
                <a:off x="1900" y="2150"/>
                <a:ext cx="60" cy="78"/>
              </a:xfrm>
              <a:custGeom>
                <a:avLst/>
                <a:gdLst>
                  <a:gd name="T0" fmla="*/ 24 w 60"/>
                  <a:gd name="T1" fmla="*/ 77 h 78"/>
                  <a:gd name="T2" fmla="*/ 0 w 60"/>
                  <a:gd name="T3" fmla="*/ 62 h 78"/>
                  <a:gd name="T4" fmla="*/ 35 w 60"/>
                  <a:gd name="T5" fmla="*/ 0 h 78"/>
                  <a:gd name="T6" fmla="*/ 59 w 60"/>
                  <a:gd name="T7" fmla="*/ 9 h 78"/>
                  <a:gd name="T8" fmla="*/ 24 w 60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8"/>
                  <a:gd name="T17" fmla="*/ 60 w 6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8">
                    <a:moveTo>
                      <a:pt x="24" y="77"/>
                    </a:moveTo>
                    <a:lnTo>
                      <a:pt x="0" y="62"/>
                    </a:lnTo>
                    <a:lnTo>
                      <a:pt x="35" y="0"/>
                    </a:lnTo>
                    <a:lnTo>
                      <a:pt x="59" y="9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1" name="Freeform 1291"/>
              <p:cNvSpPr>
                <a:spLocks/>
              </p:cNvSpPr>
              <p:nvPr/>
            </p:nvSpPr>
            <p:spPr bwMode="auto">
              <a:xfrm>
                <a:off x="1531" y="1972"/>
                <a:ext cx="63" cy="45"/>
              </a:xfrm>
              <a:custGeom>
                <a:avLst/>
                <a:gdLst>
                  <a:gd name="T0" fmla="*/ 28 w 63"/>
                  <a:gd name="T1" fmla="*/ 44 h 45"/>
                  <a:gd name="T2" fmla="*/ 0 w 63"/>
                  <a:gd name="T3" fmla="*/ 39 h 45"/>
                  <a:gd name="T4" fmla="*/ 33 w 63"/>
                  <a:gd name="T5" fmla="*/ 0 h 45"/>
                  <a:gd name="T6" fmla="*/ 62 w 63"/>
                  <a:gd name="T7" fmla="*/ 0 h 45"/>
                  <a:gd name="T8" fmla="*/ 28 w 63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5"/>
                  <a:gd name="T17" fmla="*/ 63 w 6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5">
                    <a:moveTo>
                      <a:pt x="28" y="44"/>
                    </a:moveTo>
                    <a:lnTo>
                      <a:pt x="0" y="39"/>
                    </a:lnTo>
                    <a:lnTo>
                      <a:pt x="33" y="0"/>
                    </a:lnTo>
                    <a:lnTo>
                      <a:pt x="62" y="0"/>
                    </a:lnTo>
                    <a:lnTo>
                      <a:pt x="28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2" name="Freeform 1292"/>
              <p:cNvSpPr>
                <a:spLocks/>
              </p:cNvSpPr>
              <p:nvPr/>
            </p:nvSpPr>
            <p:spPr bwMode="auto">
              <a:xfrm>
                <a:off x="855" y="2270"/>
                <a:ext cx="58" cy="34"/>
              </a:xfrm>
              <a:custGeom>
                <a:avLst/>
                <a:gdLst>
                  <a:gd name="T0" fmla="*/ 24 w 58"/>
                  <a:gd name="T1" fmla="*/ 0 h 34"/>
                  <a:gd name="T2" fmla="*/ 0 w 58"/>
                  <a:gd name="T3" fmla="*/ 9 h 34"/>
                  <a:gd name="T4" fmla="*/ 33 w 58"/>
                  <a:gd name="T5" fmla="*/ 33 h 34"/>
                  <a:gd name="T6" fmla="*/ 57 w 58"/>
                  <a:gd name="T7" fmla="*/ 14 h 34"/>
                  <a:gd name="T8" fmla="*/ 24 w 5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4" y="0"/>
                    </a:moveTo>
                    <a:lnTo>
                      <a:pt x="0" y="9"/>
                    </a:lnTo>
                    <a:lnTo>
                      <a:pt x="33" y="33"/>
                    </a:lnTo>
                    <a:lnTo>
                      <a:pt x="57" y="1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3" name="Freeform 1293"/>
              <p:cNvSpPr>
                <a:spLocks/>
              </p:cNvSpPr>
              <p:nvPr/>
            </p:nvSpPr>
            <p:spPr bwMode="auto">
              <a:xfrm>
                <a:off x="1695" y="2150"/>
                <a:ext cx="57" cy="73"/>
              </a:xfrm>
              <a:custGeom>
                <a:avLst/>
                <a:gdLst>
                  <a:gd name="T0" fmla="*/ 24 w 57"/>
                  <a:gd name="T1" fmla="*/ 72 h 73"/>
                  <a:gd name="T2" fmla="*/ 0 w 57"/>
                  <a:gd name="T3" fmla="*/ 9 h 73"/>
                  <a:gd name="T4" fmla="*/ 28 w 57"/>
                  <a:gd name="T5" fmla="*/ 0 h 73"/>
                  <a:gd name="T6" fmla="*/ 56 w 57"/>
                  <a:gd name="T7" fmla="*/ 67 h 73"/>
                  <a:gd name="T8" fmla="*/ 24 w 57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3"/>
                  <a:gd name="T17" fmla="*/ 57 w 57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3">
                    <a:moveTo>
                      <a:pt x="24" y="72"/>
                    </a:moveTo>
                    <a:lnTo>
                      <a:pt x="0" y="9"/>
                    </a:lnTo>
                    <a:lnTo>
                      <a:pt x="28" y="0"/>
                    </a:lnTo>
                    <a:lnTo>
                      <a:pt x="56" y="67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4" name="Freeform 1294"/>
              <p:cNvSpPr>
                <a:spLocks/>
              </p:cNvSpPr>
              <p:nvPr/>
            </p:nvSpPr>
            <p:spPr bwMode="auto">
              <a:xfrm>
                <a:off x="1161" y="2145"/>
                <a:ext cx="59" cy="54"/>
              </a:xfrm>
              <a:custGeom>
                <a:avLst/>
                <a:gdLst>
                  <a:gd name="T0" fmla="*/ 24 w 59"/>
                  <a:gd name="T1" fmla="*/ 43 h 54"/>
                  <a:gd name="T2" fmla="*/ 0 w 59"/>
                  <a:gd name="T3" fmla="*/ 10 h 54"/>
                  <a:gd name="T4" fmla="*/ 34 w 59"/>
                  <a:gd name="T5" fmla="*/ 0 h 54"/>
                  <a:gd name="T6" fmla="*/ 58 w 59"/>
                  <a:gd name="T7" fmla="*/ 53 h 54"/>
                  <a:gd name="T8" fmla="*/ 24 w 59"/>
                  <a:gd name="T9" fmla="*/ 4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43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53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5" name="Freeform 1295"/>
              <p:cNvSpPr>
                <a:spLocks/>
              </p:cNvSpPr>
              <p:nvPr/>
            </p:nvSpPr>
            <p:spPr bwMode="auto">
              <a:xfrm>
                <a:off x="1828" y="2327"/>
                <a:ext cx="60" cy="21"/>
              </a:xfrm>
              <a:custGeom>
                <a:avLst/>
                <a:gdLst>
                  <a:gd name="T0" fmla="*/ 24 w 60"/>
                  <a:gd name="T1" fmla="*/ 20 h 21"/>
                  <a:gd name="T2" fmla="*/ 0 w 60"/>
                  <a:gd name="T3" fmla="*/ 20 h 21"/>
                  <a:gd name="T4" fmla="*/ 30 w 60"/>
                  <a:gd name="T5" fmla="*/ 0 h 21"/>
                  <a:gd name="T6" fmla="*/ 59 w 60"/>
                  <a:gd name="T7" fmla="*/ 0 h 21"/>
                  <a:gd name="T8" fmla="*/ 24 w 60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1"/>
                  <a:gd name="T17" fmla="*/ 60 w 6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1">
                    <a:moveTo>
                      <a:pt x="24" y="20"/>
                    </a:moveTo>
                    <a:lnTo>
                      <a:pt x="0" y="20"/>
                    </a:lnTo>
                    <a:lnTo>
                      <a:pt x="30" y="0"/>
                    </a:lnTo>
                    <a:lnTo>
                      <a:pt x="59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6" name="Freeform 1296"/>
              <p:cNvSpPr>
                <a:spLocks/>
              </p:cNvSpPr>
              <p:nvPr/>
            </p:nvSpPr>
            <p:spPr bwMode="auto">
              <a:xfrm>
                <a:off x="1623" y="1953"/>
                <a:ext cx="62" cy="25"/>
              </a:xfrm>
              <a:custGeom>
                <a:avLst/>
                <a:gdLst>
                  <a:gd name="T0" fmla="*/ 29 w 62"/>
                  <a:gd name="T1" fmla="*/ 19 h 25"/>
                  <a:gd name="T2" fmla="*/ 0 w 62"/>
                  <a:gd name="T3" fmla="*/ 0 h 25"/>
                  <a:gd name="T4" fmla="*/ 32 w 62"/>
                  <a:gd name="T5" fmla="*/ 0 h 25"/>
                  <a:gd name="T6" fmla="*/ 61 w 62"/>
                  <a:gd name="T7" fmla="*/ 24 h 25"/>
                  <a:gd name="T8" fmla="*/ 29 w 62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25"/>
                  <a:gd name="T17" fmla="*/ 62 w 6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25">
                    <a:moveTo>
                      <a:pt x="29" y="19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61" y="24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7" name="Freeform 1297"/>
              <p:cNvSpPr>
                <a:spLocks/>
              </p:cNvSpPr>
              <p:nvPr/>
            </p:nvSpPr>
            <p:spPr bwMode="auto">
              <a:xfrm>
                <a:off x="945" y="2231"/>
                <a:ext cx="59" cy="49"/>
              </a:xfrm>
              <a:custGeom>
                <a:avLst/>
                <a:gdLst>
                  <a:gd name="T0" fmla="*/ 24 w 59"/>
                  <a:gd name="T1" fmla="*/ 15 h 49"/>
                  <a:gd name="T2" fmla="*/ 0 w 59"/>
                  <a:gd name="T3" fmla="*/ 48 h 49"/>
                  <a:gd name="T4" fmla="*/ 34 w 59"/>
                  <a:gd name="T5" fmla="*/ 34 h 49"/>
                  <a:gd name="T6" fmla="*/ 58 w 59"/>
                  <a:gd name="T7" fmla="*/ 0 h 49"/>
                  <a:gd name="T8" fmla="*/ 24 w 59"/>
                  <a:gd name="T9" fmla="*/ 1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15"/>
                    </a:moveTo>
                    <a:lnTo>
                      <a:pt x="0" y="48"/>
                    </a:lnTo>
                    <a:lnTo>
                      <a:pt x="34" y="34"/>
                    </a:lnTo>
                    <a:lnTo>
                      <a:pt x="58" y="0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8" name="Freeform 1298"/>
              <p:cNvSpPr>
                <a:spLocks/>
              </p:cNvSpPr>
              <p:nvPr/>
            </p:nvSpPr>
            <p:spPr bwMode="auto">
              <a:xfrm>
                <a:off x="2007" y="1972"/>
                <a:ext cx="57" cy="40"/>
              </a:xfrm>
              <a:custGeom>
                <a:avLst/>
                <a:gdLst>
                  <a:gd name="T0" fmla="*/ 24 w 57"/>
                  <a:gd name="T1" fmla="*/ 20 h 40"/>
                  <a:gd name="T2" fmla="*/ 0 w 57"/>
                  <a:gd name="T3" fmla="*/ 39 h 40"/>
                  <a:gd name="T4" fmla="*/ 32 w 57"/>
                  <a:gd name="T5" fmla="*/ 24 h 40"/>
                  <a:gd name="T6" fmla="*/ 56 w 57"/>
                  <a:gd name="T7" fmla="*/ 0 h 40"/>
                  <a:gd name="T8" fmla="*/ 24 w 57"/>
                  <a:gd name="T9" fmla="*/ 2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0"/>
                  <a:gd name="T17" fmla="*/ 57 w 5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0">
                    <a:moveTo>
                      <a:pt x="24" y="20"/>
                    </a:moveTo>
                    <a:lnTo>
                      <a:pt x="0" y="39"/>
                    </a:lnTo>
                    <a:lnTo>
                      <a:pt x="32" y="24"/>
                    </a:lnTo>
                    <a:lnTo>
                      <a:pt x="56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9" name="Freeform 1299"/>
              <p:cNvSpPr>
                <a:spLocks/>
              </p:cNvSpPr>
              <p:nvPr/>
            </p:nvSpPr>
            <p:spPr bwMode="auto">
              <a:xfrm>
                <a:off x="1939" y="2030"/>
                <a:ext cx="63" cy="59"/>
              </a:xfrm>
              <a:custGeom>
                <a:avLst/>
                <a:gdLst>
                  <a:gd name="T0" fmla="*/ 28 w 63"/>
                  <a:gd name="T1" fmla="*/ 58 h 59"/>
                  <a:gd name="T2" fmla="*/ 0 w 63"/>
                  <a:gd name="T3" fmla="*/ 58 h 59"/>
                  <a:gd name="T4" fmla="*/ 33 w 63"/>
                  <a:gd name="T5" fmla="*/ 14 h 59"/>
                  <a:gd name="T6" fmla="*/ 62 w 63"/>
                  <a:gd name="T7" fmla="*/ 0 h 59"/>
                  <a:gd name="T8" fmla="*/ 28 w 63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9"/>
                  <a:gd name="T17" fmla="*/ 63 w 6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9">
                    <a:moveTo>
                      <a:pt x="28" y="58"/>
                    </a:moveTo>
                    <a:lnTo>
                      <a:pt x="0" y="58"/>
                    </a:lnTo>
                    <a:lnTo>
                      <a:pt x="33" y="14"/>
                    </a:lnTo>
                    <a:lnTo>
                      <a:pt x="62" y="0"/>
                    </a:lnTo>
                    <a:lnTo>
                      <a:pt x="28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0" name="Freeform 1300"/>
              <p:cNvSpPr>
                <a:spLocks/>
              </p:cNvSpPr>
              <p:nvPr/>
            </p:nvSpPr>
            <p:spPr bwMode="auto">
              <a:xfrm>
                <a:off x="1185" y="2188"/>
                <a:ext cx="59" cy="54"/>
              </a:xfrm>
              <a:custGeom>
                <a:avLst/>
                <a:gdLst>
                  <a:gd name="T0" fmla="*/ 24 w 59"/>
                  <a:gd name="T1" fmla="*/ 29 h 54"/>
                  <a:gd name="T2" fmla="*/ 0 w 59"/>
                  <a:gd name="T3" fmla="*/ 0 h 54"/>
                  <a:gd name="T4" fmla="*/ 34 w 59"/>
                  <a:gd name="T5" fmla="*/ 10 h 54"/>
                  <a:gd name="T6" fmla="*/ 58 w 59"/>
                  <a:gd name="T7" fmla="*/ 53 h 54"/>
                  <a:gd name="T8" fmla="*/ 24 w 59"/>
                  <a:gd name="T9" fmla="*/ 2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29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58" y="53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1" name="Freeform 1301"/>
              <p:cNvSpPr>
                <a:spLocks/>
              </p:cNvSpPr>
              <p:nvPr/>
            </p:nvSpPr>
            <p:spPr bwMode="auto">
              <a:xfrm>
                <a:off x="1483" y="2150"/>
                <a:ext cx="58" cy="63"/>
              </a:xfrm>
              <a:custGeom>
                <a:avLst/>
                <a:gdLst>
                  <a:gd name="T0" fmla="*/ 29 w 58"/>
                  <a:gd name="T1" fmla="*/ 62 h 63"/>
                  <a:gd name="T2" fmla="*/ 0 w 58"/>
                  <a:gd name="T3" fmla="*/ 62 h 63"/>
                  <a:gd name="T4" fmla="*/ 33 w 58"/>
                  <a:gd name="T5" fmla="*/ 0 h 63"/>
                  <a:gd name="T6" fmla="*/ 57 w 58"/>
                  <a:gd name="T7" fmla="*/ 9 h 63"/>
                  <a:gd name="T8" fmla="*/ 29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9" y="62"/>
                    </a:moveTo>
                    <a:lnTo>
                      <a:pt x="0" y="62"/>
                    </a:lnTo>
                    <a:lnTo>
                      <a:pt x="33" y="0"/>
                    </a:lnTo>
                    <a:lnTo>
                      <a:pt x="57" y="9"/>
                    </a:lnTo>
                    <a:lnTo>
                      <a:pt x="29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2" name="Freeform 1302"/>
              <p:cNvSpPr>
                <a:spLocks/>
              </p:cNvSpPr>
              <p:nvPr/>
            </p:nvSpPr>
            <p:spPr bwMode="auto">
              <a:xfrm>
                <a:off x="1891" y="2227"/>
                <a:ext cx="58" cy="63"/>
              </a:xfrm>
              <a:custGeom>
                <a:avLst/>
                <a:gdLst>
                  <a:gd name="T0" fmla="*/ 28 w 58"/>
                  <a:gd name="T1" fmla="*/ 62 h 63"/>
                  <a:gd name="T2" fmla="*/ 0 w 58"/>
                  <a:gd name="T3" fmla="*/ 57 h 63"/>
                  <a:gd name="T4" fmla="*/ 33 w 58"/>
                  <a:gd name="T5" fmla="*/ 0 h 63"/>
                  <a:gd name="T6" fmla="*/ 57 w 58"/>
                  <a:gd name="T7" fmla="*/ 4 h 63"/>
                  <a:gd name="T8" fmla="*/ 28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8" y="62"/>
                    </a:moveTo>
                    <a:lnTo>
                      <a:pt x="0" y="57"/>
                    </a:lnTo>
                    <a:lnTo>
                      <a:pt x="33" y="0"/>
                    </a:lnTo>
                    <a:lnTo>
                      <a:pt x="57" y="4"/>
                    </a:lnTo>
                    <a:lnTo>
                      <a:pt x="28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3" name="Freeform 1303"/>
              <p:cNvSpPr>
                <a:spLocks/>
              </p:cNvSpPr>
              <p:nvPr/>
            </p:nvSpPr>
            <p:spPr bwMode="auto">
              <a:xfrm>
                <a:off x="1675" y="2020"/>
                <a:ext cx="58" cy="59"/>
              </a:xfrm>
              <a:custGeom>
                <a:avLst/>
                <a:gdLst>
                  <a:gd name="T0" fmla="*/ 24 w 58"/>
                  <a:gd name="T1" fmla="*/ 58 h 59"/>
                  <a:gd name="T2" fmla="*/ 0 w 58"/>
                  <a:gd name="T3" fmla="*/ 0 h 59"/>
                  <a:gd name="T4" fmla="*/ 33 w 58"/>
                  <a:gd name="T5" fmla="*/ 0 h 59"/>
                  <a:gd name="T6" fmla="*/ 57 w 58"/>
                  <a:gd name="T7" fmla="*/ 53 h 59"/>
                  <a:gd name="T8" fmla="*/ 24 w 58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58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57" y="53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4" name="Freeform 1304"/>
              <p:cNvSpPr>
                <a:spLocks/>
              </p:cNvSpPr>
              <p:nvPr/>
            </p:nvSpPr>
            <p:spPr bwMode="auto">
              <a:xfrm>
                <a:off x="1972" y="1992"/>
                <a:ext cx="60" cy="53"/>
              </a:xfrm>
              <a:custGeom>
                <a:avLst/>
                <a:gdLst>
                  <a:gd name="T0" fmla="*/ 30 w 60"/>
                  <a:gd name="T1" fmla="*/ 38 h 53"/>
                  <a:gd name="T2" fmla="*/ 0 w 60"/>
                  <a:gd name="T3" fmla="*/ 52 h 53"/>
                  <a:gd name="T4" fmla="*/ 35 w 60"/>
                  <a:gd name="T5" fmla="*/ 19 h 53"/>
                  <a:gd name="T6" fmla="*/ 59 w 60"/>
                  <a:gd name="T7" fmla="*/ 0 h 53"/>
                  <a:gd name="T8" fmla="*/ 30 w 60"/>
                  <a:gd name="T9" fmla="*/ 38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3"/>
                  <a:gd name="T17" fmla="*/ 60 w 60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3">
                    <a:moveTo>
                      <a:pt x="30" y="38"/>
                    </a:moveTo>
                    <a:lnTo>
                      <a:pt x="0" y="52"/>
                    </a:lnTo>
                    <a:lnTo>
                      <a:pt x="35" y="19"/>
                    </a:lnTo>
                    <a:lnTo>
                      <a:pt x="59" y="0"/>
                    </a:lnTo>
                    <a:lnTo>
                      <a:pt x="30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5" name="Freeform 1305"/>
              <p:cNvSpPr>
                <a:spLocks/>
              </p:cNvSpPr>
              <p:nvPr/>
            </p:nvSpPr>
            <p:spPr bwMode="auto">
              <a:xfrm>
                <a:off x="1296" y="2299"/>
                <a:ext cx="58" cy="25"/>
              </a:xfrm>
              <a:custGeom>
                <a:avLst/>
                <a:gdLst>
                  <a:gd name="T0" fmla="*/ 24 w 58"/>
                  <a:gd name="T1" fmla="*/ 4 h 25"/>
                  <a:gd name="T2" fmla="*/ 0 w 58"/>
                  <a:gd name="T3" fmla="*/ 0 h 25"/>
                  <a:gd name="T4" fmla="*/ 33 w 58"/>
                  <a:gd name="T5" fmla="*/ 24 h 25"/>
                  <a:gd name="T6" fmla="*/ 57 w 58"/>
                  <a:gd name="T7" fmla="*/ 24 h 25"/>
                  <a:gd name="T8" fmla="*/ 24 w 58"/>
                  <a:gd name="T9" fmla="*/ 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5"/>
                  <a:gd name="T17" fmla="*/ 58 w 5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5">
                    <a:moveTo>
                      <a:pt x="24" y="4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57" y="24"/>
                    </a:lnTo>
                    <a:lnTo>
                      <a:pt x="24" y="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6" name="Freeform 1306"/>
              <p:cNvSpPr>
                <a:spLocks/>
              </p:cNvSpPr>
              <p:nvPr/>
            </p:nvSpPr>
            <p:spPr bwMode="auto">
              <a:xfrm>
                <a:off x="797" y="2236"/>
                <a:ext cx="59" cy="44"/>
              </a:xfrm>
              <a:custGeom>
                <a:avLst/>
                <a:gdLst>
                  <a:gd name="T0" fmla="*/ 24 w 59"/>
                  <a:gd name="T1" fmla="*/ 10 h 44"/>
                  <a:gd name="T2" fmla="*/ 0 w 59"/>
                  <a:gd name="T3" fmla="*/ 0 h 44"/>
                  <a:gd name="T4" fmla="*/ 28 w 59"/>
                  <a:gd name="T5" fmla="*/ 39 h 44"/>
                  <a:gd name="T6" fmla="*/ 58 w 59"/>
                  <a:gd name="T7" fmla="*/ 43 h 44"/>
                  <a:gd name="T8" fmla="*/ 24 w 59"/>
                  <a:gd name="T9" fmla="*/ 1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10"/>
                    </a:moveTo>
                    <a:lnTo>
                      <a:pt x="0" y="0"/>
                    </a:lnTo>
                    <a:lnTo>
                      <a:pt x="28" y="39"/>
                    </a:lnTo>
                    <a:lnTo>
                      <a:pt x="58" y="43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7" name="Freeform 1307"/>
              <p:cNvSpPr>
                <a:spLocks/>
              </p:cNvSpPr>
              <p:nvPr/>
            </p:nvSpPr>
            <p:spPr bwMode="auto">
              <a:xfrm>
                <a:off x="1104" y="2121"/>
                <a:ext cx="58" cy="44"/>
              </a:xfrm>
              <a:custGeom>
                <a:avLst/>
                <a:gdLst>
                  <a:gd name="T0" fmla="*/ 24 w 58"/>
                  <a:gd name="T1" fmla="*/ 43 h 44"/>
                  <a:gd name="T2" fmla="*/ 0 w 58"/>
                  <a:gd name="T3" fmla="*/ 29 h 44"/>
                  <a:gd name="T4" fmla="*/ 28 w 58"/>
                  <a:gd name="T5" fmla="*/ 0 h 44"/>
                  <a:gd name="T6" fmla="*/ 57 w 58"/>
                  <a:gd name="T7" fmla="*/ 34 h 44"/>
                  <a:gd name="T8" fmla="*/ 24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43"/>
                    </a:moveTo>
                    <a:lnTo>
                      <a:pt x="0" y="29"/>
                    </a:lnTo>
                    <a:lnTo>
                      <a:pt x="28" y="0"/>
                    </a:lnTo>
                    <a:lnTo>
                      <a:pt x="57" y="34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8" name="Freeform 1308"/>
              <p:cNvSpPr>
                <a:spLocks/>
              </p:cNvSpPr>
              <p:nvPr/>
            </p:nvSpPr>
            <p:spPr bwMode="auto">
              <a:xfrm>
                <a:off x="1651" y="1972"/>
                <a:ext cx="58" cy="49"/>
              </a:xfrm>
              <a:custGeom>
                <a:avLst/>
                <a:gdLst>
                  <a:gd name="T0" fmla="*/ 24 w 58"/>
                  <a:gd name="T1" fmla="*/ 48 h 49"/>
                  <a:gd name="T2" fmla="*/ 0 w 58"/>
                  <a:gd name="T3" fmla="*/ 0 h 49"/>
                  <a:gd name="T4" fmla="*/ 33 w 58"/>
                  <a:gd name="T5" fmla="*/ 5 h 49"/>
                  <a:gd name="T6" fmla="*/ 57 w 58"/>
                  <a:gd name="T7" fmla="*/ 48 h 49"/>
                  <a:gd name="T8" fmla="*/ 24 w 58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48"/>
                    </a:moveTo>
                    <a:lnTo>
                      <a:pt x="0" y="0"/>
                    </a:lnTo>
                    <a:lnTo>
                      <a:pt x="33" y="5"/>
                    </a:lnTo>
                    <a:lnTo>
                      <a:pt x="57" y="48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9" name="Freeform 1309"/>
              <p:cNvSpPr>
                <a:spLocks/>
              </p:cNvSpPr>
              <p:nvPr/>
            </p:nvSpPr>
            <p:spPr bwMode="auto">
              <a:xfrm>
                <a:off x="1353" y="2303"/>
                <a:ext cx="59" cy="21"/>
              </a:xfrm>
              <a:custGeom>
                <a:avLst/>
                <a:gdLst>
                  <a:gd name="T0" fmla="*/ 24 w 59"/>
                  <a:gd name="T1" fmla="*/ 0 h 21"/>
                  <a:gd name="T2" fmla="*/ 0 w 59"/>
                  <a:gd name="T3" fmla="*/ 20 h 21"/>
                  <a:gd name="T4" fmla="*/ 34 w 59"/>
                  <a:gd name="T5" fmla="*/ 20 h 21"/>
                  <a:gd name="T6" fmla="*/ 58 w 59"/>
                  <a:gd name="T7" fmla="*/ 0 h 21"/>
                  <a:gd name="T8" fmla="*/ 24 w 5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1"/>
                  <a:gd name="T17" fmla="*/ 59 w 5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1">
                    <a:moveTo>
                      <a:pt x="24" y="0"/>
                    </a:moveTo>
                    <a:lnTo>
                      <a:pt x="0" y="20"/>
                    </a:lnTo>
                    <a:lnTo>
                      <a:pt x="34" y="20"/>
                    </a:lnTo>
                    <a:lnTo>
                      <a:pt x="58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0" name="Freeform 1310"/>
              <p:cNvSpPr>
                <a:spLocks/>
              </p:cNvSpPr>
              <p:nvPr/>
            </p:nvSpPr>
            <p:spPr bwMode="auto">
              <a:xfrm>
                <a:off x="1209" y="2217"/>
                <a:ext cx="59" cy="63"/>
              </a:xfrm>
              <a:custGeom>
                <a:avLst/>
                <a:gdLst>
                  <a:gd name="T0" fmla="*/ 29 w 59"/>
                  <a:gd name="T1" fmla="*/ 24 h 63"/>
                  <a:gd name="T2" fmla="*/ 0 w 59"/>
                  <a:gd name="T3" fmla="*/ 0 h 63"/>
                  <a:gd name="T4" fmla="*/ 34 w 59"/>
                  <a:gd name="T5" fmla="*/ 24 h 63"/>
                  <a:gd name="T6" fmla="*/ 58 w 59"/>
                  <a:gd name="T7" fmla="*/ 62 h 63"/>
                  <a:gd name="T8" fmla="*/ 29 w 59"/>
                  <a:gd name="T9" fmla="*/ 2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9" y="24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58" y="62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1" name="Freeform 1311"/>
              <p:cNvSpPr>
                <a:spLocks/>
              </p:cNvSpPr>
              <p:nvPr/>
            </p:nvSpPr>
            <p:spPr bwMode="auto">
              <a:xfrm>
                <a:off x="1665" y="2078"/>
                <a:ext cx="59" cy="82"/>
              </a:xfrm>
              <a:custGeom>
                <a:avLst/>
                <a:gdLst>
                  <a:gd name="T0" fmla="*/ 29 w 59"/>
                  <a:gd name="T1" fmla="*/ 81 h 82"/>
                  <a:gd name="T2" fmla="*/ 0 w 59"/>
                  <a:gd name="T3" fmla="*/ 14 h 82"/>
                  <a:gd name="T4" fmla="*/ 34 w 59"/>
                  <a:gd name="T5" fmla="*/ 0 h 82"/>
                  <a:gd name="T6" fmla="*/ 58 w 59"/>
                  <a:gd name="T7" fmla="*/ 72 h 82"/>
                  <a:gd name="T8" fmla="*/ 29 w 59"/>
                  <a:gd name="T9" fmla="*/ 8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2"/>
                  <a:gd name="T17" fmla="*/ 59 w 59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2">
                    <a:moveTo>
                      <a:pt x="29" y="81"/>
                    </a:moveTo>
                    <a:lnTo>
                      <a:pt x="0" y="14"/>
                    </a:lnTo>
                    <a:lnTo>
                      <a:pt x="34" y="0"/>
                    </a:lnTo>
                    <a:lnTo>
                      <a:pt x="58" y="72"/>
                    </a:lnTo>
                    <a:lnTo>
                      <a:pt x="29" y="8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2" name="Freeform 1312"/>
              <p:cNvSpPr>
                <a:spLocks/>
              </p:cNvSpPr>
              <p:nvPr/>
            </p:nvSpPr>
            <p:spPr bwMode="auto">
              <a:xfrm>
                <a:off x="1527" y="2016"/>
                <a:ext cx="57" cy="73"/>
              </a:xfrm>
              <a:custGeom>
                <a:avLst/>
                <a:gdLst>
                  <a:gd name="T0" fmla="*/ 24 w 57"/>
                  <a:gd name="T1" fmla="*/ 72 h 73"/>
                  <a:gd name="T2" fmla="*/ 0 w 57"/>
                  <a:gd name="T3" fmla="*/ 57 h 73"/>
                  <a:gd name="T4" fmla="*/ 32 w 57"/>
                  <a:gd name="T5" fmla="*/ 0 h 73"/>
                  <a:gd name="T6" fmla="*/ 56 w 57"/>
                  <a:gd name="T7" fmla="*/ 19 h 73"/>
                  <a:gd name="T8" fmla="*/ 24 w 57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3"/>
                  <a:gd name="T17" fmla="*/ 57 w 57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3">
                    <a:moveTo>
                      <a:pt x="24" y="72"/>
                    </a:moveTo>
                    <a:lnTo>
                      <a:pt x="0" y="57"/>
                    </a:lnTo>
                    <a:lnTo>
                      <a:pt x="32" y="0"/>
                    </a:lnTo>
                    <a:lnTo>
                      <a:pt x="56" y="19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3" name="Freeform 1313"/>
              <p:cNvSpPr>
                <a:spLocks/>
              </p:cNvSpPr>
              <p:nvPr/>
            </p:nvSpPr>
            <p:spPr bwMode="auto">
              <a:xfrm>
                <a:off x="1684" y="2217"/>
                <a:ext cx="60" cy="63"/>
              </a:xfrm>
              <a:custGeom>
                <a:avLst/>
                <a:gdLst>
                  <a:gd name="T0" fmla="*/ 24 w 60"/>
                  <a:gd name="T1" fmla="*/ 48 h 63"/>
                  <a:gd name="T2" fmla="*/ 0 w 60"/>
                  <a:gd name="T3" fmla="*/ 0 h 63"/>
                  <a:gd name="T4" fmla="*/ 35 w 60"/>
                  <a:gd name="T5" fmla="*/ 5 h 63"/>
                  <a:gd name="T6" fmla="*/ 59 w 60"/>
                  <a:gd name="T7" fmla="*/ 62 h 63"/>
                  <a:gd name="T8" fmla="*/ 24 w 60"/>
                  <a:gd name="T9" fmla="*/ 4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3"/>
                  <a:gd name="T17" fmla="*/ 60 w 6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3">
                    <a:moveTo>
                      <a:pt x="24" y="48"/>
                    </a:moveTo>
                    <a:lnTo>
                      <a:pt x="0" y="0"/>
                    </a:lnTo>
                    <a:lnTo>
                      <a:pt x="35" y="5"/>
                    </a:lnTo>
                    <a:lnTo>
                      <a:pt x="59" y="62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4" name="Freeform 1314"/>
              <p:cNvSpPr>
                <a:spLocks/>
              </p:cNvSpPr>
              <p:nvPr/>
            </p:nvSpPr>
            <p:spPr bwMode="auto">
              <a:xfrm>
                <a:off x="1708" y="2265"/>
                <a:ext cx="60" cy="59"/>
              </a:xfrm>
              <a:custGeom>
                <a:avLst/>
                <a:gdLst>
                  <a:gd name="T0" fmla="*/ 30 w 60"/>
                  <a:gd name="T1" fmla="*/ 34 h 59"/>
                  <a:gd name="T2" fmla="*/ 0 w 60"/>
                  <a:gd name="T3" fmla="*/ 0 h 59"/>
                  <a:gd name="T4" fmla="*/ 35 w 60"/>
                  <a:gd name="T5" fmla="*/ 14 h 59"/>
                  <a:gd name="T6" fmla="*/ 59 w 60"/>
                  <a:gd name="T7" fmla="*/ 58 h 59"/>
                  <a:gd name="T8" fmla="*/ 30 w 60"/>
                  <a:gd name="T9" fmla="*/ 3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9"/>
                  <a:gd name="T17" fmla="*/ 60 w 60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9">
                    <a:moveTo>
                      <a:pt x="30" y="34"/>
                    </a:moveTo>
                    <a:lnTo>
                      <a:pt x="0" y="0"/>
                    </a:lnTo>
                    <a:lnTo>
                      <a:pt x="35" y="14"/>
                    </a:lnTo>
                    <a:lnTo>
                      <a:pt x="59" y="58"/>
                    </a:lnTo>
                    <a:lnTo>
                      <a:pt x="30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5" name="Freeform 1315"/>
              <p:cNvSpPr>
                <a:spLocks/>
              </p:cNvSpPr>
              <p:nvPr/>
            </p:nvSpPr>
            <p:spPr bwMode="auto">
              <a:xfrm>
                <a:off x="1935" y="2088"/>
                <a:ext cx="57" cy="72"/>
              </a:xfrm>
              <a:custGeom>
                <a:avLst/>
                <a:gdLst>
                  <a:gd name="T0" fmla="*/ 24 w 57"/>
                  <a:gd name="T1" fmla="*/ 71 h 72"/>
                  <a:gd name="T2" fmla="*/ 0 w 57"/>
                  <a:gd name="T3" fmla="*/ 62 h 72"/>
                  <a:gd name="T4" fmla="*/ 32 w 57"/>
                  <a:gd name="T5" fmla="*/ 0 h 72"/>
                  <a:gd name="T6" fmla="*/ 56 w 57"/>
                  <a:gd name="T7" fmla="*/ 4 h 72"/>
                  <a:gd name="T8" fmla="*/ 24 w 57"/>
                  <a:gd name="T9" fmla="*/ 7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2"/>
                  <a:gd name="T17" fmla="*/ 57 w 5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2">
                    <a:moveTo>
                      <a:pt x="24" y="71"/>
                    </a:moveTo>
                    <a:lnTo>
                      <a:pt x="0" y="62"/>
                    </a:lnTo>
                    <a:lnTo>
                      <a:pt x="32" y="0"/>
                    </a:lnTo>
                    <a:lnTo>
                      <a:pt x="56" y="4"/>
                    </a:lnTo>
                    <a:lnTo>
                      <a:pt x="24" y="7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6" name="Freeform 1316"/>
              <p:cNvSpPr>
                <a:spLocks/>
              </p:cNvSpPr>
              <p:nvPr/>
            </p:nvSpPr>
            <p:spPr bwMode="auto">
              <a:xfrm>
                <a:off x="1516" y="2088"/>
                <a:ext cx="60" cy="72"/>
              </a:xfrm>
              <a:custGeom>
                <a:avLst/>
                <a:gdLst>
                  <a:gd name="T0" fmla="*/ 24 w 60"/>
                  <a:gd name="T1" fmla="*/ 71 h 72"/>
                  <a:gd name="T2" fmla="*/ 0 w 60"/>
                  <a:gd name="T3" fmla="*/ 62 h 72"/>
                  <a:gd name="T4" fmla="*/ 35 w 60"/>
                  <a:gd name="T5" fmla="*/ 0 h 72"/>
                  <a:gd name="T6" fmla="*/ 59 w 60"/>
                  <a:gd name="T7" fmla="*/ 24 h 72"/>
                  <a:gd name="T8" fmla="*/ 24 w 60"/>
                  <a:gd name="T9" fmla="*/ 7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2"/>
                  <a:gd name="T17" fmla="*/ 60 w 6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2">
                    <a:moveTo>
                      <a:pt x="24" y="71"/>
                    </a:moveTo>
                    <a:lnTo>
                      <a:pt x="0" y="62"/>
                    </a:lnTo>
                    <a:lnTo>
                      <a:pt x="35" y="0"/>
                    </a:lnTo>
                    <a:lnTo>
                      <a:pt x="59" y="24"/>
                    </a:lnTo>
                    <a:lnTo>
                      <a:pt x="24" y="7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7" name="Freeform 1317"/>
              <p:cNvSpPr>
                <a:spLocks/>
              </p:cNvSpPr>
              <p:nvPr/>
            </p:nvSpPr>
            <p:spPr bwMode="auto">
              <a:xfrm>
                <a:off x="1795" y="2342"/>
                <a:ext cx="58" cy="17"/>
              </a:xfrm>
              <a:custGeom>
                <a:avLst/>
                <a:gdLst>
                  <a:gd name="T0" fmla="*/ 24 w 58"/>
                  <a:gd name="T1" fmla="*/ 16 h 17"/>
                  <a:gd name="T2" fmla="*/ 0 w 58"/>
                  <a:gd name="T3" fmla="*/ 0 h 17"/>
                  <a:gd name="T4" fmla="*/ 33 w 58"/>
                  <a:gd name="T5" fmla="*/ 16 h 17"/>
                  <a:gd name="T6" fmla="*/ 57 w 58"/>
                  <a:gd name="T7" fmla="*/ 16 h 17"/>
                  <a:gd name="T8" fmla="*/ 24 w 5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7"/>
                  <a:gd name="T17" fmla="*/ 58 w 5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7">
                    <a:moveTo>
                      <a:pt x="24" y="16"/>
                    </a:moveTo>
                    <a:lnTo>
                      <a:pt x="0" y="0"/>
                    </a:lnTo>
                    <a:lnTo>
                      <a:pt x="33" y="16"/>
                    </a:lnTo>
                    <a:lnTo>
                      <a:pt x="57" y="16"/>
                    </a:lnTo>
                    <a:lnTo>
                      <a:pt x="24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8" name="Freeform 1318"/>
              <p:cNvSpPr>
                <a:spLocks/>
              </p:cNvSpPr>
              <p:nvPr/>
            </p:nvSpPr>
            <p:spPr bwMode="auto">
              <a:xfrm>
                <a:off x="1593" y="1953"/>
                <a:ext cx="59" cy="44"/>
              </a:xfrm>
              <a:custGeom>
                <a:avLst/>
                <a:gdLst>
                  <a:gd name="T0" fmla="*/ 24 w 59"/>
                  <a:gd name="T1" fmla="*/ 43 h 44"/>
                  <a:gd name="T2" fmla="*/ 0 w 59"/>
                  <a:gd name="T3" fmla="*/ 19 h 44"/>
                  <a:gd name="T4" fmla="*/ 29 w 59"/>
                  <a:gd name="T5" fmla="*/ 0 h 44"/>
                  <a:gd name="T6" fmla="*/ 58 w 59"/>
                  <a:gd name="T7" fmla="*/ 19 h 44"/>
                  <a:gd name="T8" fmla="*/ 24 w 59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43"/>
                    </a:moveTo>
                    <a:lnTo>
                      <a:pt x="0" y="19"/>
                    </a:lnTo>
                    <a:lnTo>
                      <a:pt x="29" y="0"/>
                    </a:lnTo>
                    <a:lnTo>
                      <a:pt x="58" y="19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9" name="Freeform 1319"/>
              <p:cNvSpPr>
                <a:spLocks/>
              </p:cNvSpPr>
              <p:nvPr/>
            </p:nvSpPr>
            <p:spPr bwMode="auto">
              <a:xfrm>
                <a:off x="912" y="2246"/>
                <a:ext cx="58" cy="39"/>
              </a:xfrm>
              <a:custGeom>
                <a:avLst/>
                <a:gdLst>
                  <a:gd name="T0" fmla="*/ 24 w 58"/>
                  <a:gd name="T1" fmla="*/ 5 h 39"/>
                  <a:gd name="T2" fmla="*/ 0 w 58"/>
                  <a:gd name="T3" fmla="*/ 38 h 39"/>
                  <a:gd name="T4" fmla="*/ 33 w 58"/>
                  <a:gd name="T5" fmla="*/ 33 h 39"/>
                  <a:gd name="T6" fmla="*/ 57 w 58"/>
                  <a:gd name="T7" fmla="*/ 0 h 39"/>
                  <a:gd name="T8" fmla="*/ 24 w 58"/>
                  <a:gd name="T9" fmla="*/ 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5"/>
                    </a:moveTo>
                    <a:lnTo>
                      <a:pt x="0" y="38"/>
                    </a:lnTo>
                    <a:lnTo>
                      <a:pt x="33" y="33"/>
                    </a:lnTo>
                    <a:lnTo>
                      <a:pt x="57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0" name="Freeform 1320"/>
              <p:cNvSpPr>
                <a:spLocks/>
              </p:cNvSpPr>
              <p:nvPr/>
            </p:nvSpPr>
            <p:spPr bwMode="auto">
              <a:xfrm>
                <a:off x="1071" y="2150"/>
                <a:ext cx="58" cy="34"/>
              </a:xfrm>
              <a:custGeom>
                <a:avLst/>
                <a:gdLst>
                  <a:gd name="T0" fmla="*/ 24 w 58"/>
                  <a:gd name="T1" fmla="*/ 24 h 34"/>
                  <a:gd name="T2" fmla="*/ 0 w 58"/>
                  <a:gd name="T3" fmla="*/ 33 h 34"/>
                  <a:gd name="T4" fmla="*/ 33 w 58"/>
                  <a:gd name="T5" fmla="*/ 0 h 34"/>
                  <a:gd name="T6" fmla="*/ 57 w 58"/>
                  <a:gd name="T7" fmla="*/ 14 h 34"/>
                  <a:gd name="T8" fmla="*/ 24 w 58"/>
                  <a:gd name="T9" fmla="*/ 2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4" y="24"/>
                    </a:moveTo>
                    <a:lnTo>
                      <a:pt x="0" y="33"/>
                    </a:lnTo>
                    <a:lnTo>
                      <a:pt x="33" y="0"/>
                    </a:lnTo>
                    <a:lnTo>
                      <a:pt x="57" y="14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1" name="Freeform 1321"/>
              <p:cNvSpPr>
                <a:spLocks/>
              </p:cNvSpPr>
              <p:nvPr/>
            </p:nvSpPr>
            <p:spPr bwMode="auto">
              <a:xfrm>
                <a:off x="1660" y="2159"/>
                <a:ext cx="60" cy="64"/>
              </a:xfrm>
              <a:custGeom>
                <a:avLst/>
                <a:gdLst>
                  <a:gd name="T0" fmla="*/ 24 w 60"/>
                  <a:gd name="T1" fmla="*/ 58 h 64"/>
                  <a:gd name="T2" fmla="*/ 0 w 60"/>
                  <a:gd name="T3" fmla="*/ 5 h 64"/>
                  <a:gd name="T4" fmla="*/ 35 w 60"/>
                  <a:gd name="T5" fmla="*/ 0 h 64"/>
                  <a:gd name="T6" fmla="*/ 59 w 60"/>
                  <a:gd name="T7" fmla="*/ 63 h 64"/>
                  <a:gd name="T8" fmla="*/ 24 w 60"/>
                  <a:gd name="T9" fmla="*/ 5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4"/>
                  <a:gd name="T17" fmla="*/ 60 w 6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4">
                    <a:moveTo>
                      <a:pt x="24" y="58"/>
                    </a:moveTo>
                    <a:lnTo>
                      <a:pt x="0" y="5"/>
                    </a:lnTo>
                    <a:lnTo>
                      <a:pt x="35" y="0"/>
                    </a:lnTo>
                    <a:lnTo>
                      <a:pt x="59" y="63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2" name="Freeform 1322"/>
              <p:cNvSpPr>
                <a:spLocks/>
              </p:cNvSpPr>
              <p:nvPr/>
            </p:nvSpPr>
            <p:spPr bwMode="auto">
              <a:xfrm>
                <a:off x="1924" y="2159"/>
                <a:ext cx="60" cy="73"/>
              </a:xfrm>
              <a:custGeom>
                <a:avLst/>
                <a:gdLst>
                  <a:gd name="T0" fmla="*/ 24 w 60"/>
                  <a:gd name="T1" fmla="*/ 72 h 73"/>
                  <a:gd name="T2" fmla="*/ 0 w 60"/>
                  <a:gd name="T3" fmla="*/ 68 h 73"/>
                  <a:gd name="T4" fmla="*/ 35 w 60"/>
                  <a:gd name="T5" fmla="*/ 0 h 73"/>
                  <a:gd name="T6" fmla="*/ 59 w 60"/>
                  <a:gd name="T7" fmla="*/ 10 h 73"/>
                  <a:gd name="T8" fmla="*/ 24 w 60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24" y="72"/>
                    </a:moveTo>
                    <a:lnTo>
                      <a:pt x="0" y="68"/>
                    </a:lnTo>
                    <a:lnTo>
                      <a:pt x="35" y="0"/>
                    </a:lnTo>
                    <a:lnTo>
                      <a:pt x="59" y="10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3" name="Freeform 1323"/>
              <p:cNvSpPr>
                <a:spLocks/>
              </p:cNvSpPr>
              <p:nvPr/>
            </p:nvSpPr>
            <p:spPr bwMode="auto">
              <a:xfrm>
                <a:off x="1559" y="1972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44 h 64"/>
                  <a:gd name="T4" fmla="*/ 34 w 59"/>
                  <a:gd name="T5" fmla="*/ 0 h 64"/>
                  <a:gd name="T6" fmla="*/ 58 w 59"/>
                  <a:gd name="T7" fmla="*/ 24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44"/>
                    </a:lnTo>
                    <a:lnTo>
                      <a:pt x="34" y="0"/>
                    </a:lnTo>
                    <a:lnTo>
                      <a:pt x="58" y="24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4" name="Freeform 1324"/>
              <p:cNvSpPr>
                <a:spLocks/>
              </p:cNvSpPr>
              <p:nvPr/>
            </p:nvSpPr>
            <p:spPr bwMode="auto">
              <a:xfrm>
                <a:off x="1641" y="2020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15 h 73"/>
                  <a:gd name="T4" fmla="*/ 34 w 59"/>
                  <a:gd name="T5" fmla="*/ 0 h 73"/>
                  <a:gd name="T6" fmla="*/ 58 w 59"/>
                  <a:gd name="T7" fmla="*/ 58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15"/>
                    </a:lnTo>
                    <a:lnTo>
                      <a:pt x="34" y="0"/>
                    </a:lnTo>
                    <a:lnTo>
                      <a:pt x="58" y="58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5" name="Freeform 1325"/>
              <p:cNvSpPr>
                <a:spLocks/>
              </p:cNvSpPr>
              <p:nvPr/>
            </p:nvSpPr>
            <p:spPr bwMode="auto">
              <a:xfrm>
                <a:off x="1128" y="2155"/>
                <a:ext cx="58" cy="34"/>
              </a:xfrm>
              <a:custGeom>
                <a:avLst/>
                <a:gdLst>
                  <a:gd name="T0" fmla="*/ 24 w 58"/>
                  <a:gd name="T1" fmla="*/ 19 h 34"/>
                  <a:gd name="T2" fmla="*/ 0 w 58"/>
                  <a:gd name="T3" fmla="*/ 9 h 34"/>
                  <a:gd name="T4" fmla="*/ 33 w 58"/>
                  <a:gd name="T5" fmla="*/ 0 h 34"/>
                  <a:gd name="T6" fmla="*/ 57 w 58"/>
                  <a:gd name="T7" fmla="*/ 33 h 34"/>
                  <a:gd name="T8" fmla="*/ 24 w 58"/>
                  <a:gd name="T9" fmla="*/ 1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4" y="19"/>
                    </a:moveTo>
                    <a:lnTo>
                      <a:pt x="0" y="9"/>
                    </a:lnTo>
                    <a:lnTo>
                      <a:pt x="33" y="0"/>
                    </a:lnTo>
                    <a:lnTo>
                      <a:pt x="57" y="33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6" name="Freeform 1326"/>
              <p:cNvSpPr>
                <a:spLocks/>
              </p:cNvSpPr>
              <p:nvPr/>
            </p:nvSpPr>
            <p:spPr bwMode="auto">
              <a:xfrm>
                <a:off x="1737" y="2299"/>
                <a:ext cx="59" cy="44"/>
              </a:xfrm>
              <a:custGeom>
                <a:avLst/>
                <a:gdLst>
                  <a:gd name="T0" fmla="*/ 24 w 59"/>
                  <a:gd name="T1" fmla="*/ 19 h 44"/>
                  <a:gd name="T2" fmla="*/ 0 w 59"/>
                  <a:gd name="T3" fmla="*/ 0 h 44"/>
                  <a:gd name="T4" fmla="*/ 29 w 59"/>
                  <a:gd name="T5" fmla="*/ 24 h 44"/>
                  <a:gd name="T6" fmla="*/ 58 w 59"/>
                  <a:gd name="T7" fmla="*/ 43 h 44"/>
                  <a:gd name="T8" fmla="*/ 24 w 5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19"/>
                    </a:moveTo>
                    <a:lnTo>
                      <a:pt x="0" y="0"/>
                    </a:lnTo>
                    <a:lnTo>
                      <a:pt x="29" y="24"/>
                    </a:lnTo>
                    <a:lnTo>
                      <a:pt x="58" y="43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7" name="Freeform 1327"/>
              <p:cNvSpPr>
                <a:spLocks/>
              </p:cNvSpPr>
              <p:nvPr/>
            </p:nvSpPr>
            <p:spPr bwMode="auto">
              <a:xfrm>
                <a:off x="1617" y="1972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24 h 64"/>
                  <a:gd name="T4" fmla="*/ 34 w 59"/>
                  <a:gd name="T5" fmla="*/ 0 h 64"/>
                  <a:gd name="T6" fmla="*/ 58 w 59"/>
                  <a:gd name="T7" fmla="*/ 48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24"/>
                    </a:lnTo>
                    <a:lnTo>
                      <a:pt x="34" y="0"/>
                    </a:lnTo>
                    <a:lnTo>
                      <a:pt x="58" y="48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8" name="Freeform 1328"/>
              <p:cNvSpPr>
                <a:spLocks/>
              </p:cNvSpPr>
              <p:nvPr/>
            </p:nvSpPr>
            <p:spPr bwMode="auto">
              <a:xfrm>
                <a:off x="1239" y="2241"/>
                <a:ext cx="58" cy="59"/>
              </a:xfrm>
              <a:custGeom>
                <a:avLst/>
                <a:gdLst>
                  <a:gd name="T0" fmla="*/ 24 w 58"/>
                  <a:gd name="T1" fmla="*/ 19 h 59"/>
                  <a:gd name="T2" fmla="*/ 0 w 58"/>
                  <a:gd name="T3" fmla="*/ 0 h 59"/>
                  <a:gd name="T4" fmla="*/ 29 w 58"/>
                  <a:gd name="T5" fmla="*/ 38 h 59"/>
                  <a:gd name="T6" fmla="*/ 57 w 58"/>
                  <a:gd name="T7" fmla="*/ 58 h 59"/>
                  <a:gd name="T8" fmla="*/ 24 w 58"/>
                  <a:gd name="T9" fmla="*/ 1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19"/>
                    </a:moveTo>
                    <a:lnTo>
                      <a:pt x="0" y="0"/>
                    </a:lnTo>
                    <a:lnTo>
                      <a:pt x="29" y="38"/>
                    </a:lnTo>
                    <a:lnTo>
                      <a:pt x="57" y="58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9" name="Freeform 1329"/>
              <p:cNvSpPr>
                <a:spLocks/>
              </p:cNvSpPr>
              <p:nvPr/>
            </p:nvSpPr>
            <p:spPr bwMode="auto">
              <a:xfrm>
                <a:off x="1631" y="2092"/>
                <a:ext cx="65" cy="73"/>
              </a:xfrm>
              <a:custGeom>
                <a:avLst/>
                <a:gdLst>
                  <a:gd name="T0" fmla="*/ 29 w 65"/>
                  <a:gd name="T1" fmla="*/ 72 h 73"/>
                  <a:gd name="T2" fmla="*/ 0 w 65"/>
                  <a:gd name="T3" fmla="*/ 24 h 73"/>
                  <a:gd name="T4" fmla="*/ 35 w 65"/>
                  <a:gd name="T5" fmla="*/ 0 h 73"/>
                  <a:gd name="T6" fmla="*/ 64 w 65"/>
                  <a:gd name="T7" fmla="*/ 67 h 73"/>
                  <a:gd name="T8" fmla="*/ 29 w 65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3"/>
                  <a:gd name="T17" fmla="*/ 65 w 6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3">
                    <a:moveTo>
                      <a:pt x="29" y="72"/>
                    </a:moveTo>
                    <a:lnTo>
                      <a:pt x="0" y="24"/>
                    </a:lnTo>
                    <a:lnTo>
                      <a:pt x="35" y="0"/>
                    </a:lnTo>
                    <a:lnTo>
                      <a:pt x="64" y="67"/>
                    </a:lnTo>
                    <a:lnTo>
                      <a:pt x="29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0" name="Freeform 1330"/>
              <p:cNvSpPr>
                <a:spLocks/>
              </p:cNvSpPr>
              <p:nvPr/>
            </p:nvSpPr>
            <p:spPr bwMode="auto">
              <a:xfrm>
                <a:off x="1551" y="2035"/>
                <a:ext cx="57" cy="78"/>
              </a:xfrm>
              <a:custGeom>
                <a:avLst/>
                <a:gdLst>
                  <a:gd name="T0" fmla="*/ 24 w 57"/>
                  <a:gd name="T1" fmla="*/ 77 h 78"/>
                  <a:gd name="T2" fmla="*/ 0 w 57"/>
                  <a:gd name="T3" fmla="*/ 53 h 78"/>
                  <a:gd name="T4" fmla="*/ 32 w 57"/>
                  <a:gd name="T5" fmla="*/ 0 h 78"/>
                  <a:gd name="T6" fmla="*/ 56 w 57"/>
                  <a:gd name="T7" fmla="*/ 33 h 78"/>
                  <a:gd name="T8" fmla="*/ 24 w 57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8"/>
                  <a:gd name="T17" fmla="*/ 57 w 5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8">
                    <a:moveTo>
                      <a:pt x="24" y="77"/>
                    </a:moveTo>
                    <a:lnTo>
                      <a:pt x="0" y="53"/>
                    </a:lnTo>
                    <a:lnTo>
                      <a:pt x="32" y="0"/>
                    </a:lnTo>
                    <a:lnTo>
                      <a:pt x="56" y="33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1" name="Freeform 1331"/>
              <p:cNvSpPr>
                <a:spLocks/>
              </p:cNvSpPr>
              <p:nvPr/>
            </p:nvSpPr>
            <p:spPr bwMode="auto">
              <a:xfrm>
                <a:off x="2207" y="2299"/>
                <a:ext cx="59" cy="49"/>
              </a:xfrm>
              <a:custGeom>
                <a:avLst/>
                <a:gdLst>
                  <a:gd name="T0" fmla="*/ 29 w 59"/>
                  <a:gd name="T1" fmla="*/ 43 h 49"/>
                  <a:gd name="T2" fmla="*/ 0 w 59"/>
                  <a:gd name="T3" fmla="*/ 0 h 49"/>
                  <a:gd name="T4" fmla="*/ 34 w 59"/>
                  <a:gd name="T5" fmla="*/ 0 h 49"/>
                  <a:gd name="T6" fmla="*/ 58 w 59"/>
                  <a:gd name="T7" fmla="*/ 48 h 49"/>
                  <a:gd name="T8" fmla="*/ 29 w 59"/>
                  <a:gd name="T9" fmla="*/ 4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9" y="43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58" y="48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2" name="Freeform 1332"/>
              <p:cNvSpPr>
                <a:spLocks/>
              </p:cNvSpPr>
              <p:nvPr/>
            </p:nvSpPr>
            <p:spPr bwMode="auto">
              <a:xfrm>
                <a:off x="1036" y="2174"/>
                <a:ext cx="60" cy="34"/>
              </a:xfrm>
              <a:custGeom>
                <a:avLst/>
                <a:gdLst>
                  <a:gd name="T0" fmla="*/ 24 w 60"/>
                  <a:gd name="T1" fmla="*/ 5 h 34"/>
                  <a:gd name="T2" fmla="*/ 0 w 60"/>
                  <a:gd name="T3" fmla="*/ 33 h 34"/>
                  <a:gd name="T4" fmla="*/ 35 w 60"/>
                  <a:gd name="T5" fmla="*/ 9 h 34"/>
                  <a:gd name="T6" fmla="*/ 59 w 60"/>
                  <a:gd name="T7" fmla="*/ 0 h 34"/>
                  <a:gd name="T8" fmla="*/ 24 w 60"/>
                  <a:gd name="T9" fmla="*/ 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4"/>
                  <a:gd name="T17" fmla="*/ 60 w 6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4">
                    <a:moveTo>
                      <a:pt x="24" y="5"/>
                    </a:moveTo>
                    <a:lnTo>
                      <a:pt x="0" y="33"/>
                    </a:lnTo>
                    <a:lnTo>
                      <a:pt x="35" y="9"/>
                    </a:lnTo>
                    <a:lnTo>
                      <a:pt x="59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3" name="Freeform 1333"/>
              <p:cNvSpPr>
                <a:spLocks/>
              </p:cNvSpPr>
              <p:nvPr/>
            </p:nvSpPr>
            <p:spPr bwMode="auto">
              <a:xfrm>
                <a:off x="1479" y="2203"/>
                <a:ext cx="58" cy="53"/>
              </a:xfrm>
              <a:custGeom>
                <a:avLst/>
                <a:gdLst>
                  <a:gd name="T0" fmla="*/ 24 w 58"/>
                  <a:gd name="T1" fmla="*/ 28 h 53"/>
                  <a:gd name="T2" fmla="*/ 0 w 58"/>
                  <a:gd name="T3" fmla="*/ 52 h 53"/>
                  <a:gd name="T4" fmla="*/ 33 w 58"/>
                  <a:gd name="T5" fmla="*/ 9 h 53"/>
                  <a:gd name="T6" fmla="*/ 57 w 58"/>
                  <a:gd name="T7" fmla="*/ 0 h 53"/>
                  <a:gd name="T8" fmla="*/ 24 w 58"/>
                  <a:gd name="T9" fmla="*/ 28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3"/>
                  <a:gd name="T17" fmla="*/ 58 w 5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3">
                    <a:moveTo>
                      <a:pt x="24" y="28"/>
                    </a:moveTo>
                    <a:lnTo>
                      <a:pt x="0" y="52"/>
                    </a:lnTo>
                    <a:lnTo>
                      <a:pt x="33" y="9"/>
                    </a:lnTo>
                    <a:lnTo>
                      <a:pt x="57" y="0"/>
                    </a:lnTo>
                    <a:lnTo>
                      <a:pt x="2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4" name="Freeform 1334"/>
              <p:cNvSpPr>
                <a:spLocks/>
              </p:cNvSpPr>
              <p:nvPr/>
            </p:nvSpPr>
            <p:spPr bwMode="auto">
              <a:xfrm>
                <a:off x="1887" y="2275"/>
                <a:ext cx="57" cy="53"/>
              </a:xfrm>
              <a:custGeom>
                <a:avLst/>
                <a:gdLst>
                  <a:gd name="T0" fmla="*/ 24 w 57"/>
                  <a:gd name="T1" fmla="*/ 33 h 53"/>
                  <a:gd name="T2" fmla="*/ 0 w 57"/>
                  <a:gd name="T3" fmla="*/ 52 h 53"/>
                  <a:gd name="T4" fmla="*/ 32 w 57"/>
                  <a:gd name="T5" fmla="*/ 14 h 53"/>
                  <a:gd name="T6" fmla="*/ 56 w 57"/>
                  <a:gd name="T7" fmla="*/ 0 h 53"/>
                  <a:gd name="T8" fmla="*/ 24 w 57"/>
                  <a:gd name="T9" fmla="*/ 3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3"/>
                  <a:gd name="T17" fmla="*/ 57 w 5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3">
                    <a:moveTo>
                      <a:pt x="24" y="33"/>
                    </a:moveTo>
                    <a:lnTo>
                      <a:pt x="0" y="52"/>
                    </a:lnTo>
                    <a:lnTo>
                      <a:pt x="32" y="14"/>
                    </a:lnTo>
                    <a:lnTo>
                      <a:pt x="56" y="0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5" name="Freeform 1335"/>
              <p:cNvSpPr>
                <a:spLocks/>
              </p:cNvSpPr>
              <p:nvPr/>
            </p:nvSpPr>
            <p:spPr bwMode="auto">
              <a:xfrm>
                <a:off x="2183" y="2241"/>
                <a:ext cx="59" cy="59"/>
              </a:xfrm>
              <a:custGeom>
                <a:avLst/>
                <a:gdLst>
                  <a:gd name="T0" fmla="*/ 24 w 59"/>
                  <a:gd name="T1" fmla="*/ 58 h 59"/>
                  <a:gd name="T2" fmla="*/ 0 w 59"/>
                  <a:gd name="T3" fmla="*/ 5 h 59"/>
                  <a:gd name="T4" fmla="*/ 34 w 59"/>
                  <a:gd name="T5" fmla="*/ 0 h 59"/>
                  <a:gd name="T6" fmla="*/ 58 w 59"/>
                  <a:gd name="T7" fmla="*/ 58 h 59"/>
                  <a:gd name="T8" fmla="*/ 24 w 59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58"/>
                    </a:moveTo>
                    <a:lnTo>
                      <a:pt x="0" y="5"/>
                    </a:lnTo>
                    <a:lnTo>
                      <a:pt x="34" y="0"/>
                    </a:lnTo>
                    <a:lnTo>
                      <a:pt x="58" y="58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6" name="Freeform 1336"/>
              <p:cNvSpPr>
                <a:spLocks/>
              </p:cNvSpPr>
              <p:nvPr/>
            </p:nvSpPr>
            <p:spPr bwMode="auto">
              <a:xfrm>
                <a:off x="1512" y="2159"/>
                <a:ext cx="58" cy="54"/>
              </a:xfrm>
              <a:custGeom>
                <a:avLst/>
                <a:gdLst>
                  <a:gd name="T0" fmla="*/ 24 w 58"/>
                  <a:gd name="T1" fmla="*/ 44 h 54"/>
                  <a:gd name="T2" fmla="*/ 0 w 58"/>
                  <a:gd name="T3" fmla="*/ 53 h 54"/>
                  <a:gd name="T4" fmla="*/ 28 w 58"/>
                  <a:gd name="T5" fmla="*/ 0 h 54"/>
                  <a:gd name="T6" fmla="*/ 57 w 58"/>
                  <a:gd name="T7" fmla="*/ 15 h 54"/>
                  <a:gd name="T8" fmla="*/ 24 w 58"/>
                  <a:gd name="T9" fmla="*/ 4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44"/>
                    </a:moveTo>
                    <a:lnTo>
                      <a:pt x="0" y="53"/>
                    </a:lnTo>
                    <a:lnTo>
                      <a:pt x="28" y="0"/>
                    </a:lnTo>
                    <a:lnTo>
                      <a:pt x="57" y="15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7" name="Freeform 1337"/>
              <p:cNvSpPr>
                <a:spLocks/>
              </p:cNvSpPr>
              <p:nvPr/>
            </p:nvSpPr>
            <p:spPr bwMode="auto">
              <a:xfrm>
                <a:off x="1583" y="1996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39 h 73"/>
                  <a:gd name="T4" fmla="*/ 34 w 59"/>
                  <a:gd name="T5" fmla="*/ 0 h 73"/>
                  <a:gd name="T6" fmla="*/ 58 w 59"/>
                  <a:gd name="T7" fmla="*/ 39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39"/>
                    </a:lnTo>
                    <a:lnTo>
                      <a:pt x="34" y="0"/>
                    </a:lnTo>
                    <a:lnTo>
                      <a:pt x="58" y="39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8" name="Freeform 1338"/>
              <p:cNvSpPr>
                <a:spLocks/>
              </p:cNvSpPr>
              <p:nvPr/>
            </p:nvSpPr>
            <p:spPr bwMode="auto">
              <a:xfrm>
                <a:off x="1967" y="2030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58 h 63"/>
                  <a:gd name="T4" fmla="*/ 34 w 59"/>
                  <a:gd name="T5" fmla="*/ 0 h 63"/>
                  <a:gd name="T6" fmla="*/ 58 w 59"/>
                  <a:gd name="T7" fmla="*/ 5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58"/>
                    </a:lnTo>
                    <a:lnTo>
                      <a:pt x="34" y="0"/>
                    </a:lnTo>
                    <a:lnTo>
                      <a:pt x="58" y="5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9" name="Freeform 1339"/>
              <p:cNvSpPr>
                <a:spLocks/>
              </p:cNvSpPr>
              <p:nvPr/>
            </p:nvSpPr>
            <p:spPr bwMode="auto">
              <a:xfrm>
                <a:off x="1444" y="2231"/>
                <a:ext cx="60" cy="54"/>
              </a:xfrm>
              <a:custGeom>
                <a:avLst/>
                <a:gdLst>
                  <a:gd name="T0" fmla="*/ 24 w 60"/>
                  <a:gd name="T1" fmla="*/ 20 h 54"/>
                  <a:gd name="T2" fmla="*/ 0 w 60"/>
                  <a:gd name="T3" fmla="*/ 53 h 54"/>
                  <a:gd name="T4" fmla="*/ 35 w 60"/>
                  <a:gd name="T5" fmla="*/ 24 h 54"/>
                  <a:gd name="T6" fmla="*/ 59 w 60"/>
                  <a:gd name="T7" fmla="*/ 0 h 54"/>
                  <a:gd name="T8" fmla="*/ 24 w 60"/>
                  <a:gd name="T9" fmla="*/ 2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24" y="20"/>
                    </a:moveTo>
                    <a:lnTo>
                      <a:pt x="0" y="53"/>
                    </a:lnTo>
                    <a:lnTo>
                      <a:pt x="35" y="24"/>
                    </a:lnTo>
                    <a:lnTo>
                      <a:pt x="59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0" name="Freeform 1340"/>
              <p:cNvSpPr>
                <a:spLocks/>
              </p:cNvSpPr>
              <p:nvPr/>
            </p:nvSpPr>
            <p:spPr bwMode="auto">
              <a:xfrm>
                <a:off x="1607" y="2035"/>
                <a:ext cx="59" cy="82"/>
              </a:xfrm>
              <a:custGeom>
                <a:avLst/>
                <a:gdLst>
                  <a:gd name="T0" fmla="*/ 24 w 59"/>
                  <a:gd name="T1" fmla="*/ 81 h 82"/>
                  <a:gd name="T2" fmla="*/ 0 w 59"/>
                  <a:gd name="T3" fmla="*/ 33 h 82"/>
                  <a:gd name="T4" fmla="*/ 34 w 59"/>
                  <a:gd name="T5" fmla="*/ 0 h 82"/>
                  <a:gd name="T6" fmla="*/ 58 w 59"/>
                  <a:gd name="T7" fmla="*/ 57 h 82"/>
                  <a:gd name="T8" fmla="*/ 24 w 59"/>
                  <a:gd name="T9" fmla="*/ 8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2"/>
                  <a:gd name="T17" fmla="*/ 59 w 59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2">
                    <a:moveTo>
                      <a:pt x="24" y="81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58" y="57"/>
                    </a:lnTo>
                    <a:lnTo>
                      <a:pt x="24" y="8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1" name="Freeform 1341"/>
              <p:cNvSpPr>
                <a:spLocks/>
              </p:cNvSpPr>
              <p:nvPr/>
            </p:nvSpPr>
            <p:spPr bwMode="auto">
              <a:xfrm>
                <a:off x="1540" y="2112"/>
                <a:ext cx="64" cy="63"/>
              </a:xfrm>
              <a:custGeom>
                <a:avLst/>
                <a:gdLst>
                  <a:gd name="T0" fmla="*/ 29 w 64"/>
                  <a:gd name="T1" fmla="*/ 62 h 63"/>
                  <a:gd name="T2" fmla="*/ 0 w 64"/>
                  <a:gd name="T3" fmla="*/ 47 h 63"/>
                  <a:gd name="T4" fmla="*/ 34 w 64"/>
                  <a:gd name="T5" fmla="*/ 0 h 63"/>
                  <a:gd name="T6" fmla="*/ 63 w 64"/>
                  <a:gd name="T7" fmla="*/ 28 h 63"/>
                  <a:gd name="T8" fmla="*/ 29 w 64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3"/>
                  <a:gd name="T17" fmla="*/ 64 w 6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3">
                    <a:moveTo>
                      <a:pt x="29" y="62"/>
                    </a:moveTo>
                    <a:lnTo>
                      <a:pt x="0" y="47"/>
                    </a:lnTo>
                    <a:lnTo>
                      <a:pt x="34" y="0"/>
                    </a:lnTo>
                    <a:lnTo>
                      <a:pt x="63" y="28"/>
                    </a:lnTo>
                    <a:lnTo>
                      <a:pt x="29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2" name="Freeform 1342"/>
              <p:cNvSpPr>
                <a:spLocks/>
              </p:cNvSpPr>
              <p:nvPr/>
            </p:nvSpPr>
            <p:spPr bwMode="auto">
              <a:xfrm>
                <a:off x="1919" y="2231"/>
                <a:ext cx="59" cy="59"/>
              </a:xfrm>
              <a:custGeom>
                <a:avLst/>
                <a:gdLst>
                  <a:gd name="T0" fmla="*/ 24 w 59"/>
                  <a:gd name="T1" fmla="*/ 44 h 59"/>
                  <a:gd name="T2" fmla="*/ 0 w 59"/>
                  <a:gd name="T3" fmla="*/ 58 h 59"/>
                  <a:gd name="T4" fmla="*/ 29 w 59"/>
                  <a:gd name="T5" fmla="*/ 0 h 59"/>
                  <a:gd name="T6" fmla="*/ 58 w 59"/>
                  <a:gd name="T7" fmla="*/ 0 h 59"/>
                  <a:gd name="T8" fmla="*/ 24 w 59"/>
                  <a:gd name="T9" fmla="*/ 4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44"/>
                    </a:moveTo>
                    <a:lnTo>
                      <a:pt x="0" y="58"/>
                    </a:lnTo>
                    <a:lnTo>
                      <a:pt x="29" y="0"/>
                    </a:lnTo>
                    <a:lnTo>
                      <a:pt x="58" y="0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3" name="Freeform 1343"/>
              <p:cNvSpPr>
                <a:spLocks/>
              </p:cNvSpPr>
              <p:nvPr/>
            </p:nvSpPr>
            <p:spPr bwMode="auto">
              <a:xfrm>
                <a:off x="1575" y="2068"/>
                <a:ext cx="57" cy="73"/>
              </a:xfrm>
              <a:custGeom>
                <a:avLst/>
                <a:gdLst>
                  <a:gd name="T0" fmla="*/ 28 w 57"/>
                  <a:gd name="T1" fmla="*/ 72 h 73"/>
                  <a:gd name="T2" fmla="*/ 0 w 57"/>
                  <a:gd name="T3" fmla="*/ 44 h 73"/>
                  <a:gd name="T4" fmla="*/ 32 w 57"/>
                  <a:gd name="T5" fmla="*/ 0 h 73"/>
                  <a:gd name="T6" fmla="*/ 56 w 57"/>
                  <a:gd name="T7" fmla="*/ 48 h 73"/>
                  <a:gd name="T8" fmla="*/ 28 w 57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3"/>
                  <a:gd name="T17" fmla="*/ 57 w 57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3">
                    <a:moveTo>
                      <a:pt x="28" y="72"/>
                    </a:moveTo>
                    <a:lnTo>
                      <a:pt x="0" y="44"/>
                    </a:lnTo>
                    <a:lnTo>
                      <a:pt x="32" y="0"/>
                    </a:lnTo>
                    <a:lnTo>
                      <a:pt x="56" y="48"/>
                    </a:lnTo>
                    <a:lnTo>
                      <a:pt x="28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4" name="Freeform 1344"/>
              <p:cNvSpPr>
                <a:spLocks/>
              </p:cNvSpPr>
              <p:nvPr/>
            </p:nvSpPr>
            <p:spPr bwMode="auto">
              <a:xfrm>
                <a:off x="1852" y="2308"/>
                <a:ext cx="60" cy="40"/>
              </a:xfrm>
              <a:custGeom>
                <a:avLst/>
                <a:gdLst>
                  <a:gd name="T0" fmla="*/ 24 w 60"/>
                  <a:gd name="T1" fmla="*/ 15 h 40"/>
                  <a:gd name="T2" fmla="*/ 0 w 60"/>
                  <a:gd name="T3" fmla="*/ 39 h 40"/>
                  <a:gd name="T4" fmla="*/ 35 w 60"/>
                  <a:gd name="T5" fmla="*/ 19 h 40"/>
                  <a:gd name="T6" fmla="*/ 59 w 60"/>
                  <a:gd name="T7" fmla="*/ 0 h 40"/>
                  <a:gd name="T8" fmla="*/ 24 w 60"/>
                  <a:gd name="T9" fmla="*/ 1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0"/>
                  <a:gd name="T17" fmla="*/ 60 w 6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0">
                    <a:moveTo>
                      <a:pt x="24" y="15"/>
                    </a:moveTo>
                    <a:lnTo>
                      <a:pt x="0" y="39"/>
                    </a:lnTo>
                    <a:lnTo>
                      <a:pt x="35" y="19"/>
                    </a:lnTo>
                    <a:lnTo>
                      <a:pt x="59" y="0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5" name="Freeform 1345"/>
              <p:cNvSpPr>
                <a:spLocks/>
              </p:cNvSpPr>
              <p:nvPr/>
            </p:nvSpPr>
            <p:spPr bwMode="auto">
              <a:xfrm>
                <a:off x="2236" y="2342"/>
                <a:ext cx="60" cy="25"/>
              </a:xfrm>
              <a:custGeom>
                <a:avLst/>
                <a:gdLst>
                  <a:gd name="T0" fmla="*/ 24 w 60"/>
                  <a:gd name="T1" fmla="*/ 24 h 25"/>
                  <a:gd name="T2" fmla="*/ 0 w 60"/>
                  <a:gd name="T3" fmla="*/ 0 h 25"/>
                  <a:gd name="T4" fmla="*/ 30 w 60"/>
                  <a:gd name="T5" fmla="*/ 5 h 25"/>
                  <a:gd name="T6" fmla="*/ 59 w 60"/>
                  <a:gd name="T7" fmla="*/ 24 h 25"/>
                  <a:gd name="T8" fmla="*/ 24 w 60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5"/>
                  <a:gd name="T17" fmla="*/ 60 w 6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5">
                    <a:moveTo>
                      <a:pt x="24" y="24"/>
                    </a:moveTo>
                    <a:lnTo>
                      <a:pt x="0" y="0"/>
                    </a:lnTo>
                    <a:lnTo>
                      <a:pt x="30" y="5"/>
                    </a:lnTo>
                    <a:lnTo>
                      <a:pt x="59" y="24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6" name="Freeform 1346"/>
              <p:cNvSpPr>
                <a:spLocks/>
              </p:cNvSpPr>
              <p:nvPr/>
            </p:nvSpPr>
            <p:spPr bwMode="auto">
              <a:xfrm>
                <a:off x="2031" y="1972"/>
                <a:ext cx="62" cy="21"/>
              </a:xfrm>
              <a:custGeom>
                <a:avLst/>
                <a:gdLst>
                  <a:gd name="T0" fmla="*/ 29 w 62"/>
                  <a:gd name="T1" fmla="*/ 20 h 21"/>
                  <a:gd name="T2" fmla="*/ 0 w 62"/>
                  <a:gd name="T3" fmla="*/ 20 h 21"/>
                  <a:gd name="T4" fmla="*/ 32 w 62"/>
                  <a:gd name="T5" fmla="*/ 0 h 21"/>
                  <a:gd name="T6" fmla="*/ 61 w 62"/>
                  <a:gd name="T7" fmla="*/ 0 h 21"/>
                  <a:gd name="T8" fmla="*/ 29 w 62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21"/>
                  <a:gd name="T17" fmla="*/ 62 w 6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21">
                    <a:moveTo>
                      <a:pt x="29" y="20"/>
                    </a:moveTo>
                    <a:lnTo>
                      <a:pt x="0" y="20"/>
                    </a:lnTo>
                    <a:lnTo>
                      <a:pt x="32" y="0"/>
                    </a:lnTo>
                    <a:lnTo>
                      <a:pt x="61" y="0"/>
                    </a:lnTo>
                    <a:lnTo>
                      <a:pt x="29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7" name="Freeform 1347"/>
              <p:cNvSpPr>
                <a:spLocks/>
              </p:cNvSpPr>
              <p:nvPr/>
            </p:nvSpPr>
            <p:spPr bwMode="auto">
              <a:xfrm>
                <a:off x="821" y="2241"/>
                <a:ext cx="59" cy="39"/>
              </a:xfrm>
              <a:custGeom>
                <a:avLst/>
                <a:gdLst>
                  <a:gd name="T0" fmla="*/ 24 w 59"/>
                  <a:gd name="T1" fmla="*/ 0 h 39"/>
                  <a:gd name="T2" fmla="*/ 0 w 59"/>
                  <a:gd name="T3" fmla="*/ 5 h 39"/>
                  <a:gd name="T4" fmla="*/ 34 w 59"/>
                  <a:gd name="T5" fmla="*/ 38 h 39"/>
                  <a:gd name="T6" fmla="*/ 58 w 59"/>
                  <a:gd name="T7" fmla="*/ 29 h 39"/>
                  <a:gd name="T8" fmla="*/ 24 w 59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9"/>
                  <a:gd name="T17" fmla="*/ 59 w 5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9">
                    <a:moveTo>
                      <a:pt x="24" y="0"/>
                    </a:moveTo>
                    <a:lnTo>
                      <a:pt x="0" y="5"/>
                    </a:lnTo>
                    <a:lnTo>
                      <a:pt x="34" y="38"/>
                    </a:lnTo>
                    <a:lnTo>
                      <a:pt x="58" y="2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8" name="Freeform 1348"/>
              <p:cNvSpPr>
                <a:spLocks/>
              </p:cNvSpPr>
              <p:nvPr/>
            </p:nvSpPr>
            <p:spPr bwMode="auto">
              <a:xfrm>
                <a:off x="1959" y="2092"/>
                <a:ext cx="57" cy="78"/>
              </a:xfrm>
              <a:custGeom>
                <a:avLst/>
                <a:gdLst>
                  <a:gd name="T0" fmla="*/ 24 w 57"/>
                  <a:gd name="T1" fmla="*/ 77 h 78"/>
                  <a:gd name="T2" fmla="*/ 0 w 57"/>
                  <a:gd name="T3" fmla="*/ 67 h 78"/>
                  <a:gd name="T4" fmla="*/ 32 w 57"/>
                  <a:gd name="T5" fmla="*/ 0 h 78"/>
                  <a:gd name="T6" fmla="*/ 56 w 57"/>
                  <a:gd name="T7" fmla="*/ 15 h 78"/>
                  <a:gd name="T8" fmla="*/ 24 w 57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8"/>
                  <a:gd name="T17" fmla="*/ 57 w 5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8">
                    <a:moveTo>
                      <a:pt x="24" y="77"/>
                    </a:moveTo>
                    <a:lnTo>
                      <a:pt x="0" y="67"/>
                    </a:lnTo>
                    <a:lnTo>
                      <a:pt x="32" y="0"/>
                    </a:lnTo>
                    <a:lnTo>
                      <a:pt x="56" y="15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9" name="Freeform 1349"/>
              <p:cNvSpPr>
                <a:spLocks/>
              </p:cNvSpPr>
              <p:nvPr/>
            </p:nvSpPr>
            <p:spPr bwMode="auto">
              <a:xfrm>
                <a:off x="1603" y="2116"/>
                <a:ext cx="58" cy="59"/>
              </a:xfrm>
              <a:custGeom>
                <a:avLst/>
                <a:gdLst>
                  <a:gd name="T0" fmla="*/ 24 w 58"/>
                  <a:gd name="T1" fmla="*/ 58 h 59"/>
                  <a:gd name="T2" fmla="*/ 0 w 58"/>
                  <a:gd name="T3" fmla="*/ 24 h 59"/>
                  <a:gd name="T4" fmla="*/ 28 w 58"/>
                  <a:gd name="T5" fmla="*/ 0 h 59"/>
                  <a:gd name="T6" fmla="*/ 57 w 58"/>
                  <a:gd name="T7" fmla="*/ 48 h 59"/>
                  <a:gd name="T8" fmla="*/ 24 w 58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58"/>
                    </a:moveTo>
                    <a:lnTo>
                      <a:pt x="0" y="24"/>
                    </a:lnTo>
                    <a:lnTo>
                      <a:pt x="28" y="0"/>
                    </a:lnTo>
                    <a:lnTo>
                      <a:pt x="57" y="48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0" name="Freeform 1350"/>
              <p:cNvSpPr>
                <a:spLocks/>
              </p:cNvSpPr>
              <p:nvPr/>
            </p:nvSpPr>
            <p:spPr bwMode="auto">
              <a:xfrm>
                <a:off x="1152" y="2174"/>
                <a:ext cx="58" cy="44"/>
              </a:xfrm>
              <a:custGeom>
                <a:avLst/>
                <a:gdLst>
                  <a:gd name="T0" fmla="*/ 24 w 58"/>
                  <a:gd name="T1" fmla="*/ 14 h 44"/>
                  <a:gd name="T2" fmla="*/ 0 w 58"/>
                  <a:gd name="T3" fmla="*/ 0 h 44"/>
                  <a:gd name="T4" fmla="*/ 33 w 58"/>
                  <a:gd name="T5" fmla="*/ 14 h 44"/>
                  <a:gd name="T6" fmla="*/ 57 w 58"/>
                  <a:gd name="T7" fmla="*/ 43 h 44"/>
                  <a:gd name="T8" fmla="*/ 24 w 58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14"/>
                    </a:moveTo>
                    <a:lnTo>
                      <a:pt x="0" y="0"/>
                    </a:lnTo>
                    <a:lnTo>
                      <a:pt x="33" y="14"/>
                    </a:lnTo>
                    <a:lnTo>
                      <a:pt x="57" y="43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1" name="Freeform 1351"/>
              <p:cNvSpPr>
                <a:spLocks/>
              </p:cNvSpPr>
              <p:nvPr/>
            </p:nvSpPr>
            <p:spPr bwMode="auto">
              <a:xfrm>
                <a:off x="2001" y="1992"/>
                <a:ext cx="59" cy="44"/>
              </a:xfrm>
              <a:custGeom>
                <a:avLst/>
                <a:gdLst>
                  <a:gd name="T0" fmla="*/ 24 w 59"/>
                  <a:gd name="T1" fmla="*/ 43 h 44"/>
                  <a:gd name="T2" fmla="*/ 0 w 59"/>
                  <a:gd name="T3" fmla="*/ 38 h 44"/>
                  <a:gd name="T4" fmla="*/ 29 w 59"/>
                  <a:gd name="T5" fmla="*/ 0 h 44"/>
                  <a:gd name="T6" fmla="*/ 58 w 59"/>
                  <a:gd name="T7" fmla="*/ 0 h 44"/>
                  <a:gd name="T8" fmla="*/ 24 w 59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43"/>
                    </a:moveTo>
                    <a:lnTo>
                      <a:pt x="0" y="38"/>
                    </a:lnTo>
                    <a:lnTo>
                      <a:pt x="29" y="0"/>
                    </a:lnTo>
                    <a:lnTo>
                      <a:pt x="58" y="0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2" name="Freeform 1352"/>
              <p:cNvSpPr>
                <a:spLocks/>
              </p:cNvSpPr>
              <p:nvPr/>
            </p:nvSpPr>
            <p:spPr bwMode="auto">
              <a:xfrm>
                <a:off x="1320" y="2289"/>
                <a:ext cx="58" cy="35"/>
              </a:xfrm>
              <a:custGeom>
                <a:avLst/>
                <a:gdLst>
                  <a:gd name="T0" fmla="*/ 24 w 58"/>
                  <a:gd name="T1" fmla="*/ 0 h 35"/>
                  <a:gd name="T2" fmla="*/ 0 w 58"/>
                  <a:gd name="T3" fmla="*/ 14 h 35"/>
                  <a:gd name="T4" fmla="*/ 33 w 58"/>
                  <a:gd name="T5" fmla="*/ 34 h 35"/>
                  <a:gd name="T6" fmla="*/ 57 w 58"/>
                  <a:gd name="T7" fmla="*/ 14 h 35"/>
                  <a:gd name="T8" fmla="*/ 24 w 5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0"/>
                    </a:moveTo>
                    <a:lnTo>
                      <a:pt x="0" y="14"/>
                    </a:lnTo>
                    <a:lnTo>
                      <a:pt x="33" y="34"/>
                    </a:lnTo>
                    <a:lnTo>
                      <a:pt x="57" y="1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3" name="Freeform 1353"/>
              <p:cNvSpPr>
                <a:spLocks/>
              </p:cNvSpPr>
              <p:nvPr/>
            </p:nvSpPr>
            <p:spPr bwMode="auto">
              <a:xfrm>
                <a:off x="2159" y="2169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10 h 78"/>
                  <a:gd name="T4" fmla="*/ 34 w 59"/>
                  <a:gd name="T5" fmla="*/ 0 h 78"/>
                  <a:gd name="T6" fmla="*/ 58 w 59"/>
                  <a:gd name="T7" fmla="*/ 72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72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4" name="Freeform 1354"/>
              <p:cNvSpPr>
                <a:spLocks/>
              </p:cNvSpPr>
              <p:nvPr/>
            </p:nvSpPr>
            <p:spPr bwMode="auto">
              <a:xfrm>
                <a:off x="1003" y="2179"/>
                <a:ext cx="58" cy="53"/>
              </a:xfrm>
              <a:custGeom>
                <a:avLst/>
                <a:gdLst>
                  <a:gd name="T0" fmla="*/ 24 w 58"/>
                  <a:gd name="T1" fmla="*/ 9 h 53"/>
                  <a:gd name="T2" fmla="*/ 0 w 58"/>
                  <a:gd name="T3" fmla="*/ 52 h 53"/>
                  <a:gd name="T4" fmla="*/ 33 w 58"/>
                  <a:gd name="T5" fmla="*/ 28 h 53"/>
                  <a:gd name="T6" fmla="*/ 57 w 58"/>
                  <a:gd name="T7" fmla="*/ 0 h 53"/>
                  <a:gd name="T8" fmla="*/ 24 w 58"/>
                  <a:gd name="T9" fmla="*/ 9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3"/>
                  <a:gd name="T17" fmla="*/ 58 w 5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3">
                    <a:moveTo>
                      <a:pt x="24" y="9"/>
                    </a:moveTo>
                    <a:lnTo>
                      <a:pt x="0" y="52"/>
                    </a:lnTo>
                    <a:lnTo>
                      <a:pt x="33" y="28"/>
                    </a:lnTo>
                    <a:lnTo>
                      <a:pt x="57" y="0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5" name="Freeform 1355"/>
              <p:cNvSpPr>
                <a:spLocks/>
              </p:cNvSpPr>
              <p:nvPr/>
            </p:nvSpPr>
            <p:spPr bwMode="auto">
              <a:xfrm>
                <a:off x="1627" y="2164"/>
                <a:ext cx="58" cy="54"/>
              </a:xfrm>
              <a:custGeom>
                <a:avLst/>
                <a:gdLst>
                  <a:gd name="T0" fmla="*/ 24 w 58"/>
                  <a:gd name="T1" fmla="*/ 43 h 54"/>
                  <a:gd name="T2" fmla="*/ 0 w 58"/>
                  <a:gd name="T3" fmla="*/ 10 h 54"/>
                  <a:gd name="T4" fmla="*/ 33 w 58"/>
                  <a:gd name="T5" fmla="*/ 0 h 54"/>
                  <a:gd name="T6" fmla="*/ 57 w 58"/>
                  <a:gd name="T7" fmla="*/ 53 h 54"/>
                  <a:gd name="T8" fmla="*/ 24 w 58"/>
                  <a:gd name="T9" fmla="*/ 4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43"/>
                    </a:moveTo>
                    <a:lnTo>
                      <a:pt x="0" y="10"/>
                    </a:lnTo>
                    <a:lnTo>
                      <a:pt x="33" y="0"/>
                    </a:lnTo>
                    <a:lnTo>
                      <a:pt x="57" y="53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6" name="Freeform 1356"/>
              <p:cNvSpPr>
                <a:spLocks/>
              </p:cNvSpPr>
              <p:nvPr/>
            </p:nvSpPr>
            <p:spPr bwMode="auto">
              <a:xfrm>
                <a:off x="1411" y="2251"/>
                <a:ext cx="58" cy="53"/>
              </a:xfrm>
              <a:custGeom>
                <a:avLst/>
                <a:gdLst>
                  <a:gd name="T0" fmla="*/ 24 w 58"/>
                  <a:gd name="T1" fmla="*/ 14 h 53"/>
                  <a:gd name="T2" fmla="*/ 0 w 58"/>
                  <a:gd name="T3" fmla="*/ 52 h 53"/>
                  <a:gd name="T4" fmla="*/ 33 w 58"/>
                  <a:gd name="T5" fmla="*/ 33 h 53"/>
                  <a:gd name="T6" fmla="*/ 57 w 58"/>
                  <a:gd name="T7" fmla="*/ 0 h 53"/>
                  <a:gd name="T8" fmla="*/ 24 w 58"/>
                  <a:gd name="T9" fmla="*/ 1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3"/>
                  <a:gd name="T17" fmla="*/ 58 w 5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3">
                    <a:moveTo>
                      <a:pt x="24" y="14"/>
                    </a:moveTo>
                    <a:lnTo>
                      <a:pt x="0" y="52"/>
                    </a:lnTo>
                    <a:lnTo>
                      <a:pt x="33" y="33"/>
                    </a:lnTo>
                    <a:lnTo>
                      <a:pt x="57" y="0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7" name="Freeform 1357"/>
              <p:cNvSpPr>
                <a:spLocks/>
              </p:cNvSpPr>
              <p:nvPr/>
            </p:nvSpPr>
            <p:spPr bwMode="auto">
              <a:xfrm>
                <a:off x="879" y="2246"/>
                <a:ext cx="58" cy="39"/>
              </a:xfrm>
              <a:custGeom>
                <a:avLst/>
                <a:gdLst>
                  <a:gd name="T0" fmla="*/ 24 w 58"/>
                  <a:gd name="T1" fmla="*/ 0 h 39"/>
                  <a:gd name="T2" fmla="*/ 0 w 58"/>
                  <a:gd name="T3" fmla="*/ 24 h 39"/>
                  <a:gd name="T4" fmla="*/ 33 w 58"/>
                  <a:gd name="T5" fmla="*/ 38 h 39"/>
                  <a:gd name="T6" fmla="*/ 57 w 58"/>
                  <a:gd name="T7" fmla="*/ 5 h 39"/>
                  <a:gd name="T8" fmla="*/ 24 w 5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0"/>
                    </a:moveTo>
                    <a:lnTo>
                      <a:pt x="0" y="24"/>
                    </a:lnTo>
                    <a:lnTo>
                      <a:pt x="33" y="38"/>
                    </a:lnTo>
                    <a:lnTo>
                      <a:pt x="57" y="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8" name="Freeform 1358"/>
              <p:cNvSpPr>
                <a:spLocks/>
              </p:cNvSpPr>
              <p:nvPr/>
            </p:nvSpPr>
            <p:spPr bwMode="auto">
              <a:xfrm>
                <a:off x="1651" y="2207"/>
                <a:ext cx="58" cy="59"/>
              </a:xfrm>
              <a:custGeom>
                <a:avLst/>
                <a:gdLst>
                  <a:gd name="T0" fmla="*/ 24 w 58"/>
                  <a:gd name="T1" fmla="*/ 34 h 59"/>
                  <a:gd name="T2" fmla="*/ 0 w 58"/>
                  <a:gd name="T3" fmla="*/ 0 h 59"/>
                  <a:gd name="T4" fmla="*/ 33 w 58"/>
                  <a:gd name="T5" fmla="*/ 10 h 59"/>
                  <a:gd name="T6" fmla="*/ 57 w 58"/>
                  <a:gd name="T7" fmla="*/ 58 h 59"/>
                  <a:gd name="T8" fmla="*/ 24 w 58"/>
                  <a:gd name="T9" fmla="*/ 3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34"/>
                    </a:moveTo>
                    <a:lnTo>
                      <a:pt x="0" y="0"/>
                    </a:lnTo>
                    <a:lnTo>
                      <a:pt x="33" y="10"/>
                    </a:lnTo>
                    <a:lnTo>
                      <a:pt x="57" y="58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9" name="Freeform 1359"/>
              <p:cNvSpPr>
                <a:spLocks/>
              </p:cNvSpPr>
              <p:nvPr/>
            </p:nvSpPr>
            <p:spPr bwMode="auto">
              <a:xfrm>
                <a:off x="1948" y="2169"/>
                <a:ext cx="64" cy="63"/>
              </a:xfrm>
              <a:custGeom>
                <a:avLst/>
                <a:gdLst>
                  <a:gd name="T0" fmla="*/ 29 w 64"/>
                  <a:gd name="T1" fmla="*/ 62 h 63"/>
                  <a:gd name="T2" fmla="*/ 0 w 64"/>
                  <a:gd name="T3" fmla="*/ 62 h 63"/>
                  <a:gd name="T4" fmla="*/ 34 w 64"/>
                  <a:gd name="T5" fmla="*/ 0 h 63"/>
                  <a:gd name="T6" fmla="*/ 63 w 64"/>
                  <a:gd name="T7" fmla="*/ 14 h 63"/>
                  <a:gd name="T8" fmla="*/ 29 w 64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3"/>
                  <a:gd name="T17" fmla="*/ 64 w 6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3">
                    <a:moveTo>
                      <a:pt x="29" y="62"/>
                    </a:moveTo>
                    <a:lnTo>
                      <a:pt x="0" y="62"/>
                    </a:lnTo>
                    <a:lnTo>
                      <a:pt x="34" y="0"/>
                    </a:lnTo>
                    <a:lnTo>
                      <a:pt x="63" y="14"/>
                    </a:lnTo>
                    <a:lnTo>
                      <a:pt x="29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0" name="Freeform 1360"/>
              <p:cNvSpPr>
                <a:spLocks/>
              </p:cNvSpPr>
              <p:nvPr/>
            </p:nvSpPr>
            <p:spPr bwMode="auto">
              <a:xfrm>
                <a:off x="1095" y="2159"/>
                <a:ext cx="58" cy="17"/>
              </a:xfrm>
              <a:custGeom>
                <a:avLst/>
                <a:gdLst>
                  <a:gd name="T0" fmla="*/ 24 w 58"/>
                  <a:gd name="T1" fmla="*/ 0 h 17"/>
                  <a:gd name="T2" fmla="*/ 0 w 58"/>
                  <a:gd name="T3" fmla="*/ 16 h 17"/>
                  <a:gd name="T4" fmla="*/ 33 w 58"/>
                  <a:gd name="T5" fmla="*/ 5 h 17"/>
                  <a:gd name="T6" fmla="*/ 57 w 58"/>
                  <a:gd name="T7" fmla="*/ 16 h 17"/>
                  <a:gd name="T8" fmla="*/ 24 w 5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7"/>
                  <a:gd name="T17" fmla="*/ 58 w 5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7">
                    <a:moveTo>
                      <a:pt x="24" y="0"/>
                    </a:moveTo>
                    <a:lnTo>
                      <a:pt x="0" y="16"/>
                    </a:lnTo>
                    <a:lnTo>
                      <a:pt x="33" y="5"/>
                    </a:lnTo>
                    <a:lnTo>
                      <a:pt x="57" y="16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1" name="Freeform 1361"/>
              <p:cNvSpPr>
                <a:spLocks/>
              </p:cNvSpPr>
              <p:nvPr/>
            </p:nvSpPr>
            <p:spPr bwMode="auto">
              <a:xfrm>
                <a:off x="1761" y="2318"/>
                <a:ext cx="59" cy="30"/>
              </a:xfrm>
              <a:custGeom>
                <a:avLst/>
                <a:gdLst>
                  <a:gd name="T0" fmla="*/ 24 w 59"/>
                  <a:gd name="T1" fmla="*/ 5 h 30"/>
                  <a:gd name="T2" fmla="*/ 0 w 59"/>
                  <a:gd name="T3" fmla="*/ 0 h 30"/>
                  <a:gd name="T4" fmla="*/ 34 w 59"/>
                  <a:gd name="T5" fmla="*/ 24 h 30"/>
                  <a:gd name="T6" fmla="*/ 58 w 59"/>
                  <a:gd name="T7" fmla="*/ 29 h 30"/>
                  <a:gd name="T8" fmla="*/ 24 w 59"/>
                  <a:gd name="T9" fmla="*/ 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0"/>
                  <a:gd name="T17" fmla="*/ 59 w 5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0">
                    <a:moveTo>
                      <a:pt x="24" y="5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58" y="29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2" name="Freeform 1362"/>
              <p:cNvSpPr>
                <a:spLocks/>
              </p:cNvSpPr>
              <p:nvPr/>
            </p:nvSpPr>
            <p:spPr bwMode="auto">
              <a:xfrm>
                <a:off x="1263" y="2260"/>
                <a:ext cx="58" cy="44"/>
              </a:xfrm>
              <a:custGeom>
                <a:avLst/>
                <a:gdLst>
                  <a:gd name="T0" fmla="*/ 24 w 58"/>
                  <a:gd name="T1" fmla="*/ 5 h 44"/>
                  <a:gd name="T2" fmla="*/ 0 w 58"/>
                  <a:gd name="T3" fmla="*/ 0 h 44"/>
                  <a:gd name="T4" fmla="*/ 33 w 58"/>
                  <a:gd name="T5" fmla="*/ 39 h 44"/>
                  <a:gd name="T6" fmla="*/ 57 w 58"/>
                  <a:gd name="T7" fmla="*/ 43 h 44"/>
                  <a:gd name="T8" fmla="*/ 24 w 58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5"/>
                    </a:moveTo>
                    <a:lnTo>
                      <a:pt x="0" y="0"/>
                    </a:lnTo>
                    <a:lnTo>
                      <a:pt x="33" y="39"/>
                    </a:lnTo>
                    <a:lnTo>
                      <a:pt x="57" y="43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3" name="Freeform 1363"/>
              <p:cNvSpPr>
                <a:spLocks/>
              </p:cNvSpPr>
              <p:nvPr/>
            </p:nvSpPr>
            <p:spPr bwMode="auto">
              <a:xfrm>
                <a:off x="1569" y="2140"/>
                <a:ext cx="59" cy="44"/>
              </a:xfrm>
              <a:custGeom>
                <a:avLst/>
                <a:gdLst>
                  <a:gd name="T0" fmla="*/ 24 w 59"/>
                  <a:gd name="T1" fmla="*/ 43 h 44"/>
                  <a:gd name="T2" fmla="*/ 0 w 59"/>
                  <a:gd name="T3" fmla="*/ 34 h 44"/>
                  <a:gd name="T4" fmla="*/ 34 w 59"/>
                  <a:gd name="T5" fmla="*/ 0 h 44"/>
                  <a:gd name="T6" fmla="*/ 58 w 59"/>
                  <a:gd name="T7" fmla="*/ 34 h 44"/>
                  <a:gd name="T8" fmla="*/ 24 w 59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43"/>
                    </a:moveTo>
                    <a:lnTo>
                      <a:pt x="0" y="34"/>
                    </a:lnTo>
                    <a:lnTo>
                      <a:pt x="34" y="0"/>
                    </a:lnTo>
                    <a:lnTo>
                      <a:pt x="58" y="34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4" name="Freeform 1364"/>
              <p:cNvSpPr>
                <a:spLocks/>
              </p:cNvSpPr>
              <p:nvPr/>
            </p:nvSpPr>
            <p:spPr bwMode="auto">
              <a:xfrm>
                <a:off x="1819" y="2323"/>
                <a:ext cx="58" cy="25"/>
              </a:xfrm>
              <a:custGeom>
                <a:avLst/>
                <a:gdLst>
                  <a:gd name="T0" fmla="*/ 24 w 58"/>
                  <a:gd name="T1" fmla="*/ 4 h 25"/>
                  <a:gd name="T2" fmla="*/ 0 w 58"/>
                  <a:gd name="T3" fmla="*/ 24 h 25"/>
                  <a:gd name="T4" fmla="*/ 33 w 58"/>
                  <a:gd name="T5" fmla="*/ 24 h 25"/>
                  <a:gd name="T6" fmla="*/ 57 w 58"/>
                  <a:gd name="T7" fmla="*/ 0 h 25"/>
                  <a:gd name="T8" fmla="*/ 24 w 58"/>
                  <a:gd name="T9" fmla="*/ 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5"/>
                  <a:gd name="T17" fmla="*/ 58 w 5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5">
                    <a:moveTo>
                      <a:pt x="24" y="4"/>
                    </a:moveTo>
                    <a:lnTo>
                      <a:pt x="0" y="24"/>
                    </a:lnTo>
                    <a:lnTo>
                      <a:pt x="33" y="24"/>
                    </a:lnTo>
                    <a:lnTo>
                      <a:pt x="57" y="0"/>
                    </a:lnTo>
                    <a:lnTo>
                      <a:pt x="24" y="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5" name="Freeform 1365"/>
              <p:cNvSpPr>
                <a:spLocks/>
              </p:cNvSpPr>
              <p:nvPr/>
            </p:nvSpPr>
            <p:spPr bwMode="auto">
              <a:xfrm>
                <a:off x="1675" y="2241"/>
                <a:ext cx="63" cy="59"/>
              </a:xfrm>
              <a:custGeom>
                <a:avLst/>
                <a:gdLst>
                  <a:gd name="T0" fmla="*/ 28 w 63"/>
                  <a:gd name="T1" fmla="*/ 24 h 59"/>
                  <a:gd name="T2" fmla="*/ 0 w 63"/>
                  <a:gd name="T3" fmla="*/ 0 h 59"/>
                  <a:gd name="T4" fmla="*/ 33 w 63"/>
                  <a:gd name="T5" fmla="*/ 24 h 59"/>
                  <a:gd name="T6" fmla="*/ 62 w 63"/>
                  <a:gd name="T7" fmla="*/ 58 h 59"/>
                  <a:gd name="T8" fmla="*/ 28 w 63"/>
                  <a:gd name="T9" fmla="*/ 2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9"/>
                  <a:gd name="T17" fmla="*/ 63 w 6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9">
                    <a:moveTo>
                      <a:pt x="28" y="24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62" y="58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6" name="Freeform 1366"/>
              <p:cNvSpPr>
                <a:spLocks/>
              </p:cNvSpPr>
              <p:nvPr/>
            </p:nvSpPr>
            <p:spPr bwMode="auto">
              <a:xfrm>
                <a:off x="2131" y="2102"/>
                <a:ext cx="63" cy="78"/>
              </a:xfrm>
              <a:custGeom>
                <a:avLst/>
                <a:gdLst>
                  <a:gd name="T0" fmla="*/ 29 w 63"/>
                  <a:gd name="T1" fmla="*/ 77 h 78"/>
                  <a:gd name="T2" fmla="*/ 0 w 63"/>
                  <a:gd name="T3" fmla="*/ 14 h 78"/>
                  <a:gd name="T4" fmla="*/ 33 w 63"/>
                  <a:gd name="T5" fmla="*/ 0 h 78"/>
                  <a:gd name="T6" fmla="*/ 62 w 63"/>
                  <a:gd name="T7" fmla="*/ 67 h 78"/>
                  <a:gd name="T8" fmla="*/ 29 w 63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8"/>
                  <a:gd name="T17" fmla="*/ 63 w 6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8">
                    <a:moveTo>
                      <a:pt x="29" y="77"/>
                    </a:moveTo>
                    <a:lnTo>
                      <a:pt x="0" y="14"/>
                    </a:lnTo>
                    <a:lnTo>
                      <a:pt x="33" y="0"/>
                    </a:lnTo>
                    <a:lnTo>
                      <a:pt x="62" y="67"/>
                    </a:lnTo>
                    <a:lnTo>
                      <a:pt x="29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7" name="Freeform 1367"/>
              <p:cNvSpPr>
                <a:spLocks/>
              </p:cNvSpPr>
              <p:nvPr/>
            </p:nvSpPr>
            <p:spPr bwMode="auto">
              <a:xfrm>
                <a:off x="1991" y="2035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57 h 73"/>
                  <a:gd name="T4" fmla="*/ 34 w 59"/>
                  <a:gd name="T5" fmla="*/ 0 h 73"/>
                  <a:gd name="T6" fmla="*/ 58 w 59"/>
                  <a:gd name="T7" fmla="*/ 19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57"/>
                    </a:lnTo>
                    <a:lnTo>
                      <a:pt x="34" y="0"/>
                    </a:lnTo>
                    <a:lnTo>
                      <a:pt x="58" y="19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8" name="Freeform 1368"/>
              <p:cNvSpPr>
                <a:spLocks/>
              </p:cNvSpPr>
              <p:nvPr/>
            </p:nvSpPr>
            <p:spPr bwMode="auto">
              <a:xfrm>
                <a:off x="2151" y="2241"/>
                <a:ext cx="57" cy="59"/>
              </a:xfrm>
              <a:custGeom>
                <a:avLst/>
                <a:gdLst>
                  <a:gd name="T0" fmla="*/ 24 w 57"/>
                  <a:gd name="T1" fmla="*/ 48 h 59"/>
                  <a:gd name="T2" fmla="*/ 0 w 57"/>
                  <a:gd name="T3" fmla="*/ 0 h 59"/>
                  <a:gd name="T4" fmla="*/ 32 w 57"/>
                  <a:gd name="T5" fmla="*/ 5 h 59"/>
                  <a:gd name="T6" fmla="*/ 56 w 57"/>
                  <a:gd name="T7" fmla="*/ 58 h 59"/>
                  <a:gd name="T8" fmla="*/ 24 w 57"/>
                  <a:gd name="T9" fmla="*/ 4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24" y="48"/>
                    </a:moveTo>
                    <a:lnTo>
                      <a:pt x="0" y="0"/>
                    </a:lnTo>
                    <a:lnTo>
                      <a:pt x="32" y="5"/>
                    </a:lnTo>
                    <a:lnTo>
                      <a:pt x="56" y="58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9" name="Freeform 1369"/>
              <p:cNvSpPr>
                <a:spLocks/>
              </p:cNvSpPr>
              <p:nvPr/>
            </p:nvSpPr>
            <p:spPr bwMode="auto">
              <a:xfrm>
                <a:off x="969" y="2188"/>
                <a:ext cx="59" cy="59"/>
              </a:xfrm>
              <a:custGeom>
                <a:avLst/>
                <a:gdLst>
                  <a:gd name="T0" fmla="*/ 24 w 59"/>
                  <a:gd name="T1" fmla="*/ 10 h 59"/>
                  <a:gd name="T2" fmla="*/ 0 w 59"/>
                  <a:gd name="T3" fmla="*/ 58 h 59"/>
                  <a:gd name="T4" fmla="*/ 34 w 59"/>
                  <a:gd name="T5" fmla="*/ 43 h 59"/>
                  <a:gd name="T6" fmla="*/ 58 w 59"/>
                  <a:gd name="T7" fmla="*/ 0 h 59"/>
                  <a:gd name="T8" fmla="*/ 24 w 59"/>
                  <a:gd name="T9" fmla="*/ 1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10"/>
                    </a:moveTo>
                    <a:lnTo>
                      <a:pt x="0" y="58"/>
                    </a:lnTo>
                    <a:lnTo>
                      <a:pt x="34" y="43"/>
                    </a:lnTo>
                    <a:lnTo>
                      <a:pt x="58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0" name="Freeform 1370"/>
              <p:cNvSpPr>
                <a:spLocks/>
              </p:cNvSpPr>
              <p:nvPr/>
            </p:nvSpPr>
            <p:spPr bwMode="auto">
              <a:xfrm>
                <a:off x="2175" y="2289"/>
                <a:ext cx="62" cy="54"/>
              </a:xfrm>
              <a:custGeom>
                <a:avLst/>
                <a:gdLst>
                  <a:gd name="T0" fmla="*/ 28 w 62"/>
                  <a:gd name="T1" fmla="*/ 34 h 54"/>
                  <a:gd name="T2" fmla="*/ 0 w 62"/>
                  <a:gd name="T3" fmla="*/ 0 h 54"/>
                  <a:gd name="T4" fmla="*/ 32 w 62"/>
                  <a:gd name="T5" fmla="*/ 10 h 54"/>
                  <a:gd name="T6" fmla="*/ 61 w 62"/>
                  <a:gd name="T7" fmla="*/ 53 h 54"/>
                  <a:gd name="T8" fmla="*/ 28 w 62"/>
                  <a:gd name="T9" fmla="*/ 3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4"/>
                  <a:gd name="T17" fmla="*/ 62 w 62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4">
                    <a:moveTo>
                      <a:pt x="28" y="34"/>
                    </a:moveTo>
                    <a:lnTo>
                      <a:pt x="0" y="0"/>
                    </a:lnTo>
                    <a:lnTo>
                      <a:pt x="32" y="10"/>
                    </a:lnTo>
                    <a:lnTo>
                      <a:pt x="61" y="53"/>
                    </a:lnTo>
                    <a:lnTo>
                      <a:pt x="28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1" name="Freeform 1371"/>
              <p:cNvSpPr>
                <a:spLocks/>
              </p:cNvSpPr>
              <p:nvPr/>
            </p:nvSpPr>
            <p:spPr bwMode="auto">
              <a:xfrm>
                <a:off x="1176" y="2188"/>
                <a:ext cx="64" cy="54"/>
              </a:xfrm>
              <a:custGeom>
                <a:avLst/>
                <a:gdLst>
                  <a:gd name="T0" fmla="*/ 28 w 64"/>
                  <a:gd name="T1" fmla="*/ 10 h 54"/>
                  <a:gd name="T2" fmla="*/ 0 w 64"/>
                  <a:gd name="T3" fmla="*/ 0 h 54"/>
                  <a:gd name="T4" fmla="*/ 34 w 64"/>
                  <a:gd name="T5" fmla="*/ 29 h 54"/>
                  <a:gd name="T6" fmla="*/ 63 w 64"/>
                  <a:gd name="T7" fmla="*/ 53 h 54"/>
                  <a:gd name="T8" fmla="*/ 28 w 64"/>
                  <a:gd name="T9" fmla="*/ 1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4"/>
                  <a:gd name="T17" fmla="*/ 64 w 64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4">
                    <a:moveTo>
                      <a:pt x="28" y="10"/>
                    </a:moveTo>
                    <a:lnTo>
                      <a:pt x="0" y="0"/>
                    </a:lnTo>
                    <a:lnTo>
                      <a:pt x="34" y="29"/>
                    </a:lnTo>
                    <a:lnTo>
                      <a:pt x="63" y="53"/>
                    </a:lnTo>
                    <a:lnTo>
                      <a:pt x="28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2" name="Freeform 1372"/>
              <p:cNvSpPr>
                <a:spLocks/>
              </p:cNvSpPr>
              <p:nvPr/>
            </p:nvSpPr>
            <p:spPr bwMode="auto">
              <a:xfrm>
                <a:off x="763" y="2188"/>
                <a:ext cx="59" cy="59"/>
              </a:xfrm>
              <a:custGeom>
                <a:avLst/>
                <a:gdLst>
                  <a:gd name="T0" fmla="*/ 24 w 59"/>
                  <a:gd name="T1" fmla="*/ 10 h 59"/>
                  <a:gd name="T2" fmla="*/ 0 w 59"/>
                  <a:gd name="T3" fmla="*/ 0 h 59"/>
                  <a:gd name="T4" fmla="*/ 34 w 59"/>
                  <a:gd name="T5" fmla="*/ 48 h 59"/>
                  <a:gd name="T6" fmla="*/ 58 w 59"/>
                  <a:gd name="T7" fmla="*/ 58 h 59"/>
                  <a:gd name="T8" fmla="*/ 24 w 59"/>
                  <a:gd name="T9" fmla="*/ 1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10"/>
                    </a:moveTo>
                    <a:lnTo>
                      <a:pt x="0" y="0"/>
                    </a:lnTo>
                    <a:lnTo>
                      <a:pt x="34" y="48"/>
                    </a:lnTo>
                    <a:lnTo>
                      <a:pt x="58" y="58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3" name="Freeform 1373"/>
              <p:cNvSpPr>
                <a:spLocks/>
              </p:cNvSpPr>
              <p:nvPr/>
            </p:nvSpPr>
            <p:spPr bwMode="auto">
              <a:xfrm>
                <a:off x="1983" y="2107"/>
                <a:ext cx="57" cy="77"/>
              </a:xfrm>
              <a:custGeom>
                <a:avLst/>
                <a:gdLst>
                  <a:gd name="T0" fmla="*/ 28 w 57"/>
                  <a:gd name="T1" fmla="*/ 76 h 77"/>
                  <a:gd name="T2" fmla="*/ 0 w 57"/>
                  <a:gd name="T3" fmla="*/ 62 h 77"/>
                  <a:gd name="T4" fmla="*/ 32 w 57"/>
                  <a:gd name="T5" fmla="*/ 0 h 77"/>
                  <a:gd name="T6" fmla="*/ 56 w 57"/>
                  <a:gd name="T7" fmla="*/ 24 h 77"/>
                  <a:gd name="T8" fmla="*/ 28 w 57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7"/>
                  <a:gd name="T17" fmla="*/ 57 w 57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7">
                    <a:moveTo>
                      <a:pt x="28" y="76"/>
                    </a:moveTo>
                    <a:lnTo>
                      <a:pt x="0" y="62"/>
                    </a:lnTo>
                    <a:lnTo>
                      <a:pt x="32" y="0"/>
                    </a:lnTo>
                    <a:lnTo>
                      <a:pt x="56" y="24"/>
                    </a:lnTo>
                    <a:lnTo>
                      <a:pt x="28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4" name="Freeform 1374"/>
              <p:cNvSpPr>
                <a:spLocks/>
              </p:cNvSpPr>
              <p:nvPr/>
            </p:nvSpPr>
            <p:spPr bwMode="auto">
              <a:xfrm>
                <a:off x="2260" y="2366"/>
                <a:ext cx="60" cy="1"/>
              </a:xfrm>
              <a:custGeom>
                <a:avLst/>
                <a:gdLst>
                  <a:gd name="T0" fmla="*/ 24 w 60"/>
                  <a:gd name="T1" fmla="*/ 0 h 1"/>
                  <a:gd name="T2" fmla="*/ 0 w 60"/>
                  <a:gd name="T3" fmla="*/ 0 h 1"/>
                  <a:gd name="T4" fmla="*/ 35 w 60"/>
                  <a:gd name="T5" fmla="*/ 0 h 1"/>
                  <a:gd name="T6" fmla="*/ 59 w 60"/>
                  <a:gd name="T7" fmla="*/ 0 h 1"/>
                  <a:gd name="T8" fmla="*/ 24 w 60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"/>
                  <a:gd name="T17" fmla="*/ 60 w 60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">
                    <a:moveTo>
                      <a:pt x="24" y="0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5" name="Freeform 1375"/>
              <p:cNvSpPr>
                <a:spLocks/>
              </p:cNvSpPr>
              <p:nvPr/>
            </p:nvSpPr>
            <p:spPr bwMode="auto">
              <a:xfrm>
                <a:off x="2059" y="1972"/>
                <a:ext cx="58" cy="45"/>
              </a:xfrm>
              <a:custGeom>
                <a:avLst/>
                <a:gdLst>
                  <a:gd name="T0" fmla="*/ 23 w 58"/>
                  <a:gd name="T1" fmla="*/ 44 h 45"/>
                  <a:gd name="T2" fmla="*/ 0 w 58"/>
                  <a:gd name="T3" fmla="*/ 20 h 45"/>
                  <a:gd name="T4" fmla="*/ 33 w 58"/>
                  <a:gd name="T5" fmla="*/ 0 h 45"/>
                  <a:gd name="T6" fmla="*/ 57 w 58"/>
                  <a:gd name="T7" fmla="*/ 24 h 45"/>
                  <a:gd name="T8" fmla="*/ 23 w 58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5"/>
                  <a:gd name="T17" fmla="*/ 58 w 5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5">
                    <a:moveTo>
                      <a:pt x="23" y="44"/>
                    </a:moveTo>
                    <a:lnTo>
                      <a:pt x="0" y="20"/>
                    </a:lnTo>
                    <a:lnTo>
                      <a:pt x="33" y="0"/>
                    </a:lnTo>
                    <a:lnTo>
                      <a:pt x="57" y="24"/>
                    </a:lnTo>
                    <a:lnTo>
                      <a:pt x="23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6" name="Freeform 1376"/>
              <p:cNvSpPr>
                <a:spLocks/>
              </p:cNvSpPr>
              <p:nvPr/>
            </p:nvSpPr>
            <p:spPr bwMode="auto">
              <a:xfrm>
                <a:off x="1377" y="2265"/>
                <a:ext cx="59" cy="39"/>
              </a:xfrm>
              <a:custGeom>
                <a:avLst/>
                <a:gdLst>
                  <a:gd name="T0" fmla="*/ 24 w 59"/>
                  <a:gd name="T1" fmla="*/ 5 h 39"/>
                  <a:gd name="T2" fmla="*/ 0 w 59"/>
                  <a:gd name="T3" fmla="*/ 38 h 39"/>
                  <a:gd name="T4" fmla="*/ 34 w 59"/>
                  <a:gd name="T5" fmla="*/ 38 h 39"/>
                  <a:gd name="T6" fmla="*/ 58 w 59"/>
                  <a:gd name="T7" fmla="*/ 0 h 39"/>
                  <a:gd name="T8" fmla="*/ 24 w 59"/>
                  <a:gd name="T9" fmla="*/ 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9"/>
                  <a:gd name="T17" fmla="*/ 59 w 5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9">
                    <a:moveTo>
                      <a:pt x="24" y="5"/>
                    </a:moveTo>
                    <a:lnTo>
                      <a:pt x="0" y="38"/>
                    </a:lnTo>
                    <a:lnTo>
                      <a:pt x="34" y="38"/>
                    </a:lnTo>
                    <a:lnTo>
                      <a:pt x="58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7" name="Freeform 1377"/>
              <p:cNvSpPr>
                <a:spLocks/>
              </p:cNvSpPr>
              <p:nvPr/>
            </p:nvSpPr>
            <p:spPr bwMode="auto">
              <a:xfrm>
                <a:off x="1536" y="2174"/>
                <a:ext cx="58" cy="30"/>
              </a:xfrm>
              <a:custGeom>
                <a:avLst/>
                <a:gdLst>
                  <a:gd name="T0" fmla="*/ 23 w 58"/>
                  <a:gd name="T1" fmla="*/ 19 h 30"/>
                  <a:gd name="T2" fmla="*/ 0 w 58"/>
                  <a:gd name="T3" fmla="*/ 29 h 30"/>
                  <a:gd name="T4" fmla="*/ 33 w 58"/>
                  <a:gd name="T5" fmla="*/ 0 h 30"/>
                  <a:gd name="T6" fmla="*/ 57 w 58"/>
                  <a:gd name="T7" fmla="*/ 9 h 30"/>
                  <a:gd name="T8" fmla="*/ 23 w 58"/>
                  <a:gd name="T9" fmla="*/ 1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0"/>
                  <a:gd name="T17" fmla="*/ 58 w 5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0">
                    <a:moveTo>
                      <a:pt x="23" y="19"/>
                    </a:moveTo>
                    <a:lnTo>
                      <a:pt x="0" y="29"/>
                    </a:lnTo>
                    <a:lnTo>
                      <a:pt x="33" y="0"/>
                    </a:lnTo>
                    <a:lnTo>
                      <a:pt x="57" y="9"/>
                    </a:lnTo>
                    <a:lnTo>
                      <a:pt x="23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8" name="Freeform 1378"/>
              <p:cNvSpPr>
                <a:spLocks/>
              </p:cNvSpPr>
              <p:nvPr/>
            </p:nvSpPr>
            <p:spPr bwMode="auto">
              <a:xfrm>
                <a:off x="2127" y="2179"/>
                <a:ext cx="57" cy="68"/>
              </a:xfrm>
              <a:custGeom>
                <a:avLst/>
                <a:gdLst>
                  <a:gd name="T0" fmla="*/ 24 w 57"/>
                  <a:gd name="T1" fmla="*/ 62 h 68"/>
                  <a:gd name="T2" fmla="*/ 0 w 57"/>
                  <a:gd name="T3" fmla="*/ 9 h 68"/>
                  <a:gd name="T4" fmla="*/ 32 w 57"/>
                  <a:gd name="T5" fmla="*/ 0 h 68"/>
                  <a:gd name="T6" fmla="*/ 56 w 57"/>
                  <a:gd name="T7" fmla="*/ 67 h 68"/>
                  <a:gd name="T8" fmla="*/ 24 w 57"/>
                  <a:gd name="T9" fmla="*/ 62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8"/>
                  <a:gd name="T17" fmla="*/ 57 w 5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8">
                    <a:moveTo>
                      <a:pt x="24" y="62"/>
                    </a:moveTo>
                    <a:lnTo>
                      <a:pt x="0" y="9"/>
                    </a:lnTo>
                    <a:lnTo>
                      <a:pt x="32" y="0"/>
                    </a:lnTo>
                    <a:lnTo>
                      <a:pt x="56" y="67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9" name="Freeform 1379"/>
              <p:cNvSpPr>
                <a:spLocks/>
              </p:cNvSpPr>
              <p:nvPr/>
            </p:nvSpPr>
            <p:spPr bwMode="auto">
              <a:xfrm>
                <a:off x="2025" y="1992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43 h 63"/>
                  <a:gd name="T4" fmla="*/ 35 w 59"/>
                  <a:gd name="T5" fmla="*/ 0 h 63"/>
                  <a:gd name="T6" fmla="*/ 58 w 59"/>
                  <a:gd name="T7" fmla="*/ 24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43"/>
                    </a:lnTo>
                    <a:lnTo>
                      <a:pt x="35" y="0"/>
                    </a:lnTo>
                    <a:lnTo>
                      <a:pt x="58" y="24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0" name="Freeform 1380"/>
              <p:cNvSpPr>
                <a:spLocks/>
              </p:cNvSpPr>
              <p:nvPr/>
            </p:nvSpPr>
            <p:spPr bwMode="auto">
              <a:xfrm>
                <a:off x="2107" y="2040"/>
                <a:ext cx="58" cy="77"/>
              </a:xfrm>
              <a:custGeom>
                <a:avLst/>
                <a:gdLst>
                  <a:gd name="T0" fmla="*/ 24 w 58"/>
                  <a:gd name="T1" fmla="*/ 76 h 77"/>
                  <a:gd name="T2" fmla="*/ 0 w 58"/>
                  <a:gd name="T3" fmla="*/ 19 h 77"/>
                  <a:gd name="T4" fmla="*/ 33 w 58"/>
                  <a:gd name="T5" fmla="*/ 0 h 77"/>
                  <a:gd name="T6" fmla="*/ 57 w 58"/>
                  <a:gd name="T7" fmla="*/ 62 h 77"/>
                  <a:gd name="T8" fmla="*/ 24 w 5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7"/>
                  <a:gd name="T17" fmla="*/ 58 w 5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7">
                    <a:moveTo>
                      <a:pt x="24" y="76"/>
                    </a:moveTo>
                    <a:lnTo>
                      <a:pt x="0" y="19"/>
                    </a:lnTo>
                    <a:lnTo>
                      <a:pt x="33" y="0"/>
                    </a:lnTo>
                    <a:lnTo>
                      <a:pt x="57" y="62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1" name="Freeform 1381"/>
              <p:cNvSpPr>
                <a:spLocks/>
              </p:cNvSpPr>
              <p:nvPr/>
            </p:nvSpPr>
            <p:spPr bwMode="auto">
              <a:xfrm>
                <a:off x="1593" y="2174"/>
                <a:ext cx="59" cy="34"/>
              </a:xfrm>
              <a:custGeom>
                <a:avLst/>
                <a:gdLst>
                  <a:gd name="T0" fmla="*/ 24 w 59"/>
                  <a:gd name="T1" fmla="*/ 24 h 34"/>
                  <a:gd name="T2" fmla="*/ 0 w 59"/>
                  <a:gd name="T3" fmla="*/ 9 h 34"/>
                  <a:gd name="T4" fmla="*/ 34 w 59"/>
                  <a:gd name="T5" fmla="*/ 0 h 34"/>
                  <a:gd name="T6" fmla="*/ 58 w 59"/>
                  <a:gd name="T7" fmla="*/ 33 h 34"/>
                  <a:gd name="T8" fmla="*/ 24 w 59"/>
                  <a:gd name="T9" fmla="*/ 2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4"/>
                  <a:gd name="T17" fmla="*/ 59 w 59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4">
                    <a:moveTo>
                      <a:pt x="24" y="24"/>
                    </a:moveTo>
                    <a:lnTo>
                      <a:pt x="0" y="9"/>
                    </a:lnTo>
                    <a:lnTo>
                      <a:pt x="34" y="0"/>
                    </a:lnTo>
                    <a:lnTo>
                      <a:pt x="58" y="33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2" name="Freeform 1382"/>
              <p:cNvSpPr>
                <a:spLocks/>
              </p:cNvSpPr>
              <p:nvPr/>
            </p:nvSpPr>
            <p:spPr bwMode="auto">
              <a:xfrm>
                <a:off x="2203" y="2323"/>
                <a:ext cx="58" cy="44"/>
              </a:xfrm>
              <a:custGeom>
                <a:avLst/>
                <a:gdLst>
                  <a:gd name="T0" fmla="*/ 24 w 58"/>
                  <a:gd name="T1" fmla="*/ 19 h 44"/>
                  <a:gd name="T2" fmla="*/ 0 w 58"/>
                  <a:gd name="T3" fmla="*/ 0 h 44"/>
                  <a:gd name="T4" fmla="*/ 33 w 58"/>
                  <a:gd name="T5" fmla="*/ 19 h 44"/>
                  <a:gd name="T6" fmla="*/ 57 w 58"/>
                  <a:gd name="T7" fmla="*/ 43 h 44"/>
                  <a:gd name="T8" fmla="*/ 24 w 58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19"/>
                    </a:moveTo>
                    <a:lnTo>
                      <a:pt x="0" y="0"/>
                    </a:lnTo>
                    <a:lnTo>
                      <a:pt x="33" y="19"/>
                    </a:lnTo>
                    <a:lnTo>
                      <a:pt x="57" y="43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3" name="Freeform 1383"/>
              <p:cNvSpPr>
                <a:spLocks/>
              </p:cNvSpPr>
              <p:nvPr/>
            </p:nvSpPr>
            <p:spPr bwMode="auto">
              <a:xfrm>
                <a:off x="2083" y="1996"/>
                <a:ext cx="58" cy="64"/>
              </a:xfrm>
              <a:custGeom>
                <a:avLst/>
                <a:gdLst>
                  <a:gd name="T0" fmla="*/ 24 w 58"/>
                  <a:gd name="T1" fmla="*/ 63 h 64"/>
                  <a:gd name="T2" fmla="*/ 0 w 58"/>
                  <a:gd name="T3" fmla="*/ 20 h 64"/>
                  <a:gd name="T4" fmla="*/ 33 w 58"/>
                  <a:gd name="T5" fmla="*/ 0 h 64"/>
                  <a:gd name="T6" fmla="*/ 57 w 58"/>
                  <a:gd name="T7" fmla="*/ 44 h 64"/>
                  <a:gd name="T8" fmla="*/ 24 w 58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63"/>
                    </a:moveTo>
                    <a:lnTo>
                      <a:pt x="0" y="20"/>
                    </a:lnTo>
                    <a:lnTo>
                      <a:pt x="33" y="0"/>
                    </a:lnTo>
                    <a:lnTo>
                      <a:pt x="57" y="44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4" name="Freeform 1384"/>
              <p:cNvSpPr>
                <a:spLocks/>
              </p:cNvSpPr>
              <p:nvPr/>
            </p:nvSpPr>
            <p:spPr bwMode="auto">
              <a:xfrm>
                <a:off x="1703" y="2265"/>
                <a:ext cx="59" cy="54"/>
              </a:xfrm>
              <a:custGeom>
                <a:avLst/>
                <a:gdLst>
                  <a:gd name="T0" fmla="*/ 24 w 59"/>
                  <a:gd name="T1" fmla="*/ 14 h 54"/>
                  <a:gd name="T2" fmla="*/ 0 w 59"/>
                  <a:gd name="T3" fmla="*/ 0 h 54"/>
                  <a:gd name="T4" fmla="*/ 34 w 59"/>
                  <a:gd name="T5" fmla="*/ 34 h 54"/>
                  <a:gd name="T6" fmla="*/ 58 w 59"/>
                  <a:gd name="T7" fmla="*/ 53 h 54"/>
                  <a:gd name="T8" fmla="*/ 24 w 59"/>
                  <a:gd name="T9" fmla="*/ 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14"/>
                    </a:moveTo>
                    <a:lnTo>
                      <a:pt x="0" y="0"/>
                    </a:lnTo>
                    <a:lnTo>
                      <a:pt x="34" y="34"/>
                    </a:lnTo>
                    <a:lnTo>
                      <a:pt x="58" y="53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5" name="Freeform 1385"/>
              <p:cNvSpPr>
                <a:spLocks/>
              </p:cNvSpPr>
              <p:nvPr/>
            </p:nvSpPr>
            <p:spPr bwMode="auto">
              <a:xfrm>
                <a:off x="2103" y="2116"/>
                <a:ext cx="57" cy="73"/>
              </a:xfrm>
              <a:custGeom>
                <a:avLst/>
                <a:gdLst>
                  <a:gd name="T0" fmla="*/ 24 w 57"/>
                  <a:gd name="T1" fmla="*/ 72 h 73"/>
                  <a:gd name="T2" fmla="*/ 0 w 57"/>
                  <a:gd name="T3" fmla="*/ 19 h 73"/>
                  <a:gd name="T4" fmla="*/ 28 w 57"/>
                  <a:gd name="T5" fmla="*/ 0 h 73"/>
                  <a:gd name="T6" fmla="*/ 56 w 57"/>
                  <a:gd name="T7" fmla="*/ 63 h 73"/>
                  <a:gd name="T8" fmla="*/ 24 w 57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3"/>
                  <a:gd name="T17" fmla="*/ 57 w 57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3">
                    <a:moveTo>
                      <a:pt x="24" y="72"/>
                    </a:moveTo>
                    <a:lnTo>
                      <a:pt x="0" y="19"/>
                    </a:lnTo>
                    <a:lnTo>
                      <a:pt x="28" y="0"/>
                    </a:lnTo>
                    <a:lnTo>
                      <a:pt x="56" y="63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6" name="Freeform 1386"/>
              <p:cNvSpPr>
                <a:spLocks/>
              </p:cNvSpPr>
              <p:nvPr/>
            </p:nvSpPr>
            <p:spPr bwMode="auto">
              <a:xfrm>
                <a:off x="2015" y="2054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53 h 78"/>
                  <a:gd name="T4" fmla="*/ 34 w 59"/>
                  <a:gd name="T5" fmla="*/ 0 h 78"/>
                  <a:gd name="T6" fmla="*/ 58 w 59"/>
                  <a:gd name="T7" fmla="*/ 34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53"/>
                    </a:lnTo>
                    <a:lnTo>
                      <a:pt x="34" y="0"/>
                    </a:lnTo>
                    <a:lnTo>
                      <a:pt x="58" y="34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7" name="Freeform 1387"/>
              <p:cNvSpPr>
                <a:spLocks/>
              </p:cNvSpPr>
              <p:nvPr/>
            </p:nvSpPr>
            <p:spPr bwMode="auto">
              <a:xfrm>
                <a:off x="1503" y="2193"/>
                <a:ext cx="57" cy="39"/>
              </a:xfrm>
              <a:custGeom>
                <a:avLst/>
                <a:gdLst>
                  <a:gd name="T0" fmla="*/ 24 w 57"/>
                  <a:gd name="T1" fmla="*/ 10 h 39"/>
                  <a:gd name="T2" fmla="*/ 0 w 57"/>
                  <a:gd name="T3" fmla="*/ 38 h 39"/>
                  <a:gd name="T4" fmla="*/ 33 w 57"/>
                  <a:gd name="T5" fmla="*/ 10 h 39"/>
                  <a:gd name="T6" fmla="*/ 56 w 57"/>
                  <a:gd name="T7" fmla="*/ 0 h 39"/>
                  <a:gd name="T8" fmla="*/ 24 w 57"/>
                  <a:gd name="T9" fmla="*/ 1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9"/>
                  <a:gd name="T17" fmla="*/ 57 w 57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9">
                    <a:moveTo>
                      <a:pt x="24" y="10"/>
                    </a:moveTo>
                    <a:lnTo>
                      <a:pt x="0" y="38"/>
                    </a:lnTo>
                    <a:lnTo>
                      <a:pt x="33" y="10"/>
                    </a:lnTo>
                    <a:lnTo>
                      <a:pt x="56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8" name="Freeform 1388"/>
              <p:cNvSpPr>
                <a:spLocks/>
              </p:cNvSpPr>
              <p:nvPr/>
            </p:nvSpPr>
            <p:spPr bwMode="auto">
              <a:xfrm>
                <a:off x="1943" y="2227"/>
                <a:ext cx="59" cy="49"/>
              </a:xfrm>
              <a:custGeom>
                <a:avLst/>
                <a:gdLst>
                  <a:gd name="T0" fmla="*/ 24 w 59"/>
                  <a:gd name="T1" fmla="*/ 24 h 49"/>
                  <a:gd name="T2" fmla="*/ 0 w 59"/>
                  <a:gd name="T3" fmla="*/ 48 h 49"/>
                  <a:gd name="T4" fmla="*/ 34 w 59"/>
                  <a:gd name="T5" fmla="*/ 4 h 49"/>
                  <a:gd name="T6" fmla="*/ 58 w 59"/>
                  <a:gd name="T7" fmla="*/ 0 h 49"/>
                  <a:gd name="T8" fmla="*/ 24 w 59"/>
                  <a:gd name="T9" fmla="*/ 2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24"/>
                    </a:moveTo>
                    <a:lnTo>
                      <a:pt x="0" y="48"/>
                    </a:lnTo>
                    <a:lnTo>
                      <a:pt x="34" y="4"/>
                    </a:lnTo>
                    <a:lnTo>
                      <a:pt x="58" y="0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9" name="Freeform 1389"/>
              <p:cNvSpPr>
                <a:spLocks/>
              </p:cNvSpPr>
              <p:nvPr/>
            </p:nvSpPr>
            <p:spPr bwMode="auto">
              <a:xfrm>
                <a:off x="1060" y="2150"/>
                <a:ext cx="60" cy="30"/>
              </a:xfrm>
              <a:custGeom>
                <a:avLst/>
                <a:gdLst>
                  <a:gd name="T0" fmla="*/ 24 w 60"/>
                  <a:gd name="T1" fmla="*/ 0 h 30"/>
                  <a:gd name="T2" fmla="*/ 0 w 60"/>
                  <a:gd name="T3" fmla="*/ 29 h 30"/>
                  <a:gd name="T4" fmla="*/ 35 w 60"/>
                  <a:gd name="T5" fmla="*/ 24 h 30"/>
                  <a:gd name="T6" fmla="*/ 59 w 60"/>
                  <a:gd name="T7" fmla="*/ 9 h 30"/>
                  <a:gd name="T8" fmla="*/ 24 w 6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0"/>
                  <a:gd name="T17" fmla="*/ 60 w 6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0">
                    <a:moveTo>
                      <a:pt x="24" y="0"/>
                    </a:moveTo>
                    <a:lnTo>
                      <a:pt x="0" y="29"/>
                    </a:lnTo>
                    <a:lnTo>
                      <a:pt x="35" y="24"/>
                    </a:lnTo>
                    <a:lnTo>
                      <a:pt x="59" y="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0" name="Freeform 1390"/>
              <p:cNvSpPr>
                <a:spLocks/>
              </p:cNvSpPr>
              <p:nvPr/>
            </p:nvSpPr>
            <p:spPr bwMode="auto">
              <a:xfrm>
                <a:off x="1977" y="2183"/>
                <a:ext cx="59" cy="49"/>
              </a:xfrm>
              <a:custGeom>
                <a:avLst/>
                <a:gdLst>
                  <a:gd name="T0" fmla="*/ 24 w 59"/>
                  <a:gd name="T1" fmla="*/ 44 h 49"/>
                  <a:gd name="T2" fmla="*/ 0 w 59"/>
                  <a:gd name="T3" fmla="*/ 48 h 49"/>
                  <a:gd name="T4" fmla="*/ 34 w 59"/>
                  <a:gd name="T5" fmla="*/ 0 h 49"/>
                  <a:gd name="T6" fmla="*/ 58 w 59"/>
                  <a:gd name="T7" fmla="*/ 10 h 49"/>
                  <a:gd name="T8" fmla="*/ 24 w 59"/>
                  <a:gd name="T9" fmla="*/ 4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44"/>
                    </a:moveTo>
                    <a:lnTo>
                      <a:pt x="0" y="48"/>
                    </a:lnTo>
                    <a:lnTo>
                      <a:pt x="34" y="0"/>
                    </a:lnTo>
                    <a:lnTo>
                      <a:pt x="58" y="10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1" name="Freeform 1391"/>
              <p:cNvSpPr>
                <a:spLocks/>
              </p:cNvSpPr>
              <p:nvPr/>
            </p:nvSpPr>
            <p:spPr bwMode="auto">
              <a:xfrm>
                <a:off x="936" y="2198"/>
                <a:ext cx="58" cy="54"/>
              </a:xfrm>
              <a:custGeom>
                <a:avLst/>
                <a:gdLst>
                  <a:gd name="T0" fmla="*/ 24 w 58"/>
                  <a:gd name="T1" fmla="*/ 9 h 54"/>
                  <a:gd name="T2" fmla="*/ 0 w 58"/>
                  <a:gd name="T3" fmla="*/ 53 h 54"/>
                  <a:gd name="T4" fmla="*/ 33 w 58"/>
                  <a:gd name="T5" fmla="*/ 48 h 54"/>
                  <a:gd name="T6" fmla="*/ 57 w 58"/>
                  <a:gd name="T7" fmla="*/ 0 h 54"/>
                  <a:gd name="T8" fmla="*/ 24 w 58"/>
                  <a:gd name="T9" fmla="*/ 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9"/>
                    </a:moveTo>
                    <a:lnTo>
                      <a:pt x="0" y="53"/>
                    </a:lnTo>
                    <a:lnTo>
                      <a:pt x="33" y="48"/>
                    </a:lnTo>
                    <a:lnTo>
                      <a:pt x="57" y="0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2" name="Freeform 1392"/>
              <p:cNvSpPr>
                <a:spLocks/>
              </p:cNvSpPr>
              <p:nvPr/>
            </p:nvSpPr>
            <p:spPr bwMode="auto">
              <a:xfrm>
                <a:off x="2049" y="2016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38 h 73"/>
                  <a:gd name="T4" fmla="*/ 34 w 59"/>
                  <a:gd name="T5" fmla="*/ 0 h 73"/>
                  <a:gd name="T6" fmla="*/ 58 w 59"/>
                  <a:gd name="T7" fmla="*/ 43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38"/>
                    </a:lnTo>
                    <a:lnTo>
                      <a:pt x="34" y="0"/>
                    </a:lnTo>
                    <a:lnTo>
                      <a:pt x="58" y="43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3" name="Freeform 1393"/>
              <p:cNvSpPr>
                <a:spLocks/>
              </p:cNvSpPr>
              <p:nvPr/>
            </p:nvSpPr>
            <p:spPr bwMode="auto">
              <a:xfrm>
                <a:off x="845" y="2236"/>
                <a:ext cx="59" cy="35"/>
              </a:xfrm>
              <a:custGeom>
                <a:avLst/>
                <a:gdLst>
                  <a:gd name="T0" fmla="*/ 24 w 59"/>
                  <a:gd name="T1" fmla="*/ 0 h 35"/>
                  <a:gd name="T2" fmla="*/ 0 w 59"/>
                  <a:gd name="T3" fmla="*/ 5 h 35"/>
                  <a:gd name="T4" fmla="*/ 34 w 59"/>
                  <a:gd name="T5" fmla="*/ 34 h 35"/>
                  <a:gd name="T6" fmla="*/ 58 w 59"/>
                  <a:gd name="T7" fmla="*/ 10 h 35"/>
                  <a:gd name="T8" fmla="*/ 24 w 5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5"/>
                  <a:gd name="T17" fmla="*/ 59 w 5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5">
                    <a:moveTo>
                      <a:pt x="24" y="0"/>
                    </a:moveTo>
                    <a:lnTo>
                      <a:pt x="0" y="5"/>
                    </a:lnTo>
                    <a:lnTo>
                      <a:pt x="34" y="34"/>
                    </a:lnTo>
                    <a:lnTo>
                      <a:pt x="58" y="1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4" name="Freeform 1394"/>
              <p:cNvSpPr>
                <a:spLocks/>
              </p:cNvSpPr>
              <p:nvPr/>
            </p:nvSpPr>
            <p:spPr bwMode="auto">
              <a:xfrm>
                <a:off x="1911" y="2251"/>
                <a:ext cx="57" cy="58"/>
              </a:xfrm>
              <a:custGeom>
                <a:avLst/>
                <a:gdLst>
                  <a:gd name="T0" fmla="*/ 24 w 57"/>
                  <a:gd name="T1" fmla="*/ 24 h 58"/>
                  <a:gd name="T2" fmla="*/ 0 w 57"/>
                  <a:gd name="T3" fmla="*/ 57 h 58"/>
                  <a:gd name="T4" fmla="*/ 32 w 57"/>
                  <a:gd name="T5" fmla="*/ 24 h 58"/>
                  <a:gd name="T6" fmla="*/ 56 w 57"/>
                  <a:gd name="T7" fmla="*/ 0 h 58"/>
                  <a:gd name="T8" fmla="*/ 24 w 57"/>
                  <a:gd name="T9" fmla="*/ 2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4" y="24"/>
                    </a:moveTo>
                    <a:lnTo>
                      <a:pt x="0" y="57"/>
                    </a:lnTo>
                    <a:lnTo>
                      <a:pt x="32" y="24"/>
                    </a:lnTo>
                    <a:lnTo>
                      <a:pt x="56" y="0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5" name="Freeform 1395"/>
              <p:cNvSpPr>
                <a:spLocks/>
              </p:cNvSpPr>
              <p:nvPr/>
            </p:nvSpPr>
            <p:spPr bwMode="auto">
              <a:xfrm>
                <a:off x="2073" y="2059"/>
                <a:ext cx="59" cy="77"/>
              </a:xfrm>
              <a:custGeom>
                <a:avLst/>
                <a:gdLst>
                  <a:gd name="T0" fmla="*/ 30 w 59"/>
                  <a:gd name="T1" fmla="*/ 76 h 77"/>
                  <a:gd name="T2" fmla="*/ 0 w 59"/>
                  <a:gd name="T3" fmla="*/ 29 h 77"/>
                  <a:gd name="T4" fmla="*/ 34 w 59"/>
                  <a:gd name="T5" fmla="*/ 0 h 77"/>
                  <a:gd name="T6" fmla="*/ 58 w 59"/>
                  <a:gd name="T7" fmla="*/ 57 h 77"/>
                  <a:gd name="T8" fmla="*/ 30 w 59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7"/>
                  <a:gd name="T17" fmla="*/ 59 w 5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7">
                    <a:moveTo>
                      <a:pt x="30" y="76"/>
                    </a:moveTo>
                    <a:lnTo>
                      <a:pt x="0" y="29"/>
                    </a:lnTo>
                    <a:lnTo>
                      <a:pt x="34" y="0"/>
                    </a:lnTo>
                    <a:lnTo>
                      <a:pt x="58" y="57"/>
                    </a:lnTo>
                    <a:lnTo>
                      <a:pt x="30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6" name="Freeform 1396"/>
              <p:cNvSpPr>
                <a:spLocks/>
              </p:cNvSpPr>
              <p:nvPr/>
            </p:nvSpPr>
            <p:spPr bwMode="auto">
              <a:xfrm>
                <a:off x="2011" y="2131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52 h 63"/>
                  <a:gd name="T4" fmla="*/ 28 w 58"/>
                  <a:gd name="T5" fmla="*/ 0 h 63"/>
                  <a:gd name="T6" fmla="*/ 57 w 58"/>
                  <a:gd name="T7" fmla="*/ 33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52"/>
                    </a:lnTo>
                    <a:lnTo>
                      <a:pt x="28" y="0"/>
                    </a:lnTo>
                    <a:lnTo>
                      <a:pt x="57" y="33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7" name="Freeform 1397"/>
              <p:cNvSpPr>
                <a:spLocks/>
              </p:cNvSpPr>
              <p:nvPr/>
            </p:nvSpPr>
            <p:spPr bwMode="auto">
              <a:xfrm>
                <a:off x="1204" y="2198"/>
                <a:ext cx="60" cy="63"/>
              </a:xfrm>
              <a:custGeom>
                <a:avLst/>
                <a:gdLst>
                  <a:gd name="T0" fmla="*/ 24 w 60"/>
                  <a:gd name="T1" fmla="*/ 9 h 63"/>
                  <a:gd name="T2" fmla="*/ 0 w 60"/>
                  <a:gd name="T3" fmla="*/ 0 h 63"/>
                  <a:gd name="T4" fmla="*/ 35 w 60"/>
                  <a:gd name="T5" fmla="*/ 43 h 63"/>
                  <a:gd name="T6" fmla="*/ 59 w 60"/>
                  <a:gd name="T7" fmla="*/ 62 h 63"/>
                  <a:gd name="T8" fmla="*/ 24 w 60"/>
                  <a:gd name="T9" fmla="*/ 9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3"/>
                  <a:gd name="T17" fmla="*/ 60 w 6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3">
                    <a:moveTo>
                      <a:pt x="24" y="9"/>
                    </a:moveTo>
                    <a:lnTo>
                      <a:pt x="0" y="0"/>
                    </a:lnTo>
                    <a:lnTo>
                      <a:pt x="35" y="43"/>
                    </a:lnTo>
                    <a:lnTo>
                      <a:pt x="59" y="62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8" name="Freeform 1398"/>
              <p:cNvSpPr>
                <a:spLocks/>
              </p:cNvSpPr>
              <p:nvPr/>
            </p:nvSpPr>
            <p:spPr bwMode="auto">
              <a:xfrm>
                <a:off x="1119" y="2155"/>
                <a:ext cx="58" cy="34"/>
              </a:xfrm>
              <a:custGeom>
                <a:avLst/>
                <a:gdLst>
                  <a:gd name="T0" fmla="*/ 24 w 58"/>
                  <a:gd name="T1" fmla="*/ 0 h 34"/>
                  <a:gd name="T2" fmla="*/ 0 w 58"/>
                  <a:gd name="T3" fmla="*/ 4 h 34"/>
                  <a:gd name="T4" fmla="*/ 33 w 58"/>
                  <a:gd name="T5" fmla="*/ 19 h 34"/>
                  <a:gd name="T6" fmla="*/ 57 w 58"/>
                  <a:gd name="T7" fmla="*/ 33 h 34"/>
                  <a:gd name="T8" fmla="*/ 24 w 5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4" y="0"/>
                    </a:moveTo>
                    <a:lnTo>
                      <a:pt x="0" y="4"/>
                    </a:lnTo>
                    <a:lnTo>
                      <a:pt x="33" y="19"/>
                    </a:lnTo>
                    <a:lnTo>
                      <a:pt x="57" y="33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9" name="Freeform 1399"/>
              <p:cNvSpPr>
                <a:spLocks/>
              </p:cNvSpPr>
              <p:nvPr/>
            </p:nvSpPr>
            <p:spPr bwMode="auto">
              <a:xfrm>
                <a:off x="2039" y="2088"/>
                <a:ext cx="65" cy="77"/>
              </a:xfrm>
              <a:custGeom>
                <a:avLst/>
                <a:gdLst>
                  <a:gd name="T0" fmla="*/ 29 w 65"/>
                  <a:gd name="T1" fmla="*/ 76 h 77"/>
                  <a:gd name="T2" fmla="*/ 0 w 65"/>
                  <a:gd name="T3" fmla="*/ 43 h 77"/>
                  <a:gd name="T4" fmla="*/ 35 w 65"/>
                  <a:gd name="T5" fmla="*/ 0 h 77"/>
                  <a:gd name="T6" fmla="*/ 64 w 65"/>
                  <a:gd name="T7" fmla="*/ 47 h 77"/>
                  <a:gd name="T8" fmla="*/ 29 w 65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7"/>
                  <a:gd name="T17" fmla="*/ 65 w 65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7">
                    <a:moveTo>
                      <a:pt x="29" y="76"/>
                    </a:moveTo>
                    <a:lnTo>
                      <a:pt x="0" y="43"/>
                    </a:lnTo>
                    <a:lnTo>
                      <a:pt x="35" y="0"/>
                    </a:lnTo>
                    <a:lnTo>
                      <a:pt x="64" y="47"/>
                    </a:lnTo>
                    <a:lnTo>
                      <a:pt x="29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0" name="Freeform 1400"/>
              <p:cNvSpPr>
                <a:spLocks/>
              </p:cNvSpPr>
              <p:nvPr/>
            </p:nvSpPr>
            <p:spPr bwMode="auto">
              <a:xfrm>
                <a:off x="1287" y="2265"/>
                <a:ext cx="58" cy="39"/>
              </a:xfrm>
              <a:custGeom>
                <a:avLst/>
                <a:gdLst>
                  <a:gd name="T0" fmla="*/ 24 w 58"/>
                  <a:gd name="T1" fmla="*/ 0 h 39"/>
                  <a:gd name="T2" fmla="*/ 0 w 58"/>
                  <a:gd name="T3" fmla="*/ 0 h 39"/>
                  <a:gd name="T4" fmla="*/ 33 w 58"/>
                  <a:gd name="T5" fmla="*/ 38 h 39"/>
                  <a:gd name="T6" fmla="*/ 57 w 58"/>
                  <a:gd name="T7" fmla="*/ 24 h 39"/>
                  <a:gd name="T8" fmla="*/ 24 w 5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0"/>
                    </a:moveTo>
                    <a:lnTo>
                      <a:pt x="0" y="0"/>
                    </a:lnTo>
                    <a:lnTo>
                      <a:pt x="33" y="38"/>
                    </a:lnTo>
                    <a:lnTo>
                      <a:pt x="57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1" name="Freeform 1401"/>
              <p:cNvSpPr>
                <a:spLocks/>
              </p:cNvSpPr>
              <p:nvPr/>
            </p:nvSpPr>
            <p:spPr bwMode="auto">
              <a:xfrm>
                <a:off x="2068" y="2135"/>
                <a:ext cx="60" cy="64"/>
              </a:xfrm>
              <a:custGeom>
                <a:avLst/>
                <a:gdLst>
                  <a:gd name="T0" fmla="*/ 24 w 60"/>
                  <a:gd name="T1" fmla="*/ 63 h 64"/>
                  <a:gd name="T2" fmla="*/ 0 w 60"/>
                  <a:gd name="T3" fmla="*/ 29 h 64"/>
                  <a:gd name="T4" fmla="*/ 35 w 60"/>
                  <a:gd name="T5" fmla="*/ 0 h 64"/>
                  <a:gd name="T6" fmla="*/ 59 w 60"/>
                  <a:gd name="T7" fmla="*/ 53 h 64"/>
                  <a:gd name="T8" fmla="*/ 24 w 60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4"/>
                  <a:gd name="T17" fmla="*/ 60 w 6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4">
                    <a:moveTo>
                      <a:pt x="24" y="63"/>
                    </a:moveTo>
                    <a:lnTo>
                      <a:pt x="0" y="29"/>
                    </a:lnTo>
                    <a:lnTo>
                      <a:pt x="35" y="0"/>
                    </a:lnTo>
                    <a:lnTo>
                      <a:pt x="59" y="53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2" name="Freeform 1402"/>
              <p:cNvSpPr>
                <a:spLocks/>
              </p:cNvSpPr>
              <p:nvPr/>
            </p:nvSpPr>
            <p:spPr bwMode="auto">
              <a:xfrm>
                <a:off x="1617" y="2198"/>
                <a:ext cx="59" cy="44"/>
              </a:xfrm>
              <a:custGeom>
                <a:avLst/>
                <a:gdLst>
                  <a:gd name="T0" fmla="*/ 29 w 59"/>
                  <a:gd name="T1" fmla="*/ 9 h 44"/>
                  <a:gd name="T2" fmla="*/ 0 w 59"/>
                  <a:gd name="T3" fmla="*/ 0 h 44"/>
                  <a:gd name="T4" fmla="*/ 34 w 59"/>
                  <a:gd name="T5" fmla="*/ 9 h 44"/>
                  <a:gd name="T6" fmla="*/ 58 w 59"/>
                  <a:gd name="T7" fmla="*/ 43 h 44"/>
                  <a:gd name="T8" fmla="*/ 29 w 59"/>
                  <a:gd name="T9" fmla="*/ 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9" y="9"/>
                    </a:moveTo>
                    <a:lnTo>
                      <a:pt x="0" y="0"/>
                    </a:lnTo>
                    <a:lnTo>
                      <a:pt x="34" y="9"/>
                    </a:lnTo>
                    <a:lnTo>
                      <a:pt x="58" y="43"/>
                    </a:lnTo>
                    <a:lnTo>
                      <a:pt x="29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3" name="Freeform 1403"/>
              <p:cNvSpPr>
                <a:spLocks/>
              </p:cNvSpPr>
              <p:nvPr/>
            </p:nvSpPr>
            <p:spPr bwMode="auto">
              <a:xfrm>
                <a:off x="1785" y="2313"/>
                <a:ext cx="59" cy="35"/>
              </a:xfrm>
              <a:custGeom>
                <a:avLst/>
                <a:gdLst>
                  <a:gd name="T0" fmla="*/ 24 w 59"/>
                  <a:gd name="T1" fmla="*/ 0 h 35"/>
                  <a:gd name="T2" fmla="*/ 0 w 59"/>
                  <a:gd name="T3" fmla="*/ 10 h 35"/>
                  <a:gd name="T4" fmla="*/ 34 w 59"/>
                  <a:gd name="T5" fmla="*/ 34 h 35"/>
                  <a:gd name="T6" fmla="*/ 58 w 59"/>
                  <a:gd name="T7" fmla="*/ 14 h 35"/>
                  <a:gd name="T8" fmla="*/ 24 w 5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5"/>
                  <a:gd name="T17" fmla="*/ 59 w 5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5">
                    <a:moveTo>
                      <a:pt x="24" y="0"/>
                    </a:moveTo>
                    <a:lnTo>
                      <a:pt x="0" y="10"/>
                    </a:lnTo>
                    <a:lnTo>
                      <a:pt x="34" y="34"/>
                    </a:lnTo>
                    <a:lnTo>
                      <a:pt x="58" y="1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4" name="Freeform 1404"/>
              <p:cNvSpPr>
                <a:spLocks/>
              </p:cNvSpPr>
              <p:nvPr/>
            </p:nvSpPr>
            <p:spPr bwMode="auto">
              <a:xfrm>
                <a:off x="787" y="2198"/>
                <a:ext cx="59" cy="49"/>
              </a:xfrm>
              <a:custGeom>
                <a:avLst/>
                <a:gdLst>
                  <a:gd name="T0" fmla="*/ 24 w 59"/>
                  <a:gd name="T1" fmla="*/ 14 h 49"/>
                  <a:gd name="T2" fmla="*/ 0 w 59"/>
                  <a:gd name="T3" fmla="*/ 0 h 49"/>
                  <a:gd name="T4" fmla="*/ 34 w 59"/>
                  <a:gd name="T5" fmla="*/ 48 h 49"/>
                  <a:gd name="T6" fmla="*/ 58 w 59"/>
                  <a:gd name="T7" fmla="*/ 43 h 49"/>
                  <a:gd name="T8" fmla="*/ 24 w 59"/>
                  <a:gd name="T9" fmla="*/ 1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14"/>
                    </a:moveTo>
                    <a:lnTo>
                      <a:pt x="0" y="0"/>
                    </a:lnTo>
                    <a:lnTo>
                      <a:pt x="34" y="48"/>
                    </a:lnTo>
                    <a:lnTo>
                      <a:pt x="58" y="43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5" name="Freeform 1405"/>
              <p:cNvSpPr>
                <a:spLocks/>
              </p:cNvSpPr>
              <p:nvPr/>
            </p:nvSpPr>
            <p:spPr bwMode="auto">
              <a:xfrm>
                <a:off x="1468" y="2203"/>
                <a:ext cx="60" cy="49"/>
              </a:xfrm>
              <a:custGeom>
                <a:avLst/>
                <a:gdLst>
                  <a:gd name="T0" fmla="*/ 24 w 60"/>
                  <a:gd name="T1" fmla="*/ 9 h 49"/>
                  <a:gd name="T2" fmla="*/ 0 w 60"/>
                  <a:gd name="T3" fmla="*/ 48 h 49"/>
                  <a:gd name="T4" fmla="*/ 35 w 60"/>
                  <a:gd name="T5" fmla="*/ 28 h 49"/>
                  <a:gd name="T6" fmla="*/ 59 w 60"/>
                  <a:gd name="T7" fmla="*/ 0 h 49"/>
                  <a:gd name="T8" fmla="*/ 24 w 60"/>
                  <a:gd name="T9" fmla="*/ 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24" y="9"/>
                    </a:moveTo>
                    <a:lnTo>
                      <a:pt x="0" y="48"/>
                    </a:lnTo>
                    <a:lnTo>
                      <a:pt x="35" y="28"/>
                    </a:lnTo>
                    <a:lnTo>
                      <a:pt x="59" y="0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6" name="Freeform 1406"/>
              <p:cNvSpPr>
                <a:spLocks/>
              </p:cNvSpPr>
              <p:nvPr/>
            </p:nvSpPr>
            <p:spPr bwMode="auto">
              <a:xfrm>
                <a:off x="2092" y="2188"/>
                <a:ext cx="60" cy="54"/>
              </a:xfrm>
              <a:custGeom>
                <a:avLst/>
                <a:gdLst>
                  <a:gd name="T0" fmla="*/ 24 w 60"/>
                  <a:gd name="T1" fmla="*/ 43 h 54"/>
                  <a:gd name="T2" fmla="*/ 0 w 60"/>
                  <a:gd name="T3" fmla="*/ 10 h 54"/>
                  <a:gd name="T4" fmla="*/ 35 w 60"/>
                  <a:gd name="T5" fmla="*/ 0 h 54"/>
                  <a:gd name="T6" fmla="*/ 59 w 60"/>
                  <a:gd name="T7" fmla="*/ 53 h 54"/>
                  <a:gd name="T8" fmla="*/ 24 w 60"/>
                  <a:gd name="T9" fmla="*/ 4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24" y="43"/>
                    </a:moveTo>
                    <a:lnTo>
                      <a:pt x="0" y="10"/>
                    </a:lnTo>
                    <a:lnTo>
                      <a:pt x="35" y="0"/>
                    </a:lnTo>
                    <a:lnTo>
                      <a:pt x="59" y="53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7" name="Freeform 1407"/>
              <p:cNvSpPr>
                <a:spLocks/>
              </p:cNvSpPr>
              <p:nvPr/>
            </p:nvSpPr>
            <p:spPr bwMode="auto">
              <a:xfrm>
                <a:off x="1876" y="2275"/>
                <a:ext cx="60" cy="49"/>
              </a:xfrm>
              <a:custGeom>
                <a:avLst/>
                <a:gdLst>
                  <a:gd name="T0" fmla="*/ 24 w 60"/>
                  <a:gd name="T1" fmla="*/ 14 h 49"/>
                  <a:gd name="T2" fmla="*/ 0 w 60"/>
                  <a:gd name="T3" fmla="*/ 48 h 49"/>
                  <a:gd name="T4" fmla="*/ 35 w 60"/>
                  <a:gd name="T5" fmla="*/ 33 h 49"/>
                  <a:gd name="T6" fmla="*/ 59 w 60"/>
                  <a:gd name="T7" fmla="*/ 0 h 49"/>
                  <a:gd name="T8" fmla="*/ 24 w 60"/>
                  <a:gd name="T9" fmla="*/ 1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24" y="14"/>
                    </a:moveTo>
                    <a:lnTo>
                      <a:pt x="0" y="48"/>
                    </a:lnTo>
                    <a:lnTo>
                      <a:pt x="35" y="33"/>
                    </a:lnTo>
                    <a:lnTo>
                      <a:pt x="59" y="0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8" name="Freeform 1408"/>
              <p:cNvSpPr>
                <a:spLocks/>
              </p:cNvSpPr>
              <p:nvPr/>
            </p:nvSpPr>
            <p:spPr bwMode="auto">
              <a:xfrm>
                <a:off x="1344" y="2265"/>
                <a:ext cx="58" cy="39"/>
              </a:xfrm>
              <a:custGeom>
                <a:avLst/>
                <a:gdLst>
                  <a:gd name="T0" fmla="*/ 24 w 58"/>
                  <a:gd name="T1" fmla="*/ 0 h 39"/>
                  <a:gd name="T2" fmla="*/ 0 w 58"/>
                  <a:gd name="T3" fmla="*/ 24 h 39"/>
                  <a:gd name="T4" fmla="*/ 33 w 58"/>
                  <a:gd name="T5" fmla="*/ 38 h 39"/>
                  <a:gd name="T6" fmla="*/ 57 w 58"/>
                  <a:gd name="T7" fmla="*/ 5 h 39"/>
                  <a:gd name="T8" fmla="*/ 24 w 5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0"/>
                    </a:moveTo>
                    <a:lnTo>
                      <a:pt x="0" y="24"/>
                    </a:lnTo>
                    <a:lnTo>
                      <a:pt x="33" y="38"/>
                    </a:lnTo>
                    <a:lnTo>
                      <a:pt x="57" y="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9" name="Freeform 1409"/>
              <p:cNvSpPr>
                <a:spLocks/>
              </p:cNvSpPr>
              <p:nvPr/>
            </p:nvSpPr>
            <p:spPr bwMode="auto">
              <a:xfrm>
                <a:off x="2116" y="2231"/>
                <a:ext cx="60" cy="59"/>
              </a:xfrm>
              <a:custGeom>
                <a:avLst/>
                <a:gdLst>
                  <a:gd name="T0" fmla="*/ 30 w 60"/>
                  <a:gd name="T1" fmla="*/ 29 h 59"/>
                  <a:gd name="T2" fmla="*/ 0 w 60"/>
                  <a:gd name="T3" fmla="*/ 0 h 59"/>
                  <a:gd name="T4" fmla="*/ 35 w 60"/>
                  <a:gd name="T5" fmla="*/ 10 h 59"/>
                  <a:gd name="T6" fmla="*/ 59 w 60"/>
                  <a:gd name="T7" fmla="*/ 58 h 59"/>
                  <a:gd name="T8" fmla="*/ 30 w 60"/>
                  <a:gd name="T9" fmla="*/ 2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9"/>
                  <a:gd name="T17" fmla="*/ 60 w 60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9">
                    <a:moveTo>
                      <a:pt x="30" y="29"/>
                    </a:moveTo>
                    <a:lnTo>
                      <a:pt x="0" y="0"/>
                    </a:lnTo>
                    <a:lnTo>
                      <a:pt x="35" y="10"/>
                    </a:lnTo>
                    <a:lnTo>
                      <a:pt x="59" y="58"/>
                    </a:lnTo>
                    <a:lnTo>
                      <a:pt x="30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0" name="Freeform 1410"/>
              <p:cNvSpPr>
                <a:spLocks/>
              </p:cNvSpPr>
              <p:nvPr/>
            </p:nvSpPr>
            <p:spPr bwMode="auto">
              <a:xfrm>
                <a:off x="1559" y="2183"/>
                <a:ext cx="59" cy="17"/>
              </a:xfrm>
              <a:custGeom>
                <a:avLst/>
                <a:gdLst>
                  <a:gd name="T0" fmla="*/ 24 w 59"/>
                  <a:gd name="T1" fmla="*/ 0 h 17"/>
                  <a:gd name="T2" fmla="*/ 0 w 59"/>
                  <a:gd name="T3" fmla="*/ 10 h 17"/>
                  <a:gd name="T4" fmla="*/ 34 w 59"/>
                  <a:gd name="T5" fmla="*/ 0 h 17"/>
                  <a:gd name="T6" fmla="*/ 58 w 59"/>
                  <a:gd name="T7" fmla="*/ 16 h 17"/>
                  <a:gd name="T8" fmla="*/ 24 w 5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7"/>
                  <a:gd name="T17" fmla="*/ 59 w 5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7">
                    <a:moveTo>
                      <a:pt x="24" y="0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16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1" name="Freeform 1411"/>
              <p:cNvSpPr>
                <a:spLocks/>
              </p:cNvSpPr>
              <p:nvPr/>
            </p:nvSpPr>
            <p:spPr bwMode="auto">
              <a:xfrm>
                <a:off x="2227" y="2342"/>
                <a:ext cx="58" cy="25"/>
              </a:xfrm>
              <a:custGeom>
                <a:avLst/>
                <a:gdLst>
                  <a:gd name="T0" fmla="*/ 24 w 58"/>
                  <a:gd name="T1" fmla="*/ 5 h 25"/>
                  <a:gd name="T2" fmla="*/ 0 w 58"/>
                  <a:gd name="T3" fmla="*/ 0 h 25"/>
                  <a:gd name="T4" fmla="*/ 33 w 58"/>
                  <a:gd name="T5" fmla="*/ 24 h 25"/>
                  <a:gd name="T6" fmla="*/ 57 w 58"/>
                  <a:gd name="T7" fmla="*/ 24 h 25"/>
                  <a:gd name="T8" fmla="*/ 24 w 58"/>
                  <a:gd name="T9" fmla="*/ 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5"/>
                  <a:gd name="T17" fmla="*/ 58 w 5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5">
                    <a:moveTo>
                      <a:pt x="24" y="5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57" y="24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2" name="Freeform 1412"/>
              <p:cNvSpPr>
                <a:spLocks/>
              </p:cNvSpPr>
              <p:nvPr/>
            </p:nvSpPr>
            <p:spPr bwMode="auto">
              <a:xfrm>
                <a:off x="1727" y="2279"/>
                <a:ext cx="59" cy="45"/>
              </a:xfrm>
              <a:custGeom>
                <a:avLst/>
                <a:gdLst>
                  <a:gd name="T0" fmla="*/ 24 w 59"/>
                  <a:gd name="T1" fmla="*/ 10 h 45"/>
                  <a:gd name="T2" fmla="*/ 0 w 59"/>
                  <a:gd name="T3" fmla="*/ 0 h 45"/>
                  <a:gd name="T4" fmla="*/ 34 w 59"/>
                  <a:gd name="T5" fmla="*/ 39 h 45"/>
                  <a:gd name="T6" fmla="*/ 58 w 59"/>
                  <a:gd name="T7" fmla="*/ 44 h 45"/>
                  <a:gd name="T8" fmla="*/ 24 w 59"/>
                  <a:gd name="T9" fmla="*/ 1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5"/>
                  <a:gd name="T17" fmla="*/ 59 w 5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5">
                    <a:moveTo>
                      <a:pt x="24" y="10"/>
                    </a:moveTo>
                    <a:lnTo>
                      <a:pt x="0" y="0"/>
                    </a:lnTo>
                    <a:lnTo>
                      <a:pt x="34" y="39"/>
                    </a:lnTo>
                    <a:lnTo>
                      <a:pt x="58" y="44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3" name="Freeform 1413"/>
              <p:cNvSpPr>
                <a:spLocks/>
              </p:cNvSpPr>
              <p:nvPr/>
            </p:nvSpPr>
            <p:spPr bwMode="auto">
              <a:xfrm>
                <a:off x="2035" y="2164"/>
                <a:ext cx="58" cy="44"/>
              </a:xfrm>
              <a:custGeom>
                <a:avLst/>
                <a:gdLst>
                  <a:gd name="T0" fmla="*/ 24 w 58"/>
                  <a:gd name="T1" fmla="*/ 43 h 44"/>
                  <a:gd name="T2" fmla="*/ 0 w 58"/>
                  <a:gd name="T3" fmla="*/ 29 h 44"/>
                  <a:gd name="T4" fmla="*/ 33 w 58"/>
                  <a:gd name="T5" fmla="*/ 0 h 44"/>
                  <a:gd name="T6" fmla="*/ 57 w 58"/>
                  <a:gd name="T7" fmla="*/ 34 h 44"/>
                  <a:gd name="T8" fmla="*/ 24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43"/>
                    </a:moveTo>
                    <a:lnTo>
                      <a:pt x="0" y="29"/>
                    </a:lnTo>
                    <a:lnTo>
                      <a:pt x="33" y="0"/>
                    </a:lnTo>
                    <a:lnTo>
                      <a:pt x="57" y="34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4" name="Freeform 1414"/>
              <p:cNvSpPr>
                <a:spLocks/>
              </p:cNvSpPr>
              <p:nvPr/>
            </p:nvSpPr>
            <p:spPr bwMode="auto">
              <a:xfrm>
                <a:off x="903" y="2207"/>
                <a:ext cx="58" cy="45"/>
              </a:xfrm>
              <a:custGeom>
                <a:avLst/>
                <a:gdLst>
                  <a:gd name="T0" fmla="*/ 29 w 58"/>
                  <a:gd name="T1" fmla="*/ 10 h 45"/>
                  <a:gd name="T2" fmla="*/ 0 w 58"/>
                  <a:gd name="T3" fmla="*/ 39 h 45"/>
                  <a:gd name="T4" fmla="*/ 33 w 58"/>
                  <a:gd name="T5" fmla="*/ 44 h 45"/>
                  <a:gd name="T6" fmla="*/ 57 w 58"/>
                  <a:gd name="T7" fmla="*/ 0 h 45"/>
                  <a:gd name="T8" fmla="*/ 29 w 58"/>
                  <a:gd name="T9" fmla="*/ 1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5"/>
                  <a:gd name="T17" fmla="*/ 58 w 5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5">
                    <a:moveTo>
                      <a:pt x="29" y="10"/>
                    </a:moveTo>
                    <a:lnTo>
                      <a:pt x="0" y="39"/>
                    </a:lnTo>
                    <a:lnTo>
                      <a:pt x="33" y="44"/>
                    </a:lnTo>
                    <a:lnTo>
                      <a:pt x="57" y="0"/>
                    </a:lnTo>
                    <a:lnTo>
                      <a:pt x="29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5" name="Freeform 1415"/>
              <p:cNvSpPr>
                <a:spLocks/>
              </p:cNvSpPr>
              <p:nvPr/>
            </p:nvSpPr>
            <p:spPr bwMode="auto">
              <a:xfrm>
                <a:off x="1027" y="2150"/>
                <a:ext cx="58" cy="39"/>
              </a:xfrm>
              <a:custGeom>
                <a:avLst/>
                <a:gdLst>
                  <a:gd name="T0" fmla="*/ 24 w 58"/>
                  <a:gd name="T1" fmla="*/ 0 h 39"/>
                  <a:gd name="T2" fmla="*/ 0 w 58"/>
                  <a:gd name="T3" fmla="*/ 38 h 39"/>
                  <a:gd name="T4" fmla="*/ 33 w 58"/>
                  <a:gd name="T5" fmla="*/ 29 h 39"/>
                  <a:gd name="T6" fmla="*/ 57 w 58"/>
                  <a:gd name="T7" fmla="*/ 0 h 39"/>
                  <a:gd name="T8" fmla="*/ 24 w 5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0"/>
                    </a:moveTo>
                    <a:lnTo>
                      <a:pt x="0" y="38"/>
                    </a:lnTo>
                    <a:lnTo>
                      <a:pt x="33" y="29"/>
                    </a:lnTo>
                    <a:lnTo>
                      <a:pt x="57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6" name="Freeform 1416"/>
              <p:cNvSpPr>
                <a:spLocks/>
              </p:cNvSpPr>
              <p:nvPr/>
            </p:nvSpPr>
            <p:spPr bwMode="auto">
              <a:xfrm>
                <a:off x="2284" y="2347"/>
                <a:ext cx="60" cy="20"/>
              </a:xfrm>
              <a:custGeom>
                <a:avLst/>
                <a:gdLst>
                  <a:gd name="T0" fmla="*/ 24 w 60"/>
                  <a:gd name="T1" fmla="*/ 0 h 20"/>
                  <a:gd name="T2" fmla="*/ 0 w 60"/>
                  <a:gd name="T3" fmla="*/ 19 h 20"/>
                  <a:gd name="T4" fmla="*/ 35 w 60"/>
                  <a:gd name="T5" fmla="*/ 19 h 20"/>
                  <a:gd name="T6" fmla="*/ 59 w 60"/>
                  <a:gd name="T7" fmla="*/ 0 h 20"/>
                  <a:gd name="T8" fmla="*/ 24 w 6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0"/>
                  <a:gd name="T17" fmla="*/ 60 w 6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0">
                    <a:moveTo>
                      <a:pt x="24" y="0"/>
                    </a:moveTo>
                    <a:lnTo>
                      <a:pt x="0" y="19"/>
                    </a:lnTo>
                    <a:lnTo>
                      <a:pt x="35" y="19"/>
                    </a:lnTo>
                    <a:lnTo>
                      <a:pt x="59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7" name="Freeform 1417"/>
              <p:cNvSpPr>
                <a:spLocks/>
              </p:cNvSpPr>
              <p:nvPr/>
            </p:nvSpPr>
            <p:spPr bwMode="auto">
              <a:xfrm>
                <a:off x="2145" y="2260"/>
                <a:ext cx="59" cy="64"/>
              </a:xfrm>
              <a:custGeom>
                <a:avLst/>
                <a:gdLst>
                  <a:gd name="T0" fmla="*/ 24 w 59"/>
                  <a:gd name="T1" fmla="*/ 24 h 64"/>
                  <a:gd name="T2" fmla="*/ 0 w 59"/>
                  <a:gd name="T3" fmla="*/ 0 h 64"/>
                  <a:gd name="T4" fmla="*/ 30 w 59"/>
                  <a:gd name="T5" fmla="*/ 29 h 64"/>
                  <a:gd name="T6" fmla="*/ 58 w 59"/>
                  <a:gd name="T7" fmla="*/ 63 h 64"/>
                  <a:gd name="T8" fmla="*/ 24 w 59"/>
                  <a:gd name="T9" fmla="*/ 2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24"/>
                    </a:moveTo>
                    <a:lnTo>
                      <a:pt x="0" y="0"/>
                    </a:lnTo>
                    <a:lnTo>
                      <a:pt x="30" y="29"/>
                    </a:lnTo>
                    <a:lnTo>
                      <a:pt x="58" y="63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8" name="Freeform 1418"/>
              <p:cNvSpPr>
                <a:spLocks/>
              </p:cNvSpPr>
              <p:nvPr/>
            </p:nvSpPr>
            <p:spPr bwMode="auto">
              <a:xfrm>
                <a:off x="1435" y="2212"/>
                <a:ext cx="58" cy="54"/>
              </a:xfrm>
              <a:custGeom>
                <a:avLst/>
                <a:gdLst>
                  <a:gd name="T0" fmla="*/ 24 w 58"/>
                  <a:gd name="T1" fmla="*/ 10 h 54"/>
                  <a:gd name="T2" fmla="*/ 0 w 58"/>
                  <a:gd name="T3" fmla="*/ 53 h 54"/>
                  <a:gd name="T4" fmla="*/ 33 w 58"/>
                  <a:gd name="T5" fmla="*/ 39 h 54"/>
                  <a:gd name="T6" fmla="*/ 57 w 58"/>
                  <a:gd name="T7" fmla="*/ 0 h 54"/>
                  <a:gd name="T8" fmla="*/ 24 w 58"/>
                  <a:gd name="T9" fmla="*/ 1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10"/>
                    </a:moveTo>
                    <a:lnTo>
                      <a:pt x="0" y="53"/>
                    </a:lnTo>
                    <a:lnTo>
                      <a:pt x="33" y="39"/>
                    </a:lnTo>
                    <a:lnTo>
                      <a:pt x="57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9" name="Freeform 1419"/>
              <p:cNvSpPr>
                <a:spLocks/>
              </p:cNvSpPr>
              <p:nvPr/>
            </p:nvSpPr>
            <p:spPr bwMode="auto">
              <a:xfrm>
                <a:off x="1647" y="2207"/>
                <a:ext cx="57" cy="59"/>
              </a:xfrm>
              <a:custGeom>
                <a:avLst/>
                <a:gdLst>
                  <a:gd name="T0" fmla="*/ 24 w 57"/>
                  <a:gd name="T1" fmla="*/ 10 h 59"/>
                  <a:gd name="T2" fmla="*/ 0 w 57"/>
                  <a:gd name="T3" fmla="*/ 0 h 59"/>
                  <a:gd name="T4" fmla="*/ 28 w 57"/>
                  <a:gd name="T5" fmla="*/ 34 h 59"/>
                  <a:gd name="T6" fmla="*/ 56 w 57"/>
                  <a:gd name="T7" fmla="*/ 58 h 59"/>
                  <a:gd name="T8" fmla="*/ 24 w 57"/>
                  <a:gd name="T9" fmla="*/ 1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24" y="10"/>
                    </a:moveTo>
                    <a:lnTo>
                      <a:pt x="0" y="0"/>
                    </a:lnTo>
                    <a:lnTo>
                      <a:pt x="28" y="34"/>
                    </a:lnTo>
                    <a:lnTo>
                      <a:pt x="56" y="58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0" name="Freeform 1420"/>
              <p:cNvSpPr>
                <a:spLocks/>
              </p:cNvSpPr>
              <p:nvPr/>
            </p:nvSpPr>
            <p:spPr bwMode="auto">
              <a:xfrm>
                <a:off x="1228" y="2207"/>
                <a:ext cx="60" cy="59"/>
              </a:xfrm>
              <a:custGeom>
                <a:avLst/>
                <a:gdLst>
                  <a:gd name="T0" fmla="*/ 24 w 60"/>
                  <a:gd name="T1" fmla="*/ 15 h 59"/>
                  <a:gd name="T2" fmla="*/ 0 w 60"/>
                  <a:gd name="T3" fmla="*/ 0 h 59"/>
                  <a:gd name="T4" fmla="*/ 35 w 60"/>
                  <a:gd name="T5" fmla="*/ 53 h 59"/>
                  <a:gd name="T6" fmla="*/ 59 w 60"/>
                  <a:gd name="T7" fmla="*/ 58 h 59"/>
                  <a:gd name="T8" fmla="*/ 24 w 60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9"/>
                  <a:gd name="T17" fmla="*/ 60 w 60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9">
                    <a:moveTo>
                      <a:pt x="24" y="15"/>
                    </a:moveTo>
                    <a:lnTo>
                      <a:pt x="0" y="0"/>
                    </a:lnTo>
                    <a:lnTo>
                      <a:pt x="35" y="53"/>
                    </a:lnTo>
                    <a:lnTo>
                      <a:pt x="59" y="58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1" name="Freeform 1421"/>
              <p:cNvSpPr>
                <a:spLocks/>
              </p:cNvSpPr>
              <p:nvPr/>
            </p:nvSpPr>
            <p:spPr bwMode="auto">
              <a:xfrm>
                <a:off x="1843" y="2289"/>
                <a:ext cx="58" cy="39"/>
              </a:xfrm>
              <a:custGeom>
                <a:avLst/>
                <a:gdLst>
                  <a:gd name="T0" fmla="*/ 28 w 58"/>
                  <a:gd name="T1" fmla="*/ 5 h 39"/>
                  <a:gd name="T2" fmla="*/ 0 w 58"/>
                  <a:gd name="T3" fmla="*/ 38 h 39"/>
                  <a:gd name="T4" fmla="*/ 33 w 58"/>
                  <a:gd name="T5" fmla="*/ 34 h 39"/>
                  <a:gd name="T6" fmla="*/ 57 w 58"/>
                  <a:gd name="T7" fmla="*/ 0 h 39"/>
                  <a:gd name="T8" fmla="*/ 28 w 58"/>
                  <a:gd name="T9" fmla="*/ 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8" y="5"/>
                    </a:moveTo>
                    <a:lnTo>
                      <a:pt x="0" y="38"/>
                    </a:lnTo>
                    <a:lnTo>
                      <a:pt x="33" y="34"/>
                    </a:lnTo>
                    <a:lnTo>
                      <a:pt x="57" y="0"/>
                    </a:lnTo>
                    <a:lnTo>
                      <a:pt x="28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2" name="Freeform 1422"/>
              <p:cNvSpPr>
                <a:spLocks/>
              </p:cNvSpPr>
              <p:nvPr/>
            </p:nvSpPr>
            <p:spPr bwMode="auto">
              <a:xfrm>
                <a:off x="2001" y="2193"/>
                <a:ext cx="59" cy="35"/>
              </a:xfrm>
              <a:custGeom>
                <a:avLst/>
                <a:gdLst>
                  <a:gd name="T0" fmla="*/ 24 w 59"/>
                  <a:gd name="T1" fmla="*/ 24 h 35"/>
                  <a:gd name="T2" fmla="*/ 0 w 59"/>
                  <a:gd name="T3" fmla="*/ 34 h 35"/>
                  <a:gd name="T4" fmla="*/ 34 w 59"/>
                  <a:gd name="T5" fmla="*/ 0 h 35"/>
                  <a:gd name="T6" fmla="*/ 58 w 59"/>
                  <a:gd name="T7" fmla="*/ 14 h 35"/>
                  <a:gd name="T8" fmla="*/ 24 w 59"/>
                  <a:gd name="T9" fmla="*/ 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5"/>
                  <a:gd name="T17" fmla="*/ 59 w 5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5">
                    <a:moveTo>
                      <a:pt x="24" y="24"/>
                    </a:moveTo>
                    <a:lnTo>
                      <a:pt x="0" y="34"/>
                    </a:lnTo>
                    <a:lnTo>
                      <a:pt x="34" y="0"/>
                    </a:lnTo>
                    <a:lnTo>
                      <a:pt x="58" y="14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3" name="Freeform 1423"/>
              <p:cNvSpPr>
                <a:spLocks/>
              </p:cNvSpPr>
              <p:nvPr/>
            </p:nvSpPr>
            <p:spPr bwMode="auto">
              <a:xfrm>
                <a:off x="1143" y="2155"/>
                <a:ext cx="62" cy="44"/>
              </a:xfrm>
              <a:custGeom>
                <a:avLst/>
                <a:gdLst>
                  <a:gd name="T0" fmla="*/ 29 w 62"/>
                  <a:gd name="T1" fmla="*/ 0 h 44"/>
                  <a:gd name="T2" fmla="*/ 0 w 62"/>
                  <a:gd name="T3" fmla="*/ 0 h 44"/>
                  <a:gd name="T4" fmla="*/ 33 w 62"/>
                  <a:gd name="T5" fmla="*/ 33 h 44"/>
                  <a:gd name="T6" fmla="*/ 61 w 62"/>
                  <a:gd name="T7" fmla="*/ 43 h 44"/>
                  <a:gd name="T8" fmla="*/ 29 w 6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44"/>
                  <a:gd name="T17" fmla="*/ 62 w 6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44">
                    <a:moveTo>
                      <a:pt x="29" y="0"/>
                    </a:moveTo>
                    <a:lnTo>
                      <a:pt x="0" y="0"/>
                    </a:lnTo>
                    <a:lnTo>
                      <a:pt x="33" y="33"/>
                    </a:lnTo>
                    <a:lnTo>
                      <a:pt x="61" y="43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4" name="Freeform 1424"/>
              <p:cNvSpPr>
                <a:spLocks/>
              </p:cNvSpPr>
              <p:nvPr/>
            </p:nvSpPr>
            <p:spPr bwMode="auto">
              <a:xfrm>
                <a:off x="2059" y="2198"/>
                <a:ext cx="58" cy="34"/>
              </a:xfrm>
              <a:custGeom>
                <a:avLst/>
                <a:gdLst>
                  <a:gd name="T0" fmla="*/ 23 w 58"/>
                  <a:gd name="T1" fmla="*/ 19 h 34"/>
                  <a:gd name="T2" fmla="*/ 0 w 58"/>
                  <a:gd name="T3" fmla="*/ 9 h 34"/>
                  <a:gd name="T4" fmla="*/ 33 w 58"/>
                  <a:gd name="T5" fmla="*/ 0 h 34"/>
                  <a:gd name="T6" fmla="*/ 57 w 58"/>
                  <a:gd name="T7" fmla="*/ 33 h 34"/>
                  <a:gd name="T8" fmla="*/ 23 w 58"/>
                  <a:gd name="T9" fmla="*/ 1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3" y="19"/>
                    </a:moveTo>
                    <a:lnTo>
                      <a:pt x="0" y="9"/>
                    </a:lnTo>
                    <a:lnTo>
                      <a:pt x="33" y="0"/>
                    </a:lnTo>
                    <a:lnTo>
                      <a:pt x="57" y="33"/>
                    </a:lnTo>
                    <a:lnTo>
                      <a:pt x="23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5" name="Freeform 1425"/>
              <p:cNvSpPr>
                <a:spLocks/>
              </p:cNvSpPr>
              <p:nvPr/>
            </p:nvSpPr>
            <p:spPr bwMode="auto">
              <a:xfrm>
                <a:off x="811" y="2212"/>
                <a:ext cx="59" cy="30"/>
              </a:xfrm>
              <a:custGeom>
                <a:avLst/>
                <a:gdLst>
                  <a:gd name="T0" fmla="*/ 29 w 59"/>
                  <a:gd name="T1" fmla="*/ 10 h 30"/>
                  <a:gd name="T2" fmla="*/ 0 w 59"/>
                  <a:gd name="T3" fmla="*/ 0 h 30"/>
                  <a:gd name="T4" fmla="*/ 34 w 59"/>
                  <a:gd name="T5" fmla="*/ 29 h 30"/>
                  <a:gd name="T6" fmla="*/ 58 w 59"/>
                  <a:gd name="T7" fmla="*/ 24 h 30"/>
                  <a:gd name="T8" fmla="*/ 29 w 59"/>
                  <a:gd name="T9" fmla="*/ 1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0"/>
                  <a:gd name="T17" fmla="*/ 59 w 5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0">
                    <a:moveTo>
                      <a:pt x="29" y="10"/>
                    </a:moveTo>
                    <a:lnTo>
                      <a:pt x="0" y="0"/>
                    </a:lnTo>
                    <a:lnTo>
                      <a:pt x="34" y="29"/>
                    </a:lnTo>
                    <a:lnTo>
                      <a:pt x="58" y="24"/>
                    </a:lnTo>
                    <a:lnTo>
                      <a:pt x="29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6" name="Freeform 1426"/>
              <p:cNvSpPr>
                <a:spLocks/>
              </p:cNvSpPr>
              <p:nvPr/>
            </p:nvSpPr>
            <p:spPr bwMode="auto">
              <a:xfrm>
                <a:off x="2169" y="2284"/>
                <a:ext cx="59" cy="59"/>
              </a:xfrm>
              <a:custGeom>
                <a:avLst/>
                <a:gdLst>
                  <a:gd name="T0" fmla="*/ 24 w 59"/>
                  <a:gd name="T1" fmla="*/ 19 h 59"/>
                  <a:gd name="T2" fmla="*/ 0 w 59"/>
                  <a:gd name="T3" fmla="*/ 0 h 59"/>
                  <a:gd name="T4" fmla="*/ 34 w 59"/>
                  <a:gd name="T5" fmla="*/ 39 h 59"/>
                  <a:gd name="T6" fmla="*/ 58 w 59"/>
                  <a:gd name="T7" fmla="*/ 58 h 59"/>
                  <a:gd name="T8" fmla="*/ 24 w 59"/>
                  <a:gd name="T9" fmla="*/ 1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19"/>
                    </a:moveTo>
                    <a:lnTo>
                      <a:pt x="0" y="0"/>
                    </a:lnTo>
                    <a:lnTo>
                      <a:pt x="34" y="39"/>
                    </a:lnTo>
                    <a:lnTo>
                      <a:pt x="58" y="58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7" name="Freeform 1427"/>
              <p:cNvSpPr>
                <a:spLocks/>
              </p:cNvSpPr>
              <p:nvPr/>
            </p:nvSpPr>
            <p:spPr bwMode="auto">
              <a:xfrm>
                <a:off x="729" y="2140"/>
                <a:ext cx="59" cy="59"/>
              </a:xfrm>
              <a:custGeom>
                <a:avLst/>
                <a:gdLst>
                  <a:gd name="T0" fmla="*/ 24 w 59"/>
                  <a:gd name="T1" fmla="*/ 15 h 59"/>
                  <a:gd name="T2" fmla="*/ 0 w 59"/>
                  <a:gd name="T3" fmla="*/ 0 h 59"/>
                  <a:gd name="T4" fmla="*/ 34 w 59"/>
                  <a:gd name="T5" fmla="*/ 48 h 59"/>
                  <a:gd name="T6" fmla="*/ 58 w 59"/>
                  <a:gd name="T7" fmla="*/ 58 h 59"/>
                  <a:gd name="T8" fmla="*/ 24 w 59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15"/>
                    </a:moveTo>
                    <a:lnTo>
                      <a:pt x="0" y="0"/>
                    </a:lnTo>
                    <a:lnTo>
                      <a:pt x="34" y="48"/>
                    </a:lnTo>
                    <a:lnTo>
                      <a:pt x="58" y="58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8" name="Freeform 1428"/>
              <p:cNvSpPr>
                <a:spLocks/>
              </p:cNvSpPr>
              <p:nvPr/>
            </p:nvSpPr>
            <p:spPr bwMode="auto">
              <a:xfrm>
                <a:off x="1967" y="2217"/>
                <a:ext cx="59" cy="35"/>
              </a:xfrm>
              <a:custGeom>
                <a:avLst/>
                <a:gdLst>
                  <a:gd name="T0" fmla="*/ 24 w 59"/>
                  <a:gd name="T1" fmla="*/ 5 h 35"/>
                  <a:gd name="T2" fmla="*/ 0 w 59"/>
                  <a:gd name="T3" fmla="*/ 34 h 35"/>
                  <a:gd name="T4" fmla="*/ 34 w 59"/>
                  <a:gd name="T5" fmla="*/ 10 h 35"/>
                  <a:gd name="T6" fmla="*/ 58 w 59"/>
                  <a:gd name="T7" fmla="*/ 0 h 35"/>
                  <a:gd name="T8" fmla="*/ 24 w 59"/>
                  <a:gd name="T9" fmla="*/ 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5"/>
                  <a:gd name="T17" fmla="*/ 59 w 5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5">
                    <a:moveTo>
                      <a:pt x="24" y="5"/>
                    </a:moveTo>
                    <a:lnTo>
                      <a:pt x="0" y="34"/>
                    </a:lnTo>
                    <a:lnTo>
                      <a:pt x="34" y="10"/>
                    </a:lnTo>
                    <a:lnTo>
                      <a:pt x="58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9" name="Freeform 1429"/>
              <p:cNvSpPr>
                <a:spLocks/>
              </p:cNvSpPr>
              <p:nvPr/>
            </p:nvSpPr>
            <p:spPr bwMode="auto">
              <a:xfrm>
                <a:off x="1084" y="2131"/>
                <a:ext cx="60" cy="29"/>
              </a:xfrm>
              <a:custGeom>
                <a:avLst/>
                <a:gdLst>
                  <a:gd name="T0" fmla="*/ 30 w 60"/>
                  <a:gd name="T1" fmla="*/ 0 h 29"/>
                  <a:gd name="T2" fmla="*/ 0 w 60"/>
                  <a:gd name="T3" fmla="*/ 19 h 29"/>
                  <a:gd name="T4" fmla="*/ 35 w 60"/>
                  <a:gd name="T5" fmla="*/ 28 h 29"/>
                  <a:gd name="T6" fmla="*/ 59 w 60"/>
                  <a:gd name="T7" fmla="*/ 24 h 29"/>
                  <a:gd name="T8" fmla="*/ 30 w 60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9"/>
                  <a:gd name="T17" fmla="*/ 60 w 60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9">
                    <a:moveTo>
                      <a:pt x="30" y="0"/>
                    </a:moveTo>
                    <a:lnTo>
                      <a:pt x="0" y="19"/>
                    </a:lnTo>
                    <a:lnTo>
                      <a:pt x="35" y="28"/>
                    </a:lnTo>
                    <a:lnTo>
                      <a:pt x="59" y="24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0" name="Freeform 1430"/>
              <p:cNvSpPr>
                <a:spLocks/>
              </p:cNvSpPr>
              <p:nvPr/>
            </p:nvSpPr>
            <p:spPr bwMode="auto">
              <a:xfrm>
                <a:off x="1527" y="2174"/>
                <a:ext cx="57" cy="30"/>
              </a:xfrm>
              <a:custGeom>
                <a:avLst/>
                <a:gdLst>
                  <a:gd name="T0" fmla="*/ 28 w 57"/>
                  <a:gd name="T1" fmla="*/ 0 h 30"/>
                  <a:gd name="T2" fmla="*/ 0 w 57"/>
                  <a:gd name="T3" fmla="*/ 29 h 30"/>
                  <a:gd name="T4" fmla="*/ 32 w 57"/>
                  <a:gd name="T5" fmla="*/ 19 h 30"/>
                  <a:gd name="T6" fmla="*/ 56 w 57"/>
                  <a:gd name="T7" fmla="*/ 9 h 30"/>
                  <a:gd name="T8" fmla="*/ 28 w 5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0"/>
                  <a:gd name="T17" fmla="*/ 57 w 5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0">
                    <a:moveTo>
                      <a:pt x="28" y="0"/>
                    </a:moveTo>
                    <a:lnTo>
                      <a:pt x="0" y="29"/>
                    </a:lnTo>
                    <a:lnTo>
                      <a:pt x="32" y="19"/>
                    </a:lnTo>
                    <a:lnTo>
                      <a:pt x="56" y="9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1" name="Freeform 1431"/>
              <p:cNvSpPr>
                <a:spLocks/>
              </p:cNvSpPr>
              <p:nvPr/>
            </p:nvSpPr>
            <p:spPr bwMode="auto">
              <a:xfrm>
                <a:off x="993" y="2150"/>
                <a:ext cx="59" cy="49"/>
              </a:xfrm>
              <a:custGeom>
                <a:avLst/>
                <a:gdLst>
                  <a:gd name="T0" fmla="*/ 29 w 59"/>
                  <a:gd name="T1" fmla="*/ 0 h 49"/>
                  <a:gd name="T2" fmla="*/ 0 w 59"/>
                  <a:gd name="T3" fmla="*/ 48 h 49"/>
                  <a:gd name="T4" fmla="*/ 34 w 59"/>
                  <a:gd name="T5" fmla="*/ 38 h 49"/>
                  <a:gd name="T6" fmla="*/ 58 w 59"/>
                  <a:gd name="T7" fmla="*/ 0 h 49"/>
                  <a:gd name="T8" fmla="*/ 29 w 5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9" y="0"/>
                    </a:moveTo>
                    <a:lnTo>
                      <a:pt x="0" y="48"/>
                    </a:lnTo>
                    <a:lnTo>
                      <a:pt x="34" y="38"/>
                    </a:lnTo>
                    <a:lnTo>
                      <a:pt x="58" y="0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2" name="Freeform 1432"/>
              <p:cNvSpPr>
                <a:spLocks/>
              </p:cNvSpPr>
              <p:nvPr/>
            </p:nvSpPr>
            <p:spPr bwMode="auto">
              <a:xfrm>
                <a:off x="1401" y="2222"/>
                <a:ext cx="59" cy="49"/>
              </a:xfrm>
              <a:custGeom>
                <a:avLst/>
                <a:gdLst>
                  <a:gd name="T0" fmla="*/ 29 w 59"/>
                  <a:gd name="T1" fmla="*/ 5 h 49"/>
                  <a:gd name="T2" fmla="*/ 0 w 59"/>
                  <a:gd name="T3" fmla="*/ 48 h 49"/>
                  <a:gd name="T4" fmla="*/ 34 w 59"/>
                  <a:gd name="T5" fmla="*/ 43 h 49"/>
                  <a:gd name="T6" fmla="*/ 58 w 59"/>
                  <a:gd name="T7" fmla="*/ 0 h 49"/>
                  <a:gd name="T8" fmla="*/ 29 w 59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9" y="5"/>
                    </a:moveTo>
                    <a:lnTo>
                      <a:pt x="0" y="48"/>
                    </a:lnTo>
                    <a:lnTo>
                      <a:pt x="34" y="43"/>
                    </a:lnTo>
                    <a:lnTo>
                      <a:pt x="58" y="0"/>
                    </a:lnTo>
                    <a:lnTo>
                      <a:pt x="29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3" name="Freeform 1433"/>
              <p:cNvSpPr>
                <a:spLocks/>
              </p:cNvSpPr>
              <p:nvPr/>
            </p:nvSpPr>
            <p:spPr bwMode="auto">
              <a:xfrm>
                <a:off x="869" y="2217"/>
                <a:ext cx="63" cy="30"/>
              </a:xfrm>
              <a:custGeom>
                <a:avLst/>
                <a:gdLst>
                  <a:gd name="T0" fmla="*/ 28 w 63"/>
                  <a:gd name="T1" fmla="*/ 10 h 30"/>
                  <a:gd name="T2" fmla="*/ 0 w 63"/>
                  <a:gd name="T3" fmla="*/ 19 h 30"/>
                  <a:gd name="T4" fmla="*/ 33 w 63"/>
                  <a:gd name="T5" fmla="*/ 29 h 30"/>
                  <a:gd name="T6" fmla="*/ 62 w 63"/>
                  <a:gd name="T7" fmla="*/ 0 h 30"/>
                  <a:gd name="T8" fmla="*/ 28 w 63"/>
                  <a:gd name="T9" fmla="*/ 1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30"/>
                  <a:gd name="T17" fmla="*/ 63 w 6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30">
                    <a:moveTo>
                      <a:pt x="28" y="10"/>
                    </a:moveTo>
                    <a:lnTo>
                      <a:pt x="0" y="19"/>
                    </a:lnTo>
                    <a:lnTo>
                      <a:pt x="33" y="29"/>
                    </a:lnTo>
                    <a:lnTo>
                      <a:pt x="62" y="0"/>
                    </a:lnTo>
                    <a:lnTo>
                      <a:pt x="28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4" name="Freeform 1434"/>
              <p:cNvSpPr>
                <a:spLocks/>
              </p:cNvSpPr>
              <p:nvPr/>
            </p:nvSpPr>
            <p:spPr bwMode="auto">
              <a:xfrm>
                <a:off x="1311" y="2255"/>
                <a:ext cx="58" cy="35"/>
              </a:xfrm>
              <a:custGeom>
                <a:avLst/>
                <a:gdLst>
                  <a:gd name="T0" fmla="*/ 29 w 58"/>
                  <a:gd name="T1" fmla="*/ 0 h 35"/>
                  <a:gd name="T2" fmla="*/ 0 w 58"/>
                  <a:gd name="T3" fmla="*/ 10 h 35"/>
                  <a:gd name="T4" fmla="*/ 33 w 58"/>
                  <a:gd name="T5" fmla="*/ 34 h 35"/>
                  <a:gd name="T6" fmla="*/ 57 w 58"/>
                  <a:gd name="T7" fmla="*/ 10 h 35"/>
                  <a:gd name="T8" fmla="*/ 29 w 5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9" y="0"/>
                    </a:moveTo>
                    <a:lnTo>
                      <a:pt x="0" y="10"/>
                    </a:lnTo>
                    <a:lnTo>
                      <a:pt x="33" y="34"/>
                    </a:lnTo>
                    <a:lnTo>
                      <a:pt x="57" y="10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5" name="Freeform 1435"/>
              <p:cNvSpPr>
                <a:spLocks/>
              </p:cNvSpPr>
              <p:nvPr/>
            </p:nvSpPr>
            <p:spPr bwMode="auto">
              <a:xfrm>
                <a:off x="1671" y="2217"/>
                <a:ext cx="57" cy="63"/>
              </a:xfrm>
              <a:custGeom>
                <a:avLst/>
                <a:gdLst>
                  <a:gd name="T0" fmla="*/ 24 w 57"/>
                  <a:gd name="T1" fmla="*/ 14 h 63"/>
                  <a:gd name="T2" fmla="*/ 0 w 57"/>
                  <a:gd name="T3" fmla="*/ 0 h 63"/>
                  <a:gd name="T4" fmla="*/ 32 w 57"/>
                  <a:gd name="T5" fmla="*/ 48 h 63"/>
                  <a:gd name="T6" fmla="*/ 56 w 57"/>
                  <a:gd name="T7" fmla="*/ 62 h 63"/>
                  <a:gd name="T8" fmla="*/ 24 w 57"/>
                  <a:gd name="T9" fmla="*/ 1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3"/>
                  <a:gd name="T17" fmla="*/ 57 w 5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3">
                    <a:moveTo>
                      <a:pt x="24" y="14"/>
                    </a:moveTo>
                    <a:lnTo>
                      <a:pt x="0" y="0"/>
                    </a:lnTo>
                    <a:lnTo>
                      <a:pt x="32" y="48"/>
                    </a:lnTo>
                    <a:lnTo>
                      <a:pt x="56" y="62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6" name="Freeform 1436"/>
              <p:cNvSpPr>
                <a:spLocks/>
              </p:cNvSpPr>
              <p:nvPr/>
            </p:nvSpPr>
            <p:spPr bwMode="auto">
              <a:xfrm>
                <a:off x="1583" y="2174"/>
                <a:ext cx="65" cy="34"/>
              </a:xfrm>
              <a:custGeom>
                <a:avLst/>
                <a:gdLst>
                  <a:gd name="T0" fmla="*/ 29 w 65"/>
                  <a:gd name="T1" fmla="*/ 0 h 34"/>
                  <a:gd name="T2" fmla="*/ 0 w 65"/>
                  <a:gd name="T3" fmla="*/ 9 h 34"/>
                  <a:gd name="T4" fmla="*/ 35 w 65"/>
                  <a:gd name="T5" fmla="*/ 24 h 34"/>
                  <a:gd name="T6" fmla="*/ 64 w 65"/>
                  <a:gd name="T7" fmla="*/ 33 h 34"/>
                  <a:gd name="T8" fmla="*/ 29 w 65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34"/>
                  <a:gd name="T17" fmla="*/ 65 w 6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34">
                    <a:moveTo>
                      <a:pt x="29" y="0"/>
                    </a:moveTo>
                    <a:lnTo>
                      <a:pt x="0" y="9"/>
                    </a:lnTo>
                    <a:lnTo>
                      <a:pt x="35" y="24"/>
                    </a:lnTo>
                    <a:lnTo>
                      <a:pt x="64" y="33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7" name="Freeform 1437"/>
              <p:cNvSpPr>
                <a:spLocks/>
              </p:cNvSpPr>
              <p:nvPr/>
            </p:nvSpPr>
            <p:spPr bwMode="auto">
              <a:xfrm>
                <a:off x="1751" y="2284"/>
                <a:ext cx="59" cy="40"/>
              </a:xfrm>
              <a:custGeom>
                <a:avLst/>
                <a:gdLst>
                  <a:gd name="T0" fmla="*/ 24 w 59"/>
                  <a:gd name="T1" fmla="*/ 0 h 40"/>
                  <a:gd name="T2" fmla="*/ 0 w 59"/>
                  <a:gd name="T3" fmla="*/ 5 h 40"/>
                  <a:gd name="T4" fmla="*/ 34 w 59"/>
                  <a:gd name="T5" fmla="*/ 39 h 40"/>
                  <a:gd name="T6" fmla="*/ 58 w 59"/>
                  <a:gd name="T7" fmla="*/ 29 h 40"/>
                  <a:gd name="T8" fmla="*/ 24 w 5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4" y="0"/>
                    </a:moveTo>
                    <a:lnTo>
                      <a:pt x="0" y="5"/>
                    </a:lnTo>
                    <a:lnTo>
                      <a:pt x="34" y="39"/>
                    </a:lnTo>
                    <a:lnTo>
                      <a:pt x="58" y="2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8" name="Freeform 1438"/>
              <p:cNvSpPr>
                <a:spLocks/>
              </p:cNvSpPr>
              <p:nvPr/>
            </p:nvSpPr>
            <p:spPr bwMode="auto">
              <a:xfrm>
                <a:off x="2083" y="2217"/>
                <a:ext cx="63" cy="44"/>
              </a:xfrm>
              <a:custGeom>
                <a:avLst/>
                <a:gdLst>
                  <a:gd name="T0" fmla="*/ 29 w 63"/>
                  <a:gd name="T1" fmla="*/ 14 h 44"/>
                  <a:gd name="T2" fmla="*/ 0 w 63"/>
                  <a:gd name="T3" fmla="*/ 0 h 44"/>
                  <a:gd name="T4" fmla="*/ 33 w 63"/>
                  <a:gd name="T5" fmla="*/ 14 h 44"/>
                  <a:gd name="T6" fmla="*/ 62 w 63"/>
                  <a:gd name="T7" fmla="*/ 43 h 44"/>
                  <a:gd name="T8" fmla="*/ 29 w 63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4"/>
                  <a:gd name="T17" fmla="*/ 63 w 6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4">
                    <a:moveTo>
                      <a:pt x="29" y="14"/>
                    </a:moveTo>
                    <a:lnTo>
                      <a:pt x="0" y="0"/>
                    </a:lnTo>
                    <a:lnTo>
                      <a:pt x="33" y="14"/>
                    </a:lnTo>
                    <a:lnTo>
                      <a:pt x="62" y="43"/>
                    </a:lnTo>
                    <a:lnTo>
                      <a:pt x="29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9" name="Freeform 1439"/>
              <p:cNvSpPr>
                <a:spLocks/>
              </p:cNvSpPr>
              <p:nvPr/>
            </p:nvSpPr>
            <p:spPr bwMode="auto">
              <a:xfrm>
                <a:off x="2251" y="2332"/>
                <a:ext cx="58" cy="35"/>
              </a:xfrm>
              <a:custGeom>
                <a:avLst/>
                <a:gdLst>
                  <a:gd name="T0" fmla="*/ 29 w 58"/>
                  <a:gd name="T1" fmla="*/ 0 h 35"/>
                  <a:gd name="T2" fmla="*/ 0 w 58"/>
                  <a:gd name="T3" fmla="*/ 15 h 35"/>
                  <a:gd name="T4" fmla="*/ 33 w 58"/>
                  <a:gd name="T5" fmla="*/ 34 h 35"/>
                  <a:gd name="T6" fmla="*/ 57 w 58"/>
                  <a:gd name="T7" fmla="*/ 15 h 35"/>
                  <a:gd name="T8" fmla="*/ 29 w 5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9" y="0"/>
                    </a:moveTo>
                    <a:lnTo>
                      <a:pt x="0" y="15"/>
                    </a:lnTo>
                    <a:lnTo>
                      <a:pt x="33" y="34"/>
                    </a:lnTo>
                    <a:lnTo>
                      <a:pt x="57" y="15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0" name="Freeform 1440"/>
              <p:cNvSpPr>
                <a:spLocks/>
              </p:cNvSpPr>
              <p:nvPr/>
            </p:nvSpPr>
            <p:spPr bwMode="auto">
              <a:xfrm>
                <a:off x="1252" y="2222"/>
                <a:ext cx="60" cy="44"/>
              </a:xfrm>
              <a:custGeom>
                <a:avLst/>
                <a:gdLst>
                  <a:gd name="T0" fmla="*/ 24 w 60"/>
                  <a:gd name="T1" fmla="*/ 9 h 44"/>
                  <a:gd name="T2" fmla="*/ 0 w 60"/>
                  <a:gd name="T3" fmla="*/ 0 h 44"/>
                  <a:gd name="T4" fmla="*/ 35 w 60"/>
                  <a:gd name="T5" fmla="*/ 43 h 44"/>
                  <a:gd name="T6" fmla="*/ 59 w 60"/>
                  <a:gd name="T7" fmla="*/ 43 h 44"/>
                  <a:gd name="T8" fmla="*/ 24 w 60"/>
                  <a:gd name="T9" fmla="*/ 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9"/>
                    </a:moveTo>
                    <a:lnTo>
                      <a:pt x="0" y="0"/>
                    </a:lnTo>
                    <a:lnTo>
                      <a:pt x="35" y="43"/>
                    </a:lnTo>
                    <a:lnTo>
                      <a:pt x="59" y="43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1" name="Freeform 1441"/>
              <p:cNvSpPr>
                <a:spLocks/>
              </p:cNvSpPr>
              <p:nvPr/>
            </p:nvSpPr>
            <p:spPr bwMode="auto">
              <a:xfrm>
                <a:off x="1935" y="2222"/>
                <a:ext cx="57" cy="54"/>
              </a:xfrm>
              <a:custGeom>
                <a:avLst/>
                <a:gdLst>
                  <a:gd name="T0" fmla="*/ 28 w 57"/>
                  <a:gd name="T1" fmla="*/ 9 h 54"/>
                  <a:gd name="T2" fmla="*/ 0 w 57"/>
                  <a:gd name="T3" fmla="*/ 53 h 54"/>
                  <a:gd name="T4" fmla="*/ 32 w 57"/>
                  <a:gd name="T5" fmla="*/ 29 h 54"/>
                  <a:gd name="T6" fmla="*/ 56 w 57"/>
                  <a:gd name="T7" fmla="*/ 0 h 54"/>
                  <a:gd name="T8" fmla="*/ 28 w 57"/>
                  <a:gd name="T9" fmla="*/ 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4"/>
                  <a:gd name="T17" fmla="*/ 57 w 5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4">
                    <a:moveTo>
                      <a:pt x="28" y="9"/>
                    </a:moveTo>
                    <a:lnTo>
                      <a:pt x="0" y="53"/>
                    </a:lnTo>
                    <a:lnTo>
                      <a:pt x="32" y="29"/>
                    </a:lnTo>
                    <a:lnTo>
                      <a:pt x="56" y="0"/>
                    </a:lnTo>
                    <a:lnTo>
                      <a:pt x="28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2" name="Freeform 1442"/>
              <p:cNvSpPr>
                <a:spLocks/>
              </p:cNvSpPr>
              <p:nvPr/>
            </p:nvSpPr>
            <p:spPr bwMode="auto">
              <a:xfrm>
                <a:off x="1809" y="2289"/>
                <a:ext cx="63" cy="39"/>
              </a:xfrm>
              <a:custGeom>
                <a:avLst/>
                <a:gdLst>
                  <a:gd name="T0" fmla="*/ 29 w 63"/>
                  <a:gd name="T1" fmla="*/ 0 h 39"/>
                  <a:gd name="T2" fmla="*/ 0 w 63"/>
                  <a:gd name="T3" fmla="*/ 24 h 39"/>
                  <a:gd name="T4" fmla="*/ 34 w 63"/>
                  <a:gd name="T5" fmla="*/ 38 h 39"/>
                  <a:gd name="T6" fmla="*/ 62 w 63"/>
                  <a:gd name="T7" fmla="*/ 5 h 39"/>
                  <a:gd name="T8" fmla="*/ 29 w 63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39"/>
                  <a:gd name="T17" fmla="*/ 63 w 6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39">
                    <a:moveTo>
                      <a:pt x="29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62" y="5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3" name="Freeform 1443"/>
              <p:cNvSpPr>
                <a:spLocks/>
              </p:cNvSpPr>
              <p:nvPr/>
            </p:nvSpPr>
            <p:spPr bwMode="auto">
              <a:xfrm>
                <a:off x="1171" y="2155"/>
                <a:ext cx="58" cy="53"/>
              </a:xfrm>
              <a:custGeom>
                <a:avLst/>
                <a:gdLst>
                  <a:gd name="T0" fmla="*/ 24 w 58"/>
                  <a:gd name="T1" fmla="*/ 4 h 53"/>
                  <a:gd name="T2" fmla="*/ 0 w 58"/>
                  <a:gd name="T3" fmla="*/ 0 h 53"/>
                  <a:gd name="T4" fmla="*/ 33 w 58"/>
                  <a:gd name="T5" fmla="*/ 43 h 53"/>
                  <a:gd name="T6" fmla="*/ 57 w 58"/>
                  <a:gd name="T7" fmla="*/ 52 h 53"/>
                  <a:gd name="T8" fmla="*/ 24 w 58"/>
                  <a:gd name="T9" fmla="*/ 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3"/>
                  <a:gd name="T17" fmla="*/ 58 w 5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3">
                    <a:moveTo>
                      <a:pt x="24" y="4"/>
                    </a:moveTo>
                    <a:lnTo>
                      <a:pt x="0" y="0"/>
                    </a:lnTo>
                    <a:lnTo>
                      <a:pt x="33" y="43"/>
                    </a:lnTo>
                    <a:lnTo>
                      <a:pt x="57" y="52"/>
                    </a:lnTo>
                    <a:lnTo>
                      <a:pt x="24" y="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4" name="Freeform 1444"/>
              <p:cNvSpPr>
                <a:spLocks/>
              </p:cNvSpPr>
              <p:nvPr/>
            </p:nvSpPr>
            <p:spPr bwMode="auto">
              <a:xfrm>
                <a:off x="753" y="2155"/>
                <a:ext cx="59" cy="58"/>
              </a:xfrm>
              <a:custGeom>
                <a:avLst/>
                <a:gdLst>
                  <a:gd name="T0" fmla="*/ 24 w 59"/>
                  <a:gd name="T1" fmla="*/ 24 h 58"/>
                  <a:gd name="T2" fmla="*/ 0 w 59"/>
                  <a:gd name="T3" fmla="*/ 0 h 58"/>
                  <a:gd name="T4" fmla="*/ 34 w 59"/>
                  <a:gd name="T5" fmla="*/ 43 h 58"/>
                  <a:gd name="T6" fmla="*/ 58 w 59"/>
                  <a:gd name="T7" fmla="*/ 57 h 58"/>
                  <a:gd name="T8" fmla="*/ 24 w 59"/>
                  <a:gd name="T9" fmla="*/ 2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4" y="24"/>
                    </a:moveTo>
                    <a:lnTo>
                      <a:pt x="0" y="0"/>
                    </a:lnTo>
                    <a:lnTo>
                      <a:pt x="34" y="43"/>
                    </a:lnTo>
                    <a:lnTo>
                      <a:pt x="58" y="57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5" name="Freeform 1445"/>
              <p:cNvSpPr>
                <a:spLocks/>
              </p:cNvSpPr>
              <p:nvPr/>
            </p:nvSpPr>
            <p:spPr bwMode="auto">
              <a:xfrm>
                <a:off x="960" y="2150"/>
                <a:ext cx="64" cy="58"/>
              </a:xfrm>
              <a:custGeom>
                <a:avLst/>
                <a:gdLst>
                  <a:gd name="T0" fmla="*/ 29 w 64"/>
                  <a:gd name="T1" fmla="*/ 14 h 58"/>
                  <a:gd name="T2" fmla="*/ 0 w 64"/>
                  <a:gd name="T3" fmla="*/ 57 h 58"/>
                  <a:gd name="T4" fmla="*/ 34 w 64"/>
                  <a:gd name="T5" fmla="*/ 48 h 58"/>
                  <a:gd name="T6" fmla="*/ 63 w 64"/>
                  <a:gd name="T7" fmla="*/ 0 h 58"/>
                  <a:gd name="T8" fmla="*/ 29 w 64"/>
                  <a:gd name="T9" fmla="*/ 1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8"/>
                  <a:gd name="T17" fmla="*/ 64 w 6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8">
                    <a:moveTo>
                      <a:pt x="29" y="14"/>
                    </a:moveTo>
                    <a:lnTo>
                      <a:pt x="0" y="57"/>
                    </a:lnTo>
                    <a:lnTo>
                      <a:pt x="34" y="48"/>
                    </a:lnTo>
                    <a:lnTo>
                      <a:pt x="63" y="0"/>
                    </a:lnTo>
                    <a:lnTo>
                      <a:pt x="29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6" name="Freeform 1446"/>
              <p:cNvSpPr>
                <a:spLocks/>
              </p:cNvSpPr>
              <p:nvPr/>
            </p:nvSpPr>
            <p:spPr bwMode="auto">
              <a:xfrm>
                <a:off x="2025" y="2203"/>
                <a:ext cx="59" cy="17"/>
              </a:xfrm>
              <a:custGeom>
                <a:avLst/>
                <a:gdLst>
                  <a:gd name="T0" fmla="*/ 30 w 59"/>
                  <a:gd name="T1" fmla="*/ 0 h 17"/>
                  <a:gd name="T2" fmla="*/ 0 w 59"/>
                  <a:gd name="T3" fmla="*/ 16 h 17"/>
                  <a:gd name="T4" fmla="*/ 35 w 59"/>
                  <a:gd name="T5" fmla="*/ 4 h 17"/>
                  <a:gd name="T6" fmla="*/ 58 w 59"/>
                  <a:gd name="T7" fmla="*/ 16 h 17"/>
                  <a:gd name="T8" fmla="*/ 30 w 5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7"/>
                  <a:gd name="T17" fmla="*/ 59 w 5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7">
                    <a:moveTo>
                      <a:pt x="30" y="0"/>
                    </a:moveTo>
                    <a:lnTo>
                      <a:pt x="0" y="16"/>
                    </a:lnTo>
                    <a:lnTo>
                      <a:pt x="35" y="4"/>
                    </a:lnTo>
                    <a:lnTo>
                      <a:pt x="58" y="16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7" name="Freeform 1447"/>
              <p:cNvSpPr>
                <a:spLocks/>
              </p:cNvSpPr>
              <p:nvPr/>
            </p:nvSpPr>
            <p:spPr bwMode="auto">
              <a:xfrm>
                <a:off x="2193" y="2303"/>
                <a:ext cx="59" cy="45"/>
              </a:xfrm>
              <a:custGeom>
                <a:avLst/>
                <a:gdLst>
                  <a:gd name="T0" fmla="*/ 24 w 59"/>
                  <a:gd name="T1" fmla="*/ 5 h 45"/>
                  <a:gd name="T2" fmla="*/ 0 w 59"/>
                  <a:gd name="T3" fmla="*/ 0 h 45"/>
                  <a:gd name="T4" fmla="*/ 34 w 59"/>
                  <a:gd name="T5" fmla="*/ 39 h 45"/>
                  <a:gd name="T6" fmla="*/ 58 w 59"/>
                  <a:gd name="T7" fmla="*/ 44 h 45"/>
                  <a:gd name="T8" fmla="*/ 24 w 59"/>
                  <a:gd name="T9" fmla="*/ 5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5"/>
                  <a:gd name="T17" fmla="*/ 59 w 5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5">
                    <a:moveTo>
                      <a:pt x="24" y="5"/>
                    </a:moveTo>
                    <a:lnTo>
                      <a:pt x="0" y="0"/>
                    </a:lnTo>
                    <a:lnTo>
                      <a:pt x="34" y="39"/>
                    </a:lnTo>
                    <a:lnTo>
                      <a:pt x="58" y="44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8" name="Freeform 1448"/>
              <p:cNvSpPr>
                <a:spLocks/>
              </p:cNvSpPr>
              <p:nvPr/>
            </p:nvSpPr>
            <p:spPr bwMode="auto">
              <a:xfrm>
                <a:off x="1368" y="2227"/>
                <a:ext cx="64" cy="44"/>
              </a:xfrm>
              <a:custGeom>
                <a:avLst/>
                <a:gdLst>
                  <a:gd name="T0" fmla="*/ 28 w 64"/>
                  <a:gd name="T1" fmla="*/ 9 h 44"/>
                  <a:gd name="T2" fmla="*/ 0 w 64"/>
                  <a:gd name="T3" fmla="*/ 38 h 44"/>
                  <a:gd name="T4" fmla="*/ 34 w 64"/>
                  <a:gd name="T5" fmla="*/ 43 h 44"/>
                  <a:gd name="T6" fmla="*/ 63 w 64"/>
                  <a:gd name="T7" fmla="*/ 0 h 44"/>
                  <a:gd name="T8" fmla="*/ 28 w 64"/>
                  <a:gd name="T9" fmla="*/ 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4"/>
                  <a:gd name="T17" fmla="*/ 64 w 6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4">
                    <a:moveTo>
                      <a:pt x="28" y="9"/>
                    </a:moveTo>
                    <a:lnTo>
                      <a:pt x="0" y="38"/>
                    </a:lnTo>
                    <a:lnTo>
                      <a:pt x="34" y="43"/>
                    </a:lnTo>
                    <a:lnTo>
                      <a:pt x="63" y="0"/>
                    </a:lnTo>
                    <a:lnTo>
                      <a:pt x="28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9" name="Freeform 1449"/>
              <p:cNvSpPr>
                <a:spLocks/>
              </p:cNvSpPr>
              <p:nvPr/>
            </p:nvSpPr>
            <p:spPr bwMode="auto">
              <a:xfrm>
                <a:off x="1492" y="2169"/>
                <a:ext cx="64" cy="44"/>
              </a:xfrm>
              <a:custGeom>
                <a:avLst/>
                <a:gdLst>
                  <a:gd name="T0" fmla="*/ 29 w 64"/>
                  <a:gd name="T1" fmla="*/ 0 h 44"/>
                  <a:gd name="T2" fmla="*/ 0 w 64"/>
                  <a:gd name="T3" fmla="*/ 43 h 44"/>
                  <a:gd name="T4" fmla="*/ 34 w 64"/>
                  <a:gd name="T5" fmla="*/ 34 h 44"/>
                  <a:gd name="T6" fmla="*/ 63 w 64"/>
                  <a:gd name="T7" fmla="*/ 5 h 44"/>
                  <a:gd name="T8" fmla="*/ 29 w 6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4"/>
                  <a:gd name="T17" fmla="*/ 64 w 6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4">
                    <a:moveTo>
                      <a:pt x="29" y="0"/>
                    </a:moveTo>
                    <a:lnTo>
                      <a:pt x="0" y="43"/>
                    </a:lnTo>
                    <a:lnTo>
                      <a:pt x="34" y="34"/>
                    </a:lnTo>
                    <a:lnTo>
                      <a:pt x="63" y="5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0" name="Freeform 1450"/>
              <p:cNvSpPr>
                <a:spLocks/>
              </p:cNvSpPr>
              <p:nvPr/>
            </p:nvSpPr>
            <p:spPr bwMode="auto">
              <a:xfrm>
                <a:off x="840" y="2222"/>
                <a:ext cx="58" cy="17"/>
              </a:xfrm>
              <a:custGeom>
                <a:avLst/>
                <a:gdLst>
                  <a:gd name="T0" fmla="*/ 24 w 58"/>
                  <a:gd name="T1" fmla="*/ 16 h 17"/>
                  <a:gd name="T2" fmla="*/ 0 w 58"/>
                  <a:gd name="T3" fmla="*/ 0 h 17"/>
                  <a:gd name="T4" fmla="*/ 29 w 58"/>
                  <a:gd name="T5" fmla="*/ 16 h 17"/>
                  <a:gd name="T6" fmla="*/ 57 w 58"/>
                  <a:gd name="T7" fmla="*/ 5 h 17"/>
                  <a:gd name="T8" fmla="*/ 24 w 5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7"/>
                  <a:gd name="T17" fmla="*/ 58 w 5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7">
                    <a:moveTo>
                      <a:pt x="24" y="16"/>
                    </a:moveTo>
                    <a:lnTo>
                      <a:pt x="0" y="0"/>
                    </a:lnTo>
                    <a:lnTo>
                      <a:pt x="29" y="16"/>
                    </a:lnTo>
                    <a:lnTo>
                      <a:pt x="57" y="5"/>
                    </a:lnTo>
                    <a:lnTo>
                      <a:pt x="24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1" name="Freeform 1451"/>
              <p:cNvSpPr>
                <a:spLocks/>
              </p:cNvSpPr>
              <p:nvPr/>
            </p:nvSpPr>
            <p:spPr bwMode="auto">
              <a:xfrm>
                <a:off x="1900" y="2231"/>
                <a:ext cx="64" cy="59"/>
              </a:xfrm>
              <a:custGeom>
                <a:avLst/>
                <a:gdLst>
                  <a:gd name="T0" fmla="*/ 29 w 64"/>
                  <a:gd name="T1" fmla="*/ 10 h 59"/>
                  <a:gd name="T2" fmla="*/ 0 w 64"/>
                  <a:gd name="T3" fmla="*/ 58 h 59"/>
                  <a:gd name="T4" fmla="*/ 34 w 64"/>
                  <a:gd name="T5" fmla="*/ 44 h 59"/>
                  <a:gd name="T6" fmla="*/ 63 w 64"/>
                  <a:gd name="T7" fmla="*/ 0 h 59"/>
                  <a:gd name="T8" fmla="*/ 29 w 64"/>
                  <a:gd name="T9" fmla="*/ 1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9"/>
                  <a:gd name="T17" fmla="*/ 64 w 6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9">
                    <a:moveTo>
                      <a:pt x="29" y="10"/>
                    </a:moveTo>
                    <a:lnTo>
                      <a:pt x="0" y="58"/>
                    </a:lnTo>
                    <a:lnTo>
                      <a:pt x="34" y="44"/>
                    </a:lnTo>
                    <a:lnTo>
                      <a:pt x="63" y="0"/>
                    </a:lnTo>
                    <a:lnTo>
                      <a:pt x="29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2" name="Freeform 1452"/>
              <p:cNvSpPr>
                <a:spLocks/>
              </p:cNvSpPr>
              <p:nvPr/>
            </p:nvSpPr>
            <p:spPr bwMode="auto">
              <a:xfrm>
                <a:off x="2111" y="2231"/>
                <a:ext cx="59" cy="54"/>
              </a:xfrm>
              <a:custGeom>
                <a:avLst/>
                <a:gdLst>
                  <a:gd name="T0" fmla="*/ 24 w 59"/>
                  <a:gd name="T1" fmla="*/ 10 h 54"/>
                  <a:gd name="T2" fmla="*/ 0 w 59"/>
                  <a:gd name="T3" fmla="*/ 0 h 54"/>
                  <a:gd name="T4" fmla="*/ 34 w 59"/>
                  <a:gd name="T5" fmla="*/ 29 h 54"/>
                  <a:gd name="T6" fmla="*/ 58 w 59"/>
                  <a:gd name="T7" fmla="*/ 53 h 54"/>
                  <a:gd name="T8" fmla="*/ 24 w 59"/>
                  <a:gd name="T9" fmla="*/ 1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10"/>
                    </a:moveTo>
                    <a:lnTo>
                      <a:pt x="0" y="0"/>
                    </a:lnTo>
                    <a:lnTo>
                      <a:pt x="34" y="29"/>
                    </a:lnTo>
                    <a:lnTo>
                      <a:pt x="58" y="53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3" name="Freeform 1453"/>
              <p:cNvSpPr>
                <a:spLocks/>
              </p:cNvSpPr>
              <p:nvPr/>
            </p:nvSpPr>
            <p:spPr bwMode="auto">
              <a:xfrm>
                <a:off x="1695" y="2231"/>
                <a:ext cx="57" cy="59"/>
              </a:xfrm>
              <a:custGeom>
                <a:avLst/>
                <a:gdLst>
                  <a:gd name="T0" fmla="*/ 24 w 57"/>
                  <a:gd name="T1" fmla="*/ 10 h 59"/>
                  <a:gd name="T2" fmla="*/ 0 w 57"/>
                  <a:gd name="T3" fmla="*/ 0 h 59"/>
                  <a:gd name="T4" fmla="*/ 32 w 57"/>
                  <a:gd name="T5" fmla="*/ 48 h 59"/>
                  <a:gd name="T6" fmla="*/ 56 w 57"/>
                  <a:gd name="T7" fmla="*/ 58 h 59"/>
                  <a:gd name="T8" fmla="*/ 24 w 57"/>
                  <a:gd name="T9" fmla="*/ 1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24" y="10"/>
                    </a:moveTo>
                    <a:lnTo>
                      <a:pt x="0" y="0"/>
                    </a:lnTo>
                    <a:lnTo>
                      <a:pt x="32" y="48"/>
                    </a:lnTo>
                    <a:lnTo>
                      <a:pt x="56" y="58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4" name="Freeform 1454"/>
              <p:cNvSpPr>
                <a:spLocks/>
              </p:cNvSpPr>
              <p:nvPr/>
            </p:nvSpPr>
            <p:spPr bwMode="auto">
              <a:xfrm>
                <a:off x="2308" y="2308"/>
                <a:ext cx="64" cy="40"/>
              </a:xfrm>
              <a:custGeom>
                <a:avLst/>
                <a:gdLst>
                  <a:gd name="T0" fmla="*/ 29 w 64"/>
                  <a:gd name="T1" fmla="*/ 5 h 40"/>
                  <a:gd name="T2" fmla="*/ 0 w 64"/>
                  <a:gd name="T3" fmla="*/ 39 h 40"/>
                  <a:gd name="T4" fmla="*/ 35 w 64"/>
                  <a:gd name="T5" fmla="*/ 39 h 40"/>
                  <a:gd name="T6" fmla="*/ 63 w 64"/>
                  <a:gd name="T7" fmla="*/ 0 h 40"/>
                  <a:gd name="T8" fmla="*/ 29 w 64"/>
                  <a:gd name="T9" fmla="*/ 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0"/>
                  <a:gd name="T17" fmla="*/ 64 w 6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0">
                    <a:moveTo>
                      <a:pt x="29" y="5"/>
                    </a:moveTo>
                    <a:lnTo>
                      <a:pt x="0" y="39"/>
                    </a:lnTo>
                    <a:lnTo>
                      <a:pt x="35" y="39"/>
                    </a:lnTo>
                    <a:lnTo>
                      <a:pt x="63" y="0"/>
                    </a:lnTo>
                    <a:lnTo>
                      <a:pt x="29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5" name="Freeform 1455"/>
              <p:cNvSpPr>
                <a:spLocks/>
              </p:cNvSpPr>
              <p:nvPr/>
            </p:nvSpPr>
            <p:spPr bwMode="auto">
              <a:xfrm>
                <a:off x="1051" y="2116"/>
                <a:ext cx="63" cy="35"/>
              </a:xfrm>
              <a:custGeom>
                <a:avLst/>
                <a:gdLst>
                  <a:gd name="T0" fmla="*/ 29 w 63"/>
                  <a:gd name="T1" fmla="*/ 0 h 35"/>
                  <a:gd name="T2" fmla="*/ 0 w 63"/>
                  <a:gd name="T3" fmla="*/ 34 h 35"/>
                  <a:gd name="T4" fmla="*/ 33 w 63"/>
                  <a:gd name="T5" fmla="*/ 34 h 35"/>
                  <a:gd name="T6" fmla="*/ 62 w 63"/>
                  <a:gd name="T7" fmla="*/ 15 h 35"/>
                  <a:gd name="T8" fmla="*/ 29 w 63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35"/>
                  <a:gd name="T17" fmla="*/ 63 w 6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35">
                    <a:moveTo>
                      <a:pt x="29" y="0"/>
                    </a:moveTo>
                    <a:lnTo>
                      <a:pt x="0" y="34"/>
                    </a:lnTo>
                    <a:lnTo>
                      <a:pt x="33" y="34"/>
                    </a:lnTo>
                    <a:lnTo>
                      <a:pt x="62" y="15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6" name="Freeform 1456"/>
              <p:cNvSpPr>
                <a:spLocks/>
              </p:cNvSpPr>
              <p:nvPr/>
            </p:nvSpPr>
            <p:spPr bwMode="auto">
              <a:xfrm>
                <a:off x="931" y="2164"/>
                <a:ext cx="59" cy="54"/>
              </a:xfrm>
              <a:custGeom>
                <a:avLst/>
                <a:gdLst>
                  <a:gd name="T0" fmla="*/ 24 w 59"/>
                  <a:gd name="T1" fmla="*/ 24 h 54"/>
                  <a:gd name="T2" fmla="*/ 0 w 59"/>
                  <a:gd name="T3" fmla="*/ 53 h 54"/>
                  <a:gd name="T4" fmla="*/ 29 w 59"/>
                  <a:gd name="T5" fmla="*/ 43 h 54"/>
                  <a:gd name="T6" fmla="*/ 58 w 59"/>
                  <a:gd name="T7" fmla="*/ 0 h 54"/>
                  <a:gd name="T8" fmla="*/ 24 w 59"/>
                  <a:gd name="T9" fmla="*/ 2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24"/>
                    </a:moveTo>
                    <a:lnTo>
                      <a:pt x="0" y="53"/>
                    </a:lnTo>
                    <a:lnTo>
                      <a:pt x="29" y="43"/>
                    </a:lnTo>
                    <a:lnTo>
                      <a:pt x="58" y="0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7" name="Freeform 1457"/>
              <p:cNvSpPr>
                <a:spLocks/>
              </p:cNvSpPr>
              <p:nvPr/>
            </p:nvSpPr>
            <p:spPr bwMode="auto">
              <a:xfrm>
                <a:off x="1612" y="2174"/>
                <a:ext cx="60" cy="44"/>
              </a:xfrm>
              <a:custGeom>
                <a:avLst/>
                <a:gdLst>
                  <a:gd name="T0" fmla="*/ 24 w 60"/>
                  <a:gd name="T1" fmla="*/ 0 h 44"/>
                  <a:gd name="T2" fmla="*/ 0 w 60"/>
                  <a:gd name="T3" fmla="*/ 0 h 44"/>
                  <a:gd name="T4" fmla="*/ 35 w 60"/>
                  <a:gd name="T5" fmla="*/ 33 h 44"/>
                  <a:gd name="T6" fmla="*/ 59 w 60"/>
                  <a:gd name="T7" fmla="*/ 43 h 44"/>
                  <a:gd name="T8" fmla="*/ 24 w 6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0"/>
                    </a:moveTo>
                    <a:lnTo>
                      <a:pt x="0" y="0"/>
                    </a:lnTo>
                    <a:lnTo>
                      <a:pt x="35" y="33"/>
                    </a:lnTo>
                    <a:lnTo>
                      <a:pt x="59" y="43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8" name="Freeform 1458"/>
              <p:cNvSpPr>
                <a:spLocks/>
              </p:cNvSpPr>
              <p:nvPr/>
            </p:nvSpPr>
            <p:spPr bwMode="auto">
              <a:xfrm>
                <a:off x="777" y="2179"/>
                <a:ext cx="64" cy="44"/>
              </a:xfrm>
              <a:custGeom>
                <a:avLst/>
                <a:gdLst>
                  <a:gd name="T0" fmla="*/ 29 w 64"/>
                  <a:gd name="T1" fmla="*/ 28 h 44"/>
                  <a:gd name="T2" fmla="*/ 0 w 64"/>
                  <a:gd name="T3" fmla="*/ 0 h 44"/>
                  <a:gd name="T4" fmla="*/ 34 w 64"/>
                  <a:gd name="T5" fmla="*/ 33 h 44"/>
                  <a:gd name="T6" fmla="*/ 63 w 64"/>
                  <a:gd name="T7" fmla="*/ 43 h 44"/>
                  <a:gd name="T8" fmla="*/ 29 w 64"/>
                  <a:gd name="T9" fmla="*/ 2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4"/>
                  <a:gd name="T17" fmla="*/ 64 w 6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4">
                    <a:moveTo>
                      <a:pt x="29" y="28"/>
                    </a:moveTo>
                    <a:lnTo>
                      <a:pt x="0" y="0"/>
                    </a:lnTo>
                    <a:lnTo>
                      <a:pt x="34" y="33"/>
                    </a:lnTo>
                    <a:lnTo>
                      <a:pt x="63" y="43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9" name="Freeform 1459"/>
              <p:cNvSpPr>
                <a:spLocks/>
              </p:cNvSpPr>
              <p:nvPr/>
            </p:nvSpPr>
            <p:spPr bwMode="auto">
              <a:xfrm>
                <a:off x="1113" y="2116"/>
                <a:ext cx="59" cy="40"/>
              </a:xfrm>
              <a:custGeom>
                <a:avLst/>
                <a:gdLst>
                  <a:gd name="T0" fmla="*/ 24 w 59"/>
                  <a:gd name="T1" fmla="*/ 0 h 40"/>
                  <a:gd name="T2" fmla="*/ 0 w 59"/>
                  <a:gd name="T3" fmla="*/ 15 h 40"/>
                  <a:gd name="T4" fmla="*/ 29 w 59"/>
                  <a:gd name="T5" fmla="*/ 39 h 40"/>
                  <a:gd name="T6" fmla="*/ 58 w 59"/>
                  <a:gd name="T7" fmla="*/ 39 h 40"/>
                  <a:gd name="T8" fmla="*/ 24 w 5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4" y="0"/>
                    </a:moveTo>
                    <a:lnTo>
                      <a:pt x="0" y="15"/>
                    </a:lnTo>
                    <a:lnTo>
                      <a:pt x="29" y="39"/>
                    </a:lnTo>
                    <a:lnTo>
                      <a:pt x="58" y="3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40" name="Freeform 1460"/>
              <p:cNvSpPr>
                <a:spLocks/>
              </p:cNvSpPr>
              <p:nvPr/>
            </p:nvSpPr>
            <p:spPr bwMode="auto">
              <a:xfrm>
                <a:off x="1276" y="2231"/>
                <a:ext cx="64" cy="35"/>
              </a:xfrm>
              <a:custGeom>
                <a:avLst/>
                <a:gdLst>
                  <a:gd name="T0" fmla="*/ 29 w 64"/>
                  <a:gd name="T1" fmla="*/ 15 h 35"/>
                  <a:gd name="T2" fmla="*/ 0 w 64"/>
                  <a:gd name="T3" fmla="*/ 0 h 35"/>
                  <a:gd name="T4" fmla="*/ 34 w 64"/>
                  <a:gd name="T5" fmla="*/ 34 h 35"/>
                  <a:gd name="T6" fmla="*/ 63 w 64"/>
                  <a:gd name="T7" fmla="*/ 24 h 35"/>
                  <a:gd name="T8" fmla="*/ 29 w 64"/>
                  <a:gd name="T9" fmla="*/ 1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5"/>
                  <a:gd name="T17" fmla="*/ 64 w 6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5">
                    <a:moveTo>
                      <a:pt x="29" y="15"/>
                    </a:moveTo>
                    <a:lnTo>
                      <a:pt x="0" y="0"/>
                    </a:lnTo>
                    <a:lnTo>
                      <a:pt x="34" y="34"/>
                    </a:lnTo>
                    <a:lnTo>
                      <a:pt x="63" y="24"/>
                    </a:lnTo>
                    <a:lnTo>
                      <a:pt x="29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41" name="Freeform 1461"/>
              <p:cNvSpPr>
                <a:spLocks/>
              </p:cNvSpPr>
              <p:nvPr/>
            </p:nvSpPr>
            <p:spPr bwMode="auto">
              <a:xfrm>
                <a:off x="1195" y="2159"/>
                <a:ext cx="58" cy="64"/>
              </a:xfrm>
              <a:custGeom>
                <a:avLst/>
                <a:gdLst>
                  <a:gd name="T0" fmla="*/ 24 w 58"/>
                  <a:gd name="T1" fmla="*/ 20 h 64"/>
                  <a:gd name="T2" fmla="*/ 0 w 58"/>
                  <a:gd name="T3" fmla="*/ 0 h 64"/>
                  <a:gd name="T4" fmla="*/ 33 w 58"/>
                  <a:gd name="T5" fmla="*/ 48 h 64"/>
                  <a:gd name="T6" fmla="*/ 57 w 58"/>
                  <a:gd name="T7" fmla="*/ 63 h 64"/>
                  <a:gd name="T8" fmla="*/ 24 w 58"/>
                  <a:gd name="T9" fmla="*/ 2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20"/>
                    </a:moveTo>
                    <a:lnTo>
                      <a:pt x="0" y="0"/>
                    </a:lnTo>
                    <a:lnTo>
                      <a:pt x="33" y="48"/>
                    </a:lnTo>
                    <a:lnTo>
                      <a:pt x="57" y="63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42" name="Freeform 1462"/>
              <p:cNvSpPr>
                <a:spLocks/>
              </p:cNvSpPr>
              <p:nvPr/>
            </p:nvSpPr>
            <p:spPr bwMode="auto">
              <a:xfrm>
                <a:off x="1555" y="2150"/>
                <a:ext cx="58" cy="34"/>
              </a:xfrm>
              <a:custGeom>
                <a:avLst/>
                <a:gdLst>
                  <a:gd name="T0" fmla="*/ 24 w 58"/>
                  <a:gd name="T1" fmla="*/ 0 h 34"/>
                  <a:gd name="T2" fmla="*/ 0 w 58"/>
                  <a:gd name="T3" fmla="*/ 24 h 34"/>
                  <a:gd name="T4" fmla="*/ 28 w 58"/>
                  <a:gd name="T5" fmla="*/ 33 h 34"/>
                  <a:gd name="T6" fmla="*/ 57 w 58"/>
                  <a:gd name="T7" fmla="*/ 24 h 34"/>
                  <a:gd name="T8" fmla="*/ 24 w 5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4" y="0"/>
                    </a:moveTo>
                    <a:lnTo>
                      <a:pt x="0" y="24"/>
                    </a:lnTo>
                    <a:lnTo>
                      <a:pt x="28" y="33"/>
                    </a:lnTo>
                    <a:lnTo>
                      <a:pt x="57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43" name="Freeform 1463"/>
              <p:cNvSpPr>
                <a:spLocks/>
              </p:cNvSpPr>
              <p:nvPr/>
            </p:nvSpPr>
            <p:spPr bwMode="auto">
              <a:xfrm>
                <a:off x="1991" y="2193"/>
                <a:ext cx="65" cy="30"/>
              </a:xfrm>
              <a:custGeom>
                <a:avLst/>
                <a:gdLst>
                  <a:gd name="T0" fmla="*/ 29 w 65"/>
                  <a:gd name="T1" fmla="*/ 0 h 30"/>
                  <a:gd name="T2" fmla="*/ 0 w 65"/>
                  <a:gd name="T3" fmla="*/ 29 h 30"/>
                  <a:gd name="T4" fmla="*/ 35 w 65"/>
                  <a:gd name="T5" fmla="*/ 24 h 30"/>
                  <a:gd name="T6" fmla="*/ 64 w 65"/>
                  <a:gd name="T7" fmla="*/ 10 h 30"/>
                  <a:gd name="T8" fmla="*/ 29 w 65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30"/>
                  <a:gd name="T17" fmla="*/ 65 w 6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30">
                    <a:moveTo>
                      <a:pt x="29" y="0"/>
                    </a:moveTo>
                    <a:lnTo>
                      <a:pt x="0" y="29"/>
                    </a:lnTo>
                    <a:lnTo>
                      <a:pt x="35" y="24"/>
                    </a:lnTo>
                    <a:lnTo>
                      <a:pt x="64" y="10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44" name="Freeform 1464"/>
              <p:cNvSpPr>
                <a:spLocks/>
              </p:cNvSpPr>
              <p:nvPr/>
            </p:nvSpPr>
            <p:spPr bwMode="auto">
              <a:xfrm>
                <a:off x="1459" y="2169"/>
                <a:ext cx="63" cy="54"/>
              </a:xfrm>
              <a:custGeom>
                <a:avLst/>
                <a:gdLst>
                  <a:gd name="T0" fmla="*/ 29 w 63"/>
                  <a:gd name="T1" fmla="*/ 5 h 54"/>
                  <a:gd name="T2" fmla="*/ 0 w 63"/>
                  <a:gd name="T3" fmla="*/ 53 h 54"/>
                  <a:gd name="T4" fmla="*/ 33 w 63"/>
                  <a:gd name="T5" fmla="*/ 43 h 54"/>
                  <a:gd name="T6" fmla="*/ 62 w 63"/>
                  <a:gd name="T7" fmla="*/ 0 h 54"/>
                  <a:gd name="T8" fmla="*/ 29 w 63"/>
                  <a:gd name="T9" fmla="*/ 5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4"/>
                  <a:gd name="T17" fmla="*/ 63 w 63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4">
                    <a:moveTo>
                      <a:pt x="29" y="5"/>
                    </a:moveTo>
                    <a:lnTo>
                      <a:pt x="0" y="53"/>
                    </a:lnTo>
                    <a:lnTo>
                      <a:pt x="33" y="43"/>
                    </a:lnTo>
                    <a:lnTo>
                      <a:pt x="62" y="0"/>
                    </a:lnTo>
                    <a:lnTo>
                      <a:pt x="29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45" name="Freeform 1465"/>
              <p:cNvSpPr>
                <a:spLocks/>
              </p:cNvSpPr>
              <p:nvPr/>
            </p:nvSpPr>
            <p:spPr bwMode="auto">
              <a:xfrm>
                <a:off x="1871" y="2241"/>
                <a:ext cx="59" cy="54"/>
              </a:xfrm>
              <a:custGeom>
                <a:avLst/>
                <a:gdLst>
                  <a:gd name="T0" fmla="*/ 24 w 59"/>
                  <a:gd name="T1" fmla="*/ 10 h 54"/>
                  <a:gd name="T2" fmla="*/ 0 w 59"/>
                  <a:gd name="T3" fmla="*/ 53 h 54"/>
                  <a:gd name="T4" fmla="*/ 29 w 59"/>
                  <a:gd name="T5" fmla="*/ 48 h 54"/>
                  <a:gd name="T6" fmla="*/ 58 w 59"/>
                  <a:gd name="T7" fmla="*/ 0 h 54"/>
                  <a:gd name="T8" fmla="*/ 24 w 59"/>
                  <a:gd name="T9" fmla="*/ 1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10"/>
                    </a:moveTo>
                    <a:lnTo>
                      <a:pt x="0" y="53"/>
                    </a:lnTo>
                    <a:lnTo>
                      <a:pt x="29" y="48"/>
                    </a:lnTo>
                    <a:lnTo>
                      <a:pt x="58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46" name="Freeform 1466"/>
              <p:cNvSpPr>
                <a:spLocks/>
              </p:cNvSpPr>
              <p:nvPr/>
            </p:nvSpPr>
            <p:spPr bwMode="auto">
              <a:xfrm>
                <a:off x="1339" y="2236"/>
                <a:ext cx="58" cy="30"/>
              </a:xfrm>
              <a:custGeom>
                <a:avLst/>
                <a:gdLst>
                  <a:gd name="T0" fmla="*/ 24 w 58"/>
                  <a:gd name="T1" fmla="*/ 10 h 30"/>
                  <a:gd name="T2" fmla="*/ 0 w 58"/>
                  <a:gd name="T3" fmla="*/ 19 h 30"/>
                  <a:gd name="T4" fmla="*/ 29 w 58"/>
                  <a:gd name="T5" fmla="*/ 29 h 30"/>
                  <a:gd name="T6" fmla="*/ 57 w 58"/>
                  <a:gd name="T7" fmla="*/ 0 h 30"/>
                  <a:gd name="T8" fmla="*/ 24 w 58"/>
                  <a:gd name="T9" fmla="*/ 1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0"/>
                  <a:gd name="T17" fmla="*/ 58 w 5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0">
                    <a:moveTo>
                      <a:pt x="24" y="10"/>
                    </a:moveTo>
                    <a:lnTo>
                      <a:pt x="0" y="19"/>
                    </a:lnTo>
                    <a:lnTo>
                      <a:pt x="29" y="29"/>
                    </a:lnTo>
                    <a:lnTo>
                      <a:pt x="57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47" name="Freeform 1467"/>
              <p:cNvSpPr>
                <a:spLocks/>
              </p:cNvSpPr>
              <p:nvPr/>
            </p:nvSpPr>
            <p:spPr bwMode="auto">
              <a:xfrm>
                <a:off x="1775" y="2279"/>
                <a:ext cx="65" cy="35"/>
              </a:xfrm>
              <a:custGeom>
                <a:avLst/>
                <a:gdLst>
                  <a:gd name="T0" fmla="*/ 29 w 65"/>
                  <a:gd name="T1" fmla="*/ 0 h 35"/>
                  <a:gd name="T2" fmla="*/ 0 w 65"/>
                  <a:gd name="T3" fmla="*/ 5 h 35"/>
                  <a:gd name="T4" fmla="*/ 35 w 65"/>
                  <a:gd name="T5" fmla="*/ 34 h 35"/>
                  <a:gd name="T6" fmla="*/ 64 w 65"/>
                  <a:gd name="T7" fmla="*/ 10 h 35"/>
                  <a:gd name="T8" fmla="*/ 29 w 6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35"/>
                  <a:gd name="T17" fmla="*/ 65 w 6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35">
                    <a:moveTo>
                      <a:pt x="29" y="0"/>
                    </a:moveTo>
                    <a:lnTo>
                      <a:pt x="0" y="5"/>
                    </a:lnTo>
                    <a:lnTo>
                      <a:pt x="35" y="34"/>
                    </a:lnTo>
                    <a:lnTo>
                      <a:pt x="64" y="10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48" name="Freeform 1468"/>
              <p:cNvSpPr>
                <a:spLocks/>
              </p:cNvSpPr>
              <p:nvPr/>
            </p:nvSpPr>
            <p:spPr bwMode="auto">
              <a:xfrm>
                <a:off x="897" y="2188"/>
                <a:ext cx="59" cy="40"/>
              </a:xfrm>
              <a:custGeom>
                <a:avLst/>
                <a:gdLst>
                  <a:gd name="T0" fmla="*/ 24 w 59"/>
                  <a:gd name="T1" fmla="*/ 24 h 40"/>
                  <a:gd name="T2" fmla="*/ 0 w 59"/>
                  <a:gd name="T3" fmla="*/ 39 h 40"/>
                  <a:gd name="T4" fmla="*/ 34 w 59"/>
                  <a:gd name="T5" fmla="*/ 29 h 40"/>
                  <a:gd name="T6" fmla="*/ 58 w 59"/>
                  <a:gd name="T7" fmla="*/ 0 h 40"/>
                  <a:gd name="T8" fmla="*/ 24 w 59"/>
                  <a:gd name="T9" fmla="*/ 24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4" y="24"/>
                    </a:moveTo>
                    <a:lnTo>
                      <a:pt x="0" y="39"/>
                    </a:lnTo>
                    <a:lnTo>
                      <a:pt x="34" y="29"/>
                    </a:lnTo>
                    <a:lnTo>
                      <a:pt x="58" y="0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49" name="Freeform 1469"/>
              <p:cNvSpPr>
                <a:spLocks/>
              </p:cNvSpPr>
              <p:nvPr/>
            </p:nvSpPr>
            <p:spPr bwMode="auto">
              <a:xfrm>
                <a:off x="2135" y="2241"/>
                <a:ext cx="59" cy="63"/>
              </a:xfrm>
              <a:custGeom>
                <a:avLst/>
                <a:gdLst>
                  <a:gd name="T0" fmla="*/ 24 w 59"/>
                  <a:gd name="T1" fmla="*/ 10 h 63"/>
                  <a:gd name="T2" fmla="*/ 0 w 59"/>
                  <a:gd name="T3" fmla="*/ 0 h 63"/>
                  <a:gd name="T4" fmla="*/ 34 w 59"/>
                  <a:gd name="T5" fmla="*/ 43 h 63"/>
                  <a:gd name="T6" fmla="*/ 58 w 59"/>
                  <a:gd name="T7" fmla="*/ 62 h 63"/>
                  <a:gd name="T8" fmla="*/ 24 w 59"/>
                  <a:gd name="T9" fmla="*/ 1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10"/>
                    </a:moveTo>
                    <a:lnTo>
                      <a:pt x="0" y="0"/>
                    </a:lnTo>
                    <a:lnTo>
                      <a:pt x="34" y="43"/>
                    </a:lnTo>
                    <a:lnTo>
                      <a:pt x="58" y="62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50" name="Freeform 1470"/>
              <p:cNvSpPr>
                <a:spLocks/>
              </p:cNvSpPr>
              <p:nvPr/>
            </p:nvSpPr>
            <p:spPr bwMode="auto">
              <a:xfrm>
                <a:off x="696" y="2097"/>
                <a:ext cx="58" cy="59"/>
              </a:xfrm>
              <a:custGeom>
                <a:avLst/>
                <a:gdLst>
                  <a:gd name="T0" fmla="*/ 24 w 58"/>
                  <a:gd name="T1" fmla="*/ 19 h 59"/>
                  <a:gd name="T2" fmla="*/ 0 w 58"/>
                  <a:gd name="T3" fmla="*/ 0 h 59"/>
                  <a:gd name="T4" fmla="*/ 33 w 58"/>
                  <a:gd name="T5" fmla="*/ 43 h 59"/>
                  <a:gd name="T6" fmla="*/ 57 w 58"/>
                  <a:gd name="T7" fmla="*/ 58 h 59"/>
                  <a:gd name="T8" fmla="*/ 24 w 58"/>
                  <a:gd name="T9" fmla="*/ 1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19"/>
                    </a:moveTo>
                    <a:lnTo>
                      <a:pt x="0" y="0"/>
                    </a:lnTo>
                    <a:lnTo>
                      <a:pt x="33" y="43"/>
                    </a:lnTo>
                    <a:lnTo>
                      <a:pt x="57" y="58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51" name="Freeform 1471"/>
              <p:cNvSpPr>
                <a:spLocks/>
              </p:cNvSpPr>
              <p:nvPr/>
            </p:nvSpPr>
            <p:spPr bwMode="auto">
              <a:xfrm>
                <a:off x="2055" y="2198"/>
                <a:ext cx="57" cy="34"/>
              </a:xfrm>
              <a:custGeom>
                <a:avLst/>
                <a:gdLst>
                  <a:gd name="T0" fmla="*/ 24 w 57"/>
                  <a:gd name="T1" fmla="*/ 0 h 34"/>
                  <a:gd name="T2" fmla="*/ 0 w 57"/>
                  <a:gd name="T3" fmla="*/ 5 h 34"/>
                  <a:gd name="T4" fmla="*/ 28 w 57"/>
                  <a:gd name="T5" fmla="*/ 19 h 34"/>
                  <a:gd name="T6" fmla="*/ 56 w 57"/>
                  <a:gd name="T7" fmla="*/ 33 h 34"/>
                  <a:gd name="T8" fmla="*/ 24 w 57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4"/>
                  <a:gd name="T17" fmla="*/ 57 w 5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4">
                    <a:moveTo>
                      <a:pt x="24" y="0"/>
                    </a:moveTo>
                    <a:lnTo>
                      <a:pt x="0" y="5"/>
                    </a:lnTo>
                    <a:lnTo>
                      <a:pt x="28" y="19"/>
                    </a:lnTo>
                    <a:lnTo>
                      <a:pt x="56" y="33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52" name="Freeform 1472"/>
              <p:cNvSpPr>
                <a:spLocks/>
              </p:cNvSpPr>
              <p:nvPr/>
            </p:nvSpPr>
            <p:spPr bwMode="auto">
              <a:xfrm>
                <a:off x="2217" y="2308"/>
                <a:ext cx="63" cy="40"/>
              </a:xfrm>
              <a:custGeom>
                <a:avLst/>
                <a:gdLst>
                  <a:gd name="T0" fmla="*/ 29 w 63"/>
                  <a:gd name="T1" fmla="*/ 0 h 40"/>
                  <a:gd name="T2" fmla="*/ 0 w 63"/>
                  <a:gd name="T3" fmla="*/ 0 h 40"/>
                  <a:gd name="T4" fmla="*/ 33 w 63"/>
                  <a:gd name="T5" fmla="*/ 39 h 40"/>
                  <a:gd name="T6" fmla="*/ 62 w 63"/>
                  <a:gd name="T7" fmla="*/ 24 h 40"/>
                  <a:gd name="T8" fmla="*/ 29 w 63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0"/>
                  <a:gd name="T17" fmla="*/ 63 w 6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0">
                    <a:moveTo>
                      <a:pt x="29" y="0"/>
                    </a:moveTo>
                    <a:lnTo>
                      <a:pt x="0" y="0"/>
                    </a:lnTo>
                    <a:lnTo>
                      <a:pt x="33" y="39"/>
                    </a:lnTo>
                    <a:lnTo>
                      <a:pt x="62" y="24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53" name="Freeform 1473"/>
              <p:cNvSpPr>
                <a:spLocks/>
              </p:cNvSpPr>
              <p:nvPr/>
            </p:nvSpPr>
            <p:spPr bwMode="auto">
              <a:xfrm>
                <a:off x="807" y="2207"/>
                <a:ext cx="58" cy="35"/>
              </a:xfrm>
              <a:custGeom>
                <a:avLst/>
                <a:gdLst>
                  <a:gd name="T0" fmla="*/ 24 w 58"/>
                  <a:gd name="T1" fmla="*/ 34 h 35"/>
                  <a:gd name="T2" fmla="*/ 0 w 58"/>
                  <a:gd name="T3" fmla="*/ 0 h 35"/>
                  <a:gd name="T4" fmla="*/ 33 w 58"/>
                  <a:gd name="T5" fmla="*/ 15 h 35"/>
                  <a:gd name="T6" fmla="*/ 57 w 58"/>
                  <a:gd name="T7" fmla="*/ 29 h 35"/>
                  <a:gd name="T8" fmla="*/ 24 w 58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34"/>
                    </a:moveTo>
                    <a:lnTo>
                      <a:pt x="0" y="0"/>
                    </a:lnTo>
                    <a:lnTo>
                      <a:pt x="33" y="15"/>
                    </a:lnTo>
                    <a:lnTo>
                      <a:pt x="57" y="29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54" name="Freeform 1474"/>
              <p:cNvSpPr>
                <a:spLocks/>
              </p:cNvSpPr>
              <p:nvPr/>
            </p:nvSpPr>
            <p:spPr bwMode="auto">
              <a:xfrm>
                <a:off x="1719" y="2241"/>
                <a:ext cx="57" cy="49"/>
              </a:xfrm>
              <a:custGeom>
                <a:avLst/>
                <a:gdLst>
                  <a:gd name="T0" fmla="*/ 28 w 57"/>
                  <a:gd name="T1" fmla="*/ 14 h 49"/>
                  <a:gd name="T2" fmla="*/ 0 w 57"/>
                  <a:gd name="T3" fmla="*/ 0 h 49"/>
                  <a:gd name="T4" fmla="*/ 32 w 57"/>
                  <a:gd name="T5" fmla="*/ 48 h 49"/>
                  <a:gd name="T6" fmla="*/ 56 w 57"/>
                  <a:gd name="T7" fmla="*/ 43 h 49"/>
                  <a:gd name="T8" fmla="*/ 28 w 57"/>
                  <a:gd name="T9" fmla="*/ 1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9"/>
                  <a:gd name="T17" fmla="*/ 57 w 5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9">
                    <a:moveTo>
                      <a:pt x="28" y="14"/>
                    </a:moveTo>
                    <a:lnTo>
                      <a:pt x="0" y="0"/>
                    </a:lnTo>
                    <a:lnTo>
                      <a:pt x="32" y="48"/>
                    </a:lnTo>
                    <a:lnTo>
                      <a:pt x="56" y="43"/>
                    </a:lnTo>
                    <a:lnTo>
                      <a:pt x="28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55" name="Freeform 1475"/>
              <p:cNvSpPr>
                <a:spLocks/>
              </p:cNvSpPr>
              <p:nvPr/>
            </p:nvSpPr>
            <p:spPr bwMode="auto">
              <a:xfrm>
                <a:off x="2279" y="2308"/>
                <a:ext cx="59" cy="40"/>
              </a:xfrm>
              <a:custGeom>
                <a:avLst/>
                <a:gdLst>
                  <a:gd name="T0" fmla="*/ 24 w 59"/>
                  <a:gd name="T1" fmla="*/ 0 h 40"/>
                  <a:gd name="T2" fmla="*/ 0 w 59"/>
                  <a:gd name="T3" fmla="*/ 24 h 40"/>
                  <a:gd name="T4" fmla="*/ 29 w 59"/>
                  <a:gd name="T5" fmla="*/ 39 h 40"/>
                  <a:gd name="T6" fmla="*/ 58 w 59"/>
                  <a:gd name="T7" fmla="*/ 5 h 40"/>
                  <a:gd name="T8" fmla="*/ 24 w 5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4" y="0"/>
                    </a:moveTo>
                    <a:lnTo>
                      <a:pt x="0" y="24"/>
                    </a:lnTo>
                    <a:lnTo>
                      <a:pt x="29" y="39"/>
                    </a:lnTo>
                    <a:lnTo>
                      <a:pt x="58" y="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56" name="Freeform 1476"/>
              <p:cNvSpPr>
                <a:spLocks/>
              </p:cNvSpPr>
              <p:nvPr/>
            </p:nvSpPr>
            <p:spPr bwMode="auto">
              <a:xfrm>
                <a:off x="864" y="2212"/>
                <a:ext cx="58" cy="35"/>
              </a:xfrm>
              <a:custGeom>
                <a:avLst/>
                <a:gdLst>
                  <a:gd name="T0" fmla="*/ 24 w 58"/>
                  <a:gd name="T1" fmla="*/ 34 h 35"/>
                  <a:gd name="T2" fmla="*/ 0 w 58"/>
                  <a:gd name="T3" fmla="*/ 24 h 35"/>
                  <a:gd name="T4" fmla="*/ 33 w 58"/>
                  <a:gd name="T5" fmla="*/ 15 h 35"/>
                  <a:gd name="T6" fmla="*/ 57 w 58"/>
                  <a:gd name="T7" fmla="*/ 0 h 35"/>
                  <a:gd name="T8" fmla="*/ 24 w 58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34"/>
                    </a:moveTo>
                    <a:lnTo>
                      <a:pt x="0" y="24"/>
                    </a:lnTo>
                    <a:lnTo>
                      <a:pt x="33" y="15"/>
                    </a:lnTo>
                    <a:lnTo>
                      <a:pt x="57" y="0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57" name="Freeform 1477"/>
              <p:cNvSpPr>
                <a:spLocks/>
              </p:cNvSpPr>
              <p:nvPr/>
            </p:nvSpPr>
            <p:spPr bwMode="auto">
              <a:xfrm>
                <a:off x="1023" y="2116"/>
                <a:ext cx="58" cy="35"/>
              </a:xfrm>
              <a:custGeom>
                <a:avLst/>
                <a:gdLst>
                  <a:gd name="T0" fmla="*/ 24 w 58"/>
                  <a:gd name="T1" fmla="*/ 0 h 35"/>
                  <a:gd name="T2" fmla="*/ 0 w 58"/>
                  <a:gd name="T3" fmla="*/ 34 h 35"/>
                  <a:gd name="T4" fmla="*/ 29 w 58"/>
                  <a:gd name="T5" fmla="*/ 34 h 35"/>
                  <a:gd name="T6" fmla="*/ 57 w 58"/>
                  <a:gd name="T7" fmla="*/ 0 h 35"/>
                  <a:gd name="T8" fmla="*/ 24 w 5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0"/>
                    </a:moveTo>
                    <a:lnTo>
                      <a:pt x="0" y="34"/>
                    </a:lnTo>
                    <a:lnTo>
                      <a:pt x="29" y="34"/>
                    </a:lnTo>
                    <a:lnTo>
                      <a:pt x="57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58" name="Freeform 1478"/>
              <p:cNvSpPr>
                <a:spLocks/>
              </p:cNvSpPr>
              <p:nvPr/>
            </p:nvSpPr>
            <p:spPr bwMode="auto">
              <a:xfrm>
                <a:off x="1636" y="2174"/>
                <a:ext cx="60" cy="58"/>
              </a:xfrm>
              <a:custGeom>
                <a:avLst/>
                <a:gdLst>
                  <a:gd name="T0" fmla="*/ 24 w 60"/>
                  <a:gd name="T1" fmla="*/ 9 h 58"/>
                  <a:gd name="T2" fmla="*/ 0 w 60"/>
                  <a:gd name="T3" fmla="*/ 0 h 58"/>
                  <a:gd name="T4" fmla="*/ 35 w 60"/>
                  <a:gd name="T5" fmla="*/ 43 h 58"/>
                  <a:gd name="T6" fmla="*/ 59 w 60"/>
                  <a:gd name="T7" fmla="*/ 57 h 58"/>
                  <a:gd name="T8" fmla="*/ 24 w 60"/>
                  <a:gd name="T9" fmla="*/ 9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24" y="9"/>
                    </a:moveTo>
                    <a:lnTo>
                      <a:pt x="0" y="0"/>
                    </a:lnTo>
                    <a:lnTo>
                      <a:pt x="35" y="43"/>
                    </a:lnTo>
                    <a:lnTo>
                      <a:pt x="59" y="57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59" name="Freeform 1479"/>
              <p:cNvSpPr>
                <a:spLocks/>
              </p:cNvSpPr>
              <p:nvPr/>
            </p:nvSpPr>
            <p:spPr bwMode="auto">
              <a:xfrm>
                <a:off x="1219" y="2179"/>
                <a:ext cx="58" cy="53"/>
              </a:xfrm>
              <a:custGeom>
                <a:avLst/>
                <a:gdLst>
                  <a:gd name="T0" fmla="*/ 29 w 58"/>
                  <a:gd name="T1" fmla="*/ 24 h 53"/>
                  <a:gd name="T2" fmla="*/ 0 w 58"/>
                  <a:gd name="T3" fmla="*/ 0 h 53"/>
                  <a:gd name="T4" fmla="*/ 33 w 58"/>
                  <a:gd name="T5" fmla="*/ 43 h 53"/>
                  <a:gd name="T6" fmla="*/ 57 w 58"/>
                  <a:gd name="T7" fmla="*/ 52 h 53"/>
                  <a:gd name="T8" fmla="*/ 29 w 58"/>
                  <a:gd name="T9" fmla="*/ 2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3"/>
                  <a:gd name="T17" fmla="*/ 58 w 5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3">
                    <a:moveTo>
                      <a:pt x="29" y="24"/>
                    </a:moveTo>
                    <a:lnTo>
                      <a:pt x="0" y="0"/>
                    </a:lnTo>
                    <a:lnTo>
                      <a:pt x="33" y="43"/>
                    </a:lnTo>
                    <a:lnTo>
                      <a:pt x="57" y="52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60" name="Freeform 1480"/>
              <p:cNvSpPr>
                <a:spLocks/>
              </p:cNvSpPr>
              <p:nvPr/>
            </p:nvSpPr>
            <p:spPr bwMode="auto">
              <a:xfrm>
                <a:off x="1431" y="2174"/>
                <a:ext cx="58" cy="54"/>
              </a:xfrm>
              <a:custGeom>
                <a:avLst/>
                <a:gdLst>
                  <a:gd name="T0" fmla="*/ 24 w 58"/>
                  <a:gd name="T1" fmla="*/ 14 h 54"/>
                  <a:gd name="T2" fmla="*/ 0 w 58"/>
                  <a:gd name="T3" fmla="*/ 53 h 54"/>
                  <a:gd name="T4" fmla="*/ 29 w 58"/>
                  <a:gd name="T5" fmla="*/ 48 h 54"/>
                  <a:gd name="T6" fmla="*/ 57 w 58"/>
                  <a:gd name="T7" fmla="*/ 0 h 54"/>
                  <a:gd name="T8" fmla="*/ 24 w 58"/>
                  <a:gd name="T9" fmla="*/ 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14"/>
                    </a:moveTo>
                    <a:lnTo>
                      <a:pt x="0" y="53"/>
                    </a:lnTo>
                    <a:lnTo>
                      <a:pt x="29" y="48"/>
                    </a:lnTo>
                    <a:lnTo>
                      <a:pt x="57" y="0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61" name="Freeform 1481"/>
              <p:cNvSpPr>
                <a:spLocks/>
              </p:cNvSpPr>
              <p:nvPr/>
            </p:nvSpPr>
            <p:spPr bwMode="auto">
              <a:xfrm>
                <a:off x="720" y="2116"/>
                <a:ext cx="58" cy="64"/>
              </a:xfrm>
              <a:custGeom>
                <a:avLst/>
                <a:gdLst>
                  <a:gd name="T0" fmla="*/ 29 w 58"/>
                  <a:gd name="T1" fmla="*/ 39 h 64"/>
                  <a:gd name="T2" fmla="*/ 0 w 58"/>
                  <a:gd name="T3" fmla="*/ 0 h 64"/>
                  <a:gd name="T4" fmla="*/ 33 w 58"/>
                  <a:gd name="T5" fmla="*/ 39 h 64"/>
                  <a:gd name="T6" fmla="*/ 57 w 58"/>
                  <a:gd name="T7" fmla="*/ 63 h 64"/>
                  <a:gd name="T8" fmla="*/ 29 w 58"/>
                  <a:gd name="T9" fmla="*/ 39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9" y="39"/>
                    </a:moveTo>
                    <a:lnTo>
                      <a:pt x="0" y="0"/>
                    </a:lnTo>
                    <a:lnTo>
                      <a:pt x="33" y="39"/>
                    </a:lnTo>
                    <a:lnTo>
                      <a:pt x="57" y="63"/>
                    </a:lnTo>
                    <a:lnTo>
                      <a:pt x="29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62" name="Freeform 1482"/>
              <p:cNvSpPr>
                <a:spLocks/>
              </p:cNvSpPr>
              <p:nvPr/>
            </p:nvSpPr>
            <p:spPr bwMode="auto">
              <a:xfrm>
                <a:off x="1839" y="2251"/>
                <a:ext cx="57" cy="44"/>
              </a:xfrm>
              <a:custGeom>
                <a:avLst/>
                <a:gdLst>
                  <a:gd name="T0" fmla="*/ 24 w 57"/>
                  <a:gd name="T1" fmla="*/ 9 h 44"/>
                  <a:gd name="T2" fmla="*/ 0 w 57"/>
                  <a:gd name="T3" fmla="*/ 38 h 44"/>
                  <a:gd name="T4" fmla="*/ 32 w 57"/>
                  <a:gd name="T5" fmla="*/ 43 h 44"/>
                  <a:gd name="T6" fmla="*/ 56 w 57"/>
                  <a:gd name="T7" fmla="*/ 0 h 44"/>
                  <a:gd name="T8" fmla="*/ 24 w 57"/>
                  <a:gd name="T9" fmla="*/ 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"/>
                  <a:gd name="T17" fmla="*/ 57 w 5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">
                    <a:moveTo>
                      <a:pt x="24" y="9"/>
                    </a:moveTo>
                    <a:lnTo>
                      <a:pt x="0" y="38"/>
                    </a:lnTo>
                    <a:lnTo>
                      <a:pt x="32" y="43"/>
                    </a:lnTo>
                    <a:lnTo>
                      <a:pt x="56" y="0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63" name="Freeform 1483"/>
              <p:cNvSpPr>
                <a:spLocks/>
              </p:cNvSpPr>
              <p:nvPr/>
            </p:nvSpPr>
            <p:spPr bwMode="auto">
              <a:xfrm>
                <a:off x="1963" y="2193"/>
                <a:ext cx="58" cy="39"/>
              </a:xfrm>
              <a:custGeom>
                <a:avLst/>
                <a:gdLst>
                  <a:gd name="T0" fmla="*/ 24 w 58"/>
                  <a:gd name="T1" fmla="*/ 0 h 39"/>
                  <a:gd name="T2" fmla="*/ 0 w 58"/>
                  <a:gd name="T3" fmla="*/ 38 h 39"/>
                  <a:gd name="T4" fmla="*/ 28 w 58"/>
                  <a:gd name="T5" fmla="*/ 29 h 39"/>
                  <a:gd name="T6" fmla="*/ 57 w 58"/>
                  <a:gd name="T7" fmla="*/ 0 h 39"/>
                  <a:gd name="T8" fmla="*/ 24 w 5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0"/>
                    </a:moveTo>
                    <a:lnTo>
                      <a:pt x="0" y="38"/>
                    </a:lnTo>
                    <a:lnTo>
                      <a:pt x="28" y="29"/>
                    </a:lnTo>
                    <a:lnTo>
                      <a:pt x="57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64" name="Freeform 1484"/>
              <p:cNvSpPr>
                <a:spLocks/>
              </p:cNvSpPr>
              <p:nvPr/>
            </p:nvSpPr>
            <p:spPr bwMode="auto">
              <a:xfrm>
                <a:off x="831" y="2236"/>
                <a:ext cx="58" cy="40"/>
              </a:xfrm>
              <a:custGeom>
                <a:avLst/>
                <a:gdLst>
                  <a:gd name="T0" fmla="*/ 24 w 58"/>
                  <a:gd name="T1" fmla="*/ 39 h 40"/>
                  <a:gd name="T2" fmla="*/ 0 w 58"/>
                  <a:gd name="T3" fmla="*/ 5 h 40"/>
                  <a:gd name="T4" fmla="*/ 33 w 58"/>
                  <a:gd name="T5" fmla="*/ 0 h 40"/>
                  <a:gd name="T6" fmla="*/ 57 w 58"/>
                  <a:gd name="T7" fmla="*/ 10 h 40"/>
                  <a:gd name="T8" fmla="*/ 24 w 58"/>
                  <a:gd name="T9" fmla="*/ 3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0"/>
                  <a:gd name="T17" fmla="*/ 58 w 5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0">
                    <a:moveTo>
                      <a:pt x="24" y="39"/>
                    </a:moveTo>
                    <a:lnTo>
                      <a:pt x="0" y="5"/>
                    </a:lnTo>
                    <a:lnTo>
                      <a:pt x="33" y="0"/>
                    </a:lnTo>
                    <a:lnTo>
                      <a:pt x="57" y="10"/>
                    </a:lnTo>
                    <a:lnTo>
                      <a:pt x="24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65" name="Freeform 1485"/>
              <p:cNvSpPr>
                <a:spLocks/>
              </p:cNvSpPr>
              <p:nvPr/>
            </p:nvSpPr>
            <p:spPr bwMode="auto">
              <a:xfrm>
                <a:off x="1137" y="2116"/>
                <a:ext cx="59" cy="44"/>
              </a:xfrm>
              <a:custGeom>
                <a:avLst/>
                <a:gdLst>
                  <a:gd name="T0" fmla="*/ 24 w 59"/>
                  <a:gd name="T1" fmla="*/ 5 h 44"/>
                  <a:gd name="T2" fmla="*/ 0 w 59"/>
                  <a:gd name="T3" fmla="*/ 0 h 44"/>
                  <a:gd name="T4" fmla="*/ 34 w 59"/>
                  <a:gd name="T5" fmla="*/ 39 h 44"/>
                  <a:gd name="T6" fmla="*/ 58 w 59"/>
                  <a:gd name="T7" fmla="*/ 43 h 44"/>
                  <a:gd name="T8" fmla="*/ 24 w 59"/>
                  <a:gd name="T9" fmla="*/ 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5"/>
                    </a:moveTo>
                    <a:lnTo>
                      <a:pt x="0" y="0"/>
                    </a:lnTo>
                    <a:lnTo>
                      <a:pt x="34" y="39"/>
                    </a:lnTo>
                    <a:lnTo>
                      <a:pt x="58" y="43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66" name="Freeform 1486"/>
              <p:cNvSpPr>
                <a:spLocks/>
              </p:cNvSpPr>
              <p:nvPr/>
            </p:nvSpPr>
            <p:spPr bwMode="auto">
              <a:xfrm>
                <a:off x="1305" y="2246"/>
                <a:ext cx="59" cy="17"/>
              </a:xfrm>
              <a:custGeom>
                <a:avLst/>
                <a:gdLst>
                  <a:gd name="T0" fmla="*/ 24 w 59"/>
                  <a:gd name="T1" fmla="*/ 16 h 17"/>
                  <a:gd name="T2" fmla="*/ 0 w 59"/>
                  <a:gd name="T3" fmla="*/ 0 h 17"/>
                  <a:gd name="T4" fmla="*/ 34 w 59"/>
                  <a:gd name="T5" fmla="*/ 16 h 17"/>
                  <a:gd name="T6" fmla="*/ 58 w 59"/>
                  <a:gd name="T7" fmla="*/ 0 h 17"/>
                  <a:gd name="T8" fmla="*/ 24 w 59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7"/>
                  <a:gd name="T17" fmla="*/ 59 w 5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7">
                    <a:moveTo>
                      <a:pt x="24" y="16"/>
                    </a:moveTo>
                    <a:lnTo>
                      <a:pt x="0" y="0"/>
                    </a:lnTo>
                    <a:lnTo>
                      <a:pt x="34" y="16"/>
                    </a:lnTo>
                    <a:lnTo>
                      <a:pt x="58" y="0"/>
                    </a:lnTo>
                    <a:lnTo>
                      <a:pt x="24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67" name="Freeform 1487"/>
              <p:cNvSpPr>
                <a:spLocks/>
              </p:cNvSpPr>
              <p:nvPr/>
            </p:nvSpPr>
            <p:spPr bwMode="auto">
              <a:xfrm>
                <a:off x="2159" y="2251"/>
                <a:ext cx="59" cy="58"/>
              </a:xfrm>
              <a:custGeom>
                <a:avLst/>
                <a:gdLst>
                  <a:gd name="T0" fmla="*/ 29 w 59"/>
                  <a:gd name="T1" fmla="*/ 14 h 58"/>
                  <a:gd name="T2" fmla="*/ 0 w 59"/>
                  <a:gd name="T3" fmla="*/ 0 h 58"/>
                  <a:gd name="T4" fmla="*/ 34 w 59"/>
                  <a:gd name="T5" fmla="*/ 52 h 58"/>
                  <a:gd name="T6" fmla="*/ 58 w 59"/>
                  <a:gd name="T7" fmla="*/ 57 h 58"/>
                  <a:gd name="T8" fmla="*/ 29 w 59"/>
                  <a:gd name="T9" fmla="*/ 1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14"/>
                    </a:moveTo>
                    <a:lnTo>
                      <a:pt x="0" y="0"/>
                    </a:lnTo>
                    <a:lnTo>
                      <a:pt x="34" y="52"/>
                    </a:lnTo>
                    <a:lnTo>
                      <a:pt x="58" y="57"/>
                    </a:lnTo>
                    <a:lnTo>
                      <a:pt x="29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68" name="Freeform 1488"/>
              <p:cNvSpPr>
                <a:spLocks/>
              </p:cNvSpPr>
              <p:nvPr/>
            </p:nvSpPr>
            <p:spPr bwMode="auto">
              <a:xfrm>
                <a:off x="749" y="2155"/>
                <a:ext cx="59" cy="53"/>
              </a:xfrm>
              <a:custGeom>
                <a:avLst/>
                <a:gdLst>
                  <a:gd name="T0" fmla="*/ 24 w 59"/>
                  <a:gd name="T1" fmla="*/ 43 h 53"/>
                  <a:gd name="T2" fmla="*/ 0 w 59"/>
                  <a:gd name="T3" fmla="*/ 0 h 53"/>
                  <a:gd name="T4" fmla="*/ 28 w 59"/>
                  <a:gd name="T5" fmla="*/ 24 h 53"/>
                  <a:gd name="T6" fmla="*/ 58 w 59"/>
                  <a:gd name="T7" fmla="*/ 52 h 53"/>
                  <a:gd name="T8" fmla="*/ 24 w 59"/>
                  <a:gd name="T9" fmla="*/ 4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3"/>
                  <a:gd name="T17" fmla="*/ 59 w 5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3">
                    <a:moveTo>
                      <a:pt x="24" y="43"/>
                    </a:moveTo>
                    <a:lnTo>
                      <a:pt x="0" y="0"/>
                    </a:lnTo>
                    <a:lnTo>
                      <a:pt x="28" y="24"/>
                    </a:lnTo>
                    <a:lnTo>
                      <a:pt x="58" y="52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69" name="Freeform 1489"/>
              <p:cNvSpPr>
                <a:spLocks/>
              </p:cNvSpPr>
              <p:nvPr/>
            </p:nvSpPr>
            <p:spPr bwMode="auto">
              <a:xfrm>
                <a:off x="1521" y="2135"/>
                <a:ext cx="59" cy="40"/>
              </a:xfrm>
              <a:custGeom>
                <a:avLst/>
                <a:gdLst>
                  <a:gd name="T0" fmla="*/ 24 w 59"/>
                  <a:gd name="T1" fmla="*/ 0 h 40"/>
                  <a:gd name="T2" fmla="*/ 0 w 59"/>
                  <a:gd name="T3" fmla="*/ 34 h 40"/>
                  <a:gd name="T4" fmla="*/ 34 w 59"/>
                  <a:gd name="T5" fmla="*/ 39 h 40"/>
                  <a:gd name="T6" fmla="*/ 58 w 59"/>
                  <a:gd name="T7" fmla="*/ 15 h 40"/>
                  <a:gd name="T8" fmla="*/ 24 w 5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4" y="0"/>
                    </a:moveTo>
                    <a:lnTo>
                      <a:pt x="0" y="34"/>
                    </a:lnTo>
                    <a:lnTo>
                      <a:pt x="34" y="39"/>
                    </a:lnTo>
                    <a:lnTo>
                      <a:pt x="58" y="1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70" name="Freeform 1490"/>
              <p:cNvSpPr>
                <a:spLocks/>
              </p:cNvSpPr>
              <p:nvPr/>
            </p:nvSpPr>
            <p:spPr bwMode="auto">
              <a:xfrm>
                <a:off x="989" y="2116"/>
                <a:ext cx="59" cy="49"/>
              </a:xfrm>
              <a:custGeom>
                <a:avLst/>
                <a:gdLst>
                  <a:gd name="T0" fmla="*/ 23 w 59"/>
                  <a:gd name="T1" fmla="*/ 15 h 49"/>
                  <a:gd name="T2" fmla="*/ 0 w 59"/>
                  <a:gd name="T3" fmla="*/ 48 h 49"/>
                  <a:gd name="T4" fmla="*/ 34 w 59"/>
                  <a:gd name="T5" fmla="*/ 34 h 49"/>
                  <a:gd name="T6" fmla="*/ 58 w 59"/>
                  <a:gd name="T7" fmla="*/ 0 h 49"/>
                  <a:gd name="T8" fmla="*/ 23 w 59"/>
                  <a:gd name="T9" fmla="*/ 1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3" y="15"/>
                    </a:moveTo>
                    <a:lnTo>
                      <a:pt x="0" y="48"/>
                    </a:lnTo>
                    <a:lnTo>
                      <a:pt x="34" y="34"/>
                    </a:lnTo>
                    <a:lnTo>
                      <a:pt x="58" y="0"/>
                    </a:lnTo>
                    <a:lnTo>
                      <a:pt x="23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71" name="Freeform 1491"/>
              <p:cNvSpPr>
                <a:spLocks/>
              </p:cNvSpPr>
              <p:nvPr/>
            </p:nvSpPr>
            <p:spPr bwMode="auto">
              <a:xfrm>
                <a:off x="773" y="2198"/>
                <a:ext cx="59" cy="54"/>
              </a:xfrm>
              <a:custGeom>
                <a:avLst/>
                <a:gdLst>
                  <a:gd name="T0" fmla="*/ 24 w 59"/>
                  <a:gd name="T1" fmla="*/ 53 h 54"/>
                  <a:gd name="T2" fmla="*/ 0 w 59"/>
                  <a:gd name="T3" fmla="*/ 0 h 54"/>
                  <a:gd name="T4" fmla="*/ 34 w 59"/>
                  <a:gd name="T5" fmla="*/ 9 h 54"/>
                  <a:gd name="T6" fmla="*/ 58 w 59"/>
                  <a:gd name="T7" fmla="*/ 43 h 54"/>
                  <a:gd name="T8" fmla="*/ 24 w 59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53"/>
                    </a:moveTo>
                    <a:lnTo>
                      <a:pt x="0" y="0"/>
                    </a:lnTo>
                    <a:lnTo>
                      <a:pt x="34" y="9"/>
                    </a:lnTo>
                    <a:lnTo>
                      <a:pt x="58" y="43"/>
                    </a:lnTo>
                    <a:lnTo>
                      <a:pt x="2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72" name="Freeform 1492"/>
              <p:cNvSpPr>
                <a:spLocks/>
              </p:cNvSpPr>
              <p:nvPr/>
            </p:nvSpPr>
            <p:spPr bwMode="auto">
              <a:xfrm>
                <a:off x="1396" y="2188"/>
                <a:ext cx="60" cy="49"/>
              </a:xfrm>
              <a:custGeom>
                <a:avLst/>
                <a:gdLst>
                  <a:gd name="T0" fmla="*/ 24 w 60"/>
                  <a:gd name="T1" fmla="*/ 19 h 49"/>
                  <a:gd name="T2" fmla="*/ 0 w 60"/>
                  <a:gd name="T3" fmla="*/ 48 h 49"/>
                  <a:gd name="T4" fmla="*/ 35 w 60"/>
                  <a:gd name="T5" fmla="*/ 39 h 49"/>
                  <a:gd name="T6" fmla="*/ 59 w 60"/>
                  <a:gd name="T7" fmla="*/ 0 h 49"/>
                  <a:gd name="T8" fmla="*/ 24 w 60"/>
                  <a:gd name="T9" fmla="*/ 1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24" y="19"/>
                    </a:moveTo>
                    <a:lnTo>
                      <a:pt x="0" y="48"/>
                    </a:lnTo>
                    <a:lnTo>
                      <a:pt x="35" y="39"/>
                    </a:lnTo>
                    <a:lnTo>
                      <a:pt x="59" y="0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73" name="Freeform 1493"/>
              <p:cNvSpPr>
                <a:spLocks/>
              </p:cNvSpPr>
              <p:nvPr/>
            </p:nvSpPr>
            <p:spPr bwMode="auto">
              <a:xfrm>
                <a:off x="2079" y="2198"/>
                <a:ext cx="57" cy="44"/>
              </a:xfrm>
              <a:custGeom>
                <a:avLst/>
                <a:gdLst>
                  <a:gd name="T0" fmla="*/ 24 w 57"/>
                  <a:gd name="T1" fmla="*/ 0 h 44"/>
                  <a:gd name="T2" fmla="*/ 0 w 57"/>
                  <a:gd name="T3" fmla="*/ 0 h 44"/>
                  <a:gd name="T4" fmla="*/ 32 w 57"/>
                  <a:gd name="T5" fmla="*/ 33 h 44"/>
                  <a:gd name="T6" fmla="*/ 56 w 57"/>
                  <a:gd name="T7" fmla="*/ 43 h 44"/>
                  <a:gd name="T8" fmla="*/ 24 w 57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"/>
                  <a:gd name="T17" fmla="*/ 57 w 5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">
                    <a:moveTo>
                      <a:pt x="24" y="0"/>
                    </a:moveTo>
                    <a:lnTo>
                      <a:pt x="0" y="0"/>
                    </a:lnTo>
                    <a:lnTo>
                      <a:pt x="32" y="33"/>
                    </a:lnTo>
                    <a:lnTo>
                      <a:pt x="56" y="43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74" name="Freeform 1494"/>
              <p:cNvSpPr>
                <a:spLocks/>
              </p:cNvSpPr>
              <p:nvPr/>
            </p:nvSpPr>
            <p:spPr bwMode="auto">
              <a:xfrm>
                <a:off x="1080" y="2097"/>
                <a:ext cx="58" cy="35"/>
              </a:xfrm>
              <a:custGeom>
                <a:avLst/>
                <a:gdLst>
                  <a:gd name="T0" fmla="*/ 24 w 58"/>
                  <a:gd name="T1" fmla="*/ 0 h 35"/>
                  <a:gd name="T2" fmla="*/ 0 w 58"/>
                  <a:gd name="T3" fmla="*/ 19 h 35"/>
                  <a:gd name="T4" fmla="*/ 33 w 58"/>
                  <a:gd name="T5" fmla="*/ 34 h 35"/>
                  <a:gd name="T6" fmla="*/ 57 w 58"/>
                  <a:gd name="T7" fmla="*/ 19 h 35"/>
                  <a:gd name="T8" fmla="*/ 24 w 5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0"/>
                    </a:moveTo>
                    <a:lnTo>
                      <a:pt x="0" y="19"/>
                    </a:lnTo>
                    <a:lnTo>
                      <a:pt x="33" y="34"/>
                    </a:lnTo>
                    <a:lnTo>
                      <a:pt x="57" y="1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75" name="Freeform 1495"/>
              <p:cNvSpPr>
                <a:spLocks/>
              </p:cNvSpPr>
              <p:nvPr/>
            </p:nvSpPr>
            <p:spPr bwMode="auto">
              <a:xfrm>
                <a:off x="1248" y="2203"/>
                <a:ext cx="58" cy="44"/>
              </a:xfrm>
              <a:custGeom>
                <a:avLst/>
                <a:gdLst>
                  <a:gd name="T0" fmla="*/ 24 w 58"/>
                  <a:gd name="T1" fmla="*/ 28 h 44"/>
                  <a:gd name="T2" fmla="*/ 0 w 58"/>
                  <a:gd name="T3" fmla="*/ 0 h 44"/>
                  <a:gd name="T4" fmla="*/ 28 w 58"/>
                  <a:gd name="T5" fmla="*/ 28 h 44"/>
                  <a:gd name="T6" fmla="*/ 57 w 58"/>
                  <a:gd name="T7" fmla="*/ 43 h 44"/>
                  <a:gd name="T8" fmla="*/ 24 w 58"/>
                  <a:gd name="T9" fmla="*/ 2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28"/>
                    </a:moveTo>
                    <a:lnTo>
                      <a:pt x="0" y="0"/>
                    </a:lnTo>
                    <a:lnTo>
                      <a:pt x="28" y="28"/>
                    </a:lnTo>
                    <a:lnTo>
                      <a:pt x="57" y="43"/>
                    </a:lnTo>
                    <a:lnTo>
                      <a:pt x="2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76" name="Freeform 1496"/>
              <p:cNvSpPr>
                <a:spLocks/>
              </p:cNvSpPr>
              <p:nvPr/>
            </p:nvSpPr>
            <p:spPr bwMode="auto">
              <a:xfrm>
                <a:off x="797" y="2241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10 h 63"/>
                  <a:gd name="T4" fmla="*/ 34 w 59"/>
                  <a:gd name="T5" fmla="*/ 0 h 63"/>
                  <a:gd name="T6" fmla="*/ 58 w 59"/>
                  <a:gd name="T7" fmla="*/ 34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34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77" name="Freeform 1497"/>
              <p:cNvSpPr>
                <a:spLocks/>
              </p:cNvSpPr>
              <p:nvPr/>
            </p:nvSpPr>
            <p:spPr bwMode="auto">
              <a:xfrm>
                <a:off x="1579" y="2140"/>
                <a:ext cx="58" cy="35"/>
              </a:xfrm>
              <a:custGeom>
                <a:avLst/>
                <a:gdLst>
                  <a:gd name="T0" fmla="*/ 24 w 58"/>
                  <a:gd name="T1" fmla="*/ 0 h 35"/>
                  <a:gd name="T2" fmla="*/ 0 w 58"/>
                  <a:gd name="T3" fmla="*/ 10 h 35"/>
                  <a:gd name="T4" fmla="*/ 33 w 58"/>
                  <a:gd name="T5" fmla="*/ 34 h 35"/>
                  <a:gd name="T6" fmla="*/ 57 w 58"/>
                  <a:gd name="T7" fmla="*/ 34 h 35"/>
                  <a:gd name="T8" fmla="*/ 24 w 5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0"/>
                    </a:moveTo>
                    <a:lnTo>
                      <a:pt x="0" y="10"/>
                    </a:lnTo>
                    <a:lnTo>
                      <a:pt x="33" y="34"/>
                    </a:lnTo>
                    <a:lnTo>
                      <a:pt x="57" y="3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78" name="Freeform 1498"/>
              <p:cNvSpPr>
                <a:spLocks/>
              </p:cNvSpPr>
              <p:nvPr/>
            </p:nvSpPr>
            <p:spPr bwMode="auto">
              <a:xfrm>
                <a:off x="821" y="2275"/>
                <a:ext cx="63" cy="77"/>
              </a:xfrm>
              <a:custGeom>
                <a:avLst/>
                <a:gdLst>
                  <a:gd name="T0" fmla="*/ 28 w 63"/>
                  <a:gd name="T1" fmla="*/ 76 h 77"/>
                  <a:gd name="T2" fmla="*/ 0 w 63"/>
                  <a:gd name="T3" fmla="*/ 28 h 77"/>
                  <a:gd name="T4" fmla="*/ 33 w 63"/>
                  <a:gd name="T5" fmla="*/ 0 h 77"/>
                  <a:gd name="T6" fmla="*/ 62 w 63"/>
                  <a:gd name="T7" fmla="*/ 33 h 77"/>
                  <a:gd name="T8" fmla="*/ 28 w 63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7"/>
                  <a:gd name="T17" fmla="*/ 63 w 63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7">
                    <a:moveTo>
                      <a:pt x="28" y="76"/>
                    </a:moveTo>
                    <a:lnTo>
                      <a:pt x="0" y="28"/>
                    </a:lnTo>
                    <a:lnTo>
                      <a:pt x="33" y="0"/>
                    </a:lnTo>
                    <a:lnTo>
                      <a:pt x="62" y="33"/>
                    </a:lnTo>
                    <a:lnTo>
                      <a:pt x="28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79" name="Freeform 1499"/>
              <p:cNvSpPr>
                <a:spLocks/>
              </p:cNvSpPr>
              <p:nvPr/>
            </p:nvSpPr>
            <p:spPr bwMode="auto">
              <a:xfrm>
                <a:off x="1747" y="2255"/>
                <a:ext cx="58" cy="30"/>
              </a:xfrm>
              <a:custGeom>
                <a:avLst/>
                <a:gdLst>
                  <a:gd name="T0" fmla="*/ 24 w 58"/>
                  <a:gd name="T1" fmla="*/ 10 h 30"/>
                  <a:gd name="T2" fmla="*/ 0 w 58"/>
                  <a:gd name="T3" fmla="*/ 0 h 30"/>
                  <a:gd name="T4" fmla="*/ 28 w 58"/>
                  <a:gd name="T5" fmla="*/ 29 h 30"/>
                  <a:gd name="T6" fmla="*/ 57 w 58"/>
                  <a:gd name="T7" fmla="*/ 24 h 30"/>
                  <a:gd name="T8" fmla="*/ 24 w 58"/>
                  <a:gd name="T9" fmla="*/ 1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0"/>
                  <a:gd name="T17" fmla="*/ 58 w 5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0">
                    <a:moveTo>
                      <a:pt x="24" y="10"/>
                    </a:moveTo>
                    <a:lnTo>
                      <a:pt x="0" y="0"/>
                    </a:lnTo>
                    <a:lnTo>
                      <a:pt x="28" y="29"/>
                    </a:lnTo>
                    <a:lnTo>
                      <a:pt x="57" y="24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80" name="Freeform 1500"/>
              <p:cNvSpPr>
                <a:spLocks/>
              </p:cNvSpPr>
              <p:nvPr/>
            </p:nvSpPr>
            <p:spPr bwMode="auto">
              <a:xfrm>
                <a:off x="1660" y="2183"/>
                <a:ext cx="60" cy="59"/>
              </a:xfrm>
              <a:custGeom>
                <a:avLst/>
                <a:gdLst>
                  <a:gd name="T0" fmla="*/ 24 w 60"/>
                  <a:gd name="T1" fmla="*/ 15 h 59"/>
                  <a:gd name="T2" fmla="*/ 0 w 60"/>
                  <a:gd name="T3" fmla="*/ 0 h 59"/>
                  <a:gd name="T4" fmla="*/ 35 w 60"/>
                  <a:gd name="T5" fmla="*/ 48 h 59"/>
                  <a:gd name="T6" fmla="*/ 59 w 60"/>
                  <a:gd name="T7" fmla="*/ 58 h 59"/>
                  <a:gd name="T8" fmla="*/ 24 w 60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9"/>
                  <a:gd name="T17" fmla="*/ 60 w 60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9">
                    <a:moveTo>
                      <a:pt x="24" y="15"/>
                    </a:moveTo>
                    <a:lnTo>
                      <a:pt x="0" y="0"/>
                    </a:lnTo>
                    <a:lnTo>
                      <a:pt x="35" y="48"/>
                    </a:lnTo>
                    <a:lnTo>
                      <a:pt x="59" y="58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81" name="Freeform 1501"/>
              <p:cNvSpPr>
                <a:spLocks/>
              </p:cNvSpPr>
              <p:nvPr/>
            </p:nvSpPr>
            <p:spPr bwMode="auto">
              <a:xfrm>
                <a:off x="855" y="2246"/>
                <a:ext cx="58" cy="63"/>
              </a:xfrm>
              <a:custGeom>
                <a:avLst/>
                <a:gdLst>
                  <a:gd name="T0" fmla="*/ 29 w 58"/>
                  <a:gd name="T1" fmla="*/ 62 h 63"/>
                  <a:gd name="T2" fmla="*/ 0 w 58"/>
                  <a:gd name="T3" fmla="*/ 29 h 63"/>
                  <a:gd name="T4" fmla="*/ 33 w 58"/>
                  <a:gd name="T5" fmla="*/ 0 h 63"/>
                  <a:gd name="T6" fmla="*/ 57 w 58"/>
                  <a:gd name="T7" fmla="*/ 9 h 63"/>
                  <a:gd name="T8" fmla="*/ 29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9" y="62"/>
                    </a:moveTo>
                    <a:lnTo>
                      <a:pt x="0" y="29"/>
                    </a:lnTo>
                    <a:lnTo>
                      <a:pt x="33" y="0"/>
                    </a:lnTo>
                    <a:lnTo>
                      <a:pt x="57" y="9"/>
                    </a:lnTo>
                    <a:lnTo>
                      <a:pt x="29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82" name="Freeform 1502"/>
              <p:cNvSpPr>
                <a:spLocks/>
              </p:cNvSpPr>
              <p:nvPr/>
            </p:nvSpPr>
            <p:spPr bwMode="auto">
              <a:xfrm>
                <a:off x="787" y="2303"/>
                <a:ext cx="63" cy="78"/>
              </a:xfrm>
              <a:custGeom>
                <a:avLst/>
                <a:gdLst>
                  <a:gd name="T0" fmla="*/ 29 w 63"/>
                  <a:gd name="T1" fmla="*/ 77 h 78"/>
                  <a:gd name="T2" fmla="*/ 0 w 63"/>
                  <a:gd name="T3" fmla="*/ 24 h 78"/>
                  <a:gd name="T4" fmla="*/ 34 w 63"/>
                  <a:gd name="T5" fmla="*/ 0 h 78"/>
                  <a:gd name="T6" fmla="*/ 62 w 63"/>
                  <a:gd name="T7" fmla="*/ 48 h 78"/>
                  <a:gd name="T8" fmla="*/ 29 w 63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8"/>
                  <a:gd name="T17" fmla="*/ 63 w 6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8">
                    <a:moveTo>
                      <a:pt x="29" y="77"/>
                    </a:moveTo>
                    <a:lnTo>
                      <a:pt x="0" y="24"/>
                    </a:lnTo>
                    <a:lnTo>
                      <a:pt x="34" y="0"/>
                    </a:lnTo>
                    <a:lnTo>
                      <a:pt x="62" y="48"/>
                    </a:lnTo>
                    <a:lnTo>
                      <a:pt x="29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83" name="Freeform 1503"/>
              <p:cNvSpPr>
                <a:spLocks/>
              </p:cNvSpPr>
              <p:nvPr/>
            </p:nvSpPr>
            <p:spPr bwMode="auto">
              <a:xfrm>
                <a:off x="955" y="2131"/>
                <a:ext cx="58" cy="58"/>
              </a:xfrm>
              <a:custGeom>
                <a:avLst/>
                <a:gdLst>
                  <a:gd name="T0" fmla="*/ 24 w 58"/>
                  <a:gd name="T1" fmla="*/ 33 h 58"/>
                  <a:gd name="T2" fmla="*/ 0 w 58"/>
                  <a:gd name="T3" fmla="*/ 57 h 58"/>
                  <a:gd name="T4" fmla="*/ 34 w 58"/>
                  <a:gd name="T5" fmla="*/ 33 h 58"/>
                  <a:gd name="T6" fmla="*/ 57 w 58"/>
                  <a:gd name="T7" fmla="*/ 0 h 58"/>
                  <a:gd name="T8" fmla="*/ 24 w 58"/>
                  <a:gd name="T9" fmla="*/ 3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4" y="33"/>
                    </a:moveTo>
                    <a:lnTo>
                      <a:pt x="0" y="57"/>
                    </a:lnTo>
                    <a:lnTo>
                      <a:pt x="34" y="33"/>
                    </a:lnTo>
                    <a:lnTo>
                      <a:pt x="57" y="0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84" name="Freeform 1504"/>
              <p:cNvSpPr>
                <a:spLocks/>
              </p:cNvSpPr>
              <p:nvPr/>
            </p:nvSpPr>
            <p:spPr bwMode="auto">
              <a:xfrm>
                <a:off x="2020" y="2174"/>
                <a:ext cx="60" cy="30"/>
              </a:xfrm>
              <a:custGeom>
                <a:avLst/>
                <a:gdLst>
                  <a:gd name="T0" fmla="*/ 24 w 60"/>
                  <a:gd name="T1" fmla="*/ 0 h 30"/>
                  <a:gd name="T2" fmla="*/ 0 w 60"/>
                  <a:gd name="T3" fmla="*/ 19 h 30"/>
                  <a:gd name="T4" fmla="*/ 35 w 60"/>
                  <a:gd name="T5" fmla="*/ 29 h 30"/>
                  <a:gd name="T6" fmla="*/ 59 w 60"/>
                  <a:gd name="T7" fmla="*/ 24 h 30"/>
                  <a:gd name="T8" fmla="*/ 24 w 6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0"/>
                  <a:gd name="T17" fmla="*/ 60 w 6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0">
                    <a:moveTo>
                      <a:pt x="24" y="0"/>
                    </a:moveTo>
                    <a:lnTo>
                      <a:pt x="0" y="19"/>
                    </a:lnTo>
                    <a:lnTo>
                      <a:pt x="35" y="29"/>
                    </a:lnTo>
                    <a:lnTo>
                      <a:pt x="59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85" name="Freeform 1505"/>
              <p:cNvSpPr>
                <a:spLocks/>
              </p:cNvSpPr>
              <p:nvPr/>
            </p:nvSpPr>
            <p:spPr bwMode="auto">
              <a:xfrm>
                <a:off x="816" y="2351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29 h 73"/>
                  <a:gd name="T4" fmla="*/ 33 w 58"/>
                  <a:gd name="T5" fmla="*/ 0 h 73"/>
                  <a:gd name="T6" fmla="*/ 57 w 58"/>
                  <a:gd name="T7" fmla="*/ 34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29"/>
                    </a:lnTo>
                    <a:lnTo>
                      <a:pt x="33" y="0"/>
                    </a:lnTo>
                    <a:lnTo>
                      <a:pt x="57" y="34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86" name="Freeform 1506"/>
              <p:cNvSpPr>
                <a:spLocks/>
              </p:cNvSpPr>
              <p:nvPr/>
            </p:nvSpPr>
            <p:spPr bwMode="auto">
              <a:xfrm>
                <a:off x="1929" y="2193"/>
                <a:ext cx="59" cy="49"/>
              </a:xfrm>
              <a:custGeom>
                <a:avLst/>
                <a:gdLst>
                  <a:gd name="T0" fmla="*/ 24 w 59"/>
                  <a:gd name="T1" fmla="*/ 5 h 49"/>
                  <a:gd name="T2" fmla="*/ 0 w 59"/>
                  <a:gd name="T3" fmla="*/ 48 h 49"/>
                  <a:gd name="T4" fmla="*/ 34 w 59"/>
                  <a:gd name="T5" fmla="*/ 38 h 49"/>
                  <a:gd name="T6" fmla="*/ 58 w 59"/>
                  <a:gd name="T7" fmla="*/ 0 h 49"/>
                  <a:gd name="T8" fmla="*/ 24 w 59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5"/>
                    </a:moveTo>
                    <a:lnTo>
                      <a:pt x="0" y="48"/>
                    </a:lnTo>
                    <a:lnTo>
                      <a:pt x="34" y="38"/>
                    </a:lnTo>
                    <a:lnTo>
                      <a:pt x="58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87" name="Freeform 1507"/>
              <p:cNvSpPr>
                <a:spLocks/>
              </p:cNvSpPr>
              <p:nvPr/>
            </p:nvSpPr>
            <p:spPr bwMode="auto">
              <a:xfrm>
                <a:off x="888" y="2207"/>
                <a:ext cx="58" cy="49"/>
              </a:xfrm>
              <a:custGeom>
                <a:avLst/>
                <a:gdLst>
                  <a:gd name="T0" fmla="*/ 24 w 58"/>
                  <a:gd name="T1" fmla="*/ 48 h 49"/>
                  <a:gd name="T2" fmla="*/ 0 w 58"/>
                  <a:gd name="T3" fmla="*/ 39 h 49"/>
                  <a:gd name="T4" fmla="*/ 33 w 58"/>
                  <a:gd name="T5" fmla="*/ 5 h 49"/>
                  <a:gd name="T6" fmla="*/ 57 w 58"/>
                  <a:gd name="T7" fmla="*/ 0 h 49"/>
                  <a:gd name="T8" fmla="*/ 24 w 58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48"/>
                    </a:moveTo>
                    <a:lnTo>
                      <a:pt x="0" y="39"/>
                    </a:lnTo>
                    <a:lnTo>
                      <a:pt x="33" y="5"/>
                    </a:lnTo>
                    <a:lnTo>
                      <a:pt x="57" y="0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88" name="Freeform 1508"/>
              <p:cNvSpPr>
                <a:spLocks/>
              </p:cNvSpPr>
              <p:nvPr/>
            </p:nvSpPr>
            <p:spPr bwMode="auto">
              <a:xfrm>
                <a:off x="2337" y="2265"/>
                <a:ext cx="59" cy="49"/>
              </a:xfrm>
              <a:custGeom>
                <a:avLst/>
                <a:gdLst>
                  <a:gd name="T0" fmla="*/ 24 w 59"/>
                  <a:gd name="T1" fmla="*/ 5 h 49"/>
                  <a:gd name="T2" fmla="*/ 0 w 59"/>
                  <a:gd name="T3" fmla="*/ 48 h 49"/>
                  <a:gd name="T4" fmla="*/ 34 w 59"/>
                  <a:gd name="T5" fmla="*/ 43 h 49"/>
                  <a:gd name="T6" fmla="*/ 58 w 59"/>
                  <a:gd name="T7" fmla="*/ 0 h 49"/>
                  <a:gd name="T8" fmla="*/ 24 w 59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5"/>
                    </a:moveTo>
                    <a:lnTo>
                      <a:pt x="0" y="48"/>
                    </a:lnTo>
                    <a:lnTo>
                      <a:pt x="34" y="43"/>
                    </a:lnTo>
                    <a:lnTo>
                      <a:pt x="58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89" name="Freeform 1509"/>
              <p:cNvSpPr>
                <a:spLocks/>
              </p:cNvSpPr>
              <p:nvPr/>
            </p:nvSpPr>
            <p:spPr bwMode="auto">
              <a:xfrm>
                <a:off x="1804" y="2260"/>
                <a:ext cx="60" cy="30"/>
              </a:xfrm>
              <a:custGeom>
                <a:avLst/>
                <a:gdLst>
                  <a:gd name="T0" fmla="*/ 24 w 60"/>
                  <a:gd name="T1" fmla="*/ 10 h 30"/>
                  <a:gd name="T2" fmla="*/ 0 w 60"/>
                  <a:gd name="T3" fmla="*/ 19 h 30"/>
                  <a:gd name="T4" fmla="*/ 35 w 60"/>
                  <a:gd name="T5" fmla="*/ 29 h 30"/>
                  <a:gd name="T6" fmla="*/ 59 w 60"/>
                  <a:gd name="T7" fmla="*/ 0 h 30"/>
                  <a:gd name="T8" fmla="*/ 24 w 60"/>
                  <a:gd name="T9" fmla="*/ 1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0"/>
                  <a:gd name="T17" fmla="*/ 60 w 6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0">
                    <a:moveTo>
                      <a:pt x="24" y="10"/>
                    </a:moveTo>
                    <a:lnTo>
                      <a:pt x="0" y="19"/>
                    </a:lnTo>
                    <a:lnTo>
                      <a:pt x="35" y="29"/>
                    </a:lnTo>
                    <a:lnTo>
                      <a:pt x="59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0" name="Freeform 1510"/>
              <p:cNvSpPr>
                <a:spLocks/>
              </p:cNvSpPr>
              <p:nvPr/>
            </p:nvSpPr>
            <p:spPr bwMode="auto">
              <a:xfrm>
                <a:off x="921" y="2164"/>
                <a:ext cx="59" cy="49"/>
              </a:xfrm>
              <a:custGeom>
                <a:avLst/>
                <a:gdLst>
                  <a:gd name="T0" fmla="*/ 24 w 59"/>
                  <a:gd name="T1" fmla="*/ 43 h 49"/>
                  <a:gd name="T2" fmla="*/ 0 w 59"/>
                  <a:gd name="T3" fmla="*/ 48 h 49"/>
                  <a:gd name="T4" fmla="*/ 34 w 59"/>
                  <a:gd name="T5" fmla="*/ 24 h 49"/>
                  <a:gd name="T6" fmla="*/ 58 w 59"/>
                  <a:gd name="T7" fmla="*/ 0 h 49"/>
                  <a:gd name="T8" fmla="*/ 24 w 59"/>
                  <a:gd name="T9" fmla="*/ 4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43"/>
                    </a:moveTo>
                    <a:lnTo>
                      <a:pt x="0" y="48"/>
                    </a:lnTo>
                    <a:lnTo>
                      <a:pt x="34" y="24"/>
                    </a:lnTo>
                    <a:lnTo>
                      <a:pt x="58" y="0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1" name="Freeform 1511"/>
              <p:cNvSpPr>
                <a:spLocks/>
              </p:cNvSpPr>
              <p:nvPr/>
            </p:nvSpPr>
            <p:spPr bwMode="auto">
              <a:xfrm>
                <a:off x="2247" y="2299"/>
                <a:ext cx="57" cy="34"/>
              </a:xfrm>
              <a:custGeom>
                <a:avLst/>
                <a:gdLst>
                  <a:gd name="T0" fmla="*/ 24 w 57"/>
                  <a:gd name="T1" fmla="*/ 0 h 34"/>
                  <a:gd name="T2" fmla="*/ 0 w 57"/>
                  <a:gd name="T3" fmla="*/ 9 h 34"/>
                  <a:gd name="T4" fmla="*/ 32 w 57"/>
                  <a:gd name="T5" fmla="*/ 33 h 34"/>
                  <a:gd name="T6" fmla="*/ 56 w 57"/>
                  <a:gd name="T7" fmla="*/ 9 h 34"/>
                  <a:gd name="T8" fmla="*/ 24 w 57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4"/>
                  <a:gd name="T17" fmla="*/ 57 w 5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4">
                    <a:moveTo>
                      <a:pt x="24" y="0"/>
                    </a:moveTo>
                    <a:lnTo>
                      <a:pt x="0" y="9"/>
                    </a:lnTo>
                    <a:lnTo>
                      <a:pt x="32" y="33"/>
                    </a:lnTo>
                    <a:lnTo>
                      <a:pt x="56" y="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2" name="Freeform 1512"/>
              <p:cNvSpPr>
                <a:spLocks/>
              </p:cNvSpPr>
              <p:nvPr/>
            </p:nvSpPr>
            <p:spPr bwMode="auto">
              <a:xfrm>
                <a:off x="1363" y="2207"/>
                <a:ext cx="58" cy="40"/>
              </a:xfrm>
              <a:custGeom>
                <a:avLst/>
                <a:gdLst>
                  <a:gd name="T0" fmla="*/ 24 w 58"/>
                  <a:gd name="T1" fmla="*/ 29 h 40"/>
                  <a:gd name="T2" fmla="*/ 0 w 58"/>
                  <a:gd name="T3" fmla="*/ 39 h 40"/>
                  <a:gd name="T4" fmla="*/ 33 w 58"/>
                  <a:gd name="T5" fmla="*/ 29 h 40"/>
                  <a:gd name="T6" fmla="*/ 57 w 58"/>
                  <a:gd name="T7" fmla="*/ 0 h 40"/>
                  <a:gd name="T8" fmla="*/ 24 w 58"/>
                  <a:gd name="T9" fmla="*/ 2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0"/>
                  <a:gd name="T17" fmla="*/ 58 w 5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0">
                    <a:moveTo>
                      <a:pt x="24" y="29"/>
                    </a:moveTo>
                    <a:lnTo>
                      <a:pt x="0" y="39"/>
                    </a:lnTo>
                    <a:lnTo>
                      <a:pt x="33" y="29"/>
                    </a:lnTo>
                    <a:lnTo>
                      <a:pt x="57" y="0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3" name="Freeform 1513"/>
              <p:cNvSpPr>
                <a:spLocks/>
              </p:cNvSpPr>
              <p:nvPr/>
            </p:nvSpPr>
            <p:spPr bwMode="auto">
              <a:xfrm>
                <a:off x="849" y="2308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43 h 78"/>
                  <a:gd name="T4" fmla="*/ 34 w 59"/>
                  <a:gd name="T5" fmla="*/ 0 h 78"/>
                  <a:gd name="T6" fmla="*/ 58 w 59"/>
                  <a:gd name="T7" fmla="*/ 24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43"/>
                    </a:lnTo>
                    <a:lnTo>
                      <a:pt x="34" y="0"/>
                    </a:lnTo>
                    <a:lnTo>
                      <a:pt x="58" y="24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4" name="Freeform 1514"/>
              <p:cNvSpPr>
                <a:spLocks/>
              </p:cNvSpPr>
              <p:nvPr/>
            </p:nvSpPr>
            <p:spPr bwMode="auto">
              <a:xfrm>
                <a:off x="763" y="2251"/>
                <a:ext cx="59" cy="77"/>
              </a:xfrm>
              <a:custGeom>
                <a:avLst/>
                <a:gdLst>
                  <a:gd name="T0" fmla="*/ 24 w 59"/>
                  <a:gd name="T1" fmla="*/ 76 h 77"/>
                  <a:gd name="T2" fmla="*/ 0 w 59"/>
                  <a:gd name="T3" fmla="*/ 9 h 77"/>
                  <a:gd name="T4" fmla="*/ 34 w 59"/>
                  <a:gd name="T5" fmla="*/ 0 h 77"/>
                  <a:gd name="T6" fmla="*/ 58 w 59"/>
                  <a:gd name="T7" fmla="*/ 52 h 77"/>
                  <a:gd name="T8" fmla="*/ 24 w 59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7"/>
                  <a:gd name="T17" fmla="*/ 59 w 5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7">
                    <a:moveTo>
                      <a:pt x="24" y="76"/>
                    </a:moveTo>
                    <a:lnTo>
                      <a:pt x="0" y="9"/>
                    </a:lnTo>
                    <a:lnTo>
                      <a:pt x="34" y="0"/>
                    </a:lnTo>
                    <a:lnTo>
                      <a:pt x="58" y="52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5" name="Freeform 1515"/>
              <p:cNvSpPr>
                <a:spLocks/>
              </p:cNvSpPr>
              <p:nvPr/>
            </p:nvSpPr>
            <p:spPr bwMode="auto">
              <a:xfrm>
                <a:off x="1161" y="2121"/>
                <a:ext cx="59" cy="59"/>
              </a:xfrm>
              <a:custGeom>
                <a:avLst/>
                <a:gdLst>
                  <a:gd name="T0" fmla="*/ 24 w 59"/>
                  <a:gd name="T1" fmla="*/ 19 h 59"/>
                  <a:gd name="T2" fmla="*/ 0 w 59"/>
                  <a:gd name="T3" fmla="*/ 0 h 59"/>
                  <a:gd name="T4" fmla="*/ 34 w 59"/>
                  <a:gd name="T5" fmla="*/ 38 h 59"/>
                  <a:gd name="T6" fmla="*/ 58 w 59"/>
                  <a:gd name="T7" fmla="*/ 58 h 59"/>
                  <a:gd name="T8" fmla="*/ 24 w 59"/>
                  <a:gd name="T9" fmla="*/ 1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19"/>
                    </a:moveTo>
                    <a:lnTo>
                      <a:pt x="0" y="0"/>
                    </a:lnTo>
                    <a:lnTo>
                      <a:pt x="34" y="38"/>
                    </a:lnTo>
                    <a:lnTo>
                      <a:pt x="58" y="58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6" name="Freeform 1516"/>
              <p:cNvSpPr>
                <a:spLocks/>
              </p:cNvSpPr>
              <p:nvPr/>
            </p:nvSpPr>
            <p:spPr bwMode="auto">
              <a:xfrm>
                <a:off x="783" y="2380"/>
                <a:ext cx="58" cy="64"/>
              </a:xfrm>
              <a:custGeom>
                <a:avLst/>
                <a:gdLst>
                  <a:gd name="T0" fmla="*/ 24 w 58"/>
                  <a:gd name="T1" fmla="*/ 63 h 64"/>
                  <a:gd name="T2" fmla="*/ 0 w 58"/>
                  <a:gd name="T3" fmla="*/ 19 h 64"/>
                  <a:gd name="T4" fmla="*/ 33 w 58"/>
                  <a:gd name="T5" fmla="*/ 0 h 64"/>
                  <a:gd name="T6" fmla="*/ 57 w 58"/>
                  <a:gd name="T7" fmla="*/ 43 h 64"/>
                  <a:gd name="T8" fmla="*/ 24 w 58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63"/>
                    </a:moveTo>
                    <a:lnTo>
                      <a:pt x="0" y="19"/>
                    </a:lnTo>
                    <a:lnTo>
                      <a:pt x="33" y="0"/>
                    </a:lnTo>
                    <a:lnTo>
                      <a:pt x="57" y="43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7" name="Freeform 1517"/>
              <p:cNvSpPr>
                <a:spLocks/>
              </p:cNvSpPr>
              <p:nvPr/>
            </p:nvSpPr>
            <p:spPr bwMode="auto">
              <a:xfrm>
                <a:off x="663" y="2073"/>
                <a:ext cx="58" cy="44"/>
              </a:xfrm>
              <a:custGeom>
                <a:avLst/>
                <a:gdLst>
                  <a:gd name="T0" fmla="*/ 24 w 58"/>
                  <a:gd name="T1" fmla="*/ 24 h 44"/>
                  <a:gd name="T2" fmla="*/ 0 w 58"/>
                  <a:gd name="T3" fmla="*/ 0 h 44"/>
                  <a:gd name="T4" fmla="*/ 33 w 58"/>
                  <a:gd name="T5" fmla="*/ 24 h 44"/>
                  <a:gd name="T6" fmla="*/ 57 w 58"/>
                  <a:gd name="T7" fmla="*/ 43 h 44"/>
                  <a:gd name="T8" fmla="*/ 24 w 58"/>
                  <a:gd name="T9" fmla="*/ 2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24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57" y="43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8" name="Freeform 1518"/>
              <p:cNvSpPr>
                <a:spLocks/>
              </p:cNvSpPr>
              <p:nvPr/>
            </p:nvSpPr>
            <p:spPr bwMode="auto">
              <a:xfrm>
                <a:off x="1272" y="2231"/>
                <a:ext cx="58" cy="35"/>
              </a:xfrm>
              <a:custGeom>
                <a:avLst/>
                <a:gdLst>
                  <a:gd name="T0" fmla="*/ 24 w 58"/>
                  <a:gd name="T1" fmla="*/ 34 h 35"/>
                  <a:gd name="T2" fmla="*/ 0 w 58"/>
                  <a:gd name="T3" fmla="*/ 0 h 35"/>
                  <a:gd name="T4" fmla="*/ 33 w 58"/>
                  <a:gd name="T5" fmla="*/ 15 h 35"/>
                  <a:gd name="T6" fmla="*/ 57 w 58"/>
                  <a:gd name="T7" fmla="*/ 24 h 35"/>
                  <a:gd name="T8" fmla="*/ 24 w 58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34"/>
                    </a:moveTo>
                    <a:lnTo>
                      <a:pt x="0" y="0"/>
                    </a:lnTo>
                    <a:lnTo>
                      <a:pt x="33" y="15"/>
                    </a:lnTo>
                    <a:lnTo>
                      <a:pt x="57" y="24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9" name="Freeform 1519"/>
              <p:cNvSpPr>
                <a:spLocks/>
              </p:cNvSpPr>
              <p:nvPr/>
            </p:nvSpPr>
            <p:spPr bwMode="auto">
              <a:xfrm>
                <a:off x="759" y="2327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10 h 73"/>
                  <a:gd name="T4" fmla="*/ 29 w 58"/>
                  <a:gd name="T5" fmla="*/ 0 h 73"/>
                  <a:gd name="T6" fmla="*/ 57 w 58"/>
                  <a:gd name="T7" fmla="*/ 53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10"/>
                    </a:lnTo>
                    <a:lnTo>
                      <a:pt x="29" y="0"/>
                    </a:lnTo>
                    <a:lnTo>
                      <a:pt x="57" y="53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00" name="Freeform 1520"/>
              <p:cNvSpPr>
                <a:spLocks/>
              </p:cNvSpPr>
              <p:nvPr/>
            </p:nvSpPr>
            <p:spPr bwMode="auto">
              <a:xfrm>
                <a:off x="2188" y="2265"/>
                <a:ext cx="60" cy="44"/>
              </a:xfrm>
              <a:custGeom>
                <a:avLst/>
                <a:gdLst>
                  <a:gd name="T0" fmla="*/ 24 w 60"/>
                  <a:gd name="T1" fmla="*/ 10 h 44"/>
                  <a:gd name="T2" fmla="*/ 0 w 60"/>
                  <a:gd name="T3" fmla="*/ 0 h 44"/>
                  <a:gd name="T4" fmla="*/ 30 w 60"/>
                  <a:gd name="T5" fmla="*/ 43 h 44"/>
                  <a:gd name="T6" fmla="*/ 59 w 60"/>
                  <a:gd name="T7" fmla="*/ 43 h 44"/>
                  <a:gd name="T8" fmla="*/ 24 w 60"/>
                  <a:gd name="T9" fmla="*/ 1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10"/>
                    </a:moveTo>
                    <a:lnTo>
                      <a:pt x="0" y="0"/>
                    </a:lnTo>
                    <a:lnTo>
                      <a:pt x="30" y="43"/>
                    </a:lnTo>
                    <a:lnTo>
                      <a:pt x="59" y="43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01" name="Freeform 1521"/>
              <p:cNvSpPr>
                <a:spLocks/>
              </p:cNvSpPr>
              <p:nvPr/>
            </p:nvSpPr>
            <p:spPr bwMode="auto">
              <a:xfrm>
                <a:off x="840" y="2385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38 h 63"/>
                  <a:gd name="T4" fmla="*/ 33 w 58"/>
                  <a:gd name="T5" fmla="*/ 0 h 63"/>
                  <a:gd name="T6" fmla="*/ 57 w 58"/>
                  <a:gd name="T7" fmla="*/ 19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38"/>
                    </a:lnTo>
                    <a:lnTo>
                      <a:pt x="33" y="0"/>
                    </a:lnTo>
                    <a:lnTo>
                      <a:pt x="57" y="19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02" name="Freeform 1522"/>
              <p:cNvSpPr>
                <a:spLocks/>
              </p:cNvSpPr>
              <p:nvPr/>
            </p:nvSpPr>
            <p:spPr bwMode="auto">
              <a:xfrm>
                <a:off x="739" y="2198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0 h 63"/>
                  <a:gd name="T4" fmla="*/ 34 w 59"/>
                  <a:gd name="T5" fmla="*/ 0 h 63"/>
                  <a:gd name="T6" fmla="*/ 58 w 59"/>
                  <a:gd name="T7" fmla="*/ 53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58" y="53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03" name="Freeform 1523"/>
              <p:cNvSpPr>
                <a:spLocks/>
              </p:cNvSpPr>
              <p:nvPr/>
            </p:nvSpPr>
            <p:spPr bwMode="auto">
              <a:xfrm>
                <a:off x="1329" y="2236"/>
                <a:ext cx="59" cy="30"/>
              </a:xfrm>
              <a:custGeom>
                <a:avLst/>
                <a:gdLst>
                  <a:gd name="T0" fmla="*/ 24 w 59"/>
                  <a:gd name="T1" fmla="*/ 29 h 30"/>
                  <a:gd name="T2" fmla="*/ 0 w 59"/>
                  <a:gd name="T3" fmla="*/ 19 h 30"/>
                  <a:gd name="T4" fmla="*/ 34 w 59"/>
                  <a:gd name="T5" fmla="*/ 10 h 30"/>
                  <a:gd name="T6" fmla="*/ 58 w 59"/>
                  <a:gd name="T7" fmla="*/ 0 h 30"/>
                  <a:gd name="T8" fmla="*/ 24 w 59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0"/>
                  <a:gd name="T17" fmla="*/ 59 w 5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0">
                    <a:moveTo>
                      <a:pt x="24" y="29"/>
                    </a:moveTo>
                    <a:lnTo>
                      <a:pt x="0" y="19"/>
                    </a:lnTo>
                    <a:lnTo>
                      <a:pt x="34" y="10"/>
                    </a:lnTo>
                    <a:lnTo>
                      <a:pt x="58" y="0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04" name="Freeform 1524"/>
              <p:cNvSpPr>
                <a:spLocks/>
              </p:cNvSpPr>
              <p:nvPr/>
            </p:nvSpPr>
            <p:spPr bwMode="auto">
              <a:xfrm>
                <a:off x="1488" y="2135"/>
                <a:ext cx="58" cy="40"/>
              </a:xfrm>
              <a:custGeom>
                <a:avLst/>
                <a:gdLst>
                  <a:gd name="T0" fmla="*/ 24 w 58"/>
                  <a:gd name="T1" fmla="*/ 0 h 40"/>
                  <a:gd name="T2" fmla="*/ 0 w 58"/>
                  <a:gd name="T3" fmla="*/ 39 h 40"/>
                  <a:gd name="T4" fmla="*/ 33 w 58"/>
                  <a:gd name="T5" fmla="*/ 34 h 40"/>
                  <a:gd name="T6" fmla="*/ 57 w 58"/>
                  <a:gd name="T7" fmla="*/ 0 h 40"/>
                  <a:gd name="T8" fmla="*/ 24 w 58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0"/>
                  <a:gd name="T17" fmla="*/ 58 w 5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0">
                    <a:moveTo>
                      <a:pt x="24" y="0"/>
                    </a:moveTo>
                    <a:lnTo>
                      <a:pt x="0" y="39"/>
                    </a:lnTo>
                    <a:lnTo>
                      <a:pt x="33" y="34"/>
                    </a:lnTo>
                    <a:lnTo>
                      <a:pt x="57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05" name="Freeform 1525"/>
              <p:cNvSpPr>
                <a:spLocks/>
              </p:cNvSpPr>
              <p:nvPr/>
            </p:nvSpPr>
            <p:spPr bwMode="auto">
              <a:xfrm>
                <a:off x="807" y="2423"/>
                <a:ext cx="58" cy="45"/>
              </a:xfrm>
              <a:custGeom>
                <a:avLst/>
                <a:gdLst>
                  <a:gd name="T0" fmla="*/ 24 w 58"/>
                  <a:gd name="T1" fmla="*/ 44 h 45"/>
                  <a:gd name="T2" fmla="*/ 0 w 58"/>
                  <a:gd name="T3" fmla="*/ 20 h 45"/>
                  <a:gd name="T4" fmla="*/ 33 w 58"/>
                  <a:gd name="T5" fmla="*/ 0 h 45"/>
                  <a:gd name="T6" fmla="*/ 57 w 58"/>
                  <a:gd name="T7" fmla="*/ 24 h 45"/>
                  <a:gd name="T8" fmla="*/ 24 w 58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5"/>
                  <a:gd name="T17" fmla="*/ 58 w 5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5">
                    <a:moveTo>
                      <a:pt x="24" y="44"/>
                    </a:moveTo>
                    <a:lnTo>
                      <a:pt x="0" y="20"/>
                    </a:lnTo>
                    <a:lnTo>
                      <a:pt x="33" y="0"/>
                    </a:lnTo>
                    <a:lnTo>
                      <a:pt x="57" y="24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06" name="Freeform 1526"/>
              <p:cNvSpPr>
                <a:spLocks/>
              </p:cNvSpPr>
              <p:nvPr/>
            </p:nvSpPr>
            <p:spPr bwMode="auto">
              <a:xfrm>
                <a:off x="883" y="2255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53 h 78"/>
                  <a:gd name="T4" fmla="*/ 29 w 59"/>
                  <a:gd name="T5" fmla="*/ 0 h 78"/>
                  <a:gd name="T6" fmla="*/ 58 w 59"/>
                  <a:gd name="T7" fmla="*/ 15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53"/>
                    </a:lnTo>
                    <a:lnTo>
                      <a:pt x="29" y="0"/>
                    </a:lnTo>
                    <a:lnTo>
                      <a:pt x="58" y="15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07" name="Freeform 1527"/>
              <p:cNvSpPr>
                <a:spLocks/>
              </p:cNvSpPr>
              <p:nvPr/>
            </p:nvSpPr>
            <p:spPr bwMode="auto">
              <a:xfrm>
                <a:off x="2103" y="2198"/>
                <a:ext cx="57" cy="54"/>
              </a:xfrm>
              <a:custGeom>
                <a:avLst/>
                <a:gdLst>
                  <a:gd name="T0" fmla="*/ 24 w 57"/>
                  <a:gd name="T1" fmla="*/ 5 h 54"/>
                  <a:gd name="T2" fmla="*/ 0 w 57"/>
                  <a:gd name="T3" fmla="*/ 0 h 54"/>
                  <a:gd name="T4" fmla="*/ 32 w 57"/>
                  <a:gd name="T5" fmla="*/ 43 h 54"/>
                  <a:gd name="T6" fmla="*/ 56 w 57"/>
                  <a:gd name="T7" fmla="*/ 53 h 54"/>
                  <a:gd name="T8" fmla="*/ 24 w 57"/>
                  <a:gd name="T9" fmla="*/ 5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4"/>
                  <a:gd name="T17" fmla="*/ 57 w 5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4">
                    <a:moveTo>
                      <a:pt x="24" y="5"/>
                    </a:moveTo>
                    <a:lnTo>
                      <a:pt x="0" y="0"/>
                    </a:lnTo>
                    <a:lnTo>
                      <a:pt x="32" y="43"/>
                    </a:lnTo>
                    <a:lnTo>
                      <a:pt x="56" y="53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08" name="Freeform 1528"/>
              <p:cNvSpPr>
                <a:spLocks/>
              </p:cNvSpPr>
              <p:nvPr/>
            </p:nvSpPr>
            <p:spPr bwMode="auto">
              <a:xfrm>
                <a:off x="1684" y="2198"/>
                <a:ext cx="64" cy="58"/>
              </a:xfrm>
              <a:custGeom>
                <a:avLst/>
                <a:gdLst>
                  <a:gd name="T0" fmla="*/ 29 w 64"/>
                  <a:gd name="T1" fmla="*/ 24 h 58"/>
                  <a:gd name="T2" fmla="*/ 0 w 64"/>
                  <a:gd name="T3" fmla="*/ 0 h 58"/>
                  <a:gd name="T4" fmla="*/ 34 w 64"/>
                  <a:gd name="T5" fmla="*/ 43 h 58"/>
                  <a:gd name="T6" fmla="*/ 63 w 64"/>
                  <a:gd name="T7" fmla="*/ 57 h 58"/>
                  <a:gd name="T8" fmla="*/ 29 w 64"/>
                  <a:gd name="T9" fmla="*/ 2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8"/>
                  <a:gd name="T17" fmla="*/ 64 w 6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8">
                    <a:moveTo>
                      <a:pt x="29" y="24"/>
                    </a:moveTo>
                    <a:lnTo>
                      <a:pt x="0" y="0"/>
                    </a:lnTo>
                    <a:lnTo>
                      <a:pt x="34" y="43"/>
                    </a:lnTo>
                    <a:lnTo>
                      <a:pt x="63" y="57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09" name="Freeform 1529"/>
              <p:cNvSpPr>
                <a:spLocks/>
              </p:cNvSpPr>
              <p:nvPr/>
            </p:nvSpPr>
            <p:spPr bwMode="auto">
              <a:xfrm>
                <a:off x="687" y="2097"/>
                <a:ext cx="63" cy="59"/>
              </a:xfrm>
              <a:custGeom>
                <a:avLst/>
                <a:gdLst>
                  <a:gd name="T0" fmla="*/ 29 w 63"/>
                  <a:gd name="T1" fmla="*/ 43 h 59"/>
                  <a:gd name="T2" fmla="*/ 0 w 63"/>
                  <a:gd name="T3" fmla="*/ 0 h 59"/>
                  <a:gd name="T4" fmla="*/ 33 w 63"/>
                  <a:gd name="T5" fmla="*/ 19 h 59"/>
                  <a:gd name="T6" fmla="*/ 62 w 63"/>
                  <a:gd name="T7" fmla="*/ 58 h 59"/>
                  <a:gd name="T8" fmla="*/ 29 w 63"/>
                  <a:gd name="T9" fmla="*/ 43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9"/>
                  <a:gd name="T17" fmla="*/ 63 w 6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9">
                    <a:moveTo>
                      <a:pt x="29" y="43"/>
                    </a:moveTo>
                    <a:lnTo>
                      <a:pt x="0" y="0"/>
                    </a:lnTo>
                    <a:lnTo>
                      <a:pt x="33" y="19"/>
                    </a:lnTo>
                    <a:lnTo>
                      <a:pt x="62" y="58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0" name="Freeform 1530"/>
              <p:cNvSpPr>
                <a:spLocks/>
              </p:cNvSpPr>
              <p:nvPr/>
            </p:nvSpPr>
            <p:spPr bwMode="auto">
              <a:xfrm>
                <a:off x="1895" y="2198"/>
                <a:ext cx="59" cy="54"/>
              </a:xfrm>
              <a:custGeom>
                <a:avLst/>
                <a:gdLst>
                  <a:gd name="T0" fmla="*/ 24 w 59"/>
                  <a:gd name="T1" fmla="*/ 9 h 54"/>
                  <a:gd name="T2" fmla="*/ 0 w 59"/>
                  <a:gd name="T3" fmla="*/ 53 h 54"/>
                  <a:gd name="T4" fmla="*/ 34 w 59"/>
                  <a:gd name="T5" fmla="*/ 43 h 54"/>
                  <a:gd name="T6" fmla="*/ 58 w 59"/>
                  <a:gd name="T7" fmla="*/ 0 h 54"/>
                  <a:gd name="T8" fmla="*/ 24 w 59"/>
                  <a:gd name="T9" fmla="*/ 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9"/>
                    </a:moveTo>
                    <a:lnTo>
                      <a:pt x="0" y="53"/>
                    </a:lnTo>
                    <a:lnTo>
                      <a:pt x="34" y="43"/>
                    </a:lnTo>
                    <a:lnTo>
                      <a:pt x="58" y="0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1" name="Freeform 1531"/>
              <p:cNvSpPr>
                <a:spLocks/>
              </p:cNvSpPr>
              <p:nvPr/>
            </p:nvSpPr>
            <p:spPr bwMode="auto">
              <a:xfrm>
                <a:off x="715" y="2140"/>
                <a:ext cx="59" cy="59"/>
              </a:xfrm>
              <a:custGeom>
                <a:avLst/>
                <a:gdLst>
                  <a:gd name="T0" fmla="*/ 24 w 59"/>
                  <a:gd name="T1" fmla="*/ 58 h 59"/>
                  <a:gd name="T2" fmla="*/ 0 w 59"/>
                  <a:gd name="T3" fmla="*/ 0 h 59"/>
                  <a:gd name="T4" fmla="*/ 34 w 59"/>
                  <a:gd name="T5" fmla="*/ 15 h 59"/>
                  <a:gd name="T6" fmla="*/ 58 w 59"/>
                  <a:gd name="T7" fmla="*/ 58 h 59"/>
                  <a:gd name="T8" fmla="*/ 24 w 59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58"/>
                    </a:moveTo>
                    <a:lnTo>
                      <a:pt x="0" y="0"/>
                    </a:lnTo>
                    <a:lnTo>
                      <a:pt x="34" y="15"/>
                    </a:lnTo>
                    <a:lnTo>
                      <a:pt x="58" y="58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2" name="Freeform 1532"/>
              <p:cNvSpPr>
                <a:spLocks/>
              </p:cNvSpPr>
              <p:nvPr/>
            </p:nvSpPr>
            <p:spPr bwMode="auto">
              <a:xfrm>
                <a:off x="873" y="2332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53 h 73"/>
                  <a:gd name="T4" fmla="*/ 34 w 59"/>
                  <a:gd name="T5" fmla="*/ 0 h 73"/>
                  <a:gd name="T6" fmla="*/ 58 w 59"/>
                  <a:gd name="T7" fmla="*/ 15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53"/>
                    </a:lnTo>
                    <a:lnTo>
                      <a:pt x="34" y="0"/>
                    </a:lnTo>
                    <a:lnTo>
                      <a:pt x="58" y="15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3" name="Freeform 1533"/>
              <p:cNvSpPr>
                <a:spLocks/>
              </p:cNvSpPr>
              <p:nvPr/>
            </p:nvSpPr>
            <p:spPr bwMode="auto">
              <a:xfrm>
                <a:off x="729" y="2260"/>
                <a:ext cx="59" cy="78"/>
              </a:xfrm>
              <a:custGeom>
                <a:avLst/>
                <a:gdLst>
                  <a:gd name="T0" fmla="*/ 29 w 59"/>
                  <a:gd name="T1" fmla="*/ 77 h 78"/>
                  <a:gd name="T2" fmla="*/ 0 w 59"/>
                  <a:gd name="T3" fmla="*/ 10 h 78"/>
                  <a:gd name="T4" fmla="*/ 34 w 59"/>
                  <a:gd name="T5" fmla="*/ 0 h 78"/>
                  <a:gd name="T6" fmla="*/ 58 w 59"/>
                  <a:gd name="T7" fmla="*/ 67 h 78"/>
                  <a:gd name="T8" fmla="*/ 29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9" y="77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67"/>
                    </a:lnTo>
                    <a:lnTo>
                      <a:pt x="29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4" name="Freeform 1534"/>
              <p:cNvSpPr>
                <a:spLocks/>
              </p:cNvSpPr>
              <p:nvPr/>
            </p:nvSpPr>
            <p:spPr bwMode="auto">
              <a:xfrm>
                <a:off x="1185" y="2140"/>
                <a:ext cx="64" cy="64"/>
              </a:xfrm>
              <a:custGeom>
                <a:avLst/>
                <a:gdLst>
                  <a:gd name="T0" fmla="*/ 29 w 64"/>
                  <a:gd name="T1" fmla="*/ 34 h 64"/>
                  <a:gd name="T2" fmla="*/ 0 w 64"/>
                  <a:gd name="T3" fmla="*/ 0 h 64"/>
                  <a:gd name="T4" fmla="*/ 34 w 64"/>
                  <a:gd name="T5" fmla="*/ 39 h 64"/>
                  <a:gd name="T6" fmla="*/ 63 w 64"/>
                  <a:gd name="T7" fmla="*/ 63 h 64"/>
                  <a:gd name="T8" fmla="*/ 29 w 64"/>
                  <a:gd name="T9" fmla="*/ 3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29" y="34"/>
                    </a:moveTo>
                    <a:lnTo>
                      <a:pt x="0" y="0"/>
                    </a:lnTo>
                    <a:lnTo>
                      <a:pt x="34" y="39"/>
                    </a:lnTo>
                    <a:lnTo>
                      <a:pt x="63" y="63"/>
                    </a:lnTo>
                    <a:lnTo>
                      <a:pt x="29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5" name="Freeform 1535"/>
              <p:cNvSpPr>
                <a:spLocks/>
              </p:cNvSpPr>
              <p:nvPr/>
            </p:nvSpPr>
            <p:spPr bwMode="auto">
              <a:xfrm>
                <a:off x="1047" y="2092"/>
                <a:ext cx="58" cy="25"/>
              </a:xfrm>
              <a:custGeom>
                <a:avLst/>
                <a:gdLst>
                  <a:gd name="T0" fmla="*/ 24 w 58"/>
                  <a:gd name="T1" fmla="*/ 0 h 25"/>
                  <a:gd name="T2" fmla="*/ 0 w 58"/>
                  <a:gd name="T3" fmla="*/ 24 h 25"/>
                  <a:gd name="T4" fmla="*/ 33 w 58"/>
                  <a:gd name="T5" fmla="*/ 24 h 25"/>
                  <a:gd name="T6" fmla="*/ 57 w 58"/>
                  <a:gd name="T7" fmla="*/ 5 h 25"/>
                  <a:gd name="T8" fmla="*/ 24 w 5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5"/>
                  <a:gd name="T17" fmla="*/ 58 w 5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5">
                    <a:moveTo>
                      <a:pt x="24" y="0"/>
                    </a:moveTo>
                    <a:lnTo>
                      <a:pt x="0" y="24"/>
                    </a:lnTo>
                    <a:lnTo>
                      <a:pt x="33" y="24"/>
                    </a:lnTo>
                    <a:lnTo>
                      <a:pt x="57" y="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6" name="Freeform 1536"/>
              <p:cNvSpPr>
                <a:spLocks/>
              </p:cNvSpPr>
              <p:nvPr/>
            </p:nvSpPr>
            <p:spPr bwMode="auto">
              <a:xfrm>
                <a:off x="2303" y="2270"/>
                <a:ext cx="59" cy="44"/>
              </a:xfrm>
              <a:custGeom>
                <a:avLst/>
                <a:gdLst>
                  <a:gd name="T0" fmla="*/ 24 w 59"/>
                  <a:gd name="T1" fmla="*/ 9 h 44"/>
                  <a:gd name="T2" fmla="*/ 0 w 59"/>
                  <a:gd name="T3" fmla="*/ 38 h 44"/>
                  <a:gd name="T4" fmla="*/ 34 w 59"/>
                  <a:gd name="T5" fmla="*/ 43 h 44"/>
                  <a:gd name="T6" fmla="*/ 58 w 59"/>
                  <a:gd name="T7" fmla="*/ 0 h 44"/>
                  <a:gd name="T8" fmla="*/ 24 w 59"/>
                  <a:gd name="T9" fmla="*/ 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9"/>
                    </a:moveTo>
                    <a:lnTo>
                      <a:pt x="0" y="38"/>
                    </a:lnTo>
                    <a:lnTo>
                      <a:pt x="34" y="43"/>
                    </a:lnTo>
                    <a:lnTo>
                      <a:pt x="58" y="0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7" name="Freeform 1537"/>
              <p:cNvSpPr>
                <a:spLocks/>
              </p:cNvSpPr>
              <p:nvPr/>
            </p:nvSpPr>
            <p:spPr bwMode="auto">
              <a:xfrm>
                <a:off x="1296" y="2255"/>
                <a:ext cx="58" cy="45"/>
              </a:xfrm>
              <a:custGeom>
                <a:avLst/>
                <a:gdLst>
                  <a:gd name="T0" fmla="*/ 24 w 58"/>
                  <a:gd name="T1" fmla="*/ 44 h 45"/>
                  <a:gd name="T2" fmla="*/ 0 w 58"/>
                  <a:gd name="T3" fmla="*/ 10 h 45"/>
                  <a:gd name="T4" fmla="*/ 33 w 58"/>
                  <a:gd name="T5" fmla="*/ 0 h 45"/>
                  <a:gd name="T6" fmla="*/ 57 w 58"/>
                  <a:gd name="T7" fmla="*/ 10 h 45"/>
                  <a:gd name="T8" fmla="*/ 24 w 58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5"/>
                  <a:gd name="T17" fmla="*/ 58 w 5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5">
                    <a:moveTo>
                      <a:pt x="24" y="44"/>
                    </a:moveTo>
                    <a:lnTo>
                      <a:pt x="0" y="10"/>
                    </a:lnTo>
                    <a:lnTo>
                      <a:pt x="33" y="0"/>
                    </a:lnTo>
                    <a:lnTo>
                      <a:pt x="57" y="10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8" name="Freeform 1538"/>
              <p:cNvSpPr>
                <a:spLocks/>
              </p:cNvSpPr>
              <p:nvPr/>
            </p:nvSpPr>
            <p:spPr bwMode="auto">
              <a:xfrm>
                <a:off x="1603" y="2140"/>
                <a:ext cx="58" cy="44"/>
              </a:xfrm>
              <a:custGeom>
                <a:avLst/>
                <a:gdLst>
                  <a:gd name="T0" fmla="*/ 24 w 58"/>
                  <a:gd name="T1" fmla="*/ 0 h 44"/>
                  <a:gd name="T2" fmla="*/ 0 w 58"/>
                  <a:gd name="T3" fmla="*/ 0 h 44"/>
                  <a:gd name="T4" fmla="*/ 33 w 58"/>
                  <a:gd name="T5" fmla="*/ 34 h 44"/>
                  <a:gd name="T6" fmla="*/ 57 w 58"/>
                  <a:gd name="T7" fmla="*/ 43 h 44"/>
                  <a:gd name="T8" fmla="*/ 24 w 5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0"/>
                    </a:moveTo>
                    <a:lnTo>
                      <a:pt x="0" y="0"/>
                    </a:lnTo>
                    <a:lnTo>
                      <a:pt x="33" y="34"/>
                    </a:lnTo>
                    <a:lnTo>
                      <a:pt x="57" y="43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9" name="Freeform 1539"/>
              <p:cNvSpPr>
                <a:spLocks/>
              </p:cNvSpPr>
              <p:nvPr/>
            </p:nvSpPr>
            <p:spPr bwMode="auto">
              <a:xfrm>
                <a:off x="1104" y="2097"/>
                <a:ext cx="58" cy="25"/>
              </a:xfrm>
              <a:custGeom>
                <a:avLst/>
                <a:gdLst>
                  <a:gd name="T0" fmla="*/ 24 w 58"/>
                  <a:gd name="T1" fmla="*/ 0 h 25"/>
                  <a:gd name="T2" fmla="*/ 0 w 58"/>
                  <a:gd name="T3" fmla="*/ 0 h 25"/>
                  <a:gd name="T4" fmla="*/ 33 w 58"/>
                  <a:gd name="T5" fmla="*/ 19 h 25"/>
                  <a:gd name="T6" fmla="*/ 57 w 58"/>
                  <a:gd name="T7" fmla="*/ 24 h 25"/>
                  <a:gd name="T8" fmla="*/ 24 w 5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5"/>
                  <a:gd name="T17" fmla="*/ 58 w 5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5">
                    <a:moveTo>
                      <a:pt x="24" y="0"/>
                    </a:moveTo>
                    <a:lnTo>
                      <a:pt x="0" y="0"/>
                    </a:lnTo>
                    <a:lnTo>
                      <a:pt x="33" y="19"/>
                    </a:lnTo>
                    <a:lnTo>
                      <a:pt x="57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0" name="Freeform 1540"/>
              <p:cNvSpPr>
                <a:spLocks/>
              </p:cNvSpPr>
              <p:nvPr/>
            </p:nvSpPr>
            <p:spPr bwMode="auto">
              <a:xfrm>
                <a:off x="1771" y="2265"/>
                <a:ext cx="58" cy="17"/>
              </a:xfrm>
              <a:custGeom>
                <a:avLst/>
                <a:gdLst>
                  <a:gd name="T0" fmla="*/ 24 w 58"/>
                  <a:gd name="T1" fmla="*/ 16 h 17"/>
                  <a:gd name="T2" fmla="*/ 0 w 58"/>
                  <a:gd name="T3" fmla="*/ 0 h 17"/>
                  <a:gd name="T4" fmla="*/ 33 w 58"/>
                  <a:gd name="T5" fmla="*/ 16 h 17"/>
                  <a:gd name="T6" fmla="*/ 57 w 58"/>
                  <a:gd name="T7" fmla="*/ 5 h 17"/>
                  <a:gd name="T8" fmla="*/ 24 w 5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7"/>
                  <a:gd name="T17" fmla="*/ 58 w 5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7">
                    <a:moveTo>
                      <a:pt x="24" y="16"/>
                    </a:moveTo>
                    <a:lnTo>
                      <a:pt x="0" y="0"/>
                    </a:lnTo>
                    <a:lnTo>
                      <a:pt x="33" y="16"/>
                    </a:lnTo>
                    <a:lnTo>
                      <a:pt x="57" y="5"/>
                    </a:lnTo>
                    <a:lnTo>
                      <a:pt x="24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1" name="Freeform 1541"/>
              <p:cNvSpPr>
                <a:spLocks/>
              </p:cNvSpPr>
              <p:nvPr/>
            </p:nvSpPr>
            <p:spPr bwMode="auto">
              <a:xfrm>
                <a:off x="912" y="2207"/>
                <a:ext cx="64" cy="64"/>
              </a:xfrm>
              <a:custGeom>
                <a:avLst/>
                <a:gdLst>
                  <a:gd name="T0" fmla="*/ 29 w 64"/>
                  <a:gd name="T1" fmla="*/ 63 h 64"/>
                  <a:gd name="T2" fmla="*/ 0 w 64"/>
                  <a:gd name="T3" fmla="*/ 48 h 64"/>
                  <a:gd name="T4" fmla="*/ 34 w 64"/>
                  <a:gd name="T5" fmla="*/ 0 h 64"/>
                  <a:gd name="T6" fmla="*/ 63 w 64"/>
                  <a:gd name="T7" fmla="*/ 0 h 64"/>
                  <a:gd name="T8" fmla="*/ 29 w 64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29" y="63"/>
                    </a:moveTo>
                    <a:lnTo>
                      <a:pt x="0" y="48"/>
                    </a:lnTo>
                    <a:lnTo>
                      <a:pt x="34" y="0"/>
                    </a:lnTo>
                    <a:lnTo>
                      <a:pt x="63" y="0"/>
                    </a:lnTo>
                    <a:lnTo>
                      <a:pt x="29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2" name="Freeform 1542"/>
              <p:cNvSpPr>
                <a:spLocks/>
              </p:cNvSpPr>
              <p:nvPr/>
            </p:nvSpPr>
            <p:spPr bwMode="auto">
              <a:xfrm>
                <a:off x="1215" y="2174"/>
                <a:ext cx="58" cy="58"/>
              </a:xfrm>
              <a:custGeom>
                <a:avLst/>
                <a:gdLst>
                  <a:gd name="T0" fmla="*/ 24 w 58"/>
                  <a:gd name="T1" fmla="*/ 48 h 58"/>
                  <a:gd name="T2" fmla="*/ 0 w 58"/>
                  <a:gd name="T3" fmla="*/ 0 h 58"/>
                  <a:gd name="T4" fmla="*/ 33 w 58"/>
                  <a:gd name="T5" fmla="*/ 29 h 58"/>
                  <a:gd name="T6" fmla="*/ 57 w 58"/>
                  <a:gd name="T7" fmla="*/ 57 h 58"/>
                  <a:gd name="T8" fmla="*/ 24 w 58"/>
                  <a:gd name="T9" fmla="*/ 4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4" y="48"/>
                    </a:moveTo>
                    <a:lnTo>
                      <a:pt x="0" y="0"/>
                    </a:lnTo>
                    <a:lnTo>
                      <a:pt x="33" y="29"/>
                    </a:lnTo>
                    <a:lnTo>
                      <a:pt x="57" y="57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3" name="Freeform 1543"/>
              <p:cNvSpPr>
                <a:spLocks/>
              </p:cNvSpPr>
              <p:nvPr/>
            </p:nvSpPr>
            <p:spPr bwMode="auto">
              <a:xfrm>
                <a:off x="1987" y="2159"/>
                <a:ext cx="58" cy="35"/>
              </a:xfrm>
              <a:custGeom>
                <a:avLst/>
                <a:gdLst>
                  <a:gd name="T0" fmla="*/ 24 w 58"/>
                  <a:gd name="T1" fmla="*/ 0 h 35"/>
                  <a:gd name="T2" fmla="*/ 0 w 58"/>
                  <a:gd name="T3" fmla="*/ 34 h 35"/>
                  <a:gd name="T4" fmla="*/ 33 w 58"/>
                  <a:gd name="T5" fmla="*/ 34 h 35"/>
                  <a:gd name="T6" fmla="*/ 57 w 58"/>
                  <a:gd name="T7" fmla="*/ 15 h 35"/>
                  <a:gd name="T8" fmla="*/ 24 w 5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0"/>
                    </a:moveTo>
                    <a:lnTo>
                      <a:pt x="0" y="34"/>
                    </a:lnTo>
                    <a:lnTo>
                      <a:pt x="33" y="34"/>
                    </a:lnTo>
                    <a:lnTo>
                      <a:pt x="57" y="1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4" name="Freeform 1544"/>
              <p:cNvSpPr>
                <a:spLocks/>
              </p:cNvSpPr>
              <p:nvPr/>
            </p:nvSpPr>
            <p:spPr bwMode="auto">
              <a:xfrm>
                <a:off x="1455" y="2135"/>
                <a:ext cx="58" cy="54"/>
              </a:xfrm>
              <a:custGeom>
                <a:avLst/>
                <a:gdLst>
                  <a:gd name="T0" fmla="*/ 24 w 58"/>
                  <a:gd name="T1" fmla="*/ 20 h 54"/>
                  <a:gd name="T2" fmla="*/ 0 w 58"/>
                  <a:gd name="T3" fmla="*/ 53 h 54"/>
                  <a:gd name="T4" fmla="*/ 33 w 58"/>
                  <a:gd name="T5" fmla="*/ 39 h 54"/>
                  <a:gd name="T6" fmla="*/ 57 w 58"/>
                  <a:gd name="T7" fmla="*/ 0 h 54"/>
                  <a:gd name="T8" fmla="*/ 24 w 58"/>
                  <a:gd name="T9" fmla="*/ 2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20"/>
                    </a:moveTo>
                    <a:lnTo>
                      <a:pt x="0" y="53"/>
                    </a:lnTo>
                    <a:lnTo>
                      <a:pt x="33" y="39"/>
                    </a:lnTo>
                    <a:lnTo>
                      <a:pt x="57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5" name="Freeform 1545"/>
              <p:cNvSpPr>
                <a:spLocks/>
              </p:cNvSpPr>
              <p:nvPr/>
            </p:nvSpPr>
            <p:spPr bwMode="auto">
              <a:xfrm>
                <a:off x="1239" y="2222"/>
                <a:ext cx="58" cy="54"/>
              </a:xfrm>
              <a:custGeom>
                <a:avLst/>
                <a:gdLst>
                  <a:gd name="T0" fmla="*/ 24 w 58"/>
                  <a:gd name="T1" fmla="*/ 53 h 54"/>
                  <a:gd name="T2" fmla="*/ 0 w 58"/>
                  <a:gd name="T3" fmla="*/ 0 h 54"/>
                  <a:gd name="T4" fmla="*/ 33 w 58"/>
                  <a:gd name="T5" fmla="*/ 9 h 54"/>
                  <a:gd name="T6" fmla="*/ 57 w 58"/>
                  <a:gd name="T7" fmla="*/ 43 h 54"/>
                  <a:gd name="T8" fmla="*/ 24 w 58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53"/>
                    </a:moveTo>
                    <a:lnTo>
                      <a:pt x="0" y="0"/>
                    </a:lnTo>
                    <a:lnTo>
                      <a:pt x="33" y="9"/>
                    </a:lnTo>
                    <a:lnTo>
                      <a:pt x="57" y="43"/>
                    </a:lnTo>
                    <a:lnTo>
                      <a:pt x="2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6" name="Freeform 1546"/>
              <p:cNvSpPr>
                <a:spLocks/>
              </p:cNvSpPr>
              <p:nvPr/>
            </p:nvSpPr>
            <p:spPr bwMode="auto">
              <a:xfrm>
                <a:off x="1863" y="2207"/>
                <a:ext cx="57" cy="54"/>
              </a:xfrm>
              <a:custGeom>
                <a:avLst/>
                <a:gdLst>
                  <a:gd name="T0" fmla="*/ 24 w 57"/>
                  <a:gd name="T1" fmla="*/ 24 h 54"/>
                  <a:gd name="T2" fmla="*/ 0 w 57"/>
                  <a:gd name="T3" fmla="*/ 53 h 54"/>
                  <a:gd name="T4" fmla="*/ 32 w 57"/>
                  <a:gd name="T5" fmla="*/ 44 h 54"/>
                  <a:gd name="T6" fmla="*/ 56 w 57"/>
                  <a:gd name="T7" fmla="*/ 0 h 54"/>
                  <a:gd name="T8" fmla="*/ 24 w 57"/>
                  <a:gd name="T9" fmla="*/ 2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4"/>
                  <a:gd name="T17" fmla="*/ 57 w 5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4">
                    <a:moveTo>
                      <a:pt x="24" y="24"/>
                    </a:moveTo>
                    <a:lnTo>
                      <a:pt x="0" y="53"/>
                    </a:lnTo>
                    <a:lnTo>
                      <a:pt x="32" y="44"/>
                    </a:lnTo>
                    <a:lnTo>
                      <a:pt x="56" y="0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7" name="Freeform 1547"/>
              <p:cNvSpPr>
                <a:spLocks/>
              </p:cNvSpPr>
              <p:nvPr/>
            </p:nvSpPr>
            <p:spPr bwMode="auto">
              <a:xfrm>
                <a:off x="705" y="2198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5 h 73"/>
                  <a:gd name="T4" fmla="*/ 34 w 59"/>
                  <a:gd name="T5" fmla="*/ 0 h 73"/>
                  <a:gd name="T6" fmla="*/ 58 w 59"/>
                  <a:gd name="T7" fmla="*/ 62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5"/>
                    </a:lnTo>
                    <a:lnTo>
                      <a:pt x="34" y="0"/>
                    </a:lnTo>
                    <a:lnTo>
                      <a:pt x="58" y="62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8" name="Freeform 1548"/>
              <p:cNvSpPr>
                <a:spLocks/>
              </p:cNvSpPr>
              <p:nvPr/>
            </p:nvSpPr>
            <p:spPr bwMode="auto">
              <a:xfrm>
                <a:off x="1545" y="2116"/>
                <a:ext cx="59" cy="35"/>
              </a:xfrm>
              <a:custGeom>
                <a:avLst/>
                <a:gdLst>
                  <a:gd name="T0" fmla="*/ 24 w 59"/>
                  <a:gd name="T1" fmla="*/ 0 h 35"/>
                  <a:gd name="T2" fmla="*/ 0 w 59"/>
                  <a:gd name="T3" fmla="*/ 19 h 35"/>
                  <a:gd name="T4" fmla="*/ 34 w 59"/>
                  <a:gd name="T5" fmla="*/ 34 h 35"/>
                  <a:gd name="T6" fmla="*/ 58 w 59"/>
                  <a:gd name="T7" fmla="*/ 24 h 35"/>
                  <a:gd name="T8" fmla="*/ 24 w 5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5"/>
                  <a:gd name="T17" fmla="*/ 59 w 5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5">
                    <a:moveTo>
                      <a:pt x="24" y="0"/>
                    </a:moveTo>
                    <a:lnTo>
                      <a:pt x="0" y="19"/>
                    </a:lnTo>
                    <a:lnTo>
                      <a:pt x="34" y="34"/>
                    </a:lnTo>
                    <a:lnTo>
                      <a:pt x="58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9" name="Freeform 1549"/>
              <p:cNvSpPr>
                <a:spLocks/>
              </p:cNvSpPr>
              <p:nvPr/>
            </p:nvSpPr>
            <p:spPr bwMode="auto">
              <a:xfrm>
                <a:off x="864" y="2404"/>
                <a:ext cx="58" cy="44"/>
              </a:xfrm>
              <a:custGeom>
                <a:avLst/>
                <a:gdLst>
                  <a:gd name="T0" fmla="*/ 29 w 58"/>
                  <a:gd name="T1" fmla="*/ 43 h 44"/>
                  <a:gd name="T2" fmla="*/ 0 w 58"/>
                  <a:gd name="T3" fmla="*/ 43 h 44"/>
                  <a:gd name="T4" fmla="*/ 33 w 58"/>
                  <a:gd name="T5" fmla="*/ 0 h 44"/>
                  <a:gd name="T6" fmla="*/ 57 w 58"/>
                  <a:gd name="T7" fmla="*/ 5 h 44"/>
                  <a:gd name="T8" fmla="*/ 29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9" y="43"/>
                    </a:moveTo>
                    <a:lnTo>
                      <a:pt x="0" y="43"/>
                    </a:lnTo>
                    <a:lnTo>
                      <a:pt x="33" y="0"/>
                    </a:lnTo>
                    <a:lnTo>
                      <a:pt x="57" y="5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0" name="Freeform 1550"/>
              <p:cNvSpPr>
                <a:spLocks/>
              </p:cNvSpPr>
              <p:nvPr/>
            </p:nvSpPr>
            <p:spPr bwMode="auto">
              <a:xfrm>
                <a:off x="1713" y="2222"/>
                <a:ext cx="59" cy="44"/>
              </a:xfrm>
              <a:custGeom>
                <a:avLst/>
                <a:gdLst>
                  <a:gd name="T0" fmla="*/ 24 w 59"/>
                  <a:gd name="T1" fmla="*/ 29 h 44"/>
                  <a:gd name="T2" fmla="*/ 0 w 59"/>
                  <a:gd name="T3" fmla="*/ 0 h 44"/>
                  <a:gd name="T4" fmla="*/ 34 w 59"/>
                  <a:gd name="T5" fmla="*/ 33 h 44"/>
                  <a:gd name="T6" fmla="*/ 58 w 59"/>
                  <a:gd name="T7" fmla="*/ 43 h 44"/>
                  <a:gd name="T8" fmla="*/ 24 w 59"/>
                  <a:gd name="T9" fmla="*/ 2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29"/>
                    </a:moveTo>
                    <a:lnTo>
                      <a:pt x="0" y="0"/>
                    </a:lnTo>
                    <a:lnTo>
                      <a:pt x="34" y="33"/>
                    </a:lnTo>
                    <a:lnTo>
                      <a:pt x="58" y="43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1" name="Freeform 1551"/>
              <p:cNvSpPr>
                <a:spLocks/>
              </p:cNvSpPr>
              <p:nvPr/>
            </p:nvSpPr>
            <p:spPr bwMode="auto">
              <a:xfrm>
                <a:off x="1263" y="2265"/>
                <a:ext cx="58" cy="63"/>
              </a:xfrm>
              <a:custGeom>
                <a:avLst/>
                <a:gdLst>
                  <a:gd name="T0" fmla="*/ 29 w 58"/>
                  <a:gd name="T1" fmla="*/ 62 h 63"/>
                  <a:gd name="T2" fmla="*/ 0 w 58"/>
                  <a:gd name="T3" fmla="*/ 10 h 63"/>
                  <a:gd name="T4" fmla="*/ 33 w 58"/>
                  <a:gd name="T5" fmla="*/ 0 h 63"/>
                  <a:gd name="T6" fmla="*/ 57 w 58"/>
                  <a:gd name="T7" fmla="*/ 34 h 63"/>
                  <a:gd name="T8" fmla="*/ 29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9" y="62"/>
                    </a:moveTo>
                    <a:lnTo>
                      <a:pt x="0" y="10"/>
                    </a:lnTo>
                    <a:lnTo>
                      <a:pt x="33" y="0"/>
                    </a:lnTo>
                    <a:lnTo>
                      <a:pt x="57" y="34"/>
                    </a:lnTo>
                    <a:lnTo>
                      <a:pt x="29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2" name="Freeform 1552"/>
              <p:cNvSpPr>
                <a:spLocks/>
              </p:cNvSpPr>
              <p:nvPr/>
            </p:nvSpPr>
            <p:spPr bwMode="auto">
              <a:xfrm>
                <a:off x="907" y="2270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62 h 78"/>
                  <a:gd name="T4" fmla="*/ 34 w 59"/>
                  <a:gd name="T5" fmla="*/ 0 h 78"/>
                  <a:gd name="T6" fmla="*/ 58 w 59"/>
                  <a:gd name="T7" fmla="*/ 9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62"/>
                    </a:lnTo>
                    <a:lnTo>
                      <a:pt x="34" y="0"/>
                    </a:lnTo>
                    <a:lnTo>
                      <a:pt x="58" y="9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3" name="Freeform 1553"/>
              <p:cNvSpPr>
                <a:spLocks/>
              </p:cNvSpPr>
              <p:nvPr/>
            </p:nvSpPr>
            <p:spPr bwMode="auto">
              <a:xfrm>
                <a:off x="2044" y="2159"/>
                <a:ext cx="60" cy="40"/>
              </a:xfrm>
              <a:custGeom>
                <a:avLst/>
                <a:gdLst>
                  <a:gd name="T0" fmla="*/ 24 w 60"/>
                  <a:gd name="T1" fmla="*/ 0 h 40"/>
                  <a:gd name="T2" fmla="*/ 0 w 60"/>
                  <a:gd name="T3" fmla="*/ 15 h 40"/>
                  <a:gd name="T4" fmla="*/ 35 w 60"/>
                  <a:gd name="T5" fmla="*/ 39 h 40"/>
                  <a:gd name="T6" fmla="*/ 59 w 60"/>
                  <a:gd name="T7" fmla="*/ 39 h 40"/>
                  <a:gd name="T8" fmla="*/ 24 w 6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0"/>
                  <a:gd name="T17" fmla="*/ 60 w 6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0">
                    <a:moveTo>
                      <a:pt x="24" y="0"/>
                    </a:moveTo>
                    <a:lnTo>
                      <a:pt x="0" y="15"/>
                    </a:lnTo>
                    <a:lnTo>
                      <a:pt x="35" y="39"/>
                    </a:lnTo>
                    <a:lnTo>
                      <a:pt x="59" y="3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4" name="Freeform 1554"/>
              <p:cNvSpPr>
                <a:spLocks/>
              </p:cNvSpPr>
              <p:nvPr/>
            </p:nvSpPr>
            <p:spPr bwMode="auto">
              <a:xfrm>
                <a:off x="831" y="2447"/>
                <a:ext cx="63" cy="21"/>
              </a:xfrm>
              <a:custGeom>
                <a:avLst/>
                <a:gdLst>
                  <a:gd name="T0" fmla="*/ 29 w 63"/>
                  <a:gd name="T1" fmla="*/ 20 h 21"/>
                  <a:gd name="T2" fmla="*/ 0 w 63"/>
                  <a:gd name="T3" fmla="*/ 20 h 21"/>
                  <a:gd name="T4" fmla="*/ 33 w 63"/>
                  <a:gd name="T5" fmla="*/ 0 h 21"/>
                  <a:gd name="T6" fmla="*/ 62 w 63"/>
                  <a:gd name="T7" fmla="*/ 0 h 21"/>
                  <a:gd name="T8" fmla="*/ 29 w 63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21"/>
                  <a:gd name="T17" fmla="*/ 63 w 6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21">
                    <a:moveTo>
                      <a:pt x="29" y="20"/>
                    </a:moveTo>
                    <a:lnTo>
                      <a:pt x="0" y="20"/>
                    </a:lnTo>
                    <a:lnTo>
                      <a:pt x="33" y="0"/>
                    </a:lnTo>
                    <a:lnTo>
                      <a:pt x="62" y="0"/>
                    </a:lnTo>
                    <a:lnTo>
                      <a:pt x="29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5" name="Freeform 1555"/>
              <p:cNvSpPr>
                <a:spLocks/>
              </p:cNvSpPr>
              <p:nvPr/>
            </p:nvSpPr>
            <p:spPr bwMode="auto">
              <a:xfrm>
                <a:off x="629" y="2073"/>
                <a:ext cx="59" cy="25"/>
              </a:xfrm>
              <a:custGeom>
                <a:avLst/>
                <a:gdLst>
                  <a:gd name="T0" fmla="*/ 28 w 59"/>
                  <a:gd name="T1" fmla="*/ 24 h 25"/>
                  <a:gd name="T2" fmla="*/ 0 w 59"/>
                  <a:gd name="T3" fmla="*/ 0 h 25"/>
                  <a:gd name="T4" fmla="*/ 34 w 59"/>
                  <a:gd name="T5" fmla="*/ 0 h 25"/>
                  <a:gd name="T6" fmla="*/ 58 w 59"/>
                  <a:gd name="T7" fmla="*/ 24 h 25"/>
                  <a:gd name="T8" fmla="*/ 28 w 5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5"/>
                  <a:gd name="T17" fmla="*/ 59 w 5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5">
                    <a:moveTo>
                      <a:pt x="28" y="24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58" y="2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6" name="Freeform 1556"/>
              <p:cNvSpPr>
                <a:spLocks/>
              </p:cNvSpPr>
              <p:nvPr/>
            </p:nvSpPr>
            <p:spPr bwMode="auto">
              <a:xfrm>
                <a:off x="1012" y="2092"/>
                <a:ext cx="60" cy="40"/>
              </a:xfrm>
              <a:custGeom>
                <a:avLst/>
                <a:gdLst>
                  <a:gd name="T0" fmla="*/ 24 w 60"/>
                  <a:gd name="T1" fmla="*/ 20 h 40"/>
                  <a:gd name="T2" fmla="*/ 0 w 60"/>
                  <a:gd name="T3" fmla="*/ 39 h 40"/>
                  <a:gd name="T4" fmla="*/ 35 w 60"/>
                  <a:gd name="T5" fmla="*/ 24 h 40"/>
                  <a:gd name="T6" fmla="*/ 59 w 60"/>
                  <a:gd name="T7" fmla="*/ 0 h 40"/>
                  <a:gd name="T8" fmla="*/ 24 w 60"/>
                  <a:gd name="T9" fmla="*/ 2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0"/>
                  <a:gd name="T17" fmla="*/ 60 w 6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0">
                    <a:moveTo>
                      <a:pt x="24" y="20"/>
                    </a:moveTo>
                    <a:lnTo>
                      <a:pt x="0" y="39"/>
                    </a:lnTo>
                    <a:lnTo>
                      <a:pt x="35" y="24"/>
                    </a:lnTo>
                    <a:lnTo>
                      <a:pt x="59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7" name="Freeform 1557"/>
              <p:cNvSpPr>
                <a:spLocks/>
              </p:cNvSpPr>
              <p:nvPr/>
            </p:nvSpPr>
            <p:spPr bwMode="auto">
              <a:xfrm>
                <a:off x="1291" y="2299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28 h 73"/>
                  <a:gd name="T4" fmla="*/ 29 w 58"/>
                  <a:gd name="T5" fmla="*/ 0 h 73"/>
                  <a:gd name="T6" fmla="*/ 57 w 58"/>
                  <a:gd name="T7" fmla="*/ 28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57" y="28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8" name="Freeform 1558"/>
              <p:cNvSpPr>
                <a:spLocks/>
              </p:cNvSpPr>
              <p:nvPr/>
            </p:nvSpPr>
            <p:spPr bwMode="auto">
              <a:xfrm>
                <a:off x="2212" y="2275"/>
                <a:ext cx="60" cy="34"/>
              </a:xfrm>
              <a:custGeom>
                <a:avLst/>
                <a:gdLst>
                  <a:gd name="T0" fmla="*/ 24 w 60"/>
                  <a:gd name="T1" fmla="*/ 14 h 34"/>
                  <a:gd name="T2" fmla="*/ 0 w 60"/>
                  <a:gd name="T3" fmla="*/ 0 h 34"/>
                  <a:gd name="T4" fmla="*/ 35 w 60"/>
                  <a:gd name="T5" fmla="*/ 33 h 34"/>
                  <a:gd name="T6" fmla="*/ 59 w 60"/>
                  <a:gd name="T7" fmla="*/ 24 h 34"/>
                  <a:gd name="T8" fmla="*/ 24 w 60"/>
                  <a:gd name="T9" fmla="*/ 1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4"/>
                  <a:gd name="T17" fmla="*/ 60 w 6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4">
                    <a:moveTo>
                      <a:pt x="24" y="14"/>
                    </a:moveTo>
                    <a:lnTo>
                      <a:pt x="0" y="0"/>
                    </a:lnTo>
                    <a:lnTo>
                      <a:pt x="35" y="33"/>
                    </a:lnTo>
                    <a:lnTo>
                      <a:pt x="59" y="24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9" name="Freeform 1559"/>
              <p:cNvSpPr>
                <a:spLocks/>
              </p:cNvSpPr>
              <p:nvPr/>
            </p:nvSpPr>
            <p:spPr bwMode="auto">
              <a:xfrm>
                <a:off x="2127" y="2203"/>
                <a:ext cx="62" cy="63"/>
              </a:xfrm>
              <a:custGeom>
                <a:avLst/>
                <a:gdLst>
                  <a:gd name="T0" fmla="*/ 28 w 62"/>
                  <a:gd name="T1" fmla="*/ 19 h 63"/>
                  <a:gd name="T2" fmla="*/ 0 w 62"/>
                  <a:gd name="T3" fmla="*/ 0 h 63"/>
                  <a:gd name="T4" fmla="*/ 32 w 62"/>
                  <a:gd name="T5" fmla="*/ 48 h 63"/>
                  <a:gd name="T6" fmla="*/ 61 w 62"/>
                  <a:gd name="T7" fmla="*/ 62 h 63"/>
                  <a:gd name="T8" fmla="*/ 28 w 62"/>
                  <a:gd name="T9" fmla="*/ 19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63"/>
                  <a:gd name="T17" fmla="*/ 62 w 6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63">
                    <a:moveTo>
                      <a:pt x="28" y="19"/>
                    </a:moveTo>
                    <a:lnTo>
                      <a:pt x="0" y="0"/>
                    </a:lnTo>
                    <a:lnTo>
                      <a:pt x="32" y="48"/>
                    </a:lnTo>
                    <a:lnTo>
                      <a:pt x="61" y="62"/>
                    </a:lnTo>
                    <a:lnTo>
                      <a:pt x="28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40" name="Freeform 1560"/>
              <p:cNvSpPr>
                <a:spLocks/>
              </p:cNvSpPr>
              <p:nvPr/>
            </p:nvSpPr>
            <p:spPr bwMode="auto">
              <a:xfrm>
                <a:off x="945" y="2155"/>
                <a:ext cx="59" cy="53"/>
              </a:xfrm>
              <a:custGeom>
                <a:avLst/>
                <a:gdLst>
                  <a:gd name="T0" fmla="*/ 29 w 59"/>
                  <a:gd name="T1" fmla="*/ 52 h 53"/>
                  <a:gd name="T2" fmla="*/ 0 w 59"/>
                  <a:gd name="T3" fmla="*/ 52 h 53"/>
                  <a:gd name="T4" fmla="*/ 34 w 59"/>
                  <a:gd name="T5" fmla="*/ 9 h 53"/>
                  <a:gd name="T6" fmla="*/ 58 w 59"/>
                  <a:gd name="T7" fmla="*/ 0 h 53"/>
                  <a:gd name="T8" fmla="*/ 29 w 59"/>
                  <a:gd name="T9" fmla="*/ 5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3"/>
                  <a:gd name="T17" fmla="*/ 59 w 5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3">
                    <a:moveTo>
                      <a:pt x="29" y="52"/>
                    </a:moveTo>
                    <a:lnTo>
                      <a:pt x="0" y="52"/>
                    </a:lnTo>
                    <a:lnTo>
                      <a:pt x="34" y="9"/>
                    </a:lnTo>
                    <a:lnTo>
                      <a:pt x="58" y="0"/>
                    </a:lnTo>
                    <a:lnTo>
                      <a:pt x="29" y="5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41" name="Freeform 1561"/>
              <p:cNvSpPr>
                <a:spLocks/>
              </p:cNvSpPr>
              <p:nvPr/>
            </p:nvSpPr>
            <p:spPr bwMode="auto">
              <a:xfrm>
                <a:off x="1320" y="2265"/>
                <a:ext cx="64" cy="63"/>
              </a:xfrm>
              <a:custGeom>
                <a:avLst/>
                <a:gdLst>
                  <a:gd name="T0" fmla="*/ 28 w 64"/>
                  <a:gd name="T1" fmla="*/ 62 h 63"/>
                  <a:gd name="T2" fmla="*/ 0 w 64"/>
                  <a:gd name="T3" fmla="*/ 34 h 63"/>
                  <a:gd name="T4" fmla="*/ 34 w 64"/>
                  <a:gd name="T5" fmla="*/ 0 h 63"/>
                  <a:gd name="T6" fmla="*/ 63 w 64"/>
                  <a:gd name="T7" fmla="*/ 14 h 63"/>
                  <a:gd name="T8" fmla="*/ 28 w 64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3"/>
                  <a:gd name="T17" fmla="*/ 64 w 6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3">
                    <a:moveTo>
                      <a:pt x="28" y="62"/>
                    </a:moveTo>
                    <a:lnTo>
                      <a:pt x="0" y="34"/>
                    </a:lnTo>
                    <a:lnTo>
                      <a:pt x="34" y="0"/>
                    </a:lnTo>
                    <a:lnTo>
                      <a:pt x="63" y="14"/>
                    </a:lnTo>
                    <a:lnTo>
                      <a:pt x="28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42" name="Freeform 1562"/>
              <p:cNvSpPr>
                <a:spLocks/>
              </p:cNvSpPr>
              <p:nvPr/>
            </p:nvSpPr>
            <p:spPr bwMode="auto">
              <a:xfrm>
                <a:off x="1257" y="2327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20 h 78"/>
                  <a:gd name="T4" fmla="*/ 34 w 59"/>
                  <a:gd name="T5" fmla="*/ 0 h 78"/>
                  <a:gd name="T6" fmla="*/ 58 w 59"/>
                  <a:gd name="T7" fmla="*/ 44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20"/>
                    </a:lnTo>
                    <a:lnTo>
                      <a:pt x="34" y="0"/>
                    </a:lnTo>
                    <a:lnTo>
                      <a:pt x="58" y="44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43" name="Freeform 1563"/>
              <p:cNvSpPr>
                <a:spLocks/>
              </p:cNvSpPr>
              <p:nvPr/>
            </p:nvSpPr>
            <p:spPr bwMode="auto">
              <a:xfrm>
                <a:off x="1420" y="2155"/>
                <a:ext cx="60" cy="53"/>
              </a:xfrm>
              <a:custGeom>
                <a:avLst/>
                <a:gdLst>
                  <a:gd name="T0" fmla="*/ 24 w 60"/>
                  <a:gd name="T1" fmla="*/ 28 h 53"/>
                  <a:gd name="T2" fmla="*/ 0 w 60"/>
                  <a:gd name="T3" fmla="*/ 52 h 53"/>
                  <a:gd name="T4" fmla="*/ 35 w 60"/>
                  <a:gd name="T5" fmla="*/ 33 h 53"/>
                  <a:gd name="T6" fmla="*/ 59 w 60"/>
                  <a:gd name="T7" fmla="*/ 0 h 53"/>
                  <a:gd name="T8" fmla="*/ 24 w 60"/>
                  <a:gd name="T9" fmla="*/ 28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3"/>
                  <a:gd name="T17" fmla="*/ 60 w 60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3">
                    <a:moveTo>
                      <a:pt x="24" y="28"/>
                    </a:moveTo>
                    <a:lnTo>
                      <a:pt x="0" y="52"/>
                    </a:lnTo>
                    <a:lnTo>
                      <a:pt x="35" y="33"/>
                    </a:lnTo>
                    <a:lnTo>
                      <a:pt x="59" y="0"/>
                    </a:lnTo>
                    <a:lnTo>
                      <a:pt x="2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44" name="Freeform 1564"/>
              <p:cNvSpPr>
                <a:spLocks/>
              </p:cNvSpPr>
              <p:nvPr/>
            </p:nvSpPr>
            <p:spPr bwMode="auto">
              <a:xfrm>
                <a:off x="897" y="2347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57 h 63"/>
                  <a:gd name="T4" fmla="*/ 34 w 59"/>
                  <a:gd name="T5" fmla="*/ 0 h 63"/>
                  <a:gd name="T6" fmla="*/ 58 w 59"/>
                  <a:gd name="T7" fmla="*/ 9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57"/>
                    </a:lnTo>
                    <a:lnTo>
                      <a:pt x="34" y="0"/>
                    </a:lnTo>
                    <a:lnTo>
                      <a:pt x="58" y="9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45" name="Freeform 1565"/>
              <p:cNvSpPr>
                <a:spLocks/>
              </p:cNvSpPr>
              <p:nvPr/>
            </p:nvSpPr>
            <p:spPr bwMode="auto">
              <a:xfrm>
                <a:off x="1281" y="2371"/>
                <a:ext cx="59" cy="77"/>
              </a:xfrm>
              <a:custGeom>
                <a:avLst/>
                <a:gdLst>
                  <a:gd name="T0" fmla="*/ 24 w 59"/>
                  <a:gd name="T1" fmla="*/ 76 h 77"/>
                  <a:gd name="T2" fmla="*/ 0 w 59"/>
                  <a:gd name="T3" fmla="*/ 33 h 77"/>
                  <a:gd name="T4" fmla="*/ 34 w 59"/>
                  <a:gd name="T5" fmla="*/ 0 h 77"/>
                  <a:gd name="T6" fmla="*/ 58 w 59"/>
                  <a:gd name="T7" fmla="*/ 38 h 77"/>
                  <a:gd name="T8" fmla="*/ 24 w 59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7"/>
                  <a:gd name="T17" fmla="*/ 59 w 5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7">
                    <a:moveTo>
                      <a:pt x="24" y="7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58" y="38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46" name="Freeform 1566"/>
              <p:cNvSpPr>
                <a:spLocks/>
              </p:cNvSpPr>
              <p:nvPr/>
            </p:nvSpPr>
            <p:spPr bwMode="auto">
              <a:xfrm>
                <a:off x="1353" y="2231"/>
                <a:ext cx="59" cy="49"/>
              </a:xfrm>
              <a:custGeom>
                <a:avLst/>
                <a:gdLst>
                  <a:gd name="T0" fmla="*/ 29 w 59"/>
                  <a:gd name="T1" fmla="*/ 48 h 49"/>
                  <a:gd name="T2" fmla="*/ 0 w 59"/>
                  <a:gd name="T3" fmla="*/ 34 h 49"/>
                  <a:gd name="T4" fmla="*/ 34 w 59"/>
                  <a:gd name="T5" fmla="*/ 5 h 49"/>
                  <a:gd name="T6" fmla="*/ 58 w 59"/>
                  <a:gd name="T7" fmla="*/ 0 h 49"/>
                  <a:gd name="T8" fmla="*/ 29 w 5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9" y="48"/>
                    </a:moveTo>
                    <a:lnTo>
                      <a:pt x="0" y="34"/>
                    </a:lnTo>
                    <a:lnTo>
                      <a:pt x="34" y="5"/>
                    </a:lnTo>
                    <a:lnTo>
                      <a:pt x="58" y="0"/>
                    </a:lnTo>
                    <a:lnTo>
                      <a:pt x="29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47" name="Freeform 1567"/>
              <p:cNvSpPr>
                <a:spLocks/>
              </p:cNvSpPr>
              <p:nvPr/>
            </p:nvSpPr>
            <p:spPr bwMode="auto">
              <a:xfrm>
                <a:off x="681" y="2140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0 h 64"/>
                  <a:gd name="T4" fmla="*/ 34 w 59"/>
                  <a:gd name="T5" fmla="*/ 0 h 64"/>
                  <a:gd name="T6" fmla="*/ 58 w 59"/>
                  <a:gd name="T7" fmla="*/ 58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58" y="58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48" name="Freeform 1568"/>
              <p:cNvSpPr>
                <a:spLocks/>
              </p:cNvSpPr>
              <p:nvPr/>
            </p:nvSpPr>
            <p:spPr bwMode="auto">
              <a:xfrm>
                <a:off x="979" y="2112"/>
                <a:ext cx="58" cy="53"/>
              </a:xfrm>
              <a:custGeom>
                <a:avLst/>
                <a:gdLst>
                  <a:gd name="T0" fmla="*/ 24 w 58"/>
                  <a:gd name="T1" fmla="*/ 43 h 53"/>
                  <a:gd name="T2" fmla="*/ 0 w 58"/>
                  <a:gd name="T3" fmla="*/ 52 h 53"/>
                  <a:gd name="T4" fmla="*/ 33 w 58"/>
                  <a:gd name="T5" fmla="*/ 19 h 53"/>
                  <a:gd name="T6" fmla="*/ 57 w 58"/>
                  <a:gd name="T7" fmla="*/ 0 h 53"/>
                  <a:gd name="T8" fmla="*/ 24 w 58"/>
                  <a:gd name="T9" fmla="*/ 4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3"/>
                  <a:gd name="T17" fmla="*/ 58 w 5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3">
                    <a:moveTo>
                      <a:pt x="24" y="43"/>
                    </a:moveTo>
                    <a:lnTo>
                      <a:pt x="0" y="52"/>
                    </a:lnTo>
                    <a:lnTo>
                      <a:pt x="33" y="19"/>
                    </a:lnTo>
                    <a:lnTo>
                      <a:pt x="57" y="0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49" name="Freeform 1569"/>
              <p:cNvSpPr>
                <a:spLocks/>
              </p:cNvSpPr>
              <p:nvPr/>
            </p:nvSpPr>
            <p:spPr bwMode="auto">
              <a:xfrm>
                <a:off x="2271" y="2279"/>
                <a:ext cx="57" cy="30"/>
              </a:xfrm>
              <a:custGeom>
                <a:avLst/>
                <a:gdLst>
                  <a:gd name="T0" fmla="*/ 24 w 57"/>
                  <a:gd name="T1" fmla="*/ 10 h 30"/>
                  <a:gd name="T2" fmla="*/ 0 w 57"/>
                  <a:gd name="T3" fmla="*/ 20 h 30"/>
                  <a:gd name="T4" fmla="*/ 32 w 57"/>
                  <a:gd name="T5" fmla="*/ 29 h 30"/>
                  <a:gd name="T6" fmla="*/ 56 w 57"/>
                  <a:gd name="T7" fmla="*/ 0 h 30"/>
                  <a:gd name="T8" fmla="*/ 24 w 57"/>
                  <a:gd name="T9" fmla="*/ 1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0"/>
                  <a:gd name="T17" fmla="*/ 57 w 5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0">
                    <a:moveTo>
                      <a:pt x="24" y="10"/>
                    </a:moveTo>
                    <a:lnTo>
                      <a:pt x="0" y="20"/>
                    </a:lnTo>
                    <a:lnTo>
                      <a:pt x="32" y="29"/>
                    </a:lnTo>
                    <a:lnTo>
                      <a:pt x="56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50" name="Freeform 1570"/>
              <p:cNvSpPr>
                <a:spLocks/>
              </p:cNvSpPr>
              <p:nvPr/>
            </p:nvSpPr>
            <p:spPr bwMode="auto">
              <a:xfrm>
                <a:off x="1387" y="2183"/>
                <a:ext cx="58" cy="54"/>
              </a:xfrm>
              <a:custGeom>
                <a:avLst/>
                <a:gdLst>
                  <a:gd name="T0" fmla="*/ 24 w 58"/>
                  <a:gd name="T1" fmla="*/ 48 h 54"/>
                  <a:gd name="T2" fmla="*/ 0 w 58"/>
                  <a:gd name="T3" fmla="*/ 53 h 54"/>
                  <a:gd name="T4" fmla="*/ 33 w 58"/>
                  <a:gd name="T5" fmla="*/ 24 h 54"/>
                  <a:gd name="T6" fmla="*/ 57 w 58"/>
                  <a:gd name="T7" fmla="*/ 0 h 54"/>
                  <a:gd name="T8" fmla="*/ 24 w 58"/>
                  <a:gd name="T9" fmla="*/ 48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48"/>
                    </a:moveTo>
                    <a:lnTo>
                      <a:pt x="0" y="53"/>
                    </a:lnTo>
                    <a:lnTo>
                      <a:pt x="33" y="24"/>
                    </a:lnTo>
                    <a:lnTo>
                      <a:pt x="57" y="0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51" name="Freeform 1571"/>
              <p:cNvSpPr>
                <a:spLocks/>
              </p:cNvSpPr>
              <p:nvPr/>
            </p:nvSpPr>
            <p:spPr bwMode="auto">
              <a:xfrm>
                <a:off x="1828" y="2231"/>
                <a:ext cx="60" cy="40"/>
              </a:xfrm>
              <a:custGeom>
                <a:avLst/>
                <a:gdLst>
                  <a:gd name="T0" fmla="*/ 24 w 60"/>
                  <a:gd name="T1" fmla="*/ 29 h 40"/>
                  <a:gd name="T2" fmla="*/ 0 w 60"/>
                  <a:gd name="T3" fmla="*/ 39 h 40"/>
                  <a:gd name="T4" fmla="*/ 35 w 60"/>
                  <a:gd name="T5" fmla="*/ 29 h 40"/>
                  <a:gd name="T6" fmla="*/ 59 w 60"/>
                  <a:gd name="T7" fmla="*/ 0 h 40"/>
                  <a:gd name="T8" fmla="*/ 24 w 60"/>
                  <a:gd name="T9" fmla="*/ 2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0"/>
                  <a:gd name="T17" fmla="*/ 60 w 6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0">
                    <a:moveTo>
                      <a:pt x="24" y="29"/>
                    </a:moveTo>
                    <a:lnTo>
                      <a:pt x="0" y="39"/>
                    </a:lnTo>
                    <a:lnTo>
                      <a:pt x="35" y="29"/>
                    </a:lnTo>
                    <a:lnTo>
                      <a:pt x="59" y="0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52" name="Freeform 1572"/>
              <p:cNvSpPr>
                <a:spLocks/>
              </p:cNvSpPr>
              <p:nvPr/>
            </p:nvSpPr>
            <p:spPr bwMode="auto">
              <a:xfrm>
                <a:off x="657" y="2097"/>
                <a:ext cx="59" cy="44"/>
              </a:xfrm>
              <a:custGeom>
                <a:avLst/>
                <a:gdLst>
                  <a:gd name="T0" fmla="*/ 24 w 59"/>
                  <a:gd name="T1" fmla="*/ 43 h 44"/>
                  <a:gd name="T2" fmla="*/ 0 w 59"/>
                  <a:gd name="T3" fmla="*/ 0 h 44"/>
                  <a:gd name="T4" fmla="*/ 29 w 59"/>
                  <a:gd name="T5" fmla="*/ 0 h 44"/>
                  <a:gd name="T6" fmla="*/ 58 w 59"/>
                  <a:gd name="T7" fmla="*/ 43 h 44"/>
                  <a:gd name="T8" fmla="*/ 24 w 59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43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58" y="43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53" name="Freeform 1573"/>
              <p:cNvSpPr>
                <a:spLocks/>
              </p:cNvSpPr>
              <p:nvPr/>
            </p:nvSpPr>
            <p:spPr bwMode="auto">
              <a:xfrm>
                <a:off x="1315" y="2327"/>
                <a:ext cx="58" cy="83"/>
              </a:xfrm>
              <a:custGeom>
                <a:avLst/>
                <a:gdLst>
                  <a:gd name="T0" fmla="*/ 24 w 58"/>
                  <a:gd name="T1" fmla="*/ 82 h 83"/>
                  <a:gd name="T2" fmla="*/ 0 w 58"/>
                  <a:gd name="T3" fmla="*/ 44 h 83"/>
                  <a:gd name="T4" fmla="*/ 33 w 58"/>
                  <a:gd name="T5" fmla="*/ 0 h 83"/>
                  <a:gd name="T6" fmla="*/ 57 w 58"/>
                  <a:gd name="T7" fmla="*/ 24 h 83"/>
                  <a:gd name="T8" fmla="*/ 24 w 58"/>
                  <a:gd name="T9" fmla="*/ 82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3"/>
                  <a:gd name="T17" fmla="*/ 58 w 5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3">
                    <a:moveTo>
                      <a:pt x="24" y="82"/>
                    </a:moveTo>
                    <a:lnTo>
                      <a:pt x="0" y="44"/>
                    </a:lnTo>
                    <a:lnTo>
                      <a:pt x="33" y="0"/>
                    </a:lnTo>
                    <a:lnTo>
                      <a:pt x="57" y="24"/>
                    </a:lnTo>
                    <a:lnTo>
                      <a:pt x="24" y="8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54" name="Freeform 1574"/>
              <p:cNvSpPr>
                <a:spLocks/>
              </p:cNvSpPr>
              <p:nvPr/>
            </p:nvSpPr>
            <p:spPr bwMode="auto">
              <a:xfrm>
                <a:off x="1228" y="2275"/>
                <a:ext cx="64" cy="73"/>
              </a:xfrm>
              <a:custGeom>
                <a:avLst/>
                <a:gdLst>
                  <a:gd name="T0" fmla="*/ 29 w 64"/>
                  <a:gd name="T1" fmla="*/ 72 h 73"/>
                  <a:gd name="T2" fmla="*/ 0 w 64"/>
                  <a:gd name="T3" fmla="*/ 9 h 73"/>
                  <a:gd name="T4" fmla="*/ 34 w 64"/>
                  <a:gd name="T5" fmla="*/ 0 h 73"/>
                  <a:gd name="T6" fmla="*/ 63 w 64"/>
                  <a:gd name="T7" fmla="*/ 52 h 73"/>
                  <a:gd name="T8" fmla="*/ 29 w 64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3"/>
                  <a:gd name="T17" fmla="*/ 64 w 64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3">
                    <a:moveTo>
                      <a:pt x="29" y="72"/>
                    </a:moveTo>
                    <a:lnTo>
                      <a:pt x="0" y="9"/>
                    </a:lnTo>
                    <a:lnTo>
                      <a:pt x="34" y="0"/>
                    </a:lnTo>
                    <a:lnTo>
                      <a:pt x="63" y="52"/>
                    </a:lnTo>
                    <a:lnTo>
                      <a:pt x="29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55" name="Freeform 1575"/>
              <p:cNvSpPr>
                <a:spLocks/>
              </p:cNvSpPr>
              <p:nvPr/>
            </p:nvSpPr>
            <p:spPr bwMode="auto">
              <a:xfrm>
                <a:off x="1627" y="2140"/>
                <a:ext cx="58" cy="59"/>
              </a:xfrm>
              <a:custGeom>
                <a:avLst/>
                <a:gdLst>
                  <a:gd name="T0" fmla="*/ 28 w 58"/>
                  <a:gd name="T1" fmla="*/ 19 h 59"/>
                  <a:gd name="T2" fmla="*/ 0 w 58"/>
                  <a:gd name="T3" fmla="*/ 0 h 59"/>
                  <a:gd name="T4" fmla="*/ 33 w 58"/>
                  <a:gd name="T5" fmla="*/ 43 h 59"/>
                  <a:gd name="T6" fmla="*/ 57 w 58"/>
                  <a:gd name="T7" fmla="*/ 58 h 59"/>
                  <a:gd name="T8" fmla="*/ 28 w 58"/>
                  <a:gd name="T9" fmla="*/ 1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8" y="19"/>
                    </a:moveTo>
                    <a:lnTo>
                      <a:pt x="0" y="0"/>
                    </a:lnTo>
                    <a:lnTo>
                      <a:pt x="33" y="43"/>
                    </a:lnTo>
                    <a:lnTo>
                      <a:pt x="57" y="58"/>
                    </a:lnTo>
                    <a:lnTo>
                      <a:pt x="28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56" name="Freeform 1576"/>
              <p:cNvSpPr>
                <a:spLocks/>
              </p:cNvSpPr>
              <p:nvPr/>
            </p:nvSpPr>
            <p:spPr bwMode="auto">
              <a:xfrm>
                <a:off x="1248" y="2404"/>
                <a:ext cx="58" cy="64"/>
              </a:xfrm>
              <a:custGeom>
                <a:avLst/>
                <a:gdLst>
                  <a:gd name="T0" fmla="*/ 24 w 58"/>
                  <a:gd name="T1" fmla="*/ 63 h 64"/>
                  <a:gd name="T2" fmla="*/ 0 w 58"/>
                  <a:gd name="T3" fmla="*/ 19 h 64"/>
                  <a:gd name="T4" fmla="*/ 33 w 58"/>
                  <a:gd name="T5" fmla="*/ 0 h 64"/>
                  <a:gd name="T6" fmla="*/ 57 w 58"/>
                  <a:gd name="T7" fmla="*/ 43 h 64"/>
                  <a:gd name="T8" fmla="*/ 24 w 58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63"/>
                    </a:moveTo>
                    <a:lnTo>
                      <a:pt x="0" y="19"/>
                    </a:lnTo>
                    <a:lnTo>
                      <a:pt x="33" y="0"/>
                    </a:lnTo>
                    <a:lnTo>
                      <a:pt x="57" y="43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57" name="Freeform 1577"/>
              <p:cNvSpPr>
                <a:spLocks/>
              </p:cNvSpPr>
              <p:nvPr/>
            </p:nvSpPr>
            <p:spPr bwMode="auto">
              <a:xfrm>
                <a:off x="1128" y="2097"/>
                <a:ext cx="58" cy="44"/>
              </a:xfrm>
              <a:custGeom>
                <a:avLst/>
                <a:gdLst>
                  <a:gd name="T0" fmla="*/ 28 w 58"/>
                  <a:gd name="T1" fmla="*/ 24 h 44"/>
                  <a:gd name="T2" fmla="*/ 0 w 58"/>
                  <a:gd name="T3" fmla="*/ 0 h 44"/>
                  <a:gd name="T4" fmla="*/ 33 w 58"/>
                  <a:gd name="T5" fmla="*/ 24 h 44"/>
                  <a:gd name="T6" fmla="*/ 57 w 58"/>
                  <a:gd name="T7" fmla="*/ 43 h 44"/>
                  <a:gd name="T8" fmla="*/ 28 w 58"/>
                  <a:gd name="T9" fmla="*/ 2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8" y="24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57" y="43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58" name="Freeform 1578"/>
              <p:cNvSpPr>
                <a:spLocks/>
              </p:cNvSpPr>
              <p:nvPr/>
            </p:nvSpPr>
            <p:spPr bwMode="auto">
              <a:xfrm>
                <a:off x="1737" y="2251"/>
                <a:ext cx="59" cy="34"/>
              </a:xfrm>
              <a:custGeom>
                <a:avLst/>
                <a:gdLst>
                  <a:gd name="T0" fmla="*/ 24 w 59"/>
                  <a:gd name="T1" fmla="*/ 33 h 34"/>
                  <a:gd name="T2" fmla="*/ 0 w 59"/>
                  <a:gd name="T3" fmla="*/ 0 h 34"/>
                  <a:gd name="T4" fmla="*/ 34 w 59"/>
                  <a:gd name="T5" fmla="*/ 14 h 34"/>
                  <a:gd name="T6" fmla="*/ 58 w 59"/>
                  <a:gd name="T7" fmla="*/ 28 h 34"/>
                  <a:gd name="T8" fmla="*/ 24 w 59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4"/>
                  <a:gd name="T17" fmla="*/ 59 w 59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4">
                    <a:moveTo>
                      <a:pt x="24" y="33"/>
                    </a:moveTo>
                    <a:lnTo>
                      <a:pt x="0" y="0"/>
                    </a:lnTo>
                    <a:lnTo>
                      <a:pt x="34" y="14"/>
                    </a:lnTo>
                    <a:lnTo>
                      <a:pt x="58" y="28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59" name="Freeform 1579"/>
              <p:cNvSpPr>
                <a:spLocks/>
              </p:cNvSpPr>
              <p:nvPr/>
            </p:nvSpPr>
            <p:spPr bwMode="auto">
              <a:xfrm>
                <a:off x="1224" y="2347"/>
                <a:ext cx="58" cy="77"/>
              </a:xfrm>
              <a:custGeom>
                <a:avLst/>
                <a:gdLst>
                  <a:gd name="T0" fmla="*/ 24 w 58"/>
                  <a:gd name="T1" fmla="*/ 76 h 77"/>
                  <a:gd name="T2" fmla="*/ 0 w 58"/>
                  <a:gd name="T3" fmla="*/ 14 h 77"/>
                  <a:gd name="T4" fmla="*/ 33 w 58"/>
                  <a:gd name="T5" fmla="*/ 0 h 77"/>
                  <a:gd name="T6" fmla="*/ 57 w 58"/>
                  <a:gd name="T7" fmla="*/ 57 h 77"/>
                  <a:gd name="T8" fmla="*/ 24 w 5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7"/>
                  <a:gd name="T17" fmla="*/ 58 w 5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7">
                    <a:moveTo>
                      <a:pt x="24" y="76"/>
                    </a:moveTo>
                    <a:lnTo>
                      <a:pt x="0" y="14"/>
                    </a:lnTo>
                    <a:lnTo>
                      <a:pt x="33" y="0"/>
                    </a:lnTo>
                    <a:lnTo>
                      <a:pt x="57" y="57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60" name="Freeform 1580"/>
              <p:cNvSpPr>
                <a:spLocks/>
              </p:cNvSpPr>
              <p:nvPr/>
            </p:nvSpPr>
            <p:spPr bwMode="auto">
              <a:xfrm>
                <a:off x="1305" y="2409"/>
                <a:ext cx="59" cy="59"/>
              </a:xfrm>
              <a:custGeom>
                <a:avLst/>
                <a:gdLst>
                  <a:gd name="T0" fmla="*/ 24 w 59"/>
                  <a:gd name="T1" fmla="*/ 58 h 59"/>
                  <a:gd name="T2" fmla="*/ 0 w 59"/>
                  <a:gd name="T3" fmla="*/ 38 h 59"/>
                  <a:gd name="T4" fmla="*/ 34 w 59"/>
                  <a:gd name="T5" fmla="*/ 0 h 59"/>
                  <a:gd name="T6" fmla="*/ 58 w 59"/>
                  <a:gd name="T7" fmla="*/ 19 h 59"/>
                  <a:gd name="T8" fmla="*/ 24 w 59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58"/>
                    </a:moveTo>
                    <a:lnTo>
                      <a:pt x="0" y="38"/>
                    </a:lnTo>
                    <a:lnTo>
                      <a:pt x="34" y="0"/>
                    </a:lnTo>
                    <a:lnTo>
                      <a:pt x="58" y="19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61" name="Freeform 1581"/>
              <p:cNvSpPr>
                <a:spLocks/>
              </p:cNvSpPr>
              <p:nvPr/>
            </p:nvSpPr>
            <p:spPr bwMode="auto">
              <a:xfrm>
                <a:off x="941" y="2207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63 h 73"/>
                  <a:gd name="T4" fmla="*/ 34 w 59"/>
                  <a:gd name="T5" fmla="*/ 0 h 73"/>
                  <a:gd name="T6" fmla="*/ 58 w 59"/>
                  <a:gd name="T7" fmla="*/ 5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63"/>
                    </a:lnTo>
                    <a:lnTo>
                      <a:pt x="34" y="0"/>
                    </a:lnTo>
                    <a:lnTo>
                      <a:pt x="58" y="5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62" name="Freeform 1582"/>
              <p:cNvSpPr>
                <a:spLocks/>
              </p:cNvSpPr>
              <p:nvPr/>
            </p:nvSpPr>
            <p:spPr bwMode="auto">
              <a:xfrm>
                <a:off x="1204" y="2217"/>
                <a:ext cx="60" cy="68"/>
              </a:xfrm>
              <a:custGeom>
                <a:avLst/>
                <a:gdLst>
                  <a:gd name="T0" fmla="*/ 24 w 60"/>
                  <a:gd name="T1" fmla="*/ 67 h 68"/>
                  <a:gd name="T2" fmla="*/ 0 w 60"/>
                  <a:gd name="T3" fmla="*/ 0 h 68"/>
                  <a:gd name="T4" fmla="*/ 35 w 60"/>
                  <a:gd name="T5" fmla="*/ 5 h 68"/>
                  <a:gd name="T6" fmla="*/ 59 w 60"/>
                  <a:gd name="T7" fmla="*/ 58 h 68"/>
                  <a:gd name="T8" fmla="*/ 24 w 60"/>
                  <a:gd name="T9" fmla="*/ 6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8"/>
                  <a:gd name="T17" fmla="*/ 60 w 60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8">
                    <a:moveTo>
                      <a:pt x="24" y="67"/>
                    </a:moveTo>
                    <a:lnTo>
                      <a:pt x="0" y="0"/>
                    </a:lnTo>
                    <a:lnTo>
                      <a:pt x="35" y="5"/>
                    </a:lnTo>
                    <a:lnTo>
                      <a:pt x="59" y="58"/>
                    </a:lnTo>
                    <a:lnTo>
                      <a:pt x="24" y="6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63" name="Freeform 1583"/>
              <p:cNvSpPr>
                <a:spLocks/>
              </p:cNvSpPr>
              <p:nvPr/>
            </p:nvSpPr>
            <p:spPr bwMode="auto">
              <a:xfrm>
                <a:off x="1795" y="2260"/>
                <a:ext cx="58" cy="30"/>
              </a:xfrm>
              <a:custGeom>
                <a:avLst/>
                <a:gdLst>
                  <a:gd name="T0" fmla="*/ 24 w 58"/>
                  <a:gd name="T1" fmla="*/ 29 h 30"/>
                  <a:gd name="T2" fmla="*/ 0 w 58"/>
                  <a:gd name="T3" fmla="*/ 19 h 30"/>
                  <a:gd name="T4" fmla="*/ 33 w 58"/>
                  <a:gd name="T5" fmla="*/ 10 h 30"/>
                  <a:gd name="T6" fmla="*/ 57 w 58"/>
                  <a:gd name="T7" fmla="*/ 0 h 30"/>
                  <a:gd name="T8" fmla="*/ 24 w 58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0"/>
                  <a:gd name="T17" fmla="*/ 58 w 5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0">
                    <a:moveTo>
                      <a:pt x="24" y="29"/>
                    </a:moveTo>
                    <a:lnTo>
                      <a:pt x="0" y="19"/>
                    </a:lnTo>
                    <a:lnTo>
                      <a:pt x="33" y="10"/>
                    </a:lnTo>
                    <a:lnTo>
                      <a:pt x="57" y="0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64" name="Freeform 1584"/>
              <p:cNvSpPr>
                <a:spLocks/>
              </p:cNvSpPr>
              <p:nvPr/>
            </p:nvSpPr>
            <p:spPr bwMode="auto">
              <a:xfrm>
                <a:off x="1953" y="2159"/>
                <a:ext cx="59" cy="40"/>
              </a:xfrm>
              <a:custGeom>
                <a:avLst/>
                <a:gdLst>
                  <a:gd name="T0" fmla="*/ 24 w 59"/>
                  <a:gd name="T1" fmla="*/ 0 h 40"/>
                  <a:gd name="T2" fmla="*/ 0 w 59"/>
                  <a:gd name="T3" fmla="*/ 39 h 40"/>
                  <a:gd name="T4" fmla="*/ 34 w 59"/>
                  <a:gd name="T5" fmla="*/ 34 h 40"/>
                  <a:gd name="T6" fmla="*/ 58 w 59"/>
                  <a:gd name="T7" fmla="*/ 0 h 40"/>
                  <a:gd name="T8" fmla="*/ 24 w 5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4" y="0"/>
                    </a:moveTo>
                    <a:lnTo>
                      <a:pt x="0" y="39"/>
                    </a:lnTo>
                    <a:lnTo>
                      <a:pt x="34" y="34"/>
                    </a:lnTo>
                    <a:lnTo>
                      <a:pt x="58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65" name="Freeform 1585"/>
              <p:cNvSpPr>
                <a:spLocks/>
              </p:cNvSpPr>
              <p:nvPr/>
            </p:nvSpPr>
            <p:spPr bwMode="auto">
              <a:xfrm>
                <a:off x="1272" y="2447"/>
                <a:ext cx="58" cy="45"/>
              </a:xfrm>
              <a:custGeom>
                <a:avLst/>
                <a:gdLst>
                  <a:gd name="T0" fmla="*/ 28 w 58"/>
                  <a:gd name="T1" fmla="*/ 44 h 45"/>
                  <a:gd name="T2" fmla="*/ 0 w 58"/>
                  <a:gd name="T3" fmla="*/ 20 h 45"/>
                  <a:gd name="T4" fmla="*/ 33 w 58"/>
                  <a:gd name="T5" fmla="*/ 0 h 45"/>
                  <a:gd name="T6" fmla="*/ 57 w 58"/>
                  <a:gd name="T7" fmla="*/ 20 h 45"/>
                  <a:gd name="T8" fmla="*/ 28 w 58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5"/>
                  <a:gd name="T17" fmla="*/ 58 w 5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5">
                    <a:moveTo>
                      <a:pt x="28" y="44"/>
                    </a:moveTo>
                    <a:lnTo>
                      <a:pt x="0" y="20"/>
                    </a:lnTo>
                    <a:lnTo>
                      <a:pt x="33" y="0"/>
                    </a:lnTo>
                    <a:lnTo>
                      <a:pt x="57" y="20"/>
                    </a:lnTo>
                    <a:lnTo>
                      <a:pt x="28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66" name="Freeform 1586"/>
              <p:cNvSpPr>
                <a:spLocks/>
              </p:cNvSpPr>
              <p:nvPr/>
            </p:nvSpPr>
            <p:spPr bwMode="auto">
              <a:xfrm>
                <a:off x="1071" y="2092"/>
                <a:ext cx="58" cy="17"/>
              </a:xfrm>
              <a:custGeom>
                <a:avLst/>
                <a:gdLst>
                  <a:gd name="T0" fmla="*/ 24 w 58"/>
                  <a:gd name="T1" fmla="*/ 0 h 17"/>
                  <a:gd name="T2" fmla="*/ 0 w 58"/>
                  <a:gd name="T3" fmla="*/ 0 h 17"/>
                  <a:gd name="T4" fmla="*/ 33 w 58"/>
                  <a:gd name="T5" fmla="*/ 16 h 17"/>
                  <a:gd name="T6" fmla="*/ 57 w 58"/>
                  <a:gd name="T7" fmla="*/ 16 h 17"/>
                  <a:gd name="T8" fmla="*/ 24 w 5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7"/>
                  <a:gd name="T17" fmla="*/ 58 w 5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7">
                    <a:moveTo>
                      <a:pt x="24" y="0"/>
                    </a:moveTo>
                    <a:lnTo>
                      <a:pt x="0" y="0"/>
                    </a:lnTo>
                    <a:lnTo>
                      <a:pt x="33" y="16"/>
                    </a:lnTo>
                    <a:lnTo>
                      <a:pt x="57" y="16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67" name="Freeform 1587"/>
              <p:cNvSpPr>
                <a:spLocks/>
              </p:cNvSpPr>
              <p:nvPr/>
            </p:nvSpPr>
            <p:spPr bwMode="auto">
              <a:xfrm>
                <a:off x="1348" y="2279"/>
                <a:ext cx="60" cy="73"/>
              </a:xfrm>
              <a:custGeom>
                <a:avLst/>
                <a:gdLst>
                  <a:gd name="T0" fmla="*/ 24 w 60"/>
                  <a:gd name="T1" fmla="*/ 72 h 73"/>
                  <a:gd name="T2" fmla="*/ 0 w 60"/>
                  <a:gd name="T3" fmla="*/ 48 h 73"/>
                  <a:gd name="T4" fmla="*/ 35 w 60"/>
                  <a:gd name="T5" fmla="*/ 0 h 73"/>
                  <a:gd name="T6" fmla="*/ 59 w 60"/>
                  <a:gd name="T7" fmla="*/ 10 h 73"/>
                  <a:gd name="T8" fmla="*/ 24 w 60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24" y="72"/>
                    </a:moveTo>
                    <a:lnTo>
                      <a:pt x="0" y="48"/>
                    </a:lnTo>
                    <a:lnTo>
                      <a:pt x="35" y="0"/>
                    </a:lnTo>
                    <a:lnTo>
                      <a:pt x="59" y="10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68" name="Freeform 1588"/>
              <p:cNvSpPr>
                <a:spLocks/>
              </p:cNvSpPr>
              <p:nvPr/>
            </p:nvSpPr>
            <p:spPr bwMode="auto">
              <a:xfrm>
                <a:off x="931" y="2279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68 h 78"/>
                  <a:gd name="T4" fmla="*/ 34 w 59"/>
                  <a:gd name="T5" fmla="*/ 0 h 78"/>
                  <a:gd name="T6" fmla="*/ 58 w 59"/>
                  <a:gd name="T7" fmla="*/ 15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68"/>
                    </a:lnTo>
                    <a:lnTo>
                      <a:pt x="34" y="0"/>
                    </a:lnTo>
                    <a:lnTo>
                      <a:pt x="58" y="15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69" name="Freeform 1589"/>
              <p:cNvSpPr>
                <a:spLocks/>
              </p:cNvSpPr>
              <p:nvPr/>
            </p:nvSpPr>
            <p:spPr bwMode="auto">
              <a:xfrm>
                <a:off x="2155" y="2222"/>
                <a:ext cx="58" cy="54"/>
              </a:xfrm>
              <a:custGeom>
                <a:avLst/>
                <a:gdLst>
                  <a:gd name="T0" fmla="*/ 24 w 58"/>
                  <a:gd name="T1" fmla="*/ 24 h 54"/>
                  <a:gd name="T2" fmla="*/ 0 w 58"/>
                  <a:gd name="T3" fmla="*/ 0 h 54"/>
                  <a:gd name="T4" fmla="*/ 33 w 58"/>
                  <a:gd name="T5" fmla="*/ 43 h 54"/>
                  <a:gd name="T6" fmla="*/ 57 w 58"/>
                  <a:gd name="T7" fmla="*/ 53 h 54"/>
                  <a:gd name="T8" fmla="*/ 24 w 58"/>
                  <a:gd name="T9" fmla="*/ 2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24"/>
                    </a:moveTo>
                    <a:lnTo>
                      <a:pt x="0" y="0"/>
                    </a:lnTo>
                    <a:lnTo>
                      <a:pt x="33" y="43"/>
                    </a:lnTo>
                    <a:lnTo>
                      <a:pt x="57" y="53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0" name="Freeform 1590"/>
              <p:cNvSpPr>
                <a:spLocks/>
              </p:cNvSpPr>
              <p:nvPr/>
            </p:nvSpPr>
            <p:spPr bwMode="auto">
              <a:xfrm>
                <a:off x="1156" y="2121"/>
                <a:ext cx="60" cy="54"/>
              </a:xfrm>
              <a:custGeom>
                <a:avLst/>
                <a:gdLst>
                  <a:gd name="T0" fmla="*/ 24 w 60"/>
                  <a:gd name="T1" fmla="*/ 38 h 54"/>
                  <a:gd name="T2" fmla="*/ 0 w 60"/>
                  <a:gd name="T3" fmla="*/ 0 h 54"/>
                  <a:gd name="T4" fmla="*/ 30 w 60"/>
                  <a:gd name="T5" fmla="*/ 19 h 54"/>
                  <a:gd name="T6" fmla="*/ 59 w 60"/>
                  <a:gd name="T7" fmla="*/ 53 h 54"/>
                  <a:gd name="T8" fmla="*/ 24 w 60"/>
                  <a:gd name="T9" fmla="*/ 38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24" y="38"/>
                    </a:moveTo>
                    <a:lnTo>
                      <a:pt x="0" y="0"/>
                    </a:lnTo>
                    <a:lnTo>
                      <a:pt x="30" y="19"/>
                    </a:lnTo>
                    <a:lnTo>
                      <a:pt x="59" y="53"/>
                    </a:lnTo>
                    <a:lnTo>
                      <a:pt x="24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1" name="Freeform 1591"/>
              <p:cNvSpPr>
                <a:spLocks/>
              </p:cNvSpPr>
              <p:nvPr/>
            </p:nvSpPr>
            <p:spPr bwMode="auto">
              <a:xfrm>
                <a:off x="2361" y="2217"/>
                <a:ext cx="59" cy="54"/>
              </a:xfrm>
              <a:custGeom>
                <a:avLst/>
                <a:gdLst>
                  <a:gd name="T0" fmla="*/ 24 w 59"/>
                  <a:gd name="T1" fmla="*/ 14 h 54"/>
                  <a:gd name="T2" fmla="*/ 0 w 59"/>
                  <a:gd name="T3" fmla="*/ 53 h 54"/>
                  <a:gd name="T4" fmla="*/ 34 w 59"/>
                  <a:gd name="T5" fmla="*/ 48 h 54"/>
                  <a:gd name="T6" fmla="*/ 58 w 59"/>
                  <a:gd name="T7" fmla="*/ 0 h 54"/>
                  <a:gd name="T8" fmla="*/ 24 w 59"/>
                  <a:gd name="T9" fmla="*/ 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14"/>
                    </a:moveTo>
                    <a:lnTo>
                      <a:pt x="0" y="53"/>
                    </a:lnTo>
                    <a:lnTo>
                      <a:pt x="34" y="48"/>
                    </a:lnTo>
                    <a:lnTo>
                      <a:pt x="58" y="0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2" name="Freeform 1592"/>
              <p:cNvSpPr>
                <a:spLocks/>
              </p:cNvSpPr>
              <p:nvPr/>
            </p:nvSpPr>
            <p:spPr bwMode="auto">
              <a:xfrm>
                <a:off x="1180" y="2159"/>
                <a:ext cx="60" cy="64"/>
              </a:xfrm>
              <a:custGeom>
                <a:avLst/>
                <a:gdLst>
                  <a:gd name="T0" fmla="*/ 24 w 60"/>
                  <a:gd name="T1" fmla="*/ 58 h 64"/>
                  <a:gd name="T2" fmla="*/ 0 w 60"/>
                  <a:gd name="T3" fmla="*/ 0 h 64"/>
                  <a:gd name="T4" fmla="*/ 35 w 60"/>
                  <a:gd name="T5" fmla="*/ 15 h 64"/>
                  <a:gd name="T6" fmla="*/ 59 w 60"/>
                  <a:gd name="T7" fmla="*/ 63 h 64"/>
                  <a:gd name="T8" fmla="*/ 24 w 60"/>
                  <a:gd name="T9" fmla="*/ 5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4"/>
                  <a:gd name="T17" fmla="*/ 60 w 6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4">
                    <a:moveTo>
                      <a:pt x="24" y="58"/>
                    </a:moveTo>
                    <a:lnTo>
                      <a:pt x="0" y="0"/>
                    </a:lnTo>
                    <a:lnTo>
                      <a:pt x="35" y="15"/>
                    </a:lnTo>
                    <a:lnTo>
                      <a:pt x="59" y="63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3" name="Freeform 1593"/>
              <p:cNvSpPr>
                <a:spLocks/>
              </p:cNvSpPr>
              <p:nvPr/>
            </p:nvSpPr>
            <p:spPr bwMode="auto">
              <a:xfrm>
                <a:off x="1339" y="2351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58 h 78"/>
                  <a:gd name="T4" fmla="*/ 33 w 58"/>
                  <a:gd name="T5" fmla="*/ 0 h 78"/>
                  <a:gd name="T6" fmla="*/ 57 w 58"/>
                  <a:gd name="T7" fmla="*/ 20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58"/>
                    </a:lnTo>
                    <a:lnTo>
                      <a:pt x="33" y="0"/>
                    </a:lnTo>
                    <a:lnTo>
                      <a:pt x="57" y="20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4" name="Freeform 1594"/>
              <p:cNvSpPr>
                <a:spLocks/>
              </p:cNvSpPr>
              <p:nvPr/>
            </p:nvSpPr>
            <p:spPr bwMode="auto">
              <a:xfrm>
                <a:off x="1200" y="2284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5 h 78"/>
                  <a:gd name="T4" fmla="*/ 28 w 58"/>
                  <a:gd name="T5" fmla="*/ 0 h 78"/>
                  <a:gd name="T6" fmla="*/ 57 w 58"/>
                  <a:gd name="T7" fmla="*/ 63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5"/>
                    </a:lnTo>
                    <a:lnTo>
                      <a:pt x="28" y="0"/>
                    </a:lnTo>
                    <a:lnTo>
                      <a:pt x="57" y="63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5" name="Freeform 1595"/>
              <p:cNvSpPr>
                <a:spLocks/>
              </p:cNvSpPr>
              <p:nvPr/>
            </p:nvSpPr>
            <p:spPr bwMode="auto">
              <a:xfrm>
                <a:off x="1655" y="2159"/>
                <a:ext cx="59" cy="64"/>
              </a:xfrm>
              <a:custGeom>
                <a:avLst/>
                <a:gdLst>
                  <a:gd name="T0" fmla="*/ 24 w 59"/>
                  <a:gd name="T1" fmla="*/ 39 h 64"/>
                  <a:gd name="T2" fmla="*/ 0 w 59"/>
                  <a:gd name="T3" fmla="*/ 0 h 64"/>
                  <a:gd name="T4" fmla="*/ 29 w 59"/>
                  <a:gd name="T5" fmla="*/ 39 h 64"/>
                  <a:gd name="T6" fmla="*/ 58 w 59"/>
                  <a:gd name="T7" fmla="*/ 63 h 64"/>
                  <a:gd name="T8" fmla="*/ 24 w 59"/>
                  <a:gd name="T9" fmla="*/ 39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39"/>
                    </a:moveTo>
                    <a:lnTo>
                      <a:pt x="0" y="0"/>
                    </a:lnTo>
                    <a:lnTo>
                      <a:pt x="29" y="39"/>
                    </a:lnTo>
                    <a:lnTo>
                      <a:pt x="58" y="63"/>
                    </a:lnTo>
                    <a:lnTo>
                      <a:pt x="24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6" name="Freeform 1596"/>
              <p:cNvSpPr>
                <a:spLocks/>
              </p:cNvSpPr>
              <p:nvPr/>
            </p:nvSpPr>
            <p:spPr bwMode="auto">
              <a:xfrm>
                <a:off x="1512" y="2116"/>
                <a:ext cx="58" cy="20"/>
              </a:xfrm>
              <a:custGeom>
                <a:avLst/>
                <a:gdLst>
                  <a:gd name="T0" fmla="*/ 24 w 58"/>
                  <a:gd name="T1" fmla="*/ 0 h 20"/>
                  <a:gd name="T2" fmla="*/ 0 w 58"/>
                  <a:gd name="T3" fmla="*/ 19 h 20"/>
                  <a:gd name="T4" fmla="*/ 33 w 58"/>
                  <a:gd name="T5" fmla="*/ 19 h 20"/>
                  <a:gd name="T6" fmla="*/ 57 w 58"/>
                  <a:gd name="T7" fmla="*/ 0 h 20"/>
                  <a:gd name="T8" fmla="*/ 24 w 5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0"/>
                  <a:gd name="T17" fmla="*/ 58 w 5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0">
                    <a:moveTo>
                      <a:pt x="24" y="0"/>
                    </a:moveTo>
                    <a:lnTo>
                      <a:pt x="0" y="19"/>
                    </a:lnTo>
                    <a:lnTo>
                      <a:pt x="33" y="19"/>
                    </a:lnTo>
                    <a:lnTo>
                      <a:pt x="57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7" name="Freeform 1597"/>
              <p:cNvSpPr>
                <a:spLocks/>
              </p:cNvSpPr>
              <p:nvPr/>
            </p:nvSpPr>
            <p:spPr bwMode="auto">
              <a:xfrm>
                <a:off x="1215" y="2423"/>
                <a:ext cx="58" cy="45"/>
              </a:xfrm>
              <a:custGeom>
                <a:avLst/>
                <a:gdLst>
                  <a:gd name="T0" fmla="*/ 24 w 58"/>
                  <a:gd name="T1" fmla="*/ 39 h 45"/>
                  <a:gd name="T2" fmla="*/ 0 w 58"/>
                  <a:gd name="T3" fmla="*/ 0 h 45"/>
                  <a:gd name="T4" fmla="*/ 33 w 58"/>
                  <a:gd name="T5" fmla="*/ 0 h 45"/>
                  <a:gd name="T6" fmla="*/ 57 w 58"/>
                  <a:gd name="T7" fmla="*/ 44 h 45"/>
                  <a:gd name="T8" fmla="*/ 24 w 58"/>
                  <a:gd name="T9" fmla="*/ 3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5"/>
                  <a:gd name="T17" fmla="*/ 58 w 5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5">
                    <a:moveTo>
                      <a:pt x="24" y="39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57" y="44"/>
                    </a:lnTo>
                    <a:lnTo>
                      <a:pt x="24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8" name="Freeform 1598"/>
              <p:cNvSpPr>
                <a:spLocks/>
              </p:cNvSpPr>
              <p:nvPr/>
            </p:nvSpPr>
            <p:spPr bwMode="auto">
              <a:xfrm>
                <a:off x="1761" y="2279"/>
                <a:ext cx="59" cy="40"/>
              </a:xfrm>
              <a:custGeom>
                <a:avLst/>
                <a:gdLst>
                  <a:gd name="T0" fmla="*/ 29 w 59"/>
                  <a:gd name="T1" fmla="*/ 39 h 40"/>
                  <a:gd name="T2" fmla="*/ 0 w 59"/>
                  <a:gd name="T3" fmla="*/ 5 h 40"/>
                  <a:gd name="T4" fmla="*/ 34 w 59"/>
                  <a:gd name="T5" fmla="*/ 0 h 40"/>
                  <a:gd name="T6" fmla="*/ 58 w 59"/>
                  <a:gd name="T7" fmla="*/ 10 h 40"/>
                  <a:gd name="T8" fmla="*/ 29 w 59"/>
                  <a:gd name="T9" fmla="*/ 3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9" y="39"/>
                    </a:moveTo>
                    <a:lnTo>
                      <a:pt x="0" y="5"/>
                    </a:lnTo>
                    <a:lnTo>
                      <a:pt x="34" y="0"/>
                    </a:lnTo>
                    <a:lnTo>
                      <a:pt x="58" y="10"/>
                    </a:lnTo>
                    <a:lnTo>
                      <a:pt x="29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9" name="Freeform 1599"/>
              <p:cNvSpPr>
                <a:spLocks/>
              </p:cNvSpPr>
              <p:nvPr/>
            </p:nvSpPr>
            <p:spPr bwMode="auto">
              <a:xfrm>
                <a:off x="2068" y="2159"/>
                <a:ext cx="60" cy="45"/>
              </a:xfrm>
              <a:custGeom>
                <a:avLst/>
                <a:gdLst>
                  <a:gd name="T0" fmla="*/ 24 w 60"/>
                  <a:gd name="T1" fmla="*/ 5 h 45"/>
                  <a:gd name="T2" fmla="*/ 0 w 60"/>
                  <a:gd name="T3" fmla="*/ 0 h 45"/>
                  <a:gd name="T4" fmla="*/ 35 w 60"/>
                  <a:gd name="T5" fmla="*/ 39 h 45"/>
                  <a:gd name="T6" fmla="*/ 59 w 60"/>
                  <a:gd name="T7" fmla="*/ 44 h 45"/>
                  <a:gd name="T8" fmla="*/ 24 w 60"/>
                  <a:gd name="T9" fmla="*/ 5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5"/>
                  <a:gd name="T17" fmla="*/ 60 w 6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5">
                    <a:moveTo>
                      <a:pt x="24" y="5"/>
                    </a:moveTo>
                    <a:lnTo>
                      <a:pt x="0" y="0"/>
                    </a:lnTo>
                    <a:lnTo>
                      <a:pt x="35" y="39"/>
                    </a:lnTo>
                    <a:lnTo>
                      <a:pt x="59" y="44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80" name="Freeform 1600"/>
              <p:cNvSpPr>
                <a:spLocks/>
              </p:cNvSpPr>
              <p:nvPr/>
            </p:nvSpPr>
            <p:spPr bwMode="auto">
              <a:xfrm>
                <a:off x="1569" y="2116"/>
                <a:ext cx="59" cy="25"/>
              </a:xfrm>
              <a:custGeom>
                <a:avLst/>
                <a:gdLst>
                  <a:gd name="T0" fmla="*/ 24 w 59"/>
                  <a:gd name="T1" fmla="*/ 0 h 25"/>
                  <a:gd name="T2" fmla="*/ 0 w 59"/>
                  <a:gd name="T3" fmla="*/ 0 h 25"/>
                  <a:gd name="T4" fmla="*/ 34 w 59"/>
                  <a:gd name="T5" fmla="*/ 24 h 25"/>
                  <a:gd name="T6" fmla="*/ 58 w 59"/>
                  <a:gd name="T7" fmla="*/ 24 h 25"/>
                  <a:gd name="T8" fmla="*/ 24 w 5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5"/>
                  <a:gd name="T17" fmla="*/ 59 w 5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5">
                    <a:moveTo>
                      <a:pt x="24" y="0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58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81" name="Freeform 1601"/>
              <p:cNvSpPr>
                <a:spLocks/>
              </p:cNvSpPr>
              <p:nvPr/>
            </p:nvSpPr>
            <p:spPr bwMode="auto">
              <a:xfrm>
                <a:off x="2236" y="2289"/>
                <a:ext cx="60" cy="17"/>
              </a:xfrm>
              <a:custGeom>
                <a:avLst/>
                <a:gdLst>
                  <a:gd name="T0" fmla="*/ 24 w 60"/>
                  <a:gd name="T1" fmla="*/ 16 h 17"/>
                  <a:gd name="T2" fmla="*/ 0 w 60"/>
                  <a:gd name="T3" fmla="*/ 0 h 17"/>
                  <a:gd name="T4" fmla="*/ 35 w 60"/>
                  <a:gd name="T5" fmla="*/ 16 h 17"/>
                  <a:gd name="T6" fmla="*/ 59 w 60"/>
                  <a:gd name="T7" fmla="*/ 0 h 17"/>
                  <a:gd name="T8" fmla="*/ 24 w 60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7"/>
                  <a:gd name="T17" fmla="*/ 60 w 6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7">
                    <a:moveTo>
                      <a:pt x="24" y="16"/>
                    </a:moveTo>
                    <a:lnTo>
                      <a:pt x="0" y="0"/>
                    </a:lnTo>
                    <a:lnTo>
                      <a:pt x="35" y="16"/>
                    </a:lnTo>
                    <a:lnTo>
                      <a:pt x="59" y="0"/>
                    </a:lnTo>
                    <a:lnTo>
                      <a:pt x="24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82" name="Freeform 1602"/>
              <p:cNvSpPr>
                <a:spLocks/>
              </p:cNvSpPr>
              <p:nvPr/>
            </p:nvSpPr>
            <p:spPr bwMode="auto">
              <a:xfrm>
                <a:off x="893" y="2395"/>
                <a:ext cx="59" cy="53"/>
              </a:xfrm>
              <a:custGeom>
                <a:avLst/>
                <a:gdLst>
                  <a:gd name="T0" fmla="*/ 24 w 59"/>
                  <a:gd name="T1" fmla="*/ 33 h 53"/>
                  <a:gd name="T2" fmla="*/ 0 w 59"/>
                  <a:gd name="T3" fmla="*/ 52 h 53"/>
                  <a:gd name="T4" fmla="*/ 28 w 59"/>
                  <a:gd name="T5" fmla="*/ 14 h 53"/>
                  <a:gd name="T6" fmla="*/ 58 w 59"/>
                  <a:gd name="T7" fmla="*/ 0 h 53"/>
                  <a:gd name="T8" fmla="*/ 24 w 59"/>
                  <a:gd name="T9" fmla="*/ 3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3"/>
                  <a:gd name="T17" fmla="*/ 59 w 5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3">
                    <a:moveTo>
                      <a:pt x="24" y="33"/>
                    </a:moveTo>
                    <a:lnTo>
                      <a:pt x="0" y="52"/>
                    </a:lnTo>
                    <a:lnTo>
                      <a:pt x="28" y="14"/>
                    </a:lnTo>
                    <a:lnTo>
                      <a:pt x="58" y="0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83" name="Freeform 1603"/>
              <p:cNvSpPr>
                <a:spLocks/>
              </p:cNvSpPr>
              <p:nvPr/>
            </p:nvSpPr>
            <p:spPr bwMode="auto">
              <a:xfrm>
                <a:off x="1191" y="2361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5 h 63"/>
                  <a:gd name="T4" fmla="*/ 33 w 58"/>
                  <a:gd name="T5" fmla="*/ 0 h 63"/>
                  <a:gd name="T6" fmla="*/ 57 w 58"/>
                  <a:gd name="T7" fmla="*/ 62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5"/>
                    </a:lnTo>
                    <a:lnTo>
                      <a:pt x="33" y="0"/>
                    </a:lnTo>
                    <a:lnTo>
                      <a:pt x="57" y="62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84" name="Freeform 1604"/>
              <p:cNvSpPr>
                <a:spLocks/>
              </p:cNvSpPr>
              <p:nvPr/>
            </p:nvSpPr>
            <p:spPr bwMode="auto">
              <a:xfrm>
                <a:off x="975" y="2155"/>
                <a:ext cx="58" cy="58"/>
              </a:xfrm>
              <a:custGeom>
                <a:avLst/>
                <a:gdLst>
                  <a:gd name="T0" fmla="*/ 24 w 58"/>
                  <a:gd name="T1" fmla="*/ 57 h 58"/>
                  <a:gd name="T2" fmla="*/ 0 w 58"/>
                  <a:gd name="T3" fmla="*/ 52 h 58"/>
                  <a:gd name="T4" fmla="*/ 29 w 58"/>
                  <a:gd name="T5" fmla="*/ 0 h 58"/>
                  <a:gd name="T6" fmla="*/ 57 w 58"/>
                  <a:gd name="T7" fmla="*/ 0 h 58"/>
                  <a:gd name="T8" fmla="*/ 24 w 58"/>
                  <a:gd name="T9" fmla="*/ 5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4" y="57"/>
                    </a:moveTo>
                    <a:lnTo>
                      <a:pt x="0" y="52"/>
                    </a:lnTo>
                    <a:lnTo>
                      <a:pt x="29" y="0"/>
                    </a:lnTo>
                    <a:lnTo>
                      <a:pt x="57" y="0"/>
                    </a:lnTo>
                    <a:lnTo>
                      <a:pt x="24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85" name="Freeform 1605"/>
              <p:cNvSpPr>
                <a:spLocks/>
              </p:cNvSpPr>
              <p:nvPr/>
            </p:nvSpPr>
            <p:spPr bwMode="auto">
              <a:xfrm>
                <a:off x="1383" y="2227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52 h 63"/>
                  <a:gd name="T4" fmla="*/ 29 w 58"/>
                  <a:gd name="T5" fmla="*/ 4 h 63"/>
                  <a:gd name="T6" fmla="*/ 57 w 58"/>
                  <a:gd name="T7" fmla="*/ 0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52"/>
                    </a:lnTo>
                    <a:lnTo>
                      <a:pt x="29" y="4"/>
                    </a:lnTo>
                    <a:lnTo>
                      <a:pt x="57" y="0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86" name="Freeform 1606"/>
              <p:cNvSpPr>
                <a:spLocks/>
              </p:cNvSpPr>
              <p:nvPr/>
            </p:nvSpPr>
            <p:spPr bwMode="auto">
              <a:xfrm>
                <a:off x="1679" y="2198"/>
                <a:ext cx="59" cy="54"/>
              </a:xfrm>
              <a:custGeom>
                <a:avLst/>
                <a:gdLst>
                  <a:gd name="T0" fmla="*/ 24 w 59"/>
                  <a:gd name="T1" fmla="*/ 43 h 54"/>
                  <a:gd name="T2" fmla="*/ 0 w 59"/>
                  <a:gd name="T3" fmla="*/ 0 h 54"/>
                  <a:gd name="T4" fmla="*/ 34 w 59"/>
                  <a:gd name="T5" fmla="*/ 24 h 54"/>
                  <a:gd name="T6" fmla="*/ 58 w 59"/>
                  <a:gd name="T7" fmla="*/ 53 h 54"/>
                  <a:gd name="T8" fmla="*/ 24 w 59"/>
                  <a:gd name="T9" fmla="*/ 4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43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58" y="53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87" name="Freeform 1607"/>
              <p:cNvSpPr>
                <a:spLocks/>
              </p:cNvSpPr>
              <p:nvPr/>
            </p:nvSpPr>
            <p:spPr bwMode="auto">
              <a:xfrm>
                <a:off x="921" y="2351"/>
                <a:ext cx="64" cy="59"/>
              </a:xfrm>
              <a:custGeom>
                <a:avLst/>
                <a:gdLst>
                  <a:gd name="T0" fmla="*/ 29 w 64"/>
                  <a:gd name="T1" fmla="*/ 44 h 59"/>
                  <a:gd name="T2" fmla="*/ 0 w 64"/>
                  <a:gd name="T3" fmla="*/ 58 h 59"/>
                  <a:gd name="T4" fmla="*/ 34 w 64"/>
                  <a:gd name="T5" fmla="*/ 5 h 59"/>
                  <a:gd name="T6" fmla="*/ 63 w 64"/>
                  <a:gd name="T7" fmla="*/ 0 h 59"/>
                  <a:gd name="T8" fmla="*/ 29 w 64"/>
                  <a:gd name="T9" fmla="*/ 4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9"/>
                  <a:gd name="T17" fmla="*/ 64 w 6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9">
                    <a:moveTo>
                      <a:pt x="29" y="44"/>
                    </a:moveTo>
                    <a:lnTo>
                      <a:pt x="0" y="58"/>
                    </a:lnTo>
                    <a:lnTo>
                      <a:pt x="34" y="5"/>
                    </a:lnTo>
                    <a:lnTo>
                      <a:pt x="63" y="0"/>
                    </a:lnTo>
                    <a:lnTo>
                      <a:pt x="29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88" name="Freeform 1608"/>
              <p:cNvSpPr>
                <a:spLocks/>
              </p:cNvSpPr>
              <p:nvPr/>
            </p:nvSpPr>
            <p:spPr bwMode="auto">
              <a:xfrm>
                <a:off x="859" y="2428"/>
                <a:ext cx="59" cy="40"/>
              </a:xfrm>
              <a:custGeom>
                <a:avLst/>
                <a:gdLst>
                  <a:gd name="T0" fmla="*/ 24 w 59"/>
                  <a:gd name="T1" fmla="*/ 19 h 40"/>
                  <a:gd name="T2" fmla="*/ 0 w 59"/>
                  <a:gd name="T3" fmla="*/ 39 h 40"/>
                  <a:gd name="T4" fmla="*/ 34 w 59"/>
                  <a:gd name="T5" fmla="*/ 19 h 40"/>
                  <a:gd name="T6" fmla="*/ 58 w 59"/>
                  <a:gd name="T7" fmla="*/ 0 h 40"/>
                  <a:gd name="T8" fmla="*/ 24 w 59"/>
                  <a:gd name="T9" fmla="*/ 1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4" y="19"/>
                    </a:moveTo>
                    <a:lnTo>
                      <a:pt x="0" y="39"/>
                    </a:lnTo>
                    <a:lnTo>
                      <a:pt x="34" y="19"/>
                    </a:lnTo>
                    <a:lnTo>
                      <a:pt x="58" y="0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89" name="Freeform 1609"/>
              <p:cNvSpPr>
                <a:spLocks/>
              </p:cNvSpPr>
              <p:nvPr/>
            </p:nvSpPr>
            <p:spPr bwMode="auto">
              <a:xfrm>
                <a:off x="1919" y="2159"/>
                <a:ext cx="59" cy="49"/>
              </a:xfrm>
              <a:custGeom>
                <a:avLst/>
                <a:gdLst>
                  <a:gd name="T0" fmla="*/ 24 w 59"/>
                  <a:gd name="T1" fmla="*/ 15 h 49"/>
                  <a:gd name="T2" fmla="*/ 0 w 59"/>
                  <a:gd name="T3" fmla="*/ 48 h 49"/>
                  <a:gd name="T4" fmla="*/ 34 w 59"/>
                  <a:gd name="T5" fmla="*/ 39 h 49"/>
                  <a:gd name="T6" fmla="*/ 58 w 59"/>
                  <a:gd name="T7" fmla="*/ 0 h 49"/>
                  <a:gd name="T8" fmla="*/ 24 w 59"/>
                  <a:gd name="T9" fmla="*/ 1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15"/>
                    </a:moveTo>
                    <a:lnTo>
                      <a:pt x="0" y="48"/>
                    </a:lnTo>
                    <a:lnTo>
                      <a:pt x="34" y="39"/>
                    </a:lnTo>
                    <a:lnTo>
                      <a:pt x="58" y="0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90" name="Freeform 1610"/>
              <p:cNvSpPr>
                <a:spLocks/>
              </p:cNvSpPr>
              <p:nvPr/>
            </p:nvSpPr>
            <p:spPr bwMode="auto">
              <a:xfrm>
                <a:off x="1239" y="2462"/>
                <a:ext cx="62" cy="30"/>
              </a:xfrm>
              <a:custGeom>
                <a:avLst/>
                <a:gdLst>
                  <a:gd name="T0" fmla="*/ 29 w 62"/>
                  <a:gd name="T1" fmla="*/ 24 h 30"/>
                  <a:gd name="T2" fmla="*/ 0 w 62"/>
                  <a:gd name="T3" fmla="*/ 0 h 30"/>
                  <a:gd name="T4" fmla="*/ 33 w 62"/>
                  <a:gd name="T5" fmla="*/ 5 h 30"/>
                  <a:gd name="T6" fmla="*/ 61 w 62"/>
                  <a:gd name="T7" fmla="*/ 29 h 30"/>
                  <a:gd name="T8" fmla="*/ 29 w 62"/>
                  <a:gd name="T9" fmla="*/ 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30"/>
                  <a:gd name="T17" fmla="*/ 62 w 6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30">
                    <a:moveTo>
                      <a:pt x="29" y="24"/>
                    </a:moveTo>
                    <a:lnTo>
                      <a:pt x="0" y="0"/>
                    </a:lnTo>
                    <a:lnTo>
                      <a:pt x="33" y="5"/>
                    </a:lnTo>
                    <a:lnTo>
                      <a:pt x="61" y="29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91" name="Freeform 1611"/>
              <p:cNvSpPr>
                <a:spLocks/>
              </p:cNvSpPr>
              <p:nvPr/>
            </p:nvSpPr>
            <p:spPr bwMode="auto">
              <a:xfrm>
                <a:off x="1036" y="2092"/>
                <a:ext cx="60" cy="25"/>
              </a:xfrm>
              <a:custGeom>
                <a:avLst/>
                <a:gdLst>
                  <a:gd name="T0" fmla="*/ 30 w 60"/>
                  <a:gd name="T1" fmla="*/ 24 h 25"/>
                  <a:gd name="T2" fmla="*/ 0 w 60"/>
                  <a:gd name="T3" fmla="*/ 20 h 25"/>
                  <a:gd name="T4" fmla="*/ 35 w 60"/>
                  <a:gd name="T5" fmla="*/ 0 h 25"/>
                  <a:gd name="T6" fmla="*/ 59 w 60"/>
                  <a:gd name="T7" fmla="*/ 0 h 25"/>
                  <a:gd name="T8" fmla="*/ 30 w 60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5"/>
                  <a:gd name="T17" fmla="*/ 60 w 6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5">
                    <a:moveTo>
                      <a:pt x="30" y="24"/>
                    </a:moveTo>
                    <a:lnTo>
                      <a:pt x="0" y="20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30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92" name="Freeform 1612"/>
              <p:cNvSpPr>
                <a:spLocks/>
              </p:cNvSpPr>
              <p:nvPr/>
            </p:nvSpPr>
            <p:spPr bwMode="auto">
              <a:xfrm>
                <a:off x="1703" y="2241"/>
                <a:ext cx="59" cy="54"/>
              </a:xfrm>
              <a:custGeom>
                <a:avLst/>
                <a:gdLst>
                  <a:gd name="T0" fmla="*/ 24 w 59"/>
                  <a:gd name="T1" fmla="*/ 53 h 54"/>
                  <a:gd name="T2" fmla="*/ 0 w 59"/>
                  <a:gd name="T3" fmla="*/ 0 h 54"/>
                  <a:gd name="T4" fmla="*/ 34 w 59"/>
                  <a:gd name="T5" fmla="*/ 10 h 54"/>
                  <a:gd name="T6" fmla="*/ 58 w 59"/>
                  <a:gd name="T7" fmla="*/ 43 h 54"/>
                  <a:gd name="T8" fmla="*/ 24 w 59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53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58" y="43"/>
                    </a:lnTo>
                    <a:lnTo>
                      <a:pt x="2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93" name="Freeform 1613"/>
              <p:cNvSpPr>
                <a:spLocks/>
              </p:cNvSpPr>
              <p:nvPr/>
            </p:nvSpPr>
            <p:spPr bwMode="auto">
              <a:xfrm>
                <a:off x="2327" y="2231"/>
                <a:ext cx="59" cy="49"/>
              </a:xfrm>
              <a:custGeom>
                <a:avLst/>
                <a:gdLst>
                  <a:gd name="T0" fmla="*/ 24 w 59"/>
                  <a:gd name="T1" fmla="*/ 20 h 49"/>
                  <a:gd name="T2" fmla="*/ 0 w 59"/>
                  <a:gd name="T3" fmla="*/ 48 h 49"/>
                  <a:gd name="T4" fmla="*/ 34 w 59"/>
                  <a:gd name="T5" fmla="*/ 39 h 49"/>
                  <a:gd name="T6" fmla="*/ 58 w 59"/>
                  <a:gd name="T7" fmla="*/ 0 h 49"/>
                  <a:gd name="T8" fmla="*/ 24 w 59"/>
                  <a:gd name="T9" fmla="*/ 2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20"/>
                    </a:moveTo>
                    <a:lnTo>
                      <a:pt x="0" y="48"/>
                    </a:lnTo>
                    <a:lnTo>
                      <a:pt x="34" y="39"/>
                    </a:lnTo>
                    <a:lnTo>
                      <a:pt x="58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94" name="Freeform 1614"/>
              <p:cNvSpPr>
                <a:spLocks/>
              </p:cNvSpPr>
              <p:nvPr/>
            </p:nvSpPr>
            <p:spPr bwMode="auto">
              <a:xfrm>
                <a:off x="1171" y="2217"/>
                <a:ext cx="58" cy="73"/>
              </a:xfrm>
              <a:custGeom>
                <a:avLst/>
                <a:gdLst>
                  <a:gd name="T0" fmla="*/ 29 w 58"/>
                  <a:gd name="T1" fmla="*/ 72 h 73"/>
                  <a:gd name="T2" fmla="*/ 0 w 58"/>
                  <a:gd name="T3" fmla="*/ 5 h 73"/>
                  <a:gd name="T4" fmla="*/ 33 w 58"/>
                  <a:gd name="T5" fmla="*/ 0 h 73"/>
                  <a:gd name="T6" fmla="*/ 57 w 58"/>
                  <a:gd name="T7" fmla="*/ 67 h 73"/>
                  <a:gd name="T8" fmla="*/ 29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9" y="72"/>
                    </a:moveTo>
                    <a:lnTo>
                      <a:pt x="0" y="5"/>
                    </a:lnTo>
                    <a:lnTo>
                      <a:pt x="33" y="0"/>
                    </a:lnTo>
                    <a:lnTo>
                      <a:pt x="57" y="67"/>
                    </a:lnTo>
                    <a:lnTo>
                      <a:pt x="29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95" name="Freeform 1615"/>
              <p:cNvSpPr>
                <a:spLocks/>
              </p:cNvSpPr>
              <p:nvPr/>
            </p:nvSpPr>
            <p:spPr bwMode="auto">
              <a:xfrm>
                <a:off x="2011" y="2140"/>
                <a:ext cx="58" cy="35"/>
              </a:xfrm>
              <a:custGeom>
                <a:avLst/>
                <a:gdLst>
                  <a:gd name="T0" fmla="*/ 24 w 58"/>
                  <a:gd name="T1" fmla="*/ 0 h 35"/>
                  <a:gd name="T2" fmla="*/ 0 w 58"/>
                  <a:gd name="T3" fmla="*/ 19 h 35"/>
                  <a:gd name="T4" fmla="*/ 33 w 58"/>
                  <a:gd name="T5" fmla="*/ 34 h 35"/>
                  <a:gd name="T6" fmla="*/ 57 w 58"/>
                  <a:gd name="T7" fmla="*/ 19 h 35"/>
                  <a:gd name="T8" fmla="*/ 24 w 5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0"/>
                    </a:moveTo>
                    <a:lnTo>
                      <a:pt x="0" y="19"/>
                    </a:lnTo>
                    <a:lnTo>
                      <a:pt x="33" y="34"/>
                    </a:lnTo>
                    <a:lnTo>
                      <a:pt x="57" y="1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96" name="Freeform 1616"/>
              <p:cNvSpPr>
                <a:spLocks/>
              </p:cNvSpPr>
              <p:nvPr/>
            </p:nvSpPr>
            <p:spPr bwMode="auto">
              <a:xfrm>
                <a:off x="1329" y="2428"/>
                <a:ext cx="64" cy="44"/>
              </a:xfrm>
              <a:custGeom>
                <a:avLst/>
                <a:gdLst>
                  <a:gd name="T0" fmla="*/ 29 w 64"/>
                  <a:gd name="T1" fmla="*/ 43 h 44"/>
                  <a:gd name="T2" fmla="*/ 0 w 64"/>
                  <a:gd name="T3" fmla="*/ 39 h 44"/>
                  <a:gd name="T4" fmla="*/ 34 w 64"/>
                  <a:gd name="T5" fmla="*/ 0 h 44"/>
                  <a:gd name="T6" fmla="*/ 63 w 64"/>
                  <a:gd name="T7" fmla="*/ 0 h 44"/>
                  <a:gd name="T8" fmla="*/ 29 w 64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4"/>
                  <a:gd name="T17" fmla="*/ 64 w 6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4">
                    <a:moveTo>
                      <a:pt x="29" y="43"/>
                    </a:moveTo>
                    <a:lnTo>
                      <a:pt x="0" y="39"/>
                    </a:lnTo>
                    <a:lnTo>
                      <a:pt x="34" y="0"/>
                    </a:lnTo>
                    <a:lnTo>
                      <a:pt x="63" y="0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97" name="Freeform 1617"/>
              <p:cNvSpPr>
                <a:spLocks/>
              </p:cNvSpPr>
              <p:nvPr/>
            </p:nvSpPr>
            <p:spPr bwMode="auto">
              <a:xfrm>
                <a:off x="965" y="2212"/>
                <a:ext cx="59" cy="83"/>
              </a:xfrm>
              <a:custGeom>
                <a:avLst/>
                <a:gdLst>
                  <a:gd name="T0" fmla="*/ 24 w 59"/>
                  <a:gd name="T1" fmla="*/ 82 h 83"/>
                  <a:gd name="T2" fmla="*/ 0 w 59"/>
                  <a:gd name="T3" fmla="*/ 67 h 83"/>
                  <a:gd name="T4" fmla="*/ 34 w 59"/>
                  <a:gd name="T5" fmla="*/ 0 h 83"/>
                  <a:gd name="T6" fmla="*/ 58 w 59"/>
                  <a:gd name="T7" fmla="*/ 19 h 83"/>
                  <a:gd name="T8" fmla="*/ 24 w 59"/>
                  <a:gd name="T9" fmla="*/ 82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3"/>
                  <a:gd name="T17" fmla="*/ 59 w 5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3">
                    <a:moveTo>
                      <a:pt x="24" y="82"/>
                    </a:moveTo>
                    <a:lnTo>
                      <a:pt x="0" y="67"/>
                    </a:lnTo>
                    <a:lnTo>
                      <a:pt x="34" y="0"/>
                    </a:lnTo>
                    <a:lnTo>
                      <a:pt x="58" y="19"/>
                    </a:lnTo>
                    <a:lnTo>
                      <a:pt x="24" y="8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98" name="Freeform 1618"/>
              <p:cNvSpPr>
                <a:spLocks/>
              </p:cNvSpPr>
              <p:nvPr/>
            </p:nvSpPr>
            <p:spPr bwMode="auto">
              <a:xfrm>
                <a:off x="2179" y="2246"/>
                <a:ext cx="58" cy="44"/>
              </a:xfrm>
              <a:custGeom>
                <a:avLst/>
                <a:gdLst>
                  <a:gd name="T0" fmla="*/ 24 w 58"/>
                  <a:gd name="T1" fmla="*/ 29 h 44"/>
                  <a:gd name="T2" fmla="*/ 0 w 58"/>
                  <a:gd name="T3" fmla="*/ 0 h 44"/>
                  <a:gd name="T4" fmla="*/ 33 w 58"/>
                  <a:gd name="T5" fmla="*/ 29 h 44"/>
                  <a:gd name="T6" fmla="*/ 57 w 58"/>
                  <a:gd name="T7" fmla="*/ 43 h 44"/>
                  <a:gd name="T8" fmla="*/ 24 w 58"/>
                  <a:gd name="T9" fmla="*/ 2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29"/>
                    </a:moveTo>
                    <a:lnTo>
                      <a:pt x="0" y="0"/>
                    </a:lnTo>
                    <a:lnTo>
                      <a:pt x="33" y="29"/>
                    </a:lnTo>
                    <a:lnTo>
                      <a:pt x="57" y="43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99" name="Freeform 1619"/>
              <p:cNvSpPr>
                <a:spLocks/>
              </p:cNvSpPr>
              <p:nvPr/>
            </p:nvSpPr>
            <p:spPr bwMode="auto">
              <a:xfrm>
                <a:off x="1727" y="2284"/>
                <a:ext cx="65" cy="64"/>
              </a:xfrm>
              <a:custGeom>
                <a:avLst/>
                <a:gdLst>
                  <a:gd name="T0" fmla="*/ 29 w 65"/>
                  <a:gd name="T1" fmla="*/ 63 h 64"/>
                  <a:gd name="T2" fmla="*/ 0 w 65"/>
                  <a:gd name="T3" fmla="*/ 10 h 64"/>
                  <a:gd name="T4" fmla="*/ 35 w 65"/>
                  <a:gd name="T5" fmla="*/ 0 h 64"/>
                  <a:gd name="T6" fmla="*/ 64 w 65"/>
                  <a:gd name="T7" fmla="*/ 34 h 64"/>
                  <a:gd name="T8" fmla="*/ 29 w 65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4"/>
                  <a:gd name="T17" fmla="*/ 65 w 6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4">
                    <a:moveTo>
                      <a:pt x="29" y="63"/>
                    </a:moveTo>
                    <a:lnTo>
                      <a:pt x="0" y="10"/>
                    </a:lnTo>
                    <a:lnTo>
                      <a:pt x="35" y="0"/>
                    </a:lnTo>
                    <a:lnTo>
                      <a:pt x="64" y="34"/>
                    </a:lnTo>
                    <a:lnTo>
                      <a:pt x="29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00" name="Freeform 1620"/>
              <p:cNvSpPr>
                <a:spLocks/>
              </p:cNvSpPr>
              <p:nvPr/>
            </p:nvSpPr>
            <p:spPr bwMode="auto">
              <a:xfrm>
                <a:off x="1372" y="2289"/>
                <a:ext cx="60" cy="83"/>
              </a:xfrm>
              <a:custGeom>
                <a:avLst/>
                <a:gdLst>
                  <a:gd name="T0" fmla="*/ 24 w 60"/>
                  <a:gd name="T1" fmla="*/ 82 h 83"/>
                  <a:gd name="T2" fmla="*/ 0 w 60"/>
                  <a:gd name="T3" fmla="*/ 62 h 83"/>
                  <a:gd name="T4" fmla="*/ 35 w 60"/>
                  <a:gd name="T5" fmla="*/ 0 h 83"/>
                  <a:gd name="T6" fmla="*/ 59 w 60"/>
                  <a:gd name="T7" fmla="*/ 14 h 83"/>
                  <a:gd name="T8" fmla="*/ 24 w 60"/>
                  <a:gd name="T9" fmla="*/ 82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3"/>
                  <a:gd name="T17" fmla="*/ 60 w 60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3">
                    <a:moveTo>
                      <a:pt x="24" y="82"/>
                    </a:moveTo>
                    <a:lnTo>
                      <a:pt x="0" y="62"/>
                    </a:lnTo>
                    <a:lnTo>
                      <a:pt x="35" y="0"/>
                    </a:lnTo>
                    <a:lnTo>
                      <a:pt x="59" y="14"/>
                    </a:lnTo>
                    <a:lnTo>
                      <a:pt x="24" y="8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01" name="Freeform 1621"/>
              <p:cNvSpPr>
                <a:spLocks/>
              </p:cNvSpPr>
              <p:nvPr/>
            </p:nvSpPr>
            <p:spPr bwMode="auto">
              <a:xfrm>
                <a:off x="1003" y="2112"/>
                <a:ext cx="63" cy="44"/>
              </a:xfrm>
              <a:custGeom>
                <a:avLst/>
                <a:gdLst>
                  <a:gd name="T0" fmla="*/ 29 w 63"/>
                  <a:gd name="T1" fmla="*/ 43 h 44"/>
                  <a:gd name="T2" fmla="*/ 0 w 63"/>
                  <a:gd name="T3" fmla="*/ 43 h 44"/>
                  <a:gd name="T4" fmla="*/ 33 w 63"/>
                  <a:gd name="T5" fmla="*/ 0 h 44"/>
                  <a:gd name="T6" fmla="*/ 62 w 63"/>
                  <a:gd name="T7" fmla="*/ 4 h 44"/>
                  <a:gd name="T8" fmla="*/ 29 w 63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4"/>
                  <a:gd name="T17" fmla="*/ 63 w 6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4">
                    <a:moveTo>
                      <a:pt x="29" y="43"/>
                    </a:moveTo>
                    <a:lnTo>
                      <a:pt x="0" y="43"/>
                    </a:lnTo>
                    <a:lnTo>
                      <a:pt x="33" y="0"/>
                    </a:lnTo>
                    <a:lnTo>
                      <a:pt x="62" y="4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02" name="Freeform 1622"/>
              <p:cNvSpPr>
                <a:spLocks/>
              </p:cNvSpPr>
              <p:nvPr/>
            </p:nvSpPr>
            <p:spPr bwMode="auto">
              <a:xfrm>
                <a:off x="1167" y="2289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10 h 78"/>
                  <a:gd name="T4" fmla="*/ 33 w 58"/>
                  <a:gd name="T5" fmla="*/ 0 h 78"/>
                  <a:gd name="T6" fmla="*/ 57 w 58"/>
                  <a:gd name="T7" fmla="*/ 72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10"/>
                    </a:lnTo>
                    <a:lnTo>
                      <a:pt x="33" y="0"/>
                    </a:lnTo>
                    <a:lnTo>
                      <a:pt x="57" y="72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03" name="Freeform 1623"/>
              <p:cNvSpPr>
                <a:spLocks/>
              </p:cNvSpPr>
              <p:nvPr/>
            </p:nvSpPr>
            <p:spPr bwMode="auto">
              <a:xfrm>
                <a:off x="1300" y="2467"/>
                <a:ext cx="60" cy="25"/>
              </a:xfrm>
              <a:custGeom>
                <a:avLst/>
                <a:gdLst>
                  <a:gd name="T0" fmla="*/ 24 w 60"/>
                  <a:gd name="T1" fmla="*/ 24 h 25"/>
                  <a:gd name="T2" fmla="*/ 0 w 60"/>
                  <a:gd name="T3" fmla="*/ 24 h 25"/>
                  <a:gd name="T4" fmla="*/ 30 w 60"/>
                  <a:gd name="T5" fmla="*/ 0 h 25"/>
                  <a:gd name="T6" fmla="*/ 59 w 60"/>
                  <a:gd name="T7" fmla="*/ 4 h 25"/>
                  <a:gd name="T8" fmla="*/ 24 w 60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5"/>
                  <a:gd name="T17" fmla="*/ 60 w 6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5">
                    <a:moveTo>
                      <a:pt x="24" y="24"/>
                    </a:moveTo>
                    <a:lnTo>
                      <a:pt x="0" y="24"/>
                    </a:lnTo>
                    <a:lnTo>
                      <a:pt x="30" y="0"/>
                    </a:lnTo>
                    <a:lnTo>
                      <a:pt x="59" y="4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04" name="Freeform 1624"/>
              <p:cNvSpPr>
                <a:spLocks/>
              </p:cNvSpPr>
              <p:nvPr/>
            </p:nvSpPr>
            <p:spPr bwMode="auto">
              <a:xfrm>
                <a:off x="1095" y="2092"/>
                <a:ext cx="62" cy="30"/>
              </a:xfrm>
              <a:custGeom>
                <a:avLst/>
                <a:gdLst>
                  <a:gd name="T0" fmla="*/ 29 w 62"/>
                  <a:gd name="T1" fmla="*/ 24 h 30"/>
                  <a:gd name="T2" fmla="*/ 0 w 62"/>
                  <a:gd name="T3" fmla="*/ 0 h 30"/>
                  <a:gd name="T4" fmla="*/ 33 w 62"/>
                  <a:gd name="T5" fmla="*/ 5 h 30"/>
                  <a:gd name="T6" fmla="*/ 61 w 62"/>
                  <a:gd name="T7" fmla="*/ 29 h 30"/>
                  <a:gd name="T8" fmla="*/ 29 w 62"/>
                  <a:gd name="T9" fmla="*/ 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30"/>
                  <a:gd name="T17" fmla="*/ 62 w 6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30">
                    <a:moveTo>
                      <a:pt x="29" y="24"/>
                    </a:moveTo>
                    <a:lnTo>
                      <a:pt x="0" y="0"/>
                    </a:lnTo>
                    <a:lnTo>
                      <a:pt x="33" y="5"/>
                    </a:lnTo>
                    <a:lnTo>
                      <a:pt x="61" y="29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05" name="Freeform 1625"/>
              <p:cNvSpPr>
                <a:spLocks/>
              </p:cNvSpPr>
              <p:nvPr/>
            </p:nvSpPr>
            <p:spPr bwMode="auto">
              <a:xfrm>
                <a:off x="1479" y="2116"/>
                <a:ext cx="58" cy="40"/>
              </a:xfrm>
              <a:custGeom>
                <a:avLst/>
                <a:gdLst>
                  <a:gd name="T0" fmla="*/ 24 w 58"/>
                  <a:gd name="T1" fmla="*/ 19 h 40"/>
                  <a:gd name="T2" fmla="*/ 0 w 58"/>
                  <a:gd name="T3" fmla="*/ 39 h 40"/>
                  <a:gd name="T4" fmla="*/ 33 w 58"/>
                  <a:gd name="T5" fmla="*/ 19 h 40"/>
                  <a:gd name="T6" fmla="*/ 57 w 58"/>
                  <a:gd name="T7" fmla="*/ 0 h 40"/>
                  <a:gd name="T8" fmla="*/ 24 w 58"/>
                  <a:gd name="T9" fmla="*/ 1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0"/>
                  <a:gd name="T17" fmla="*/ 58 w 5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0">
                    <a:moveTo>
                      <a:pt x="24" y="19"/>
                    </a:moveTo>
                    <a:lnTo>
                      <a:pt x="0" y="39"/>
                    </a:lnTo>
                    <a:lnTo>
                      <a:pt x="33" y="19"/>
                    </a:lnTo>
                    <a:lnTo>
                      <a:pt x="57" y="0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06" name="Freeform 1626"/>
              <p:cNvSpPr>
                <a:spLocks/>
              </p:cNvSpPr>
              <p:nvPr/>
            </p:nvSpPr>
            <p:spPr bwMode="auto">
              <a:xfrm>
                <a:off x="1756" y="2318"/>
                <a:ext cx="60" cy="78"/>
              </a:xfrm>
              <a:custGeom>
                <a:avLst/>
                <a:gdLst>
                  <a:gd name="T0" fmla="*/ 24 w 60"/>
                  <a:gd name="T1" fmla="*/ 77 h 78"/>
                  <a:gd name="T2" fmla="*/ 0 w 60"/>
                  <a:gd name="T3" fmla="*/ 29 h 78"/>
                  <a:gd name="T4" fmla="*/ 35 w 60"/>
                  <a:gd name="T5" fmla="*/ 0 h 78"/>
                  <a:gd name="T6" fmla="*/ 59 w 60"/>
                  <a:gd name="T7" fmla="*/ 33 h 78"/>
                  <a:gd name="T8" fmla="*/ 24 w 60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8"/>
                  <a:gd name="T17" fmla="*/ 60 w 6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8">
                    <a:moveTo>
                      <a:pt x="24" y="77"/>
                    </a:moveTo>
                    <a:lnTo>
                      <a:pt x="0" y="29"/>
                    </a:lnTo>
                    <a:lnTo>
                      <a:pt x="35" y="0"/>
                    </a:lnTo>
                    <a:lnTo>
                      <a:pt x="59" y="33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07" name="Freeform 1627"/>
              <p:cNvSpPr>
                <a:spLocks/>
              </p:cNvSpPr>
              <p:nvPr/>
            </p:nvSpPr>
            <p:spPr bwMode="auto">
              <a:xfrm>
                <a:off x="1411" y="2174"/>
                <a:ext cx="63" cy="58"/>
              </a:xfrm>
              <a:custGeom>
                <a:avLst/>
                <a:gdLst>
                  <a:gd name="T0" fmla="*/ 29 w 63"/>
                  <a:gd name="T1" fmla="*/ 53 h 58"/>
                  <a:gd name="T2" fmla="*/ 0 w 63"/>
                  <a:gd name="T3" fmla="*/ 57 h 58"/>
                  <a:gd name="T4" fmla="*/ 33 w 63"/>
                  <a:gd name="T5" fmla="*/ 9 h 58"/>
                  <a:gd name="T6" fmla="*/ 62 w 63"/>
                  <a:gd name="T7" fmla="*/ 0 h 58"/>
                  <a:gd name="T8" fmla="*/ 29 w 63"/>
                  <a:gd name="T9" fmla="*/ 5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8"/>
                  <a:gd name="T17" fmla="*/ 63 w 63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8">
                    <a:moveTo>
                      <a:pt x="29" y="53"/>
                    </a:moveTo>
                    <a:lnTo>
                      <a:pt x="0" y="57"/>
                    </a:lnTo>
                    <a:lnTo>
                      <a:pt x="33" y="9"/>
                    </a:lnTo>
                    <a:lnTo>
                      <a:pt x="62" y="0"/>
                    </a:lnTo>
                    <a:lnTo>
                      <a:pt x="29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08" name="Freeform 1628"/>
              <p:cNvSpPr>
                <a:spLocks/>
              </p:cNvSpPr>
              <p:nvPr/>
            </p:nvSpPr>
            <p:spPr bwMode="auto">
              <a:xfrm>
                <a:off x="1791" y="2289"/>
                <a:ext cx="57" cy="63"/>
              </a:xfrm>
              <a:custGeom>
                <a:avLst/>
                <a:gdLst>
                  <a:gd name="T0" fmla="*/ 24 w 57"/>
                  <a:gd name="T1" fmla="*/ 62 h 63"/>
                  <a:gd name="T2" fmla="*/ 0 w 57"/>
                  <a:gd name="T3" fmla="*/ 29 h 63"/>
                  <a:gd name="T4" fmla="*/ 28 w 57"/>
                  <a:gd name="T5" fmla="*/ 0 h 63"/>
                  <a:gd name="T6" fmla="*/ 56 w 57"/>
                  <a:gd name="T7" fmla="*/ 10 h 63"/>
                  <a:gd name="T8" fmla="*/ 24 w 57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3"/>
                  <a:gd name="T17" fmla="*/ 57 w 5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3">
                    <a:moveTo>
                      <a:pt x="24" y="62"/>
                    </a:moveTo>
                    <a:lnTo>
                      <a:pt x="0" y="29"/>
                    </a:lnTo>
                    <a:lnTo>
                      <a:pt x="28" y="0"/>
                    </a:lnTo>
                    <a:lnTo>
                      <a:pt x="56" y="10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09" name="Freeform 1629"/>
              <p:cNvSpPr>
                <a:spLocks/>
              </p:cNvSpPr>
              <p:nvPr/>
            </p:nvSpPr>
            <p:spPr bwMode="auto">
              <a:xfrm>
                <a:off x="955" y="2294"/>
                <a:ext cx="58" cy="63"/>
              </a:xfrm>
              <a:custGeom>
                <a:avLst/>
                <a:gdLst>
                  <a:gd name="T0" fmla="*/ 29 w 58"/>
                  <a:gd name="T1" fmla="*/ 57 h 63"/>
                  <a:gd name="T2" fmla="*/ 0 w 58"/>
                  <a:gd name="T3" fmla="*/ 62 h 63"/>
                  <a:gd name="T4" fmla="*/ 34 w 58"/>
                  <a:gd name="T5" fmla="*/ 0 h 63"/>
                  <a:gd name="T6" fmla="*/ 57 w 58"/>
                  <a:gd name="T7" fmla="*/ 9 h 63"/>
                  <a:gd name="T8" fmla="*/ 29 w 58"/>
                  <a:gd name="T9" fmla="*/ 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9" y="57"/>
                    </a:moveTo>
                    <a:lnTo>
                      <a:pt x="0" y="62"/>
                    </a:lnTo>
                    <a:lnTo>
                      <a:pt x="34" y="0"/>
                    </a:lnTo>
                    <a:lnTo>
                      <a:pt x="57" y="9"/>
                    </a:lnTo>
                    <a:lnTo>
                      <a:pt x="29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10" name="Freeform 1630"/>
              <p:cNvSpPr>
                <a:spLocks/>
              </p:cNvSpPr>
              <p:nvPr/>
            </p:nvSpPr>
            <p:spPr bwMode="auto">
              <a:xfrm>
                <a:off x="1723" y="2347"/>
                <a:ext cx="58" cy="77"/>
              </a:xfrm>
              <a:custGeom>
                <a:avLst/>
                <a:gdLst>
                  <a:gd name="T0" fmla="*/ 24 w 58"/>
                  <a:gd name="T1" fmla="*/ 76 h 77"/>
                  <a:gd name="T2" fmla="*/ 0 w 58"/>
                  <a:gd name="T3" fmla="*/ 24 h 77"/>
                  <a:gd name="T4" fmla="*/ 33 w 58"/>
                  <a:gd name="T5" fmla="*/ 0 h 77"/>
                  <a:gd name="T6" fmla="*/ 57 w 58"/>
                  <a:gd name="T7" fmla="*/ 48 h 77"/>
                  <a:gd name="T8" fmla="*/ 24 w 5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7"/>
                  <a:gd name="T17" fmla="*/ 58 w 5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7">
                    <a:moveTo>
                      <a:pt x="24" y="76"/>
                    </a:moveTo>
                    <a:lnTo>
                      <a:pt x="0" y="24"/>
                    </a:lnTo>
                    <a:lnTo>
                      <a:pt x="33" y="0"/>
                    </a:lnTo>
                    <a:lnTo>
                      <a:pt x="57" y="48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11" name="Freeform 1631"/>
              <p:cNvSpPr>
                <a:spLocks/>
              </p:cNvSpPr>
              <p:nvPr/>
            </p:nvSpPr>
            <p:spPr bwMode="auto">
              <a:xfrm>
                <a:off x="1887" y="2174"/>
                <a:ext cx="57" cy="58"/>
              </a:xfrm>
              <a:custGeom>
                <a:avLst/>
                <a:gdLst>
                  <a:gd name="T0" fmla="*/ 24 w 57"/>
                  <a:gd name="T1" fmla="*/ 33 h 58"/>
                  <a:gd name="T2" fmla="*/ 0 w 57"/>
                  <a:gd name="T3" fmla="*/ 57 h 58"/>
                  <a:gd name="T4" fmla="*/ 32 w 57"/>
                  <a:gd name="T5" fmla="*/ 33 h 58"/>
                  <a:gd name="T6" fmla="*/ 56 w 57"/>
                  <a:gd name="T7" fmla="*/ 0 h 58"/>
                  <a:gd name="T8" fmla="*/ 24 w 57"/>
                  <a:gd name="T9" fmla="*/ 3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4" y="33"/>
                    </a:moveTo>
                    <a:lnTo>
                      <a:pt x="0" y="57"/>
                    </a:lnTo>
                    <a:lnTo>
                      <a:pt x="32" y="33"/>
                    </a:lnTo>
                    <a:lnTo>
                      <a:pt x="56" y="0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12" name="Freeform 1632"/>
              <p:cNvSpPr>
                <a:spLocks/>
              </p:cNvSpPr>
              <p:nvPr/>
            </p:nvSpPr>
            <p:spPr bwMode="auto">
              <a:xfrm>
                <a:off x="1363" y="2371"/>
                <a:ext cx="58" cy="58"/>
              </a:xfrm>
              <a:custGeom>
                <a:avLst/>
                <a:gdLst>
                  <a:gd name="T0" fmla="*/ 29 w 58"/>
                  <a:gd name="T1" fmla="*/ 57 h 58"/>
                  <a:gd name="T2" fmla="*/ 0 w 58"/>
                  <a:gd name="T3" fmla="*/ 57 h 58"/>
                  <a:gd name="T4" fmla="*/ 33 w 58"/>
                  <a:gd name="T5" fmla="*/ 0 h 58"/>
                  <a:gd name="T6" fmla="*/ 57 w 58"/>
                  <a:gd name="T7" fmla="*/ 4 h 58"/>
                  <a:gd name="T8" fmla="*/ 29 w 58"/>
                  <a:gd name="T9" fmla="*/ 5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57"/>
                    </a:moveTo>
                    <a:lnTo>
                      <a:pt x="0" y="57"/>
                    </a:lnTo>
                    <a:lnTo>
                      <a:pt x="33" y="0"/>
                    </a:lnTo>
                    <a:lnTo>
                      <a:pt x="57" y="4"/>
                    </a:lnTo>
                    <a:lnTo>
                      <a:pt x="29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13" name="Freeform 1633"/>
              <p:cNvSpPr>
                <a:spLocks/>
              </p:cNvSpPr>
              <p:nvPr/>
            </p:nvSpPr>
            <p:spPr bwMode="auto">
              <a:xfrm>
                <a:off x="1747" y="2395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28 h 73"/>
                  <a:gd name="T4" fmla="*/ 33 w 58"/>
                  <a:gd name="T5" fmla="*/ 0 h 73"/>
                  <a:gd name="T6" fmla="*/ 57 w 58"/>
                  <a:gd name="T7" fmla="*/ 33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28"/>
                    </a:lnTo>
                    <a:lnTo>
                      <a:pt x="33" y="0"/>
                    </a:lnTo>
                    <a:lnTo>
                      <a:pt x="57" y="33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14" name="Freeform 1634"/>
              <p:cNvSpPr>
                <a:spLocks/>
              </p:cNvSpPr>
              <p:nvPr/>
            </p:nvSpPr>
            <p:spPr bwMode="auto">
              <a:xfrm>
                <a:off x="1819" y="2251"/>
                <a:ext cx="63" cy="49"/>
              </a:xfrm>
              <a:custGeom>
                <a:avLst/>
                <a:gdLst>
                  <a:gd name="T0" fmla="*/ 28 w 63"/>
                  <a:gd name="T1" fmla="*/ 48 h 49"/>
                  <a:gd name="T2" fmla="*/ 0 w 63"/>
                  <a:gd name="T3" fmla="*/ 38 h 49"/>
                  <a:gd name="T4" fmla="*/ 33 w 63"/>
                  <a:gd name="T5" fmla="*/ 9 h 49"/>
                  <a:gd name="T6" fmla="*/ 62 w 63"/>
                  <a:gd name="T7" fmla="*/ 0 h 49"/>
                  <a:gd name="T8" fmla="*/ 28 w 63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9"/>
                  <a:gd name="T17" fmla="*/ 63 w 63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9">
                    <a:moveTo>
                      <a:pt x="28" y="48"/>
                    </a:moveTo>
                    <a:lnTo>
                      <a:pt x="0" y="38"/>
                    </a:lnTo>
                    <a:lnTo>
                      <a:pt x="33" y="9"/>
                    </a:lnTo>
                    <a:lnTo>
                      <a:pt x="62" y="0"/>
                    </a:lnTo>
                    <a:lnTo>
                      <a:pt x="28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15" name="Freeform 1635"/>
              <p:cNvSpPr>
                <a:spLocks/>
              </p:cNvSpPr>
              <p:nvPr/>
            </p:nvSpPr>
            <p:spPr bwMode="auto">
              <a:xfrm>
                <a:off x="1147" y="2159"/>
                <a:ext cx="58" cy="64"/>
              </a:xfrm>
              <a:custGeom>
                <a:avLst/>
                <a:gdLst>
                  <a:gd name="T0" fmla="*/ 24 w 58"/>
                  <a:gd name="T1" fmla="*/ 63 h 64"/>
                  <a:gd name="T2" fmla="*/ 0 w 58"/>
                  <a:gd name="T3" fmla="*/ 0 h 64"/>
                  <a:gd name="T4" fmla="*/ 33 w 58"/>
                  <a:gd name="T5" fmla="*/ 0 h 64"/>
                  <a:gd name="T6" fmla="*/ 57 w 58"/>
                  <a:gd name="T7" fmla="*/ 58 h 64"/>
                  <a:gd name="T8" fmla="*/ 24 w 58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63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57" y="58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16" name="Freeform 1636"/>
              <p:cNvSpPr>
                <a:spLocks/>
              </p:cNvSpPr>
              <p:nvPr/>
            </p:nvSpPr>
            <p:spPr bwMode="auto">
              <a:xfrm>
                <a:off x="1444" y="2135"/>
                <a:ext cx="60" cy="49"/>
              </a:xfrm>
              <a:custGeom>
                <a:avLst/>
                <a:gdLst>
                  <a:gd name="T0" fmla="*/ 30 w 60"/>
                  <a:gd name="T1" fmla="*/ 39 h 49"/>
                  <a:gd name="T2" fmla="*/ 0 w 60"/>
                  <a:gd name="T3" fmla="*/ 48 h 49"/>
                  <a:gd name="T4" fmla="*/ 35 w 60"/>
                  <a:gd name="T5" fmla="*/ 20 h 49"/>
                  <a:gd name="T6" fmla="*/ 59 w 60"/>
                  <a:gd name="T7" fmla="*/ 0 h 49"/>
                  <a:gd name="T8" fmla="*/ 30 w 60"/>
                  <a:gd name="T9" fmla="*/ 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30" y="39"/>
                    </a:moveTo>
                    <a:lnTo>
                      <a:pt x="0" y="48"/>
                    </a:lnTo>
                    <a:lnTo>
                      <a:pt x="35" y="20"/>
                    </a:lnTo>
                    <a:lnTo>
                      <a:pt x="59" y="0"/>
                    </a:lnTo>
                    <a:lnTo>
                      <a:pt x="30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17" name="Freeform 1637"/>
              <p:cNvSpPr>
                <a:spLocks/>
              </p:cNvSpPr>
              <p:nvPr/>
            </p:nvSpPr>
            <p:spPr bwMode="auto">
              <a:xfrm>
                <a:off x="1852" y="2207"/>
                <a:ext cx="60" cy="54"/>
              </a:xfrm>
              <a:custGeom>
                <a:avLst/>
                <a:gdLst>
                  <a:gd name="T0" fmla="*/ 30 w 60"/>
                  <a:gd name="T1" fmla="*/ 44 h 54"/>
                  <a:gd name="T2" fmla="*/ 0 w 60"/>
                  <a:gd name="T3" fmla="*/ 53 h 54"/>
                  <a:gd name="T4" fmla="*/ 35 w 60"/>
                  <a:gd name="T5" fmla="*/ 24 h 54"/>
                  <a:gd name="T6" fmla="*/ 59 w 60"/>
                  <a:gd name="T7" fmla="*/ 0 h 54"/>
                  <a:gd name="T8" fmla="*/ 30 w 60"/>
                  <a:gd name="T9" fmla="*/ 4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30" y="44"/>
                    </a:moveTo>
                    <a:lnTo>
                      <a:pt x="0" y="53"/>
                    </a:lnTo>
                    <a:lnTo>
                      <a:pt x="35" y="24"/>
                    </a:lnTo>
                    <a:lnTo>
                      <a:pt x="59" y="0"/>
                    </a:lnTo>
                    <a:lnTo>
                      <a:pt x="30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18" name="Freeform 1638"/>
              <p:cNvSpPr>
                <a:spLocks/>
              </p:cNvSpPr>
              <p:nvPr/>
            </p:nvSpPr>
            <p:spPr bwMode="auto">
              <a:xfrm>
                <a:off x="2295" y="2251"/>
                <a:ext cx="57" cy="39"/>
              </a:xfrm>
              <a:custGeom>
                <a:avLst/>
                <a:gdLst>
                  <a:gd name="T0" fmla="*/ 24 w 57"/>
                  <a:gd name="T1" fmla="*/ 28 h 39"/>
                  <a:gd name="T2" fmla="*/ 0 w 57"/>
                  <a:gd name="T3" fmla="*/ 38 h 39"/>
                  <a:gd name="T4" fmla="*/ 32 w 57"/>
                  <a:gd name="T5" fmla="*/ 28 h 39"/>
                  <a:gd name="T6" fmla="*/ 56 w 57"/>
                  <a:gd name="T7" fmla="*/ 0 h 39"/>
                  <a:gd name="T8" fmla="*/ 24 w 57"/>
                  <a:gd name="T9" fmla="*/ 28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9"/>
                  <a:gd name="T17" fmla="*/ 57 w 57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9">
                    <a:moveTo>
                      <a:pt x="24" y="28"/>
                    </a:moveTo>
                    <a:lnTo>
                      <a:pt x="0" y="38"/>
                    </a:lnTo>
                    <a:lnTo>
                      <a:pt x="32" y="28"/>
                    </a:lnTo>
                    <a:lnTo>
                      <a:pt x="56" y="0"/>
                    </a:lnTo>
                    <a:lnTo>
                      <a:pt x="2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19" name="Freeform 1639"/>
              <p:cNvSpPr>
                <a:spLocks/>
              </p:cNvSpPr>
              <p:nvPr/>
            </p:nvSpPr>
            <p:spPr bwMode="auto">
              <a:xfrm>
                <a:off x="1123" y="2116"/>
                <a:ext cx="58" cy="44"/>
              </a:xfrm>
              <a:custGeom>
                <a:avLst/>
                <a:gdLst>
                  <a:gd name="T0" fmla="*/ 24 w 58"/>
                  <a:gd name="T1" fmla="*/ 43 h 44"/>
                  <a:gd name="T2" fmla="*/ 0 w 58"/>
                  <a:gd name="T3" fmla="*/ 0 h 44"/>
                  <a:gd name="T4" fmla="*/ 33 w 58"/>
                  <a:gd name="T5" fmla="*/ 5 h 44"/>
                  <a:gd name="T6" fmla="*/ 57 w 58"/>
                  <a:gd name="T7" fmla="*/ 43 h 44"/>
                  <a:gd name="T8" fmla="*/ 24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43"/>
                    </a:moveTo>
                    <a:lnTo>
                      <a:pt x="0" y="0"/>
                    </a:lnTo>
                    <a:lnTo>
                      <a:pt x="33" y="5"/>
                    </a:lnTo>
                    <a:lnTo>
                      <a:pt x="57" y="43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0" name="Freeform 1640"/>
              <p:cNvSpPr>
                <a:spLocks/>
              </p:cNvSpPr>
              <p:nvPr/>
            </p:nvSpPr>
            <p:spPr bwMode="auto">
              <a:xfrm>
                <a:off x="1780" y="2351"/>
                <a:ext cx="60" cy="78"/>
              </a:xfrm>
              <a:custGeom>
                <a:avLst/>
                <a:gdLst>
                  <a:gd name="T0" fmla="*/ 24 w 60"/>
                  <a:gd name="T1" fmla="*/ 77 h 78"/>
                  <a:gd name="T2" fmla="*/ 0 w 60"/>
                  <a:gd name="T3" fmla="*/ 44 h 78"/>
                  <a:gd name="T4" fmla="*/ 35 w 60"/>
                  <a:gd name="T5" fmla="*/ 0 h 78"/>
                  <a:gd name="T6" fmla="*/ 59 w 60"/>
                  <a:gd name="T7" fmla="*/ 24 h 78"/>
                  <a:gd name="T8" fmla="*/ 24 w 60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8"/>
                  <a:gd name="T17" fmla="*/ 60 w 6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8">
                    <a:moveTo>
                      <a:pt x="24" y="77"/>
                    </a:moveTo>
                    <a:lnTo>
                      <a:pt x="0" y="44"/>
                    </a:lnTo>
                    <a:lnTo>
                      <a:pt x="35" y="0"/>
                    </a:lnTo>
                    <a:lnTo>
                      <a:pt x="59" y="24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1" name="Freeform 1641"/>
              <p:cNvSpPr>
                <a:spLocks/>
              </p:cNvSpPr>
              <p:nvPr/>
            </p:nvSpPr>
            <p:spPr bwMode="auto">
              <a:xfrm>
                <a:off x="1699" y="2294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9 h 78"/>
                  <a:gd name="T4" fmla="*/ 28 w 58"/>
                  <a:gd name="T5" fmla="*/ 0 h 78"/>
                  <a:gd name="T6" fmla="*/ 57 w 58"/>
                  <a:gd name="T7" fmla="*/ 53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9"/>
                    </a:lnTo>
                    <a:lnTo>
                      <a:pt x="28" y="0"/>
                    </a:lnTo>
                    <a:lnTo>
                      <a:pt x="57" y="53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2" name="Freeform 1642"/>
              <p:cNvSpPr>
                <a:spLocks/>
              </p:cNvSpPr>
              <p:nvPr/>
            </p:nvSpPr>
            <p:spPr bwMode="auto">
              <a:xfrm>
                <a:off x="2092" y="2164"/>
                <a:ext cx="64" cy="59"/>
              </a:xfrm>
              <a:custGeom>
                <a:avLst/>
                <a:gdLst>
                  <a:gd name="T0" fmla="*/ 29 w 64"/>
                  <a:gd name="T1" fmla="*/ 19 h 59"/>
                  <a:gd name="T2" fmla="*/ 0 w 64"/>
                  <a:gd name="T3" fmla="*/ 0 h 59"/>
                  <a:gd name="T4" fmla="*/ 35 w 64"/>
                  <a:gd name="T5" fmla="*/ 39 h 59"/>
                  <a:gd name="T6" fmla="*/ 63 w 64"/>
                  <a:gd name="T7" fmla="*/ 58 h 59"/>
                  <a:gd name="T8" fmla="*/ 29 w 64"/>
                  <a:gd name="T9" fmla="*/ 1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9"/>
                  <a:gd name="T17" fmla="*/ 64 w 6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9">
                    <a:moveTo>
                      <a:pt x="29" y="19"/>
                    </a:moveTo>
                    <a:lnTo>
                      <a:pt x="0" y="0"/>
                    </a:lnTo>
                    <a:lnTo>
                      <a:pt x="35" y="39"/>
                    </a:lnTo>
                    <a:lnTo>
                      <a:pt x="63" y="58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3" name="Freeform 1643"/>
              <p:cNvSpPr>
                <a:spLocks/>
              </p:cNvSpPr>
              <p:nvPr/>
            </p:nvSpPr>
            <p:spPr bwMode="auto">
              <a:xfrm>
                <a:off x="1713" y="2423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20 h 64"/>
                  <a:gd name="T4" fmla="*/ 34 w 59"/>
                  <a:gd name="T5" fmla="*/ 0 h 64"/>
                  <a:gd name="T6" fmla="*/ 58 w 59"/>
                  <a:gd name="T7" fmla="*/ 44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20"/>
                    </a:lnTo>
                    <a:lnTo>
                      <a:pt x="34" y="0"/>
                    </a:lnTo>
                    <a:lnTo>
                      <a:pt x="58" y="44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4" name="Freeform 1644"/>
              <p:cNvSpPr>
                <a:spLocks/>
              </p:cNvSpPr>
              <p:nvPr/>
            </p:nvSpPr>
            <p:spPr bwMode="auto">
              <a:xfrm>
                <a:off x="1593" y="2116"/>
                <a:ext cx="63" cy="44"/>
              </a:xfrm>
              <a:custGeom>
                <a:avLst/>
                <a:gdLst>
                  <a:gd name="T0" fmla="*/ 29 w 63"/>
                  <a:gd name="T1" fmla="*/ 24 h 44"/>
                  <a:gd name="T2" fmla="*/ 0 w 63"/>
                  <a:gd name="T3" fmla="*/ 0 h 44"/>
                  <a:gd name="T4" fmla="*/ 34 w 63"/>
                  <a:gd name="T5" fmla="*/ 24 h 44"/>
                  <a:gd name="T6" fmla="*/ 62 w 63"/>
                  <a:gd name="T7" fmla="*/ 43 h 44"/>
                  <a:gd name="T8" fmla="*/ 29 w 63"/>
                  <a:gd name="T9" fmla="*/ 2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4"/>
                  <a:gd name="T17" fmla="*/ 63 w 6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4">
                    <a:moveTo>
                      <a:pt x="29" y="24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62" y="43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5" name="Freeform 1645"/>
              <p:cNvSpPr>
                <a:spLocks/>
              </p:cNvSpPr>
              <p:nvPr/>
            </p:nvSpPr>
            <p:spPr bwMode="auto">
              <a:xfrm>
                <a:off x="1137" y="2222"/>
                <a:ext cx="64" cy="78"/>
              </a:xfrm>
              <a:custGeom>
                <a:avLst/>
                <a:gdLst>
                  <a:gd name="T0" fmla="*/ 29 w 64"/>
                  <a:gd name="T1" fmla="*/ 77 h 78"/>
                  <a:gd name="T2" fmla="*/ 0 w 64"/>
                  <a:gd name="T3" fmla="*/ 14 h 78"/>
                  <a:gd name="T4" fmla="*/ 34 w 64"/>
                  <a:gd name="T5" fmla="*/ 0 h 78"/>
                  <a:gd name="T6" fmla="*/ 63 w 64"/>
                  <a:gd name="T7" fmla="*/ 67 h 78"/>
                  <a:gd name="T8" fmla="*/ 29 w 64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8"/>
                  <a:gd name="T17" fmla="*/ 64 w 64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8">
                    <a:moveTo>
                      <a:pt x="29" y="77"/>
                    </a:moveTo>
                    <a:lnTo>
                      <a:pt x="0" y="14"/>
                    </a:lnTo>
                    <a:lnTo>
                      <a:pt x="34" y="0"/>
                    </a:lnTo>
                    <a:lnTo>
                      <a:pt x="63" y="67"/>
                    </a:lnTo>
                    <a:lnTo>
                      <a:pt x="29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6" name="Freeform 1646"/>
              <p:cNvSpPr>
                <a:spLocks/>
              </p:cNvSpPr>
              <p:nvPr/>
            </p:nvSpPr>
            <p:spPr bwMode="auto">
              <a:xfrm>
                <a:off x="999" y="2155"/>
                <a:ext cx="58" cy="77"/>
              </a:xfrm>
              <a:custGeom>
                <a:avLst/>
                <a:gdLst>
                  <a:gd name="T0" fmla="*/ 24 w 58"/>
                  <a:gd name="T1" fmla="*/ 76 h 77"/>
                  <a:gd name="T2" fmla="*/ 0 w 58"/>
                  <a:gd name="T3" fmla="*/ 57 h 77"/>
                  <a:gd name="T4" fmla="*/ 33 w 58"/>
                  <a:gd name="T5" fmla="*/ 0 h 77"/>
                  <a:gd name="T6" fmla="*/ 57 w 58"/>
                  <a:gd name="T7" fmla="*/ 19 h 77"/>
                  <a:gd name="T8" fmla="*/ 24 w 5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7"/>
                  <a:gd name="T17" fmla="*/ 58 w 5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7">
                    <a:moveTo>
                      <a:pt x="24" y="76"/>
                    </a:moveTo>
                    <a:lnTo>
                      <a:pt x="0" y="57"/>
                    </a:lnTo>
                    <a:lnTo>
                      <a:pt x="33" y="0"/>
                    </a:lnTo>
                    <a:lnTo>
                      <a:pt x="57" y="19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7" name="Freeform 1647"/>
              <p:cNvSpPr>
                <a:spLocks/>
              </p:cNvSpPr>
              <p:nvPr/>
            </p:nvSpPr>
            <p:spPr bwMode="auto">
              <a:xfrm>
                <a:off x="2203" y="2275"/>
                <a:ext cx="58" cy="34"/>
              </a:xfrm>
              <a:custGeom>
                <a:avLst/>
                <a:gdLst>
                  <a:gd name="T0" fmla="*/ 24 w 58"/>
                  <a:gd name="T1" fmla="*/ 33 h 34"/>
                  <a:gd name="T2" fmla="*/ 0 w 58"/>
                  <a:gd name="T3" fmla="*/ 0 h 34"/>
                  <a:gd name="T4" fmla="*/ 33 w 58"/>
                  <a:gd name="T5" fmla="*/ 14 h 34"/>
                  <a:gd name="T6" fmla="*/ 57 w 58"/>
                  <a:gd name="T7" fmla="*/ 24 h 34"/>
                  <a:gd name="T8" fmla="*/ 24 w 58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4" y="33"/>
                    </a:moveTo>
                    <a:lnTo>
                      <a:pt x="0" y="0"/>
                    </a:lnTo>
                    <a:lnTo>
                      <a:pt x="33" y="14"/>
                    </a:lnTo>
                    <a:lnTo>
                      <a:pt x="57" y="24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8" name="Freeform 1648"/>
              <p:cNvSpPr>
                <a:spLocks/>
              </p:cNvSpPr>
              <p:nvPr/>
            </p:nvSpPr>
            <p:spPr bwMode="auto">
              <a:xfrm>
                <a:off x="1689" y="2371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9 h 73"/>
                  <a:gd name="T4" fmla="*/ 34 w 59"/>
                  <a:gd name="T5" fmla="*/ 0 h 73"/>
                  <a:gd name="T6" fmla="*/ 58 w 59"/>
                  <a:gd name="T7" fmla="*/ 52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9"/>
                    </a:lnTo>
                    <a:lnTo>
                      <a:pt x="34" y="0"/>
                    </a:lnTo>
                    <a:lnTo>
                      <a:pt x="58" y="52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9" name="Freeform 1649"/>
              <p:cNvSpPr>
                <a:spLocks/>
              </p:cNvSpPr>
              <p:nvPr/>
            </p:nvSpPr>
            <p:spPr bwMode="auto">
              <a:xfrm>
                <a:off x="1156" y="2361"/>
                <a:ext cx="60" cy="63"/>
              </a:xfrm>
              <a:custGeom>
                <a:avLst/>
                <a:gdLst>
                  <a:gd name="T0" fmla="*/ 24 w 60"/>
                  <a:gd name="T1" fmla="*/ 48 h 63"/>
                  <a:gd name="T2" fmla="*/ 0 w 60"/>
                  <a:gd name="T3" fmla="*/ 0 h 63"/>
                  <a:gd name="T4" fmla="*/ 35 w 60"/>
                  <a:gd name="T5" fmla="*/ 5 h 63"/>
                  <a:gd name="T6" fmla="*/ 59 w 60"/>
                  <a:gd name="T7" fmla="*/ 62 h 63"/>
                  <a:gd name="T8" fmla="*/ 24 w 60"/>
                  <a:gd name="T9" fmla="*/ 4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3"/>
                  <a:gd name="T17" fmla="*/ 60 w 6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3">
                    <a:moveTo>
                      <a:pt x="24" y="48"/>
                    </a:moveTo>
                    <a:lnTo>
                      <a:pt x="0" y="0"/>
                    </a:lnTo>
                    <a:lnTo>
                      <a:pt x="35" y="5"/>
                    </a:lnTo>
                    <a:lnTo>
                      <a:pt x="59" y="62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30" name="Freeform 1650"/>
              <p:cNvSpPr>
                <a:spLocks/>
              </p:cNvSpPr>
              <p:nvPr/>
            </p:nvSpPr>
            <p:spPr bwMode="auto">
              <a:xfrm>
                <a:off x="1180" y="2409"/>
                <a:ext cx="60" cy="54"/>
              </a:xfrm>
              <a:custGeom>
                <a:avLst/>
                <a:gdLst>
                  <a:gd name="T0" fmla="*/ 30 w 60"/>
                  <a:gd name="T1" fmla="*/ 34 h 54"/>
                  <a:gd name="T2" fmla="*/ 0 w 60"/>
                  <a:gd name="T3" fmla="*/ 0 h 54"/>
                  <a:gd name="T4" fmla="*/ 35 w 60"/>
                  <a:gd name="T5" fmla="*/ 14 h 54"/>
                  <a:gd name="T6" fmla="*/ 59 w 60"/>
                  <a:gd name="T7" fmla="*/ 53 h 54"/>
                  <a:gd name="T8" fmla="*/ 30 w 60"/>
                  <a:gd name="T9" fmla="*/ 3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30" y="34"/>
                    </a:moveTo>
                    <a:lnTo>
                      <a:pt x="0" y="0"/>
                    </a:lnTo>
                    <a:lnTo>
                      <a:pt x="35" y="14"/>
                    </a:lnTo>
                    <a:lnTo>
                      <a:pt x="59" y="53"/>
                    </a:lnTo>
                    <a:lnTo>
                      <a:pt x="30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31" name="Freeform 1651"/>
              <p:cNvSpPr>
                <a:spLocks/>
              </p:cNvSpPr>
              <p:nvPr/>
            </p:nvSpPr>
            <p:spPr bwMode="auto">
              <a:xfrm>
                <a:off x="1771" y="2428"/>
                <a:ext cx="63" cy="64"/>
              </a:xfrm>
              <a:custGeom>
                <a:avLst/>
                <a:gdLst>
                  <a:gd name="T0" fmla="*/ 28 w 63"/>
                  <a:gd name="T1" fmla="*/ 63 h 64"/>
                  <a:gd name="T2" fmla="*/ 0 w 63"/>
                  <a:gd name="T3" fmla="*/ 39 h 64"/>
                  <a:gd name="T4" fmla="*/ 33 w 63"/>
                  <a:gd name="T5" fmla="*/ 0 h 64"/>
                  <a:gd name="T6" fmla="*/ 62 w 63"/>
                  <a:gd name="T7" fmla="*/ 19 h 64"/>
                  <a:gd name="T8" fmla="*/ 28 w 63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64"/>
                  <a:gd name="T17" fmla="*/ 63 w 6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64">
                    <a:moveTo>
                      <a:pt x="28" y="63"/>
                    </a:moveTo>
                    <a:lnTo>
                      <a:pt x="0" y="39"/>
                    </a:lnTo>
                    <a:lnTo>
                      <a:pt x="33" y="0"/>
                    </a:lnTo>
                    <a:lnTo>
                      <a:pt x="62" y="19"/>
                    </a:lnTo>
                    <a:lnTo>
                      <a:pt x="28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32" name="Freeform 1652"/>
              <p:cNvSpPr>
                <a:spLocks/>
              </p:cNvSpPr>
              <p:nvPr/>
            </p:nvSpPr>
            <p:spPr bwMode="auto">
              <a:xfrm>
                <a:off x="1407" y="2227"/>
                <a:ext cx="58" cy="77"/>
              </a:xfrm>
              <a:custGeom>
                <a:avLst/>
                <a:gdLst>
                  <a:gd name="T0" fmla="*/ 24 w 58"/>
                  <a:gd name="T1" fmla="*/ 76 h 77"/>
                  <a:gd name="T2" fmla="*/ 0 w 58"/>
                  <a:gd name="T3" fmla="*/ 62 h 77"/>
                  <a:gd name="T4" fmla="*/ 33 w 58"/>
                  <a:gd name="T5" fmla="*/ 0 h 77"/>
                  <a:gd name="T6" fmla="*/ 57 w 58"/>
                  <a:gd name="T7" fmla="*/ 9 h 77"/>
                  <a:gd name="T8" fmla="*/ 24 w 5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7"/>
                  <a:gd name="T17" fmla="*/ 58 w 5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7">
                    <a:moveTo>
                      <a:pt x="24" y="76"/>
                    </a:moveTo>
                    <a:lnTo>
                      <a:pt x="0" y="62"/>
                    </a:lnTo>
                    <a:lnTo>
                      <a:pt x="33" y="0"/>
                    </a:lnTo>
                    <a:lnTo>
                      <a:pt x="57" y="9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33" name="Freeform 1653"/>
              <p:cNvSpPr>
                <a:spLocks/>
              </p:cNvSpPr>
              <p:nvPr/>
            </p:nvSpPr>
            <p:spPr bwMode="auto">
              <a:xfrm>
                <a:off x="989" y="2231"/>
                <a:ext cx="59" cy="73"/>
              </a:xfrm>
              <a:custGeom>
                <a:avLst/>
                <a:gdLst>
                  <a:gd name="T0" fmla="*/ 23 w 59"/>
                  <a:gd name="T1" fmla="*/ 72 h 73"/>
                  <a:gd name="T2" fmla="*/ 0 w 59"/>
                  <a:gd name="T3" fmla="*/ 63 h 73"/>
                  <a:gd name="T4" fmla="*/ 34 w 59"/>
                  <a:gd name="T5" fmla="*/ 0 h 73"/>
                  <a:gd name="T6" fmla="*/ 58 w 59"/>
                  <a:gd name="T7" fmla="*/ 24 h 73"/>
                  <a:gd name="T8" fmla="*/ 23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3" y="72"/>
                    </a:moveTo>
                    <a:lnTo>
                      <a:pt x="0" y="63"/>
                    </a:lnTo>
                    <a:lnTo>
                      <a:pt x="34" y="0"/>
                    </a:lnTo>
                    <a:lnTo>
                      <a:pt x="58" y="24"/>
                    </a:lnTo>
                    <a:lnTo>
                      <a:pt x="23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34" name="Freeform 1654"/>
              <p:cNvSpPr>
                <a:spLocks/>
              </p:cNvSpPr>
              <p:nvPr/>
            </p:nvSpPr>
            <p:spPr bwMode="auto">
              <a:xfrm>
                <a:off x="1267" y="2486"/>
                <a:ext cx="58" cy="17"/>
              </a:xfrm>
              <a:custGeom>
                <a:avLst/>
                <a:gdLst>
                  <a:gd name="T0" fmla="*/ 24 w 58"/>
                  <a:gd name="T1" fmla="*/ 0 h 17"/>
                  <a:gd name="T2" fmla="*/ 0 w 58"/>
                  <a:gd name="T3" fmla="*/ 0 h 17"/>
                  <a:gd name="T4" fmla="*/ 33 w 58"/>
                  <a:gd name="T5" fmla="*/ 16 h 17"/>
                  <a:gd name="T6" fmla="*/ 57 w 58"/>
                  <a:gd name="T7" fmla="*/ 16 h 17"/>
                  <a:gd name="T8" fmla="*/ 24 w 5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7"/>
                  <a:gd name="T17" fmla="*/ 58 w 5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7">
                    <a:moveTo>
                      <a:pt x="24" y="0"/>
                    </a:moveTo>
                    <a:lnTo>
                      <a:pt x="0" y="0"/>
                    </a:lnTo>
                    <a:lnTo>
                      <a:pt x="33" y="16"/>
                    </a:lnTo>
                    <a:lnTo>
                      <a:pt x="57" y="16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35" name="Freeform 1655"/>
              <p:cNvSpPr>
                <a:spLocks/>
              </p:cNvSpPr>
              <p:nvPr/>
            </p:nvSpPr>
            <p:spPr bwMode="auto">
              <a:xfrm>
                <a:off x="1065" y="2092"/>
                <a:ext cx="59" cy="44"/>
              </a:xfrm>
              <a:custGeom>
                <a:avLst/>
                <a:gdLst>
                  <a:gd name="T0" fmla="*/ 24 w 59"/>
                  <a:gd name="T1" fmla="*/ 43 h 44"/>
                  <a:gd name="T2" fmla="*/ 0 w 59"/>
                  <a:gd name="T3" fmla="*/ 24 h 44"/>
                  <a:gd name="T4" fmla="*/ 29 w 59"/>
                  <a:gd name="T5" fmla="*/ 0 h 44"/>
                  <a:gd name="T6" fmla="*/ 58 w 59"/>
                  <a:gd name="T7" fmla="*/ 24 h 44"/>
                  <a:gd name="T8" fmla="*/ 24 w 59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43"/>
                    </a:moveTo>
                    <a:lnTo>
                      <a:pt x="0" y="24"/>
                    </a:lnTo>
                    <a:lnTo>
                      <a:pt x="29" y="0"/>
                    </a:lnTo>
                    <a:lnTo>
                      <a:pt x="58" y="24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36" name="Freeform 1656"/>
              <p:cNvSpPr>
                <a:spLocks/>
              </p:cNvSpPr>
              <p:nvPr/>
            </p:nvSpPr>
            <p:spPr bwMode="auto">
              <a:xfrm>
                <a:off x="1671" y="2241"/>
                <a:ext cx="57" cy="63"/>
              </a:xfrm>
              <a:custGeom>
                <a:avLst/>
                <a:gdLst>
                  <a:gd name="T0" fmla="*/ 28 w 57"/>
                  <a:gd name="T1" fmla="*/ 62 h 63"/>
                  <a:gd name="T2" fmla="*/ 0 w 57"/>
                  <a:gd name="T3" fmla="*/ 0 h 63"/>
                  <a:gd name="T4" fmla="*/ 32 w 57"/>
                  <a:gd name="T5" fmla="*/ 0 h 63"/>
                  <a:gd name="T6" fmla="*/ 56 w 57"/>
                  <a:gd name="T7" fmla="*/ 53 h 63"/>
                  <a:gd name="T8" fmla="*/ 28 w 57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3"/>
                  <a:gd name="T17" fmla="*/ 57 w 5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3">
                    <a:moveTo>
                      <a:pt x="28" y="62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56" y="53"/>
                    </a:lnTo>
                    <a:lnTo>
                      <a:pt x="28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37" name="Freeform 1657"/>
              <p:cNvSpPr>
                <a:spLocks/>
              </p:cNvSpPr>
              <p:nvPr/>
            </p:nvSpPr>
            <p:spPr bwMode="auto">
              <a:xfrm>
                <a:off x="2260" y="2279"/>
                <a:ext cx="60" cy="30"/>
              </a:xfrm>
              <a:custGeom>
                <a:avLst/>
                <a:gdLst>
                  <a:gd name="T0" fmla="*/ 30 w 60"/>
                  <a:gd name="T1" fmla="*/ 29 h 30"/>
                  <a:gd name="T2" fmla="*/ 0 w 60"/>
                  <a:gd name="T3" fmla="*/ 20 h 30"/>
                  <a:gd name="T4" fmla="*/ 35 w 60"/>
                  <a:gd name="T5" fmla="*/ 10 h 30"/>
                  <a:gd name="T6" fmla="*/ 59 w 60"/>
                  <a:gd name="T7" fmla="*/ 0 h 30"/>
                  <a:gd name="T8" fmla="*/ 30 w 60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0"/>
                  <a:gd name="T17" fmla="*/ 60 w 6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0">
                    <a:moveTo>
                      <a:pt x="30" y="29"/>
                    </a:moveTo>
                    <a:lnTo>
                      <a:pt x="0" y="20"/>
                    </a:lnTo>
                    <a:lnTo>
                      <a:pt x="35" y="10"/>
                    </a:lnTo>
                    <a:lnTo>
                      <a:pt x="59" y="0"/>
                    </a:lnTo>
                    <a:lnTo>
                      <a:pt x="30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38" name="Freeform 1658"/>
              <p:cNvSpPr>
                <a:spLocks/>
              </p:cNvSpPr>
              <p:nvPr/>
            </p:nvSpPr>
            <p:spPr bwMode="auto">
              <a:xfrm>
                <a:off x="1132" y="2299"/>
                <a:ext cx="60" cy="68"/>
              </a:xfrm>
              <a:custGeom>
                <a:avLst/>
                <a:gdLst>
                  <a:gd name="T0" fmla="*/ 24 w 60"/>
                  <a:gd name="T1" fmla="*/ 62 h 68"/>
                  <a:gd name="T2" fmla="*/ 0 w 60"/>
                  <a:gd name="T3" fmla="*/ 9 h 68"/>
                  <a:gd name="T4" fmla="*/ 35 w 60"/>
                  <a:gd name="T5" fmla="*/ 0 h 68"/>
                  <a:gd name="T6" fmla="*/ 59 w 60"/>
                  <a:gd name="T7" fmla="*/ 67 h 68"/>
                  <a:gd name="T8" fmla="*/ 24 w 60"/>
                  <a:gd name="T9" fmla="*/ 62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8"/>
                  <a:gd name="T17" fmla="*/ 60 w 60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8">
                    <a:moveTo>
                      <a:pt x="24" y="62"/>
                    </a:moveTo>
                    <a:lnTo>
                      <a:pt x="0" y="9"/>
                    </a:lnTo>
                    <a:lnTo>
                      <a:pt x="35" y="0"/>
                    </a:lnTo>
                    <a:lnTo>
                      <a:pt x="59" y="67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39" name="Freeform 1659"/>
              <p:cNvSpPr>
                <a:spLocks/>
              </p:cNvSpPr>
              <p:nvPr/>
            </p:nvSpPr>
            <p:spPr bwMode="auto">
              <a:xfrm>
                <a:off x="1737" y="2467"/>
                <a:ext cx="63" cy="44"/>
              </a:xfrm>
              <a:custGeom>
                <a:avLst/>
                <a:gdLst>
                  <a:gd name="T0" fmla="*/ 29 w 63"/>
                  <a:gd name="T1" fmla="*/ 43 h 44"/>
                  <a:gd name="T2" fmla="*/ 0 w 63"/>
                  <a:gd name="T3" fmla="*/ 19 h 44"/>
                  <a:gd name="T4" fmla="*/ 34 w 63"/>
                  <a:gd name="T5" fmla="*/ 0 h 44"/>
                  <a:gd name="T6" fmla="*/ 62 w 63"/>
                  <a:gd name="T7" fmla="*/ 24 h 44"/>
                  <a:gd name="T8" fmla="*/ 29 w 63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4"/>
                  <a:gd name="T17" fmla="*/ 63 w 6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4">
                    <a:moveTo>
                      <a:pt x="29" y="43"/>
                    </a:moveTo>
                    <a:lnTo>
                      <a:pt x="0" y="19"/>
                    </a:lnTo>
                    <a:lnTo>
                      <a:pt x="34" y="0"/>
                    </a:lnTo>
                    <a:lnTo>
                      <a:pt x="62" y="24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40" name="Freeform 1660"/>
              <p:cNvSpPr>
                <a:spLocks/>
              </p:cNvSpPr>
              <p:nvPr/>
            </p:nvSpPr>
            <p:spPr bwMode="auto">
              <a:xfrm>
                <a:off x="1536" y="2116"/>
                <a:ext cx="58" cy="1"/>
              </a:xfrm>
              <a:custGeom>
                <a:avLst/>
                <a:gdLst>
                  <a:gd name="T0" fmla="*/ 28 w 58"/>
                  <a:gd name="T1" fmla="*/ 0 h 1"/>
                  <a:gd name="T2" fmla="*/ 0 w 58"/>
                  <a:gd name="T3" fmla="*/ 0 h 1"/>
                  <a:gd name="T4" fmla="*/ 33 w 58"/>
                  <a:gd name="T5" fmla="*/ 0 h 1"/>
                  <a:gd name="T6" fmla="*/ 57 w 58"/>
                  <a:gd name="T7" fmla="*/ 0 h 1"/>
                  <a:gd name="T8" fmla="*/ 28 w 5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"/>
                  <a:gd name="T17" fmla="*/ 58 w 5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">
                    <a:moveTo>
                      <a:pt x="28" y="0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41" name="Freeform 1661"/>
              <p:cNvSpPr>
                <a:spLocks/>
              </p:cNvSpPr>
              <p:nvPr/>
            </p:nvSpPr>
            <p:spPr bwMode="auto">
              <a:xfrm>
                <a:off x="1815" y="2299"/>
                <a:ext cx="57" cy="77"/>
              </a:xfrm>
              <a:custGeom>
                <a:avLst/>
                <a:gdLst>
                  <a:gd name="T0" fmla="*/ 24 w 57"/>
                  <a:gd name="T1" fmla="*/ 76 h 77"/>
                  <a:gd name="T2" fmla="*/ 0 w 57"/>
                  <a:gd name="T3" fmla="*/ 52 h 77"/>
                  <a:gd name="T4" fmla="*/ 32 w 57"/>
                  <a:gd name="T5" fmla="*/ 0 h 77"/>
                  <a:gd name="T6" fmla="*/ 56 w 57"/>
                  <a:gd name="T7" fmla="*/ 14 h 77"/>
                  <a:gd name="T8" fmla="*/ 24 w 57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7"/>
                  <a:gd name="T17" fmla="*/ 57 w 57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7">
                    <a:moveTo>
                      <a:pt x="24" y="76"/>
                    </a:moveTo>
                    <a:lnTo>
                      <a:pt x="0" y="52"/>
                    </a:lnTo>
                    <a:lnTo>
                      <a:pt x="32" y="0"/>
                    </a:lnTo>
                    <a:lnTo>
                      <a:pt x="56" y="14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42" name="Freeform 1662"/>
              <p:cNvSpPr>
                <a:spLocks/>
              </p:cNvSpPr>
              <p:nvPr/>
            </p:nvSpPr>
            <p:spPr bwMode="auto">
              <a:xfrm>
                <a:off x="1396" y="2303"/>
                <a:ext cx="60" cy="73"/>
              </a:xfrm>
              <a:custGeom>
                <a:avLst/>
                <a:gdLst>
                  <a:gd name="T0" fmla="*/ 24 w 60"/>
                  <a:gd name="T1" fmla="*/ 72 h 73"/>
                  <a:gd name="T2" fmla="*/ 0 w 60"/>
                  <a:gd name="T3" fmla="*/ 68 h 73"/>
                  <a:gd name="T4" fmla="*/ 35 w 60"/>
                  <a:gd name="T5" fmla="*/ 0 h 73"/>
                  <a:gd name="T6" fmla="*/ 59 w 60"/>
                  <a:gd name="T7" fmla="*/ 10 h 73"/>
                  <a:gd name="T8" fmla="*/ 24 w 60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24" y="72"/>
                    </a:moveTo>
                    <a:lnTo>
                      <a:pt x="0" y="68"/>
                    </a:lnTo>
                    <a:lnTo>
                      <a:pt x="35" y="0"/>
                    </a:lnTo>
                    <a:lnTo>
                      <a:pt x="59" y="10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43" name="Freeform 1663"/>
              <p:cNvSpPr>
                <a:spLocks/>
              </p:cNvSpPr>
              <p:nvPr/>
            </p:nvSpPr>
            <p:spPr bwMode="auto">
              <a:xfrm>
                <a:off x="1032" y="2116"/>
                <a:ext cx="58" cy="59"/>
              </a:xfrm>
              <a:custGeom>
                <a:avLst/>
                <a:gdLst>
                  <a:gd name="T0" fmla="*/ 24 w 58"/>
                  <a:gd name="T1" fmla="*/ 58 h 59"/>
                  <a:gd name="T2" fmla="*/ 0 w 58"/>
                  <a:gd name="T3" fmla="*/ 39 h 59"/>
                  <a:gd name="T4" fmla="*/ 33 w 58"/>
                  <a:gd name="T5" fmla="*/ 0 h 59"/>
                  <a:gd name="T6" fmla="*/ 57 w 58"/>
                  <a:gd name="T7" fmla="*/ 19 h 59"/>
                  <a:gd name="T8" fmla="*/ 24 w 58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58"/>
                    </a:moveTo>
                    <a:lnTo>
                      <a:pt x="0" y="39"/>
                    </a:lnTo>
                    <a:lnTo>
                      <a:pt x="33" y="0"/>
                    </a:lnTo>
                    <a:lnTo>
                      <a:pt x="57" y="19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44" name="Freeform 1664"/>
              <p:cNvSpPr>
                <a:spLocks/>
              </p:cNvSpPr>
              <p:nvPr/>
            </p:nvSpPr>
            <p:spPr bwMode="auto">
              <a:xfrm>
                <a:off x="1623" y="2140"/>
                <a:ext cx="57" cy="59"/>
              </a:xfrm>
              <a:custGeom>
                <a:avLst/>
                <a:gdLst>
                  <a:gd name="T0" fmla="*/ 24 w 57"/>
                  <a:gd name="T1" fmla="*/ 43 h 59"/>
                  <a:gd name="T2" fmla="*/ 0 w 57"/>
                  <a:gd name="T3" fmla="*/ 0 h 59"/>
                  <a:gd name="T4" fmla="*/ 32 w 57"/>
                  <a:gd name="T5" fmla="*/ 19 h 59"/>
                  <a:gd name="T6" fmla="*/ 56 w 57"/>
                  <a:gd name="T7" fmla="*/ 58 h 59"/>
                  <a:gd name="T8" fmla="*/ 24 w 57"/>
                  <a:gd name="T9" fmla="*/ 43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24" y="43"/>
                    </a:moveTo>
                    <a:lnTo>
                      <a:pt x="0" y="0"/>
                    </a:lnTo>
                    <a:lnTo>
                      <a:pt x="32" y="19"/>
                    </a:lnTo>
                    <a:lnTo>
                      <a:pt x="56" y="58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45" name="Freeform 1665"/>
              <p:cNvSpPr>
                <a:spLocks/>
              </p:cNvSpPr>
              <p:nvPr/>
            </p:nvSpPr>
            <p:spPr bwMode="auto">
              <a:xfrm>
                <a:off x="1647" y="2183"/>
                <a:ext cx="57" cy="59"/>
              </a:xfrm>
              <a:custGeom>
                <a:avLst/>
                <a:gdLst>
                  <a:gd name="T0" fmla="*/ 24 w 57"/>
                  <a:gd name="T1" fmla="*/ 58 h 59"/>
                  <a:gd name="T2" fmla="*/ 0 w 57"/>
                  <a:gd name="T3" fmla="*/ 0 h 59"/>
                  <a:gd name="T4" fmla="*/ 32 w 57"/>
                  <a:gd name="T5" fmla="*/ 15 h 59"/>
                  <a:gd name="T6" fmla="*/ 56 w 57"/>
                  <a:gd name="T7" fmla="*/ 58 h 59"/>
                  <a:gd name="T8" fmla="*/ 24 w 57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24" y="58"/>
                    </a:moveTo>
                    <a:lnTo>
                      <a:pt x="0" y="0"/>
                    </a:lnTo>
                    <a:lnTo>
                      <a:pt x="32" y="15"/>
                    </a:lnTo>
                    <a:lnTo>
                      <a:pt x="56" y="58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46" name="Freeform 1666"/>
              <p:cNvSpPr>
                <a:spLocks/>
              </p:cNvSpPr>
              <p:nvPr/>
            </p:nvSpPr>
            <p:spPr bwMode="auto">
              <a:xfrm>
                <a:off x="1113" y="2159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20 h 78"/>
                  <a:gd name="T4" fmla="*/ 34 w 59"/>
                  <a:gd name="T5" fmla="*/ 0 h 78"/>
                  <a:gd name="T6" fmla="*/ 58 w 59"/>
                  <a:gd name="T7" fmla="*/ 63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20"/>
                    </a:lnTo>
                    <a:lnTo>
                      <a:pt x="34" y="0"/>
                    </a:lnTo>
                    <a:lnTo>
                      <a:pt x="58" y="63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47" name="Freeform 1667"/>
              <p:cNvSpPr>
                <a:spLocks/>
              </p:cNvSpPr>
              <p:nvPr/>
            </p:nvSpPr>
            <p:spPr bwMode="auto">
              <a:xfrm>
                <a:off x="1804" y="2375"/>
                <a:ext cx="60" cy="73"/>
              </a:xfrm>
              <a:custGeom>
                <a:avLst/>
                <a:gdLst>
                  <a:gd name="T0" fmla="*/ 30 w 60"/>
                  <a:gd name="T1" fmla="*/ 72 h 73"/>
                  <a:gd name="T2" fmla="*/ 0 w 60"/>
                  <a:gd name="T3" fmla="*/ 53 h 73"/>
                  <a:gd name="T4" fmla="*/ 35 w 60"/>
                  <a:gd name="T5" fmla="*/ 0 h 73"/>
                  <a:gd name="T6" fmla="*/ 59 w 60"/>
                  <a:gd name="T7" fmla="*/ 15 h 73"/>
                  <a:gd name="T8" fmla="*/ 30 w 60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30" y="72"/>
                    </a:moveTo>
                    <a:lnTo>
                      <a:pt x="0" y="53"/>
                    </a:lnTo>
                    <a:lnTo>
                      <a:pt x="35" y="0"/>
                    </a:lnTo>
                    <a:lnTo>
                      <a:pt x="59" y="15"/>
                    </a:lnTo>
                    <a:lnTo>
                      <a:pt x="30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48" name="Freeform 1668"/>
              <p:cNvSpPr>
                <a:spLocks/>
              </p:cNvSpPr>
              <p:nvPr/>
            </p:nvSpPr>
            <p:spPr bwMode="auto">
              <a:xfrm>
                <a:off x="1665" y="2303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10 h 78"/>
                  <a:gd name="T4" fmla="*/ 34 w 59"/>
                  <a:gd name="T5" fmla="*/ 0 h 78"/>
                  <a:gd name="T6" fmla="*/ 58 w 59"/>
                  <a:gd name="T7" fmla="*/ 68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68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49" name="Freeform 1669"/>
              <p:cNvSpPr>
                <a:spLocks/>
              </p:cNvSpPr>
              <p:nvPr/>
            </p:nvSpPr>
            <p:spPr bwMode="auto">
              <a:xfrm>
                <a:off x="2121" y="2183"/>
                <a:ext cx="59" cy="64"/>
              </a:xfrm>
              <a:custGeom>
                <a:avLst/>
                <a:gdLst>
                  <a:gd name="T0" fmla="*/ 24 w 59"/>
                  <a:gd name="T1" fmla="*/ 34 h 64"/>
                  <a:gd name="T2" fmla="*/ 0 w 59"/>
                  <a:gd name="T3" fmla="*/ 0 h 64"/>
                  <a:gd name="T4" fmla="*/ 34 w 59"/>
                  <a:gd name="T5" fmla="*/ 39 h 64"/>
                  <a:gd name="T6" fmla="*/ 58 w 59"/>
                  <a:gd name="T7" fmla="*/ 63 h 64"/>
                  <a:gd name="T8" fmla="*/ 24 w 59"/>
                  <a:gd name="T9" fmla="*/ 3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34"/>
                    </a:moveTo>
                    <a:lnTo>
                      <a:pt x="0" y="0"/>
                    </a:lnTo>
                    <a:lnTo>
                      <a:pt x="34" y="39"/>
                    </a:lnTo>
                    <a:lnTo>
                      <a:pt x="58" y="63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50" name="Freeform 1670"/>
              <p:cNvSpPr>
                <a:spLocks/>
              </p:cNvSpPr>
              <p:nvPr/>
            </p:nvSpPr>
            <p:spPr bwMode="auto">
              <a:xfrm>
                <a:off x="1977" y="2135"/>
                <a:ext cx="59" cy="25"/>
              </a:xfrm>
              <a:custGeom>
                <a:avLst/>
                <a:gdLst>
                  <a:gd name="T0" fmla="*/ 24 w 59"/>
                  <a:gd name="T1" fmla="*/ 0 h 25"/>
                  <a:gd name="T2" fmla="*/ 0 w 59"/>
                  <a:gd name="T3" fmla="*/ 24 h 25"/>
                  <a:gd name="T4" fmla="*/ 34 w 59"/>
                  <a:gd name="T5" fmla="*/ 24 h 25"/>
                  <a:gd name="T6" fmla="*/ 58 w 59"/>
                  <a:gd name="T7" fmla="*/ 5 h 25"/>
                  <a:gd name="T8" fmla="*/ 24 w 5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5"/>
                  <a:gd name="T17" fmla="*/ 59 w 5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5">
                    <a:moveTo>
                      <a:pt x="24" y="0"/>
                    </a:moveTo>
                    <a:lnTo>
                      <a:pt x="0" y="24"/>
                    </a:lnTo>
                    <a:lnTo>
                      <a:pt x="34" y="24"/>
                    </a:lnTo>
                    <a:lnTo>
                      <a:pt x="58" y="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51" name="Freeform 1671"/>
              <p:cNvSpPr>
                <a:spLocks/>
              </p:cNvSpPr>
              <p:nvPr/>
            </p:nvSpPr>
            <p:spPr bwMode="auto">
              <a:xfrm>
                <a:off x="1209" y="2443"/>
                <a:ext cx="59" cy="44"/>
              </a:xfrm>
              <a:custGeom>
                <a:avLst/>
                <a:gdLst>
                  <a:gd name="T0" fmla="*/ 24 w 59"/>
                  <a:gd name="T1" fmla="*/ 19 h 44"/>
                  <a:gd name="T2" fmla="*/ 0 w 59"/>
                  <a:gd name="T3" fmla="*/ 0 h 44"/>
                  <a:gd name="T4" fmla="*/ 29 w 59"/>
                  <a:gd name="T5" fmla="*/ 19 h 44"/>
                  <a:gd name="T6" fmla="*/ 58 w 59"/>
                  <a:gd name="T7" fmla="*/ 43 h 44"/>
                  <a:gd name="T8" fmla="*/ 24 w 5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19"/>
                    </a:moveTo>
                    <a:lnTo>
                      <a:pt x="0" y="0"/>
                    </a:lnTo>
                    <a:lnTo>
                      <a:pt x="29" y="19"/>
                    </a:lnTo>
                    <a:lnTo>
                      <a:pt x="58" y="43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52" name="Freeform 1672"/>
              <p:cNvSpPr>
                <a:spLocks/>
              </p:cNvSpPr>
              <p:nvPr/>
            </p:nvSpPr>
            <p:spPr bwMode="auto">
              <a:xfrm>
                <a:off x="1089" y="2116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19 h 64"/>
                  <a:gd name="T4" fmla="*/ 34 w 59"/>
                  <a:gd name="T5" fmla="*/ 0 h 64"/>
                  <a:gd name="T6" fmla="*/ 58 w 59"/>
                  <a:gd name="T7" fmla="*/ 43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19"/>
                    </a:lnTo>
                    <a:lnTo>
                      <a:pt x="34" y="0"/>
                    </a:lnTo>
                    <a:lnTo>
                      <a:pt x="58" y="43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53" name="Freeform 1673"/>
              <p:cNvSpPr>
                <a:spLocks/>
              </p:cNvSpPr>
              <p:nvPr/>
            </p:nvSpPr>
            <p:spPr bwMode="auto">
              <a:xfrm>
                <a:off x="1104" y="2236"/>
                <a:ext cx="64" cy="73"/>
              </a:xfrm>
              <a:custGeom>
                <a:avLst/>
                <a:gdLst>
                  <a:gd name="T0" fmla="*/ 28 w 64"/>
                  <a:gd name="T1" fmla="*/ 72 h 73"/>
                  <a:gd name="T2" fmla="*/ 0 w 64"/>
                  <a:gd name="T3" fmla="*/ 19 h 73"/>
                  <a:gd name="T4" fmla="*/ 34 w 64"/>
                  <a:gd name="T5" fmla="*/ 0 h 73"/>
                  <a:gd name="T6" fmla="*/ 63 w 64"/>
                  <a:gd name="T7" fmla="*/ 63 h 73"/>
                  <a:gd name="T8" fmla="*/ 28 w 64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3"/>
                  <a:gd name="T17" fmla="*/ 64 w 64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3">
                    <a:moveTo>
                      <a:pt x="28" y="72"/>
                    </a:moveTo>
                    <a:lnTo>
                      <a:pt x="0" y="19"/>
                    </a:lnTo>
                    <a:lnTo>
                      <a:pt x="34" y="0"/>
                    </a:lnTo>
                    <a:lnTo>
                      <a:pt x="63" y="63"/>
                    </a:lnTo>
                    <a:lnTo>
                      <a:pt x="28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54" name="Freeform 1674"/>
              <p:cNvSpPr>
                <a:spLocks/>
              </p:cNvSpPr>
              <p:nvPr/>
            </p:nvSpPr>
            <p:spPr bwMode="auto">
              <a:xfrm>
                <a:off x="1023" y="2174"/>
                <a:ext cx="58" cy="82"/>
              </a:xfrm>
              <a:custGeom>
                <a:avLst/>
                <a:gdLst>
                  <a:gd name="T0" fmla="*/ 24 w 58"/>
                  <a:gd name="T1" fmla="*/ 81 h 82"/>
                  <a:gd name="T2" fmla="*/ 0 w 58"/>
                  <a:gd name="T3" fmla="*/ 57 h 82"/>
                  <a:gd name="T4" fmla="*/ 33 w 58"/>
                  <a:gd name="T5" fmla="*/ 0 h 82"/>
                  <a:gd name="T6" fmla="*/ 57 w 58"/>
                  <a:gd name="T7" fmla="*/ 38 h 82"/>
                  <a:gd name="T8" fmla="*/ 24 w 58"/>
                  <a:gd name="T9" fmla="*/ 8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2"/>
                  <a:gd name="T17" fmla="*/ 58 w 58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2">
                    <a:moveTo>
                      <a:pt x="24" y="81"/>
                    </a:moveTo>
                    <a:lnTo>
                      <a:pt x="0" y="57"/>
                    </a:lnTo>
                    <a:lnTo>
                      <a:pt x="33" y="0"/>
                    </a:lnTo>
                    <a:lnTo>
                      <a:pt x="57" y="38"/>
                    </a:lnTo>
                    <a:lnTo>
                      <a:pt x="24" y="8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55" name="Freeform 1675"/>
              <p:cNvSpPr>
                <a:spLocks/>
              </p:cNvSpPr>
              <p:nvPr/>
            </p:nvSpPr>
            <p:spPr bwMode="auto">
              <a:xfrm>
                <a:off x="1679" y="2443"/>
                <a:ext cx="59" cy="44"/>
              </a:xfrm>
              <a:custGeom>
                <a:avLst/>
                <a:gdLst>
                  <a:gd name="T0" fmla="*/ 29 w 59"/>
                  <a:gd name="T1" fmla="*/ 43 h 44"/>
                  <a:gd name="T2" fmla="*/ 0 w 59"/>
                  <a:gd name="T3" fmla="*/ 0 h 44"/>
                  <a:gd name="T4" fmla="*/ 34 w 59"/>
                  <a:gd name="T5" fmla="*/ 0 h 44"/>
                  <a:gd name="T6" fmla="*/ 58 w 59"/>
                  <a:gd name="T7" fmla="*/ 43 h 44"/>
                  <a:gd name="T8" fmla="*/ 29 w 59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9" y="43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58" y="43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56" name="Freeform 1676"/>
              <p:cNvSpPr>
                <a:spLocks/>
              </p:cNvSpPr>
              <p:nvPr/>
            </p:nvSpPr>
            <p:spPr bwMode="auto">
              <a:xfrm>
                <a:off x="2227" y="2299"/>
                <a:ext cx="63" cy="44"/>
              </a:xfrm>
              <a:custGeom>
                <a:avLst/>
                <a:gdLst>
                  <a:gd name="T0" fmla="*/ 29 w 63"/>
                  <a:gd name="T1" fmla="*/ 43 h 44"/>
                  <a:gd name="T2" fmla="*/ 0 w 63"/>
                  <a:gd name="T3" fmla="*/ 9 h 44"/>
                  <a:gd name="T4" fmla="*/ 33 w 63"/>
                  <a:gd name="T5" fmla="*/ 0 h 44"/>
                  <a:gd name="T6" fmla="*/ 62 w 63"/>
                  <a:gd name="T7" fmla="*/ 9 h 44"/>
                  <a:gd name="T8" fmla="*/ 29 w 63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4"/>
                  <a:gd name="T17" fmla="*/ 63 w 6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4">
                    <a:moveTo>
                      <a:pt x="29" y="43"/>
                    </a:moveTo>
                    <a:lnTo>
                      <a:pt x="0" y="9"/>
                    </a:lnTo>
                    <a:lnTo>
                      <a:pt x="33" y="0"/>
                    </a:lnTo>
                    <a:lnTo>
                      <a:pt x="62" y="9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57" name="Freeform 1677"/>
              <p:cNvSpPr>
                <a:spLocks/>
              </p:cNvSpPr>
              <p:nvPr/>
            </p:nvSpPr>
            <p:spPr bwMode="auto">
              <a:xfrm>
                <a:off x="951" y="2347"/>
                <a:ext cx="58" cy="49"/>
              </a:xfrm>
              <a:custGeom>
                <a:avLst/>
                <a:gdLst>
                  <a:gd name="T0" fmla="*/ 24 w 58"/>
                  <a:gd name="T1" fmla="*/ 28 h 49"/>
                  <a:gd name="T2" fmla="*/ 0 w 58"/>
                  <a:gd name="T3" fmla="*/ 48 h 49"/>
                  <a:gd name="T4" fmla="*/ 33 w 58"/>
                  <a:gd name="T5" fmla="*/ 4 h 49"/>
                  <a:gd name="T6" fmla="*/ 57 w 58"/>
                  <a:gd name="T7" fmla="*/ 0 h 49"/>
                  <a:gd name="T8" fmla="*/ 24 w 58"/>
                  <a:gd name="T9" fmla="*/ 2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28"/>
                    </a:moveTo>
                    <a:lnTo>
                      <a:pt x="0" y="48"/>
                    </a:lnTo>
                    <a:lnTo>
                      <a:pt x="33" y="4"/>
                    </a:lnTo>
                    <a:lnTo>
                      <a:pt x="57" y="0"/>
                    </a:lnTo>
                    <a:lnTo>
                      <a:pt x="2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58" name="Freeform 1678"/>
              <p:cNvSpPr>
                <a:spLocks/>
              </p:cNvSpPr>
              <p:nvPr/>
            </p:nvSpPr>
            <p:spPr bwMode="auto">
              <a:xfrm>
                <a:off x="2035" y="2140"/>
                <a:ext cx="58" cy="25"/>
              </a:xfrm>
              <a:custGeom>
                <a:avLst/>
                <a:gdLst>
                  <a:gd name="T0" fmla="*/ 28 w 58"/>
                  <a:gd name="T1" fmla="*/ 0 h 25"/>
                  <a:gd name="T2" fmla="*/ 0 w 58"/>
                  <a:gd name="T3" fmla="*/ 0 h 25"/>
                  <a:gd name="T4" fmla="*/ 33 w 58"/>
                  <a:gd name="T5" fmla="*/ 19 h 25"/>
                  <a:gd name="T6" fmla="*/ 57 w 58"/>
                  <a:gd name="T7" fmla="*/ 24 h 25"/>
                  <a:gd name="T8" fmla="*/ 28 w 5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5"/>
                  <a:gd name="T17" fmla="*/ 58 w 5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5">
                    <a:moveTo>
                      <a:pt x="28" y="0"/>
                    </a:moveTo>
                    <a:lnTo>
                      <a:pt x="0" y="0"/>
                    </a:lnTo>
                    <a:lnTo>
                      <a:pt x="33" y="19"/>
                    </a:lnTo>
                    <a:lnTo>
                      <a:pt x="57" y="24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59" name="Freeform 1679"/>
              <p:cNvSpPr>
                <a:spLocks/>
              </p:cNvSpPr>
              <p:nvPr/>
            </p:nvSpPr>
            <p:spPr bwMode="auto">
              <a:xfrm>
                <a:off x="1359" y="2419"/>
                <a:ext cx="58" cy="53"/>
              </a:xfrm>
              <a:custGeom>
                <a:avLst/>
                <a:gdLst>
                  <a:gd name="T0" fmla="*/ 24 w 58"/>
                  <a:gd name="T1" fmla="*/ 33 h 53"/>
                  <a:gd name="T2" fmla="*/ 0 w 58"/>
                  <a:gd name="T3" fmla="*/ 52 h 53"/>
                  <a:gd name="T4" fmla="*/ 33 w 58"/>
                  <a:gd name="T5" fmla="*/ 9 h 53"/>
                  <a:gd name="T6" fmla="*/ 57 w 58"/>
                  <a:gd name="T7" fmla="*/ 0 h 53"/>
                  <a:gd name="T8" fmla="*/ 24 w 58"/>
                  <a:gd name="T9" fmla="*/ 3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3"/>
                  <a:gd name="T17" fmla="*/ 58 w 5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3">
                    <a:moveTo>
                      <a:pt x="24" y="33"/>
                    </a:moveTo>
                    <a:lnTo>
                      <a:pt x="0" y="52"/>
                    </a:lnTo>
                    <a:lnTo>
                      <a:pt x="33" y="9"/>
                    </a:lnTo>
                    <a:lnTo>
                      <a:pt x="57" y="0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60" name="Freeform 1680"/>
              <p:cNvSpPr>
                <a:spLocks/>
              </p:cNvSpPr>
              <p:nvPr/>
            </p:nvSpPr>
            <p:spPr bwMode="auto">
              <a:xfrm>
                <a:off x="1655" y="2380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5 h 64"/>
                  <a:gd name="T4" fmla="*/ 34 w 59"/>
                  <a:gd name="T5" fmla="*/ 0 h 64"/>
                  <a:gd name="T6" fmla="*/ 58 w 59"/>
                  <a:gd name="T7" fmla="*/ 63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5"/>
                    </a:lnTo>
                    <a:lnTo>
                      <a:pt x="34" y="0"/>
                    </a:lnTo>
                    <a:lnTo>
                      <a:pt x="58" y="63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61" name="Freeform 1681"/>
              <p:cNvSpPr>
                <a:spLocks/>
              </p:cNvSpPr>
              <p:nvPr/>
            </p:nvSpPr>
            <p:spPr bwMode="auto">
              <a:xfrm>
                <a:off x="984" y="2303"/>
                <a:ext cx="58" cy="49"/>
              </a:xfrm>
              <a:custGeom>
                <a:avLst/>
                <a:gdLst>
                  <a:gd name="T0" fmla="*/ 24 w 58"/>
                  <a:gd name="T1" fmla="*/ 44 h 49"/>
                  <a:gd name="T2" fmla="*/ 0 w 58"/>
                  <a:gd name="T3" fmla="*/ 48 h 49"/>
                  <a:gd name="T4" fmla="*/ 28 w 58"/>
                  <a:gd name="T5" fmla="*/ 0 h 49"/>
                  <a:gd name="T6" fmla="*/ 57 w 58"/>
                  <a:gd name="T7" fmla="*/ 10 h 49"/>
                  <a:gd name="T8" fmla="*/ 24 w 58"/>
                  <a:gd name="T9" fmla="*/ 4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44"/>
                    </a:moveTo>
                    <a:lnTo>
                      <a:pt x="0" y="48"/>
                    </a:lnTo>
                    <a:lnTo>
                      <a:pt x="28" y="0"/>
                    </a:lnTo>
                    <a:lnTo>
                      <a:pt x="57" y="10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62" name="Freeform 1682"/>
              <p:cNvSpPr>
                <a:spLocks/>
              </p:cNvSpPr>
              <p:nvPr/>
            </p:nvSpPr>
            <p:spPr bwMode="auto">
              <a:xfrm>
                <a:off x="1056" y="2135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39 h 78"/>
                  <a:gd name="T4" fmla="*/ 33 w 58"/>
                  <a:gd name="T5" fmla="*/ 0 h 78"/>
                  <a:gd name="T6" fmla="*/ 57 w 58"/>
                  <a:gd name="T7" fmla="*/ 44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39"/>
                    </a:lnTo>
                    <a:lnTo>
                      <a:pt x="33" y="0"/>
                    </a:lnTo>
                    <a:lnTo>
                      <a:pt x="57" y="44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63" name="Freeform 1683"/>
              <p:cNvSpPr>
                <a:spLocks/>
              </p:cNvSpPr>
              <p:nvPr/>
            </p:nvSpPr>
            <p:spPr bwMode="auto">
              <a:xfrm>
                <a:off x="1440" y="2174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53 h 63"/>
                  <a:gd name="T4" fmla="*/ 33 w 58"/>
                  <a:gd name="T5" fmla="*/ 0 h 63"/>
                  <a:gd name="T6" fmla="*/ 57 w 58"/>
                  <a:gd name="T7" fmla="*/ 5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53"/>
                    </a:lnTo>
                    <a:lnTo>
                      <a:pt x="33" y="0"/>
                    </a:lnTo>
                    <a:lnTo>
                      <a:pt x="57" y="5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64" name="Freeform 1684"/>
              <p:cNvSpPr>
                <a:spLocks/>
              </p:cNvSpPr>
              <p:nvPr/>
            </p:nvSpPr>
            <p:spPr bwMode="auto">
              <a:xfrm>
                <a:off x="917" y="2375"/>
                <a:ext cx="59" cy="54"/>
              </a:xfrm>
              <a:custGeom>
                <a:avLst/>
                <a:gdLst>
                  <a:gd name="T0" fmla="*/ 24 w 59"/>
                  <a:gd name="T1" fmla="*/ 20 h 54"/>
                  <a:gd name="T2" fmla="*/ 0 w 59"/>
                  <a:gd name="T3" fmla="*/ 53 h 54"/>
                  <a:gd name="T4" fmla="*/ 34 w 59"/>
                  <a:gd name="T5" fmla="*/ 20 h 54"/>
                  <a:gd name="T6" fmla="*/ 58 w 59"/>
                  <a:gd name="T7" fmla="*/ 0 h 54"/>
                  <a:gd name="T8" fmla="*/ 24 w 59"/>
                  <a:gd name="T9" fmla="*/ 2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20"/>
                    </a:moveTo>
                    <a:lnTo>
                      <a:pt x="0" y="53"/>
                    </a:lnTo>
                    <a:lnTo>
                      <a:pt x="34" y="20"/>
                    </a:lnTo>
                    <a:lnTo>
                      <a:pt x="58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65" name="Freeform 1685"/>
              <p:cNvSpPr>
                <a:spLocks/>
              </p:cNvSpPr>
              <p:nvPr/>
            </p:nvSpPr>
            <p:spPr bwMode="auto">
              <a:xfrm>
                <a:off x="1080" y="2179"/>
                <a:ext cx="58" cy="77"/>
              </a:xfrm>
              <a:custGeom>
                <a:avLst/>
                <a:gdLst>
                  <a:gd name="T0" fmla="*/ 24 w 58"/>
                  <a:gd name="T1" fmla="*/ 76 h 77"/>
                  <a:gd name="T2" fmla="*/ 0 w 58"/>
                  <a:gd name="T3" fmla="*/ 33 h 77"/>
                  <a:gd name="T4" fmla="*/ 33 w 58"/>
                  <a:gd name="T5" fmla="*/ 0 h 77"/>
                  <a:gd name="T6" fmla="*/ 57 w 58"/>
                  <a:gd name="T7" fmla="*/ 57 h 77"/>
                  <a:gd name="T8" fmla="*/ 24 w 5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7"/>
                  <a:gd name="T17" fmla="*/ 58 w 5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7">
                    <a:moveTo>
                      <a:pt x="24" y="76"/>
                    </a:moveTo>
                    <a:lnTo>
                      <a:pt x="0" y="33"/>
                    </a:lnTo>
                    <a:lnTo>
                      <a:pt x="33" y="0"/>
                    </a:lnTo>
                    <a:lnTo>
                      <a:pt x="57" y="57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66" name="Freeform 1686"/>
              <p:cNvSpPr>
                <a:spLocks/>
              </p:cNvSpPr>
              <p:nvPr/>
            </p:nvSpPr>
            <p:spPr bwMode="auto">
              <a:xfrm>
                <a:off x="1847" y="2251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48 h 63"/>
                  <a:gd name="T4" fmla="*/ 34 w 59"/>
                  <a:gd name="T5" fmla="*/ 0 h 63"/>
                  <a:gd name="T6" fmla="*/ 58 w 59"/>
                  <a:gd name="T7" fmla="*/ 0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48"/>
                    </a:lnTo>
                    <a:lnTo>
                      <a:pt x="34" y="0"/>
                    </a:lnTo>
                    <a:lnTo>
                      <a:pt x="58" y="0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67" name="Freeform 1687"/>
              <p:cNvSpPr>
                <a:spLocks/>
              </p:cNvSpPr>
              <p:nvPr/>
            </p:nvSpPr>
            <p:spPr bwMode="auto">
              <a:xfrm>
                <a:off x="2145" y="2217"/>
                <a:ext cx="59" cy="59"/>
              </a:xfrm>
              <a:custGeom>
                <a:avLst/>
                <a:gdLst>
                  <a:gd name="T0" fmla="*/ 24 w 59"/>
                  <a:gd name="T1" fmla="*/ 48 h 59"/>
                  <a:gd name="T2" fmla="*/ 0 w 59"/>
                  <a:gd name="T3" fmla="*/ 0 h 59"/>
                  <a:gd name="T4" fmla="*/ 34 w 59"/>
                  <a:gd name="T5" fmla="*/ 29 h 59"/>
                  <a:gd name="T6" fmla="*/ 58 w 59"/>
                  <a:gd name="T7" fmla="*/ 58 h 59"/>
                  <a:gd name="T8" fmla="*/ 24 w 59"/>
                  <a:gd name="T9" fmla="*/ 4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48"/>
                    </a:moveTo>
                    <a:lnTo>
                      <a:pt x="0" y="0"/>
                    </a:lnTo>
                    <a:lnTo>
                      <a:pt x="34" y="29"/>
                    </a:lnTo>
                    <a:lnTo>
                      <a:pt x="58" y="58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68" name="Freeform 1688"/>
              <p:cNvSpPr>
                <a:spLocks/>
              </p:cNvSpPr>
              <p:nvPr/>
            </p:nvSpPr>
            <p:spPr bwMode="auto">
              <a:xfrm>
                <a:off x="1012" y="2255"/>
                <a:ext cx="64" cy="59"/>
              </a:xfrm>
              <a:custGeom>
                <a:avLst/>
                <a:gdLst>
                  <a:gd name="T0" fmla="*/ 29 w 64"/>
                  <a:gd name="T1" fmla="*/ 58 h 59"/>
                  <a:gd name="T2" fmla="*/ 0 w 64"/>
                  <a:gd name="T3" fmla="*/ 48 h 59"/>
                  <a:gd name="T4" fmla="*/ 34 w 64"/>
                  <a:gd name="T5" fmla="*/ 0 h 59"/>
                  <a:gd name="T6" fmla="*/ 63 w 64"/>
                  <a:gd name="T7" fmla="*/ 29 h 59"/>
                  <a:gd name="T8" fmla="*/ 29 w 64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9"/>
                  <a:gd name="T17" fmla="*/ 64 w 6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9">
                    <a:moveTo>
                      <a:pt x="29" y="58"/>
                    </a:moveTo>
                    <a:lnTo>
                      <a:pt x="0" y="48"/>
                    </a:lnTo>
                    <a:lnTo>
                      <a:pt x="34" y="0"/>
                    </a:lnTo>
                    <a:lnTo>
                      <a:pt x="63" y="29"/>
                    </a:lnTo>
                    <a:lnTo>
                      <a:pt x="29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69" name="Freeform 1689"/>
              <p:cNvSpPr>
                <a:spLocks/>
              </p:cNvSpPr>
              <p:nvPr/>
            </p:nvSpPr>
            <p:spPr bwMode="auto">
              <a:xfrm>
                <a:off x="1392" y="2375"/>
                <a:ext cx="58" cy="54"/>
              </a:xfrm>
              <a:custGeom>
                <a:avLst/>
                <a:gdLst>
                  <a:gd name="T0" fmla="*/ 24 w 58"/>
                  <a:gd name="T1" fmla="*/ 44 h 54"/>
                  <a:gd name="T2" fmla="*/ 0 w 58"/>
                  <a:gd name="T3" fmla="*/ 53 h 54"/>
                  <a:gd name="T4" fmla="*/ 28 w 58"/>
                  <a:gd name="T5" fmla="*/ 0 h 54"/>
                  <a:gd name="T6" fmla="*/ 57 w 58"/>
                  <a:gd name="T7" fmla="*/ 0 h 54"/>
                  <a:gd name="T8" fmla="*/ 24 w 58"/>
                  <a:gd name="T9" fmla="*/ 4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44"/>
                    </a:moveTo>
                    <a:lnTo>
                      <a:pt x="0" y="53"/>
                    </a:lnTo>
                    <a:lnTo>
                      <a:pt x="28" y="0"/>
                    </a:lnTo>
                    <a:lnTo>
                      <a:pt x="57" y="0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70" name="Freeform 1690"/>
              <p:cNvSpPr>
                <a:spLocks/>
              </p:cNvSpPr>
              <p:nvPr/>
            </p:nvSpPr>
            <p:spPr bwMode="auto">
              <a:xfrm>
                <a:off x="1047" y="2212"/>
                <a:ext cx="58" cy="73"/>
              </a:xfrm>
              <a:custGeom>
                <a:avLst/>
                <a:gdLst>
                  <a:gd name="T0" fmla="*/ 29 w 58"/>
                  <a:gd name="T1" fmla="*/ 72 h 73"/>
                  <a:gd name="T2" fmla="*/ 0 w 58"/>
                  <a:gd name="T3" fmla="*/ 43 h 73"/>
                  <a:gd name="T4" fmla="*/ 33 w 58"/>
                  <a:gd name="T5" fmla="*/ 0 h 73"/>
                  <a:gd name="T6" fmla="*/ 57 w 58"/>
                  <a:gd name="T7" fmla="*/ 43 h 73"/>
                  <a:gd name="T8" fmla="*/ 29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9" y="72"/>
                    </a:moveTo>
                    <a:lnTo>
                      <a:pt x="0" y="43"/>
                    </a:lnTo>
                    <a:lnTo>
                      <a:pt x="33" y="0"/>
                    </a:lnTo>
                    <a:lnTo>
                      <a:pt x="57" y="43"/>
                    </a:lnTo>
                    <a:lnTo>
                      <a:pt x="29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71" name="Freeform 1691"/>
              <p:cNvSpPr>
                <a:spLocks/>
              </p:cNvSpPr>
              <p:nvPr/>
            </p:nvSpPr>
            <p:spPr bwMode="auto">
              <a:xfrm>
                <a:off x="1324" y="2452"/>
                <a:ext cx="60" cy="40"/>
              </a:xfrm>
              <a:custGeom>
                <a:avLst/>
                <a:gdLst>
                  <a:gd name="T0" fmla="*/ 24 w 60"/>
                  <a:gd name="T1" fmla="*/ 15 h 40"/>
                  <a:gd name="T2" fmla="*/ 0 w 60"/>
                  <a:gd name="T3" fmla="*/ 39 h 40"/>
                  <a:gd name="T4" fmla="*/ 35 w 60"/>
                  <a:gd name="T5" fmla="*/ 19 h 40"/>
                  <a:gd name="T6" fmla="*/ 59 w 60"/>
                  <a:gd name="T7" fmla="*/ 0 h 40"/>
                  <a:gd name="T8" fmla="*/ 24 w 60"/>
                  <a:gd name="T9" fmla="*/ 1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0"/>
                  <a:gd name="T17" fmla="*/ 60 w 6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0">
                    <a:moveTo>
                      <a:pt x="24" y="15"/>
                    </a:moveTo>
                    <a:lnTo>
                      <a:pt x="0" y="39"/>
                    </a:lnTo>
                    <a:lnTo>
                      <a:pt x="35" y="19"/>
                    </a:lnTo>
                    <a:lnTo>
                      <a:pt x="59" y="0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72" name="Freeform 1692"/>
              <p:cNvSpPr>
                <a:spLocks/>
              </p:cNvSpPr>
              <p:nvPr/>
            </p:nvSpPr>
            <p:spPr bwMode="auto">
              <a:xfrm>
                <a:off x="2385" y="2179"/>
                <a:ext cx="59" cy="53"/>
              </a:xfrm>
              <a:custGeom>
                <a:avLst/>
                <a:gdLst>
                  <a:gd name="T0" fmla="*/ 24 w 59"/>
                  <a:gd name="T1" fmla="*/ 19 h 53"/>
                  <a:gd name="T2" fmla="*/ 0 w 59"/>
                  <a:gd name="T3" fmla="*/ 52 h 53"/>
                  <a:gd name="T4" fmla="*/ 34 w 59"/>
                  <a:gd name="T5" fmla="*/ 38 h 53"/>
                  <a:gd name="T6" fmla="*/ 58 w 59"/>
                  <a:gd name="T7" fmla="*/ 0 h 53"/>
                  <a:gd name="T8" fmla="*/ 24 w 59"/>
                  <a:gd name="T9" fmla="*/ 19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3"/>
                  <a:gd name="T17" fmla="*/ 59 w 5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3">
                    <a:moveTo>
                      <a:pt x="24" y="19"/>
                    </a:moveTo>
                    <a:lnTo>
                      <a:pt x="0" y="52"/>
                    </a:lnTo>
                    <a:lnTo>
                      <a:pt x="34" y="38"/>
                    </a:lnTo>
                    <a:lnTo>
                      <a:pt x="58" y="0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73" name="Freeform 1693"/>
              <p:cNvSpPr>
                <a:spLocks/>
              </p:cNvSpPr>
              <p:nvPr/>
            </p:nvSpPr>
            <p:spPr bwMode="auto">
              <a:xfrm>
                <a:off x="1708" y="2486"/>
                <a:ext cx="60" cy="25"/>
              </a:xfrm>
              <a:custGeom>
                <a:avLst/>
                <a:gdLst>
                  <a:gd name="T0" fmla="*/ 24 w 60"/>
                  <a:gd name="T1" fmla="*/ 24 h 25"/>
                  <a:gd name="T2" fmla="*/ 0 w 60"/>
                  <a:gd name="T3" fmla="*/ 0 h 25"/>
                  <a:gd name="T4" fmla="*/ 30 w 60"/>
                  <a:gd name="T5" fmla="*/ 0 h 25"/>
                  <a:gd name="T6" fmla="*/ 59 w 60"/>
                  <a:gd name="T7" fmla="*/ 24 h 25"/>
                  <a:gd name="T8" fmla="*/ 24 w 60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5"/>
                  <a:gd name="T17" fmla="*/ 60 w 6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5">
                    <a:moveTo>
                      <a:pt x="24" y="24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59" y="24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74" name="Freeform 1694"/>
              <p:cNvSpPr>
                <a:spLocks/>
              </p:cNvSpPr>
              <p:nvPr/>
            </p:nvSpPr>
            <p:spPr bwMode="auto">
              <a:xfrm>
                <a:off x="1503" y="2116"/>
                <a:ext cx="62" cy="20"/>
              </a:xfrm>
              <a:custGeom>
                <a:avLst/>
                <a:gdLst>
                  <a:gd name="T0" fmla="*/ 29 w 62"/>
                  <a:gd name="T1" fmla="*/ 19 h 20"/>
                  <a:gd name="T2" fmla="*/ 0 w 62"/>
                  <a:gd name="T3" fmla="*/ 19 h 20"/>
                  <a:gd name="T4" fmla="*/ 33 w 62"/>
                  <a:gd name="T5" fmla="*/ 0 h 20"/>
                  <a:gd name="T6" fmla="*/ 61 w 62"/>
                  <a:gd name="T7" fmla="*/ 0 h 20"/>
                  <a:gd name="T8" fmla="*/ 29 w 62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20"/>
                  <a:gd name="T17" fmla="*/ 62 w 6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20">
                    <a:moveTo>
                      <a:pt x="29" y="19"/>
                    </a:moveTo>
                    <a:lnTo>
                      <a:pt x="0" y="19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75" name="Freeform 1695"/>
              <p:cNvSpPr>
                <a:spLocks/>
              </p:cNvSpPr>
              <p:nvPr/>
            </p:nvSpPr>
            <p:spPr bwMode="auto">
              <a:xfrm>
                <a:off x="2169" y="2265"/>
                <a:ext cx="59" cy="54"/>
              </a:xfrm>
              <a:custGeom>
                <a:avLst/>
                <a:gdLst>
                  <a:gd name="T0" fmla="*/ 30 w 59"/>
                  <a:gd name="T1" fmla="*/ 53 h 54"/>
                  <a:gd name="T2" fmla="*/ 0 w 59"/>
                  <a:gd name="T3" fmla="*/ 0 h 54"/>
                  <a:gd name="T4" fmla="*/ 34 w 59"/>
                  <a:gd name="T5" fmla="*/ 10 h 54"/>
                  <a:gd name="T6" fmla="*/ 58 w 59"/>
                  <a:gd name="T7" fmla="*/ 43 h 54"/>
                  <a:gd name="T8" fmla="*/ 30 w 59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30" y="53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58" y="43"/>
                    </a:lnTo>
                    <a:lnTo>
                      <a:pt x="30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76" name="Freeform 1696"/>
              <p:cNvSpPr>
                <a:spLocks/>
              </p:cNvSpPr>
              <p:nvPr/>
            </p:nvSpPr>
            <p:spPr bwMode="auto">
              <a:xfrm>
                <a:off x="1636" y="2241"/>
                <a:ext cx="64" cy="73"/>
              </a:xfrm>
              <a:custGeom>
                <a:avLst/>
                <a:gdLst>
                  <a:gd name="T0" fmla="*/ 29 w 64"/>
                  <a:gd name="T1" fmla="*/ 72 h 73"/>
                  <a:gd name="T2" fmla="*/ 0 w 64"/>
                  <a:gd name="T3" fmla="*/ 5 h 73"/>
                  <a:gd name="T4" fmla="*/ 34 w 64"/>
                  <a:gd name="T5" fmla="*/ 0 h 73"/>
                  <a:gd name="T6" fmla="*/ 63 w 64"/>
                  <a:gd name="T7" fmla="*/ 62 h 73"/>
                  <a:gd name="T8" fmla="*/ 29 w 64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3"/>
                  <a:gd name="T17" fmla="*/ 64 w 64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3">
                    <a:moveTo>
                      <a:pt x="29" y="72"/>
                    </a:moveTo>
                    <a:lnTo>
                      <a:pt x="0" y="5"/>
                    </a:lnTo>
                    <a:lnTo>
                      <a:pt x="34" y="0"/>
                    </a:lnTo>
                    <a:lnTo>
                      <a:pt x="63" y="62"/>
                    </a:lnTo>
                    <a:lnTo>
                      <a:pt x="29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77" name="Freeform 1697"/>
              <p:cNvSpPr>
                <a:spLocks/>
              </p:cNvSpPr>
              <p:nvPr/>
            </p:nvSpPr>
            <p:spPr bwMode="auto">
              <a:xfrm>
                <a:off x="1799" y="2447"/>
                <a:ext cx="59" cy="45"/>
              </a:xfrm>
              <a:custGeom>
                <a:avLst/>
                <a:gdLst>
                  <a:gd name="T0" fmla="*/ 24 w 59"/>
                  <a:gd name="T1" fmla="*/ 44 h 45"/>
                  <a:gd name="T2" fmla="*/ 0 w 59"/>
                  <a:gd name="T3" fmla="*/ 44 h 45"/>
                  <a:gd name="T4" fmla="*/ 34 w 59"/>
                  <a:gd name="T5" fmla="*/ 0 h 45"/>
                  <a:gd name="T6" fmla="*/ 58 w 59"/>
                  <a:gd name="T7" fmla="*/ 5 h 45"/>
                  <a:gd name="T8" fmla="*/ 24 w 59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5"/>
                  <a:gd name="T17" fmla="*/ 59 w 5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5">
                    <a:moveTo>
                      <a:pt x="24" y="44"/>
                    </a:moveTo>
                    <a:lnTo>
                      <a:pt x="0" y="44"/>
                    </a:lnTo>
                    <a:lnTo>
                      <a:pt x="34" y="0"/>
                    </a:lnTo>
                    <a:lnTo>
                      <a:pt x="58" y="5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78" name="Freeform 1698"/>
              <p:cNvSpPr>
                <a:spLocks/>
              </p:cNvSpPr>
              <p:nvPr/>
            </p:nvSpPr>
            <p:spPr bwMode="auto">
              <a:xfrm>
                <a:off x="1431" y="2236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67 h 78"/>
                  <a:gd name="T4" fmla="*/ 33 w 58"/>
                  <a:gd name="T5" fmla="*/ 0 h 78"/>
                  <a:gd name="T6" fmla="*/ 57 w 58"/>
                  <a:gd name="T7" fmla="*/ 15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67"/>
                    </a:lnTo>
                    <a:lnTo>
                      <a:pt x="33" y="0"/>
                    </a:lnTo>
                    <a:lnTo>
                      <a:pt x="57" y="15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79" name="Freeform 1699"/>
              <p:cNvSpPr>
                <a:spLocks/>
              </p:cNvSpPr>
              <p:nvPr/>
            </p:nvSpPr>
            <p:spPr bwMode="auto">
              <a:xfrm>
                <a:off x="2199" y="2308"/>
                <a:ext cx="57" cy="64"/>
              </a:xfrm>
              <a:custGeom>
                <a:avLst/>
                <a:gdLst>
                  <a:gd name="T0" fmla="*/ 24 w 57"/>
                  <a:gd name="T1" fmla="*/ 63 h 64"/>
                  <a:gd name="T2" fmla="*/ 0 w 57"/>
                  <a:gd name="T3" fmla="*/ 10 h 64"/>
                  <a:gd name="T4" fmla="*/ 28 w 57"/>
                  <a:gd name="T5" fmla="*/ 0 h 64"/>
                  <a:gd name="T6" fmla="*/ 56 w 57"/>
                  <a:gd name="T7" fmla="*/ 34 h 64"/>
                  <a:gd name="T8" fmla="*/ 24 w 57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4"/>
                  <a:gd name="T17" fmla="*/ 57 w 5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4">
                    <a:moveTo>
                      <a:pt x="24" y="63"/>
                    </a:moveTo>
                    <a:lnTo>
                      <a:pt x="0" y="10"/>
                    </a:lnTo>
                    <a:lnTo>
                      <a:pt x="28" y="0"/>
                    </a:lnTo>
                    <a:lnTo>
                      <a:pt x="56" y="34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80" name="Freeform 1700"/>
              <p:cNvSpPr>
                <a:spLocks/>
              </p:cNvSpPr>
              <p:nvPr/>
            </p:nvSpPr>
            <p:spPr bwMode="auto">
              <a:xfrm>
                <a:off x="1075" y="2255"/>
                <a:ext cx="58" cy="64"/>
              </a:xfrm>
              <a:custGeom>
                <a:avLst/>
                <a:gdLst>
                  <a:gd name="T0" fmla="*/ 24 w 58"/>
                  <a:gd name="T1" fmla="*/ 63 h 64"/>
                  <a:gd name="T2" fmla="*/ 0 w 58"/>
                  <a:gd name="T3" fmla="*/ 29 h 64"/>
                  <a:gd name="T4" fmla="*/ 29 w 58"/>
                  <a:gd name="T5" fmla="*/ 0 h 64"/>
                  <a:gd name="T6" fmla="*/ 57 w 58"/>
                  <a:gd name="T7" fmla="*/ 53 h 64"/>
                  <a:gd name="T8" fmla="*/ 24 w 58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63"/>
                    </a:moveTo>
                    <a:lnTo>
                      <a:pt x="0" y="29"/>
                    </a:lnTo>
                    <a:lnTo>
                      <a:pt x="29" y="0"/>
                    </a:lnTo>
                    <a:lnTo>
                      <a:pt x="57" y="53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81" name="Freeform 1701"/>
              <p:cNvSpPr>
                <a:spLocks/>
              </p:cNvSpPr>
              <p:nvPr/>
            </p:nvSpPr>
            <p:spPr bwMode="auto">
              <a:xfrm>
                <a:off x="1839" y="2313"/>
                <a:ext cx="57" cy="78"/>
              </a:xfrm>
              <a:custGeom>
                <a:avLst/>
                <a:gdLst>
                  <a:gd name="T0" fmla="*/ 24 w 57"/>
                  <a:gd name="T1" fmla="*/ 77 h 78"/>
                  <a:gd name="T2" fmla="*/ 0 w 57"/>
                  <a:gd name="T3" fmla="*/ 62 h 78"/>
                  <a:gd name="T4" fmla="*/ 32 w 57"/>
                  <a:gd name="T5" fmla="*/ 0 h 78"/>
                  <a:gd name="T6" fmla="*/ 56 w 57"/>
                  <a:gd name="T7" fmla="*/ 10 h 78"/>
                  <a:gd name="T8" fmla="*/ 24 w 57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8"/>
                  <a:gd name="T17" fmla="*/ 57 w 5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8">
                    <a:moveTo>
                      <a:pt x="24" y="77"/>
                    </a:moveTo>
                    <a:lnTo>
                      <a:pt x="0" y="62"/>
                    </a:lnTo>
                    <a:lnTo>
                      <a:pt x="32" y="0"/>
                    </a:lnTo>
                    <a:lnTo>
                      <a:pt x="56" y="10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82" name="Freeform 1702"/>
              <p:cNvSpPr>
                <a:spLocks/>
              </p:cNvSpPr>
              <p:nvPr/>
            </p:nvSpPr>
            <p:spPr bwMode="auto">
              <a:xfrm>
                <a:off x="1473" y="2135"/>
                <a:ext cx="59" cy="45"/>
              </a:xfrm>
              <a:custGeom>
                <a:avLst/>
                <a:gdLst>
                  <a:gd name="T0" fmla="*/ 24 w 59"/>
                  <a:gd name="T1" fmla="*/ 44 h 45"/>
                  <a:gd name="T2" fmla="*/ 0 w 59"/>
                  <a:gd name="T3" fmla="*/ 39 h 45"/>
                  <a:gd name="T4" fmla="*/ 29 w 59"/>
                  <a:gd name="T5" fmla="*/ 0 h 45"/>
                  <a:gd name="T6" fmla="*/ 58 w 59"/>
                  <a:gd name="T7" fmla="*/ 0 h 45"/>
                  <a:gd name="T8" fmla="*/ 24 w 59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5"/>
                  <a:gd name="T17" fmla="*/ 59 w 5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5">
                    <a:moveTo>
                      <a:pt x="24" y="44"/>
                    </a:moveTo>
                    <a:lnTo>
                      <a:pt x="0" y="39"/>
                    </a:lnTo>
                    <a:lnTo>
                      <a:pt x="29" y="0"/>
                    </a:lnTo>
                    <a:lnTo>
                      <a:pt x="58" y="0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83" name="Freeform 1703"/>
              <p:cNvSpPr>
                <a:spLocks/>
              </p:cNvSpPr>
              <p:nvPr/>
            </p:nvSpPr>
            <p:spPr bwMode="auto">
              <a:xfrm>
                <a:off x="1631" y="2313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10 h 73"/>
                  <a:gd name="T4" fmla="*/ 34 w 59"/>
                  <a:gd name="T5" fmla="*/ 0 h 73"/>
                  <a:gd name="T6" fmla="*/ 58 w 59"/>
                  <a:gd name="T7" fmla="*/ 67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67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84" name="Freeform 1704"/>
              <p:cNvSpPr>
                <a:spLocks/>
              </p:cNvSpPr>
              <p:nvPr/>
            </p:nvSpPr>
            <p:spPr bwMode="auto">
              <a:xfrm>
                <a:off x="1099" y="2308"/>
                <a:ext cx="58" cy="54"/>
              </a:xfrm>
              <a:custGeom>
                <a:avLst/>
                <a:gdLst>
                  <a:gd name="T0" fmla="*/ 24 w 58"/>
                  <a:gd name="T1" fmla="*/ 43 h 54"/>
                  <a:gd name="T2" fmla="*/ 0 w 58"/>
                  <a:gd name="T3" fmla="*/ 10 h 54"/>
                  <a:gd name="T4" fmla="*/ 33 w 58"/>
                  <a:gd name="T5" fmla="*/ 0 h 54"/>
                  <a:gd name="T6" fmla="*/ 57 w 58"/>
                  <a:gd name="T7" fmla="*/ 53 h 54"/>
                  <a:gd name="T8" fmla="*/ 24 w 58"/>
                  <a:gd name="T9" fmla="*/ 4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43"/>
                    </a:moveTo>
                    <a:lnTo>
                      <a:pt x="0" y="10"/>
                    </a:lnTo>
                    <a:lnTo>
                      <a:pt x="33" y="0"/>
                    </a:lnTo>
                    <a:lnTo>
                      <a:pt x="57" y="53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85" name="Freeform 1705"/>
              <p:cNvSpPr>
                <a:spLocks/>
              </p:cNvSpPr>
              <p:nvPr/>
            </p:nvSpPr>
            <p:spPr bwMode="auto">
              <a:xfrm>
                <a:off x="1767" y="2491"/>
                <a:ext cx="57" cy="20"/>
              </a:xfrm>
              <a:custGeom>
                <a:avLst/>
                <a:gdLst>
                  <a:gd name="T0" fmla="*/ 24 w 57"/>
                  <a:gd name="T1" fmla="*/ 19 h 20"/>
                  <a:gd name="T2" fmla="*/ 0 w 57"/>
                  <a:gd name="T3" fmla="*/ 19 h 20"/>
                  <a:gd name="T4" fmla="*/ 32 w 57"/>
                  <a:gd name="T5" fmla="*/ 0 h 20"/>
                  <a:gd name="T6" fmla="*/ 56 w 57"/>
                  <a:gd name="T7" fmla="*/ 0 h 20"/>
                  <a:gd name="T8" fmla="*/ 24 w 57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0"/>
                  <a:gd name="T17" fmla="*/ 57 w 5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0">
                    <a:moveTo>
                      <a:pt x="24" y="19"/>
                    </a:moveTo>
                    <a:lnTo>
                      <a:pt x="0" y="19"/>
                    </a:lnTo>
                    <a:lnTo>
                      <a:pt x="32" y="0"/>
                    </a:lnTo>
                    <a:lnTo>
                      <a:pt x="56" y="0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86" name="Freeform 1706"/>
              <p:cNvSpPr>
                <a:spLocks/>
              </p:cNvSpPr>
              <p:nvPr/>
            </p:nvSpPr>
            <p:spPr bwMode="auto">
              <a:xfrm>
                <a:off x="1564" y="2116"/>
                <a:ext cx="60" cy="25"/>
              </a:xfrm>
              <a:custGeom>
                <a:avLst/>
                <a:gdLst>
                  <a:gd name="T0" fmla="*/ 24 w 60"/>
                  <a:gd name="T1" fmla="*/ 24 h 25"/>
                  <a:gd name="T2" fmla="*/ 0 w 60"/>
                  <a:gd name="T3" fmla="*/ 0 h 25"/>
                  <a:gd name="T4" fmla="*/ 30 w 60"/>
                  <a:gd name="T5" fmla="*/ 0 h 25"/>
                  <a:gd name="T6" fmla="*/ 59 w 60"/>
                  <a:gd name="T7" fmla="*/ 24 h 25"/>
                  <a:gd name="T8" fmla="*/ 24 w 60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5"/>
                  <a:gd name="T17" fmla="*/ 60 w 6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5">
                    <a:moveTo>
                      <a:pt x="24" y="24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59" y="24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87" name="Freeform 1707"/>
              <p:cNvSpPr>
                <a:spLocks/>
              </p:cNvSpPr>
              <p:nvPr/>
            </p:nvSpPr>
            <p:spPr bwMode="auto">
              <a:xfrm>
                <a:off x="883" y="2395"/>
                <a:ext cx="59" cy="53"/>
              </a:xfrm>
              <a:custGeom>
                <a:avLst/>
                <a:gdLst>
                  <a:gd name="T0" fmla="*/ 24 w 59"/>
                  <a:gd name="T1" fmla="*/ 14 h 53"/>
                  <a:gd name="T2" fmla="*/ 0 w 59"/>
                  <a:gd name="T3" fmla="*/ 52 h 53"/>
                  <a:gd name="T4" fmla="*/ 34 w 59"/>
                  <a:gd name="T5" fmla="*/ 33 h 53"/>
                  <a:gd name="T6" fmla="*/ 58 w 59"/>
                  <a:gd name="T7" fmla="*/ 0 h 53"/>
                  <a:gd name="T8" fmla="*/ 24 w 59"/>
                  <a:gd name="T9" fmla="*/ 1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3"/>
                  <a:gd name="T17" fmla="*/ 59 w 5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3">
                    <a:moveTo>
                      <a:pt x="24" y="14"/>
                    </a:moveTo>
                    <a:lnTo>
                      <a:pt x="0" y="52"/>
                    </a:lnTo>
                    <a:lnTo>
                      <a:pt x="34" y="33"/>
                    </a:lnTo>
                    <a:lnTo>
                      <a:pt x="58" y="0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88" name="Freeform 1708"/>
              <p:cNvSpPr>
                <a:spLocks/>
              </p:cNvSpPr>
              <p:nvPr/>
            </p:nvSpPr>
            <p:spPr bwMode="auto">
              <a:xfrm>
                <a:off x="1943" y="2135"/>
                <a:ext cx="59" cy="40"/>
              </a:xfrm>
              <a:custGeom>
                <a:avLst/>
                <a:gdLst>
                  <a:gd name="T0" fmla="*/ 29 w 59"/>
                  <a:gd name="T1" fmla="*/ 20 h 40"/>
                  <a:gd name="T2" fmla="*/ 0 w 59"/>
                  <a:gd name="T3" fmla="*/ 39 h 40"/>
                  <a:gd name="T4" fmla="*/ 34 w 59"/>
                  <a:gd name="T5" fmla="*/ 24 h 40"/>
                  <a:gd name="T6" fmla="*/ 58 w 59"/>
                  <a:gd name="T7" fmla="*/ 0 h 40"/>
                  <a:gd name="T8" fmla="*/ 29 w 59"/>
                  <a:gd name="T9" fmla="*/ 2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9" y="20"/>
                    </a:moveTo>
                    <a:lnTo>
                      <a:pt x="0" y="39"/>
                    </a:lnTo>
                    <a:lnTo>
                      <a:pt x="34" y="24"/>
                    </a:lnTo>
                    <a:lnTo>
                      <a:pt x="58" y="0"/>
                    </a:lnTo>
                    <a:lnTo>
                      <a:pt x="29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89" name="Freeform 1709"/>
              <p:cNvSpPr>
                <a:spLocks/>
              </p:cNvSpPr>
              <p:nvPr/>
            </p:nvSpPr>
            <p:spPr bwMode="auto">
              <a:xfrm>
                <a:off x="2223" y="2342"/>
                <a:ext cx="57" cy="73"/>
              </a:xfrm>
              <a:custGeom>
                <a:avLst/>
                <a:gdLst>
                  <a:gd name="T0" fmla="*/ 24 w 57"/>
                  <a:gd name="T1" fmla="*/ 72 h 73"/>
                  <a:gd name="T2" fmla="*/ 0 w 57"/>
                  <a:gd name="T3" fmla="*/ 29 h 73"/>
                  <a:gd name="T4" fmla="*/ 32 w 57"/>
                  <a:gd name="T5" fmla="*/ 0 h 73"/>
                  <a:gd name="T6" fmla="*/ 56 w 57"/>
                  <a:gd name="T7" fmla="*/ 29 h 73"/>
                  <a:gd name="T8" fmla="*/ 24 w 57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3"/>
                  <a:gd name="T17" fmla="*/ 57 w 57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3">
                    <a:moveTo>
                      <a:pt x="24" y="72"/>
                    </a:moveTo>
                    <a:lnTo>
                      <a:pt x="0" y="29"/>
                    </a:lnTo>
                    <a:lnTo>
                      <a:pt x="32" y="0"/>
                    </a:lnTo>
                    <a:lnTo>
                      <a:pt x="56" y="29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90" name="Freeform 1710"/>
              <p:cNvSpPr>
                <a:spLocks/>
              </p:cNvSpPr>
              <p:nvPr/>
            </p:nvSpPr>
            <p:spPr bwMode="auto">
              <a:xfrm>
                <a:off x="1881" y="2198"/>
                <a:ext cx="59" cy="54"/>
              </a:xfrm>
              <a:custGeom>
                <a:avLst/>
                <a:gdLst>
                  <a:gd name="T0" fmla="*/ 24 w 59"/>
                  <a:gd name="T1" fmla="*/ 53 h 54"/>
                  <a:gd name="T2" fmla="*/ 0 w 59"/>
                  <a:gd name="T3" fmla="*/ 53 h 54"/>
                  <a:gd name="T4" fmla="*/ 29 w 59"/>
                  <a:gd name="T5" fmla="*/ 9 h 54"/>
                  <a:gd name="T6" fmla="*/ 58 w 59"/>
                  <a:gd name="T7" fmla="*/ 0 h 54"/>
                  <a:gd name="T8" fmla="*/ 24 w 59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53"/>
                    </a:moveTo>
                    <a:lnTo>
                      <a:pt x="0" y="53"/>
                    </a:lnTo>
                    <a:lnTo>
                      <a:pt x="29" y="9"/>
                    </a:lnTo>
                    <a:lnTo>
                      <a:pt x="58" y="0"/>
                    </a:lnTo>
                    <a:lnTo>
                      <a:pt x="2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91" name="Freeform 1711"/>
              <p:cNvSpPr>
                <a:spLocks/>
              </p:cNvSpPr>
              <p:nvPr/>
            </p:nvSpPr>
            <p:spPr bwMode="auto">
              <a:xfrm>
                <a:off x="2255" y="2308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34 h 64"/>
                  <a:gd name="T4" fmla="*/ 34 w 59"/>
                  <a:gd name="T5" fmla="*/ 0 h 64"/>
                  <a:gd name="T6" fmla="*/ 58 w 59"/>
                  <a:gd name="T7" fmla="*/ 15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34"/>
                    </a:lnTo>
                    <a:lnTo>
                      <a:pt x="34" y="0"/>
                    </a:lnTo>
                    <a:lnTo>
                      <a:pt x="58" y="15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92" name="Freeform 1712"/>
              <p:cNvSpPr>
                <a:spLocks/>
              </p:cNvSpPr>
              <p:nvPr/>
            </p:nvSpPr>
            <p:spPr bwMode="auto">
              <a:xfrm>
                <a:off x="1123" y="2351"/>
                <a:ext cx="58" cy="59"/>
              </a:xfrm>
              <a:custGeom>
                <a:avLst/>
                <a:gdLst>
                  <a:gd name="T0" fmla="*/ 24 w 58"/>
                  <a:gd name="T1" fmla="*/ 29 h 59"/>
                  <a:gd name="T2" fmla="*/ 0 w 58"/>
                  <a:gd name="T3" fmla="*/ 0 h 59"/>
                  <a:gd name="T4" fmla="*/ 33 w 58"/>
                  <a:gd name="T5" fmla="*/ 10 h 59"/>
                  <a:gd name="T6" fmla="*/ 57 w 58"/>
                  <a:gd name="T7" fmla="*/ 58 h 59"/>
                  <a:gd name="T8" fmla="*/ 24 w 58"/>
                  <a:gd name="T9" fmla="*/ 2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29"/>
                    </a:moveTo>
                    <a:lnTo>
                      <a:pt x="0" y="0"/>
                    </a:lnTo>
                    <a:lnTo>
                      <a:pt x="33" y="10"/>
                    </a:lnTo>
                    <a:lnTo>
                      <a:pt x="57" y="58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93" name="Freeform 1713"/>
              <p:cNvSpPr>
                <a:spLocks/>
              </p:cNvSpPr>
              <p:nvPr/>
            </p:nvSpPr>
            <p:spPr bwMode="auto">
              <a:xfrm>
                <a:off x="1420" y="2313"/>
                <a:ext cx="64" cy="63"/>
              </a:xfrm>
              <a:custGeom>
                <a:avLst/>
                <a:gdLst>
                  <a:gd name="T0" fmla="*/ 29 w 64"/>
                  <a:gd name="T1" fmla="*/ 62 h 63"/>
                  <a:gd name="T2" fmla="*/ 0 w 64"/>
                  <a:gd name="T3" fmla="*/ 62 h 63"/>
                  <a:gd name="T4" fmla="*/ 34 w 64"/>
                  <a:gd name="T5" fmla="*/ 0 h 63"/>
                  <a:gd name="T6" fmla="*/ 63 w 64"/>
                  <a:gd name="T7" fmla="*/ 14 h 63"/>
                  <a:gd name="T8" fmla="*/ 29 w 64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3"/>
                  <a:gd name="T17" fmla="*/ 64 w 6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3">
                    <a:moveTo>
                      <a:pt x="29" y="62"/>
                    </a:moveTo>
                    <a:lnTo>
                      <a:pt x="0" y="62"/>
                    </a:lnTo>
                    <a:lnTo>
                      <a:pt x="34" y="0"/>
                    </a:lnTo>
                    <a:lnTo>
                      <a:pt x="63" y="14"/>
                    </a:lnTo>
                    <a:lnTo>
                      <a:pt x="29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94" name="Freeform 1714"/>
              <p:cNvSpPr>
                <a:spLocks/>
              </p:cNvSpPr>
              <p:nvPr/>
            </p:nvSpPr>
            <p:spPr bwMode="auto">
              <a:xfrm>
                <a:off x="2188" y="2371"/>
                <a:ext cx="60" cy="77"/>
              </a:xfrm>
              <a:custGeom>
                <a:avLst/>
                <a:gdLst>
                  <a:gd name="T0" fmla="*/ 24 w 60"/>
                  <a:gd name="T1" fmla="*/ 76 h 77"/>
                  <a:gd name="T2" fmla="*/ 0 w 60"/>
                  <a:gd name="T3" fmla="*/ 19 h 77"/>
                  <a:gd name="T4" fmla="*/ 35 w 60"/>
                  <a:gd name="T5" fmla="*/ 0 h 77"/>
                  <a:gd name="T6" fmla="*/ 59 w 60"/>
                  <a:gd name="T7" fmla="*/ 43 h 77"/>
                  <a:gd name="T8" fmla="*/ 24 w 60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7"/>
                  <a:gd name="T17" fmla="*/ 60 w 60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7">
                    <a:moveTo>
                      <a:pt x="24" y="76"/>
                    </a:moveTo>
                    <a:lnTo>
                      <a:pt x="0" y="19"/>
                    </a:lnTo>
                    <a:lnTo>
                      <a:pt x="35" y="0"/>
                    </a:lnTo>
                    <a:lnTo>
                      <a:pt x="59" y="43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95" name="Freeform 1715"/>
              <p:cNvSpPr>
                <a:spLocks/>
              </p:cNvSpPr>
              <p:nvPr/>
            </p:nvSpPr>
            <p:spPr bwMode="auto">
              <a:xfrm>
                <a:off x="2351" y="2198"/>
                <a:ext cx="59" cy="54"/>
              </a:xfrm>
              <a:custGeom>
                <a:avLst/>
                <a:gdLst>
                  <a:gd name="T0" fmla="*/ 29 w 59"/>
                  <a:gd name="T1" fmla="*/ 29 h 54"/>
                  <a:gd name="T2" fmla="*/ 0 w 59"/>
                  <a:gd name="T3" fmla="*/ 53 h 54"/>
                  <a:gd name="T4" fmla="*/ 34 w 59"/>
                  <a:gd name="T5" fmla="*/ 33 h 54"/>
                  <a:gd name="T6" fmla="*/ 58 w 59"/>
                  <a:gd name="T7" fmla="*/ 0 h 54"/>
                  <a:gd name="T8" fmla="*/ 29 w 59"/>
                  <a:gd name="T9" fmla="*/ 2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9" y="29"/>
                    </a:moveTo>
                    <a:lnTo>
                      <a:pt x="0" y="53"/>
                    </a:lnTo>
                    <a:lnTo>
                      <a:pt x="34" y="33"/>
                    </a:lnTo>
                    <a:lnTo>
                      <a:pt x="58" y="0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96" name="Freeform 1716"/>
              <p:cNvSpPr>
                <a:spLocks/>
              </p:cNvSpPr>
              <p:nvPr/>
            </p:nvSpPr>
            <p:spPr bwMode="auto">
              <a:xfrm>
                <a:off x="1833" y="2390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57 h 63"/>
                  <a:gd name="T4" fmla="*/ 29 w 59"/>
                  <a:gd name="T5" fmla="*/ 0 h 63"/>
                  <a:gd name="T6" fmla="*/ 58 w 59"/>
                  <a:gd name="T7" fmla="*/ 9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57"/>
                    </a:lnTo>
                    <a:lnTo>
                      <a:pt x="29" y="0"/>
                    </a:lnTo>
                    <a:lnTo>
                      <a:pt x="58" y="9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97" name="Freeform 1717"/>
              <p:cNvSpPr>
                <a:spLocks/>
              </p:cNvSpPr>
              <p:nvPr/>
            </p:nvSpPr>
            <p:spPr bwMode="auto">
              <a:xfrm>
                <a:off x="2212" y="2414"/>
                <a:ext cx="60" cy="78"/>
              </a:xfrm>
              <a:custGeom>
                <a:avLst/>
                <a:gdLst>
                  <a:gd name="T0" fmla="*/ 30 w 60"/>
                  <a:gd name="T1" fmla="*/ 77 h 78"/>
                  <a:gd name="T2" fmla="*/ 0 w 60"/>
                  <a:gd name="T3" fmla="*/ 33 h 78"/>
                  <a:gd name="T4" fmla="*/ 35 w 60"/>
                  <a:gd name="T5" fmla="*/ 0 h 78"/>
                  <a:gd name="T6" fmla="*/ 59 w 60"/>
                  <a:gd name="T7" fmla="*/ 38 h 78"/>
                  <a:gd name="T8" fmla="*/ 30 w 60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8"/>
                  <a:gd name="T17" fmla="*/ 60 w 6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8">
                    <a:moveTo>
                      <a:pt x="30" y="77"/>
                    </a:moveTo>
                    <a:lnTo>
                      <a:pt x="0" y="33"/>
                    </a:lnTo>
                    <a:lnTo>
                      <a:pt x="35" y="0"/>
                    </a:lnTo>
                    <a:lnTo>
                      <a:pt x="59" y="38"/>
                    </a:lnTo>
                    <a:lnTo>
                      <a:pt x="30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98" name="Freeform 1718"/>
              <p:cNvSpPr>
                <a:spLocks/>
              </p:cNvSpPr>
              <p:nvPr/>
            </p:nvSpPr>
            <p:spPr bwMode="auto">
              <a:xfrm>
                <a:off x="2289" y="2275"/>
                <a:ext cx="59" cy="49"/>
              </a:xfrm>
              <a:custGeom>
                <a:avLst/>
                <a:gdLst>
                  <a:gd name="T0" fmla="*/ 24 w 59"/>
                  <a:gd name="T1" fmla="*/ 48 h 49"/>
                  <a:gd name="T2" fmla="*/ 0 w 59"/>
                  <a:gd name="T3" fmla="*/ 33 h 49"/>
                  <a:gd name="T4" fmla="*/ 30 w 59"/>
                  <a:gd name="T5" fmla="*/ 4 h 49"/>
                  <a:gd name="T6" fmla="*/ 58 w 59"/>
                  <a:gd name="T7" fmla="*/ 0 h 49"/>
                  <a:gd name="T8" fmla="*/ 24 w 5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48"/>
                    </a:moveTo>
                    <a:lnTo>
                      <a:pt x="0" y="33"/>
                    </a:lnTo>
                    <a:lnTo>
                      <a:pt x="30" y="4"/>
                    </a:lnTo>
                    <a:lnTo>
                      <a:pt x="58" y="0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99" name="Freeform 1719"/>
              <p:cNvSpPr>
                <a:spLocks/>
              </p:cNvSpPr>
              <p:nvPr/>
            </p:nvSpPr>
            <p:spPr bwMode="auto">
              <a:xfrm>
                <a:off x="1612" y="2183"/>
                <a:ext cx="60" cy="64"/>
              </a:xfrm>
              <a:custGeom>
                <a:avLst/>
                <a:gdLst>
                  <a:gd name="T0" fmla="*/ 24 w 60"/>
                  <a:gd name="T1" fmla="*/ 63 h 64"/>
                  <a:gd name="T2" fmla="*/ 0 w 60"/>
                  <a:gd name="T3" fmla="*/ 0 h 64"/>
                  <a:gd name="T4" fmla="*/ 35 w 60"/>
                  <a:gd name="T5" fmla="*/ 0 h 64"/>
                  <a:gd name="T6" fmla="*/ 59 w 60"/>
                  <a:gd name="T7" fmla="*/ 58 h 64"/>
                  <a:gd name="T8" fmla="*/ 24 w 60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4"/>
                  <a:gd name="T17" fmla="*/ 60 w 6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4">
                    <a:moveTo>
                      <a:pt x="24" y="63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59" y="58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00" name="Freeform 1720"/>
              <p:cNvSpPr>
                <a:spLocks/>
              </p:cNvSpPr>
              <p:nvPr/>
            </p:nvSpPr>
            <p:spPr bwMode="auto">
              <a:xfrm>
                <a:off x="1911" y="2155"/>
                <a:ext cx="62" cy="53"/>
              </a:xfrm>
              <a:custGeom>
                <a:avLst/>
                <a:gdLst>
                  <a:gd name="T0" fmla="*/ 29 w 62"/>
                  <a:gd name="T1" fmla="*/ 43 h 53"/>
                  <a:gd name="T2" fmla="*/ 0 w 62"/>
                  <a:gd name="T3" fmla="*/ 52 h 53"/>
                  <a:gd name="T4" fmla="*/ 32 w 62"/>
                  <a:gd name="T5" fmla="*/ 19 h 53"/>
                  <a:gd name="T6" fmla="*/ 61 w 62"/>
                  <a:gd name="T7" fmla="*/ 0 h 53"/>
                  <a:gd name="T8" fmla="*/ 29 w 62"/>
                  <a:gd name="T9" fmla="*/ 4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3"/>
                  <a:gd name="T17" fmla="*/ 62 w 6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3">
                    <a:moveTo>
                      <a:pt x="29" y="43"/>
                    </a:moveTo>
                    <a:lnTo>
                      <a:pt x="0" y="52"/>
                    </a:lnTo>
                    <a:lnTo>
                      <a:pt x="32" y="19"/>
                    </a:lnTo>
                    <a:lnTo>
                      <a:pt x="61" y="0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01" name="Freeform 1721"/>
              <p:cNvSpPr>
                <a:spLocks/>
              </p:cNvSpPr>
              <p:nvPr/>
            </p:nvSpPr>
            <p:spPr bwMode="auto">
              <a:xfrm>
                <a:off x="1233" y="2462"/>
                <a:ext cx="59" cy="25"/>
              </a:xfrm>
              <a:custGeom>
                <a:avLst/>
                <a:gdLst>
                  <a:gd name="T0" fmla="*/ 24 w 59"/>
                  <a:gd name="T1" fmla="*/ 5 h 25"/>
                  <a:gd name="T2" fmla="*/ 0 w 59"/>
                  <a:gd name="T3" fmla="*/ 0 h 25"/>
                  <a:gd name="T4" fmla="*/ 34 w 59"/>
                  <a:gd name="T5" fmla="*/ 24 h 25"/>
                  <a:gd name="T6" fmla="*/ 58 w 59"/>
                  <a:gd name="T7" fmla="*/ 24 h 25"/>
                  <a:gd name="T8" fmla="*/ 24 w 59"/>
                  <a:gd name="T9" fmla="*/ 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5"/>
                  <a:gd name="T17" fmla="*/ 59 w 5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5">
                    <a:moveTo>
                      <a:pt x="24" y="5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58" y="24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02" name="Freeform 1722"/>
              <p:cNvSpPr>
                <a:spLocks/>
              </p:cNvSpPr>
              <p:nvPr/>
            </p:nvSpPr>
            <p:spPr bwMode="auto">
              <a:xfrm>
                <a:off x="2319" y="2227"/>
                <a:ext cx="62" cy="53"/>
              </a:xfrm>
              <a:custGeom>
                <a:avLst/>
                <a:gdLst>
                  <a:gd name="T0" fmla="*/ 28 w 62"/>
                  <a:gd name="T1" fmla="*/ 48 h 53"/>
                  <a:gd name="T2" fmla="*/ 0 w 62"/>
                  <a:gd name="T3" fmla="*/ 52 h 53"/>
                  <a:gd name="T4" fmla="*/ 32 w 62"/>
                  <a:gd name="T5" fmla="*/ 24 h 53"/>
                  <a:gd name="T6" fmla="*/ 61 w 62"/>
                  <a:gd name="T7" fmla="*/ 0 h 53"/>
                  <a:gd name="T8" fmla="*/ 28 w 62"/>
                  <a:gd name="T9" fmla="*/ 48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3"/>
                  <a:gd name="T17" fmla="*/ 62 w 6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3">
                    <a:moveTo>
                      <a:pt x="28" y="48"/>
                    </a:moveTo>
                    <a:lnTo>
                      <a:pt x="0" y="52"/>
                    </a:lnTo>
                    <a:lnTo>
                      <a:pt x="32" y="24"/>
                    </a:lnTo>
                    <a:lnTo>
                      <a:pt x="61" y="0"/>
                    </a:lnTo>
                    <a:lnTo>
                      <a:pt x="28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03" name="Freeform 1723"/>
              <p:cNvSpPr>
                <a:spLocks/>
              </p:cNvSpPr>
              <p:nvPr/>
            </p:nvSpPr>
            <p:spPr bwMode="auto">
              <a:xfrm>
                <a:off x="1041" y="2284"/>
                <a:ext cx="59" cy="44"/>
              </a:xfrm>
              <a:custGeom>
                <a:avLst/>
                <a:gdLst>
                  <a:gd name="T0" fmla="*/ 24 w 59"/>
                  <a:gd name="T1" fmla="*/ 43 h 44"/>
                  <a:gd name="T2" fmla="*/ 0 w 59"/>
                  <a:gd name="T3" fmla="*/ 29 h 44"/>
                  <a:gd name="T4" fmla="*/ 34 w 59"/>
                  <a:gd name="T5" fmla="*/ 0 h 44"/>
                  <a:gd name="T6" fmla="*/ 58 w 59"/>
                  <a:gd name="T7" fmla="*/ 34 h 44"/>
                  <a:gd name="T8" fmla="*/ 24 w 59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43"/>
                    </a:moveTo>
                    <a:lnTo>
                      <a:pt x="0" y="29"/>
                    </a:lnTo>
                    <a:lnTo>
                      <a:pt x="34" y="0"/>
                    </a:lnTo>
                    <a:lnTo>
                      <a:pt x="58" y="34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04" name="Freeform 1724"/>
              <p:cNvSpPr>
                <a:spLocks/>
              </p:cNvSpPr>
              <p:nvPr/>
            </p:nvSpPr>
            <p:spPr bwMode="auto">
              <a:xfrm>
                <a:off x="1588" y="2140"/>
                <a:ext cx="60" cy="44"/>
              </a:xfrm>
              <a:custGeom>
                <a:avLst/>
                <a:gdLst>
                  <a:gd name="T0" fmla="*/ 24 w 60"/>
                  <a:gd name="T1" fmla="*/ 43 h 44"/>
                  <a:gd name="T2" fmla="*/ 0 w 60"/>
                  <a:gd name="T3" fmla="*/ 0 h 44"/>
                  <a:gd name="T4" fmla="*/ 35 w 60"/>
                  <a:gd name="T5" fmla="*/ 0 h 44"/>
                  <a:gd name="T6" fmla="*/ 59 w 60"/>
                  <a:gd name="T7" fmla="*/ 43 h 44"/>
                  <a:gd name="T8" fmla="*/ 24 w 60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43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59" y="43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05" name="Freeform 1725"/>
              <p:cNvSpPr>
                <a:spLocks/>
              </p:cNvSpPr>
              <p:nvPr/>
            </p:nvSpPr>
            <p:spPr bwMode="auto">
              <a:xfrm>
                <a:off x="2247" y="2371"/>
                <a:ext cx="57" cy="82"/>
              </a:xfrm>
              <a:custGeom>
                <a:avLst/>
                <a:gdLst>
                  <a:gd name="T0" fmla="*/ 24 w 57"/>
                  <a:gd name="T1" fmla="*/ 81 h 82"/>
                  <a:gd name="T2" fmla="*/ 0 w 57"/>
                  <a:gd name="T3" fmla="*/ 43 h 82"/>
                  <a:gd name="T4" fmla="*/ 32 w 57"/>
                  <a:gd name="T5" fmla="*/ 0 h 82"/>
                  <a:gd name="T6" fmla="*/ 56 w 57"/>
                  <a:gd name="T7" fmla="*/ 24 h 82"/>
                  <a:gd name="T8" fmla="*/ 24 w 57"/>
                  <a:gd name="T9" fmla="*/ 8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82"/>
                  <a:gd name="T17" fmla="*/ 57 w 57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82">
                    <a:moveTo>
                      <a:pt x="24" y="81"/>
                    </a:moveTo>
                    <a:lnTo>
                      <a:pt x="0" y="43"/>
                    </a:lnTo>
                    <a:lnTo>
                      <a:pt x="32" y="0"/>
                    </a:lnTo>
                    <a:lnTo>
                      <a:pt x="56" y="24"/>
                    </a:lnTo>
                    <a:lnTo>
                      <a:pt x="24" y="8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06" name="Freeform 1726"/>
              <p:cNvSpPr>
                <a:spLocks/>
              </p:cNvSpPr>
              <p:nvPr/>
            </p:nvSpPr>
            <p:spPr bwMode="auto">
              <a:xfrm>
                <a:off x="2164" y="2318"/>
                <a:ext cx="60" cy="73"/>
              </a:xfrm>
              <a:custGeom>
                <a:avLst/>
                <a:gdLst>
                  <a:gd name="T0" fmla="*/ 24 w 60"/>
                  <a:gd name="T1" fmla="*/ 72 h 73"/>
                  <a:gd name="T2" fmla="*/ 0 w 60"/>
                  <a:gd name="T3" fmla="*/ 9 h 73"/>
                  <a:gd name="T4" fmla="*/ 35 w 60"/>
                  <a:gd name="T5" fmla="*/ 0 h 73"/>
                  <a:gd name="T6" fmla="*/ 59 w 60"/>
                  <a:gd name="T7" fmla="*/ 53 h 73"/>
                  <a:gd name="T8" fmla="*/ 24 w 60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24" y="72"/>
                    </a:moveTo>
                    <a:lnTo>
                      <a:pt x="0" y="9"/>
                    </a:lnTo>
                    <a:lnTo>
                      <a:pt x="35" y="0"/>
                    </a:lnTo>
                    <a:lnTo>
                      <a:pt x="59" y="53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07" name="Freeform 1727"/>
              <p:cNvSpPr>
                <a:spLocks/>
              </p:cNvSpPr>
              <p:nvPr/>
            </p:nvSpPr>
            <p:spPr bwMode="auto">
              <a:xfrm>
                <a:off x="2179" y="2447"/>
                <a:ext cx="63" cy="64"/>
              </a:xfrm>
              <a:custGeom>
                <a:avLst/>
                <a:gdLst>
                  <a:gd name="T0" fmla="*/ 29 w 63"/>
                  <a:gd name="T1" fmla="*/ 63 h 64"/>
                  <a:gd name="T2" fmla="*/ 0 w 63"/>
                  <a:gd name="T3" fmla="*/ 20 h 64"/>
                  <a:gd name="T4" fmla="*/ 33 w 63"/>
                  <a:gd name="T5" fmla="*/ 0 h 64"/>
                  <a:gd name="T6" fmla="*/ 62 w 63"/>
                  <a:gd name="T7" fmla="*/ 44 h 64"/>
                  <a:gd name="T8" fmla="*/ 29 w 63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64"/>
                  <a:gd name="T17" fmla="*/ 63 w 6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64">
                    <a:moveTo>
                      <a:pt x="29" y="63"/>
                    </a:moveTo>
                    <a:lnTo>
                      <a:pt x="0" y="20"/>
                    </a:lnTo>
                    <a:lnTo>
                      <a:pt x="33" y="0"/>
                    </a:lnTo>
                    <a:lnTo>
                      <a:pt x="62" y="44"/>
                    </a:lnTo>
                    <a:lnTo>
                      <a:pt x="29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08" name="Freeform 1728"/>
              <p:cNvSpPr>
                <a:spLocks/>
              </p:cNvSpPr>
              <p:nvPr/>
            </p:nvSpPr>
            <p:spPr bwMode="auto">
              <a:xfrm>
                <a:off x="2063" y="2140"/>
                <a:ext cx="59" cy="44"/>
              </a:xfrm>
              <a:custGeom>
                <a:avLst/>
                <a:gdLst>
                  <a:gd name="T0" fmla="*/ 24 w 59"/>
                  <a:gd name="T1" fmla="*/ 24 h 44"/>
                  <a:gd name="T2" fmla="*/ 0 w 59"/>
                  <a:gd name="T3" fmla="*/ 0 h 44"/>
                  <a:gd name="T4" fmla="*/ 29 w 59"/>
                  <a:gd name="T5" fmla="*/ 24 h 44"/>
                  <a:gd name="T6" fmla="*/ 58 w 59"/>
                  <a:gd name="T7" fmla="*/ 43 h 44"/>
                  <a:gd name="T8" fmla="*/ 24 w 59"/>
                  <a:gd name="T9" fmla="*/ 2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24"/>
                    </a:moveTo>
                    <a:lnTo>
                      <a:pt x="0" y="0"/>
                    </a:lnTo>
                    <a:lnTo>
                      <a:pt x="29" y="24"/>
                    </a:lnTo>
                    <a:lnTo>
                      <a:pt x="58" y="43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09" name="Freeform 1729"/>
              <p:cNvSpPr>
                <a:spLocks/>
              </p:cNvSpPr>
              <p:nvPr/>
            </p:nvSpPr>
            <p:spPr bwMode="auto">
              <a:xfrm>
                <a:off x="1291" y="2467"/>
                <a:ext cx="58" cy="25"/>
              </a:xfrm>
              <a:custGeom>
                <a:avLst/>
                <a:gdLst>
                  <a:gd name="T0" fmla="*/ 24 w 58"/>
                  <a:gd name="T1" fmla="*/ 0 h 25"/>
                  <a:gd name="T2" fmla="*/ 0 w 58"/>
                  <a:gd name="T3" fmla="*/ 19 h 25"/>
                  <a:gd name="T4" fmla="*/ 33 w 58"/>
                  <a:gd name="T5" fmla="*/ 24 h 25"/>
                  <a:gd name="T6" fmla="*/ 57 w 58"/>
                  <a:gd name="T7" fmla="*/ 0 h 25"/>
                  <a:gd name="T8" fmla="*/ 24 w 5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5"/>
                  <a:gd name="T17" fmla="*/ 58 w 5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5">
                    <a:moveTo>
                      <a:pt x="24" y="0"/>
                    </a:moveTo>
                    <a:lnTo>
                      <a:pt x="0" y="19"/>
                    </a:lnTo>
                    <a:lnTo>
                      <a:pt x="33" y="24"/>
                    </a:lnTo>
                    <a:lnTo>
                      <a:pt x="57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10" name="Freeform 1730"/>
              <p:cNvSpPr>
                <a:spLocks/>
              </p:cNvSpPr>
              <p:nvPr/>
            </p:nvSpPr>
            <p:spPr bwMode="auto">
              <a:xfrm>
                <a:off x="1147" y="2380"/>
                <a:ext cx="63" cy="64"/>
              </a:xfrm>
              <a:custGeom>
                <a:avLst/>
                <a:gdLst>
                  <a:gd name="T0" fmla="*/ 29 w 63"/>
                  <a:gd name="T1" fmla="*/ 24 h 64"/>
                  <a:gd name="T2" fmla="*/ 0 w 63"/>
                  <a:gd name="T3" fmla="*/ 0 h 64"/>
                  <a:gd name="T4" fmla="*/ 33 w 63"/>
                  <a:gd name="T5" fmla="*/ 29 h 64"/>
                  <a:gd name="T6" fmla="*/ 62 w 63"/>
                  <a:gd name="T7" fmla="*/ 63 h 64"/>
                  <a:gd name="T8" fmla="*/ 29 w 63"/>
                  <a:gd name="T9" fmla="*/ 2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64"/>
                  <a:gd name="T17" fmla="*/ 63 w 6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64">
                    <a:moveTo>
                      <a:pt x="29" y="24"/>
                    </a:moveTo>
                    <a:lnTo>
                      <a:pt x="0" y="0"/>
                    </a:lnTo>
                    <a:lnTo>
                      <a:pt x="33" y="29"/>
                    </a:lnTo>
                    <a:lnTo>
                      <a:pt x="62" y="63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11" name="Freeform 1731"/>
              <p:cNvSpPr>
                <a:spLocks/>
              </p:cNvSpPr>
              <p:nvPr/>
            </p:nvSpPr>
            <p:spPr bwMode="auto">
              <a:xfrm>
                <a:off x="1607" y="2246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9 h 78"/>
                  <a:gd name="T4" fmla="*/ 29 w 59"/>
                  <a:gd name="T5" fmla="*/ 0 h 78"/>
                  <a:gd name="T6" fmla="*/ 58 w 59"/>
                  <a:gd name="T7" fmla="*/ 67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9"/>
                    </a:lnTo>
                    <a:lnTo>
                      <a:pt x="29" y="0"/>
                    </a:lnTo>
                    <a:lnTo>
                      <a:pt x="58" y="67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12" name="Freeform 1732"/>
              <p:cNvSpPr>
                <a:spLocks/>
              </p:cNvSpPr>
              <p:nvPr/>
            </p:nvSpPr>
            <p:spPr bwMode="auto">
              <a:xfrm>
                <a:off x="1464" y="2179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57 h 73"/>
                  <a:gd name="T4" fmla="*/ 33 w 58"/>
                  <a:gd name="T5" fmla="*/ 0 h 73"/>
                  <a:gd name="T6" fmla="*/ 57 w 58"/>
                  <a:gd name="T7" fmla="*/ 19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57"/>
                    </a:lnTo>
                    <a:lnTo>
                      <a:pt x="33" y="0"/>
                    </a:lnTo>
                    <a:lnTo>
                      <a:pt x="57" y="19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13" name="Freeform 1733"/>
              <p:cNvSpPr>
                <a:spLocks/>
              </p:cNvSpPr>
              <p:nvPr/>
            </p:nvSpPr>
            <p:spPr bwMode="auto">
              <a:xfrm>
                <a:off x="2155" y="2390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14 h 78"/>
                  <a:gd name="T4" fmla="*/ 33 w 58"/>
                  <a:gd name="T5" fmla="*/ 0 h 78"/>
                  <a:gd name="T6" fmla="*/ 57 w 58"/>
                  <a:gd name="T7" fmla="*/ 57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14"/>
                    </a:lnTo>
                    <a:lnTo>
                      <a:pt x="33" y="0"/>
                    </a:lnTo>
                    <a:lnTo>
                      <a:pt x="57" y="57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14" name="Freeform 1734"/>
              <p:cNvSpPr>
                <a:spLocks/>
              </p:cNvSpPr>
              <p:nvPr/>
            </p:nvSpPr>
            <p:spPr bwMode="auto">
              <a:xfrm>
                <a:off x="1623" y="2385"/>
                <a:ext cx="57" cy="59"/>
              </a:xfrm>
              <a:custGeom>
                <a:avLst/>
                <a:gdLst>
                  <a:gd name="T0" fmla="*/ 24 w 57"/>
                  <a:gd name="T1" fmla="*/ 43 h 59"/>
                  <a:gd name="T2" fmla="*/ 0 w 57"/>
                  <a:gd name="T3" fmla="*/ 0 h 59"/>
                  <a:gd name="T4" fmla="*/ 32 w 57"/>
                  <a:gd name="T5" fmla="*/ 0 h 59"/>
                  <a:gd name="T6" fmla="*/ 56 w 57"/>
                  <a:gd name="T7" fmla="*/ 58 h 59"/>
                  <a:gd name="T8" fmla="*/ 24 w 57"/>
                  <a:gd name="T9" fmla="*/ 43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24" y="4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56" y="58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15" name="Freeform 1735"/>
              <p:cNvSpPr>
                <a:spLocks/>
              </p:cNvSpPr>
              <p:nvPr/>
            </p:nvSpPr>
            <p:spPr bwMode="auto">
              <a:xfrm>
                <a:off x="1647" y="2428"/>
                <a:ext cx="62" cy="59"/>
              </a:xfrm>
              <a:custGeom>
                <a:avLst/>
                <a:gdLst>
                  <a:gd name="T0" fmla="*/ 29 w 62"/>
                  <a:gd name="T1" fmla="*/ 34 h 59"/>
                  <a:gd name="T2" fmla="*/ 0 w 62"/>
                  <a:gd name="T3" fmla="*/ 0 h 59"/>
                  <a:gd name="T4" fmla="*/ 32 w 62"/>
                  <a:gd name="T5" fmla="*/ 15 h 59"/>
                  <a:gd name="T6" fmla="*/ 61 w 62"/>
                  <a:gd name="T7" fmla="*/ 58 h 59"/>
                  <a:gd name="T8" fmla="*/ 29 w 62"/>
                  <a:gd name="T9" fmla="*/ 3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9"/>
                  <a:gd name="T17" fmla="*/ 62 w 6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9">
                    <a:moveTo>
                      <a:pt x="29" y="34"/>
                    </a:moveTo>
                    <a:lnTo>
                      <a:pt x="0" y="0"/>
                    </a:lnTo>
                    <a:lnTo>
                      <a:pt x="32" y="15"/>
                    </a:lnTo>
                    <a:lnTo>
                      <a:pt x="61" y="58"/>
                    </a:lnTo>
                    <a:lnTo>
                      <a:pt x="29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16" name="Freeform 1736"/>
              <p:cNvSpPr>
                <a:spLocks/>
              </p:cNvSpPr>
              <p:nvPr/>
            </p:nvSpPr>
            <p:spPr bwMode="auto">
              <a:xfrm>
                <a:off x="2241" y="2452"/>
                <a:ext cx="59" cy="59"/>
              </a:xfrm>
              <a:custGeom>
                <a:avLst/>
                <a:gdLst>
                  <a:gd name="T0" fmla="*/ 24 w 59"/>
                  <a:gd name="T1" fmla="*/ 58 h 59"/>
                  <a:gd name="T2" fmla="*/ 0 w 59"/>
                  <a:gd name="T3" fmla="*/ 39 h 59"/>
                  <a:gd name="T4" fmla="*/ 30 w 59"/>
                  <a:gd name="T5" fmla="*/ 0 h 59"/>
                  <a:gd name="T6" fmla="*/ 58 w 59"/>
                  <a:gd name="T7" fmla="*/ 19 h 59"/>
                  <a:gd name="T8" fmla="*/ 24 w 59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58"/>
                    </a:moveTo>
                    <a:lnTo>
                      <a:pt x="0" y="39"/>
                    </a:lnTo>
                    <a:lnTo>
                      <a:pt x="30" y="0"/>
                    </a:lnTo>
                    <a:lnTo>
                      <a:pt x="58" y="19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17" name="Freeform 1737"/>
              <p:cNvSpPr>
                <a:spLocks/>
              </p:cNvSpPr>
              <p:nvPr/>
            </p:nvSpPr>
            <p:spPr bwMode="auto">
              <a:xfrm>
                <a:off x="1871" y="2251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62 h 73"/>
                  <a:gd name="T4" fmla="*/ 34 w 59"/>
                  <a:gd name="T5" fmla="*/ 0 h 73"/>
                  <a:gd name="T6" fmla="*/ 58 w 59"/>
                  <a:gd name="T7" fmla="*/ 4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62"/>
                    </a:lnTo>
                    <a:lnTo>
                      <a:pt x="34" y="0"/>
                    </a:lnTo>
                    <a:lnTo>
                      <a:pt x="58" y="4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18" name="Freeform 1738"/>
              <p:cNvSpPr>
                <a:spLocks/>
              </p:cNvSpPr>
              <p:nvPr/>
            </p:nvSpPr>
            <p:spPr bwMode="auto">
              <a:xfrm>
                <a:off x="1455" y="2251"/>
                <a:ext cx="62" cy="77"/>
              </a:xfrm>
              <a:custGeom>
                <a:avLst/>
                <a:gdLst>
                  <a:gd name="T0" fmla="*/ 29 w 62"/>
                  <a:gd name="T1" fmla="*/ 76 h 77"/>
                  <a:gd name="T2" fmla="*/ 0 w 62"/>
                  <a:gd name="T3" fmla="*/ 62 h 77"/>
                  <a:gd name="T4" fmla="*/ 33 w 62"/>
                  <a:gd name="T5" fmla="*/ 0 h 77"/>
                  <a:gd name="T6" fmla="*/ 61 w 62"/>
                  <a:gd name="T7" fmla="*/ 24 h 77"/>
                  <a:gd name="T8" fmla="*/ 29 w 62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7"/>
                  <a:gd name="T17" fmla="*/ 62 w 62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7">
                    <a:moveTo>
                      <a:pt x="29" y="76"/>
                    </a:moveTo>
                    <a:lnTo>
                      <a:pt x="0" y="62"/>
                    </a:lnTo>
                    <a:lnTo>
                      <a:pt x="33" y="0"/>
                    </a:lnTo>
                    <a:lnTo>
                      <a:pt x="61" y="24"/>
                    </a:lnTo>
                    <a:lnTo>
                      <a:pt x="29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19" name="Freeform 1739"/>
              <p:cNvSpPr>
                <a:spLocks/>
              </p:cNvSpPr>
              <p:nvPr/>
            </p:nvSpPr>
            <p:spPr bwMode="auto">
              <a:xfrm>
                <a:off x="1732" y="2510"/>
                <a:ext cx="60" cy="1"/>
              </a:xfrm>
              <a:custGeom>
                <a:avLst/>
                <a:gdLst>
                  <a:gd name="T0" fmla="*/ 24 w 60"/>
                  <a:gd name="T1" fmla="*/ 0 h 1"/>
                  <a:gd name="T2" fmla="*/ 0 w 60"/>
                  <a:gd name="T3" fmla="*/ 0 h 1"/>
                  <a:gd name="T4" fmla="*/ 35 w 60"/>
                  <a:gd name="T5" fmla="*/ 0 h 1"/>
                  <a:gd name="T6" fmla="*/ 59 w 60"/>
                  <a:gd name="T7" fmla="*/ 0 h 1"/>
                  <a:gd name="T8" fmla="*/ 24 w 60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"/>
                  <a:gd name="T17" fmla="*/ 60 w 60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">
                    <a:moveTo>
                      <a:pt x="24" y="0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0" name="Freeform 1740"/>
              <p:cNvSpPr>
                <a:spLocks/>
              </p:cNvSpPr>
              <p:nvPr/>
            </p:nvSpPr>
            <p:spPr bwMode="auto">
              <a:xfrm>
                <a:off x="1531" y="2116"/>
                <a:ext cx="58" cy="44"/>
              </a:xfrm>
              <a:custGeom>
                <a:avLst/>
                <a:gdLst>
                  <a:gd name="T0" fmla="*/ 24 w 58"/>
                  <a:gd name="T1" fmla="*/ 43 h 44"/>
                  <a:gd name="T2" fmla="*/ 0 w 58"/>
                  <a:gd name="T3" fmla="*/ 19 h 44"/>
                  <a:gd name="T4" fmla="*/ 33 w 58"/>
                  <a:gd name="T5" fmla="*/ 0 h 44"/>
                  <a:gd name="T6" fmla="*/ 57 w 58"/>
                  <a:gd name="T7" fmla="*/ 24 h 44"/>
                  <a:gd name="T8" fmla="*/ 24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43"/>
                    </a:moveTo>
                    <a:lnTo>
                      <a:pt x="0" y="19"/>
                    </a:lnTo>
                    <a:lnTo>
                      <a:pt x="33" y="0"/>
                    </a:lnTo>
                    <a:lnTo>
                      <a:pt x="57" y="24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1" name="Freeform 1741"/>
              <p:cNvSpPr>
                <a:spLocks/>
              </p:cNvSpPr>
              <p:nvPr/>
            </p:nvSpPr>
            <p:spPr bwMode="auto">
              <a:xfrm>
                <a:off x="2135" y="2260"/>
                <a:ext cx="65" cy="68"/>
              </a:xfrm>
              <a:custGeom>
                <a:avLst/>
                <a:gdLst>
                  <a:gd name="T0" fmla="*/ 29 w 65"/>
                  <a:gd name="T1" fmla="*/ 67 h 68"/>
                  <a:gd name="T2" fmla="*/ 0 w 65"/>
                  <a:gd name="T3" fmla="*/ 0 h 68"/>
                  <a:gd name="T4" fmla="*/ 35 w 65"/>
                  <a:gd name="T5" fmla="*/ 5 h 68"/>
                  <a:gd name="T6" fmla="*/ 64 w 65"/>
                  <a:gd name="T7" fmla="*/ 58 h 68"/>
                  <a:gd name="T8" fmla="*/ 29 w 65"/>
                  <a:gd name="T9" fmla="*/ 6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8"/>
                  <a:gd name="T17" fmla="*/ 65 w 6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8">
                    <a:moveTo>
                      <a:pt x="29" y="67"/>
                    </a:moveTo>
                    <a:lnTo>
                      <a:pt x="0" y="0"/>
                    </a:lnTo>
                    <a:lnTo>
                      <a:pt x="35" y="5"/>
                    </a:lnTo>
                    <a:lnTo>
                      <a:pt x="64" y="58"/>
                    </a:lnTo>
                    <a:lnTo>
                      <a:pt x="29" y="6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2" name="Freeform 1742"/>
              <p:cNvSpPr>
                <a:spLocks/>
              </p:cNvSpPr>
              <p:nvPr/>
            </p:nvSpPr>
            <p:spPr bwMode="auto">
              <a:xfrm>
                <a:off x="1008" y="2313"/>
                <a:ext cx="58" cy="35"/>
              </a:xfrm>
              <a:custGeom>
                <a:avLst/>
                <a:gdLst>
                  <a:gd name="T0" fmla="*/ 24 w 58"/>
                  <a:gd name="T1" fmla="*/ 24 h 35"/>
                  <a:gd name="T2" fmla="*/ 0 w 58"/>
                  <a:gd name="T3" fmla="*/ 34 h 35"/>
                  <a:gd name="T4" fmla="*/ 33 w 58"/>
                  <a:gd name="T5" fmla="*/ 0 h 35"/>
                  <a:gd name="T6" fmla="*/ 57 w 58"/>
                  <a:gd name="T7" fmla="*/ 14 h 35"/>
                  <a:gd name="T8" fmla="*/ 24 w 58"/>
                  <a:gd name="T9" fmla="*/ 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24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57" y="14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3" name="Freeform 1743"/>
              <p:cNvSpPr>
                <a:spLocks/>
              </p:cNvSpPr>
              <p:nvPr/>
            </p:nvSpPr>
            <p:spPr bwMode="auto">
              <a:xfrm>
                <a:off x="1599" y="2323"/>
                <a:ext cx="57" cy="63"/>
              </a:xfrm>
              <a:custGeom>
                <a:avLst/>
                <a:gdLst>
                  <a:gd name="T0" fmla="*/ 24 w 57"/>
                  <a:gd name="T1" fmla="*/ 62 h 63"/>
                  <a:gd name="T2" fmla="*/ 0 w 57"/>
                  <a:gd name="T3" fmla="*/ 9 h 63"/>
                  <a:gd name="T4" fmla="*/ 32 w 57"/>
                  <a:gd name="T5" fmla="*/ 0 h 63"/>
                  <a:gd name="T6" fmla="*/ 56 w 57"/>
                  <a:gd name="T7" fmla="*/ 62 h 63"/>
                  <a:gd name="T8" fmla="*/ 24 w 57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3"/>
                  <a:gd name="T17" fmla="*/ 57 w 5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3">
                    <a:moveTo>
                      <a:pt x="24" y="62"/>
                    </a:moveTo>
                    <a:lnTo>
                      <a:pt x="0" y="9"/>
                    </a:lnTo>
                    <a:lnTo>
                      <a:pt x="32" y="0"/>
                    </a:lnTo>
                    <a:lnTo>
                      <a:pt x="56" y="62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4" name="Freeform 1744"/>
              <p:cNvSpPr>
                <a:spLocks/>
              </p:cNvSpPr>
              <p:nvPr/>
            </p:nvSpPr>
            <p:spPr bwMode="auto">
              <a:xfrm>
                <a:off x="2207" y="2491"/>
                <a:ext cx="59" cy="44"/>
              </a:xfrm>
              <a:custGeom>
                <a:avLst/>
                <a:gdLst>
                  <a:gd name="T0" fmla="*/ 24 w 59"/>
                  <a:gd name="T1" fmla="*/ 43 h 44"/>
                  <a:gd name="T2" fmla="*/ 0 w 59"/>
                  <a:gd name="T3" fmla="*/ 19 h 44"/>
                  <a:gd name="T4" fmla="*/ 34 w 59"/>
                  <a:gd name="T5" fmla="*/ 0 h 44"/>
                  <a:gd name="T6" fmla="*/ 58 w 59"/>
                  <a:gd name="T7" fmla="*/ 19 h 44"/>
                  <a:gd name="T8" fmla="*/ 24 w 59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43"/>
                    </a:moveTo>
                    <a:lnTo>
                      <a:pt x="0" y="19"/>
                    </a:lnTo>
                    <a:lnTo>
                      <a:pt x="34" y="0"/>
                    </a:lnTo>
                    <a:lnTo>
                      <a:pt x="58" y="19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5" name="Freeform 1745"/>
              <p:cNvSpPr>
                <a:spLocks/>
              </p:cNvSpPr>
              <p:nvPr/>
            </p:nvSpPr>
            <p:spPr bwMode="auto">
              <a:xfrm>
                <a:off x="2001" y="2135"/>
                <a:ext cx="63" cy="17"/>
              </a:xfrm>
              <a:custGeom>
                <a:avLst/>
                <a:gdLst>
                  <a:gd name="T0" fmla="*/ 29 w 63"/>
                  <a:gd name="T1" fmla="*/ 0 h 17"/>
                  <a:gd name="T2" fmla="*/ 0 w 63"/>
                  <a:gd name="T3" fmla="*/ 0 h 17"/>
                  <a:gd name="T4" fmla="*/ 34 w 63"/>
                  <a:gd name="T5" fmla="*/ 16 h 17"/>
                  <a:gd name="T6" fmla="*/ 62 w 63"/>
                  <a:gd name="T7" fmla="*/ 16 h 17"/>
                  <a:gd name="T8" fmla="*/ 29 w 6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17"/>
                  <a:gd name="T17" fmla="*/ 63 w 6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17">
                    <a:moveTo>
                      <a:pt x="29" y="0"/>
                    </a:moveTo>
                    <a:lnTo>
                      <a:pt x="0" y="0"/>
                    </a:lnTo>
                    <a:lnTo>
                      <a:pt x="34" y="16"/>
                    </a:lnTo>
                    <a:lnTo>
                      <a:pt x="62" y="16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6" name="Freeform 1746"/>
              <p:cNvSpPr>
                <a:spLocks/>
              </p:cNvSpPr>
              <p:nvPr/>
            </p:nvSpPr>
            <p:spPr bwMode="auto">
              <a:xfrm>
                <a:off x="2279" y="2323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48 h 73"/>
                  <a:gd name="T4" fmla="*/ 34 w 59"/>
                  <a:gd name="T5" fmla="*/ 0 h 73"/>
                  <a:gd name="T6" fmla="*/ 58 w 59"/>
                  <a:gd name="T7" fmla="*/ 9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48"/>
                    </a:lnTo>
                    <a:lnTo>
                      <a:pt x="34" y="0"/>
                    </a:lnTo>
                    <a:lnTo>
                      <a:pt x="58" y="9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7" name="Freeform 1747"/>
              <p:cNvSpPr>
                <a:spLocks/>
              </p:cNvSpPr>
              <p:nvPr/>
            </p:nvSpPr>
            <p:spPr bwMode="auto">
              <a:xfrm>
                <a:off x="1863" y="2323"/>
                <a:ext cx="62" cy="77"/>
              </a:xfrm>
              <a:custGeom>
                <a:avLst/>
                <a:gdLst>
                  <a:gd name="T0" fmla="*/ 29 w 62"/>
                  <a:gd name="T1" fmla="*/ 76 h 77"/>
                  <a:gd name="T2" fmla="*/ 0 w 62"/>
                  <a:gd name="T3" fmla="*/ 67 h 77"/>
                  <a:gd name="T4" fmla="*/ 32 w 62"/>
                  <a:gd name="T5" fmla="*/ 0 h 77"/>
                  <a:gd name="T6" fmla="*/ 61 w 62"/>
                  <a:gd name="T7" fmla="*/ 14 h 77"/>
                  <a:gd name="T8" fmla="*/ 29 w 62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7"/>
                  <a:gd name="T17" fmla="*/ 62 w 62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7">
                    <a:moveTo>
                      <a:pt x="29" y="76"/>
                    </a:moveTo>
                    <a:lnTo>
                      <a:pt x="0" y="67"/>
                    </a:lnTo>
                    <a:lnTo>
                      <a:pt x="32" y="0"/>
                    </a:lnTo>
                    <a:lnTo>
                      <a:pt x="61" y="14"/>
                    </a:lnTo>
                    <a:lnTo>
                      <a:pt x="29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8" name="Freeform 1748"/>
              <p:cNvSpPr>
                <a:spLocks/>
              </p:cNvSpPr>
              <p:nvPr/>
            </p:nvSpPr>
            <p:spPr bwMode="auto">
              <a:xfrm>
                <a:off x="1497" y="2135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44 h 64"/>
                  <a:gd name="T4" fmla="*/ 34 w 59"/>
                  <a:gd name="T5" fmla="*/ 0 h 64"/>
                  <a:gd name="T6" fmla="*/ 58 w 59"/>
                  <a:gd name="T7" fmla="*/ 24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44"/>
                    </a:lnTo>
                    <a:lnTo>
                      <a:pt x="34" y="0"/>
                    </a:lnTo>
                    <a:lnTo>
                      <a:pt x="58" y="24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9" name="Freeform 1749"/>
              <p:cNvSpPr>
                <a:spLocks/>
              </p:cNvSpPr>
              <p:nvPr/>
            </p:nvSpPr>
            <p:spPr bwMode="auto">
              <a:xfrm>
                <a:off x="2087" y="2164"/>
                <a:ext cx="59" cy="54"/>
              </a:xfrm>
              <a:custGeom>
                <a:avLst/>
                <a:gdLst>
                  <a:gd name="T0" fmla="*/ 24 w 59"/>
                  <a:gd name="T1" fmla="*/ 39 h 54"/>
                  <a:gd name="T2" fmla="*/ 0 w 59"/>
                  <a:gd name="T3" fmla="*/ 0 h 54"/>
                  <a:gd name="T4" fmla="*/ 34 w 59"/>
                  <a:gd name="T5" fmla="*/ 19 h 54"/>
                  <a:gd name="T6" fmla="*/ 58 w 59"/>
                  <a:gd name="T7" fmla="*/ 53 h 54"/>
                  <a:gd name="T8" fmla="*/ 24 w 59"/>
                  <a:gd name="T9" fmla="*/ 3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39"/>
                    </a:moveTo>
                    <a:lnTo>
                      <a:pt x="0" y="0"/>
                    </a:lnTo>
                    <a:lnTo>
                      <a:pt x="34" y="19"/>
                    </a:lnTo>
                    <a:lnTo>
                      <a:pt x="58" y="53"/>
                    </a:lnTo>
                    <a:lnTo>
                      <a:pt x="24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0" name="Freeform 1750"/>
              <p:cNvSpPr>
                <a:spLocks/>
              </p:cNvSpPr>
              <p:nvPr/>
            </p:nvSpPr>
            <p:spPr bwMode="auto">
              <a:xfrm>
                <a:off x="2111" y="2203"/>
                <a:ext cx="59" cy="63"/>
              </a:xfrm>
              <a:custGeom>
                <a:avLst/>
                <a:gdLst>
                  <a:gd name="T0" fmla="*/ 24 w 59"/>
                  <a:gd name="T1" fmla="*/ 57 h 63"/>
                  <a:gd name="T2" fmla="*/ 0 w 59"/>
                  <a:gd name="T3" fmla="*/ 0 h 63"/>
                  <a:gd name="T4" fmla="*/ 34 w 59"/>
                  <a:gd name="T5" fmla="*/ 14 h 63"/>
                  <a:gd name="T6" fmla="*/ 58 w 59"/>
                  <a:gd name="T7" fmla="*/ 62 h 63"/>
                  <a:gd name="T8" fmla="*/ 24 w 59"/>
                  <a:gd name="T9" fmla="*/ 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57"/>
                    </a:moveTo>
                    <a:lnTo>
                      <a:pt x="0" y="0"/>
                    </a:lnTo>
                    <a:lnTo>
                      <a:pt x="34" y="14"/>
                    </a:lnTo>
                    <a:lnTo>
                      <a:pt x="58" y="62"/>
                    </a:lnTo>
                    <a:lnTo>
                      <a:pt x="24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1" name="Freeform 1751"/>
              <p:cNvSpPr>
                <a:spLocks/>
              </p:cNvSpPr>
              <p:nvPr/>
            </p:nvSpPr>
            <p:spPr bwMode="auto">
              <a:xfrm>
                <a:off x="1579" y="2183"/>
                <a:ext cx="58" cy="73"/>
              </a:xfrm>
              <a:custGeom>
                <a:avLst/>
                <a:gdLst>
                  <a:gd name="T0" fmla="*/ 28 w 58"/>
                  <a:gd name="T1" fmla="*/ 72 h 73"/>
                  <a:gd name="T2" fmla="*/ 0 w 58"/>
                  <a:gd name="T3" fmla="*/ 15 h 73"/>
                  <a:gd name="T4" fmla="*/ 33 w 58"/>
                  <a:gd name="T5" fmla="*/ 0 h 73"/>
                  <a:gd name="T6" fmla="*/ 57 w 58"/>
                  <a:gd name="T7" fmla="*/ 63 h 73"/>
                  <a:gd name="T8" fmla="*/ 28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8" y="72"/>
                    </a:moveTo>
                    <a:lnTo>
                      <a:pt x="0" y="15"/>
                    </a:lnTo>
                    <a:lnTo>
                      <a:pt x="33" y="0"/>
                    </a:lnTo>
                    <a:lnTo>
                      <a:pt x="57" y="63"/>
                    </a:lnTo>
                    <a:lnTo>
                      <a:pt x="28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2" name="Freeform 1752"/>
              <p:cNvSpPr>
                <a:spLocks/>
              </p:cNvSpPr>
              <p:nvPr/>
            </p:nvSpPr>
            <p:spPr bwMode="auto">
              <a:xfrm>
                <a:off x="1065" y="2318"/>
                <a:ext cx="59" cy="34"/>
              </a:xfrm>
              <a:custGeom>
                <a:avLst/>
                <a:gdLst>
                  <a:gd name="T0" fmla="*/ 24 w 59"/>
                  <a:gd name="T1" fmla="*/ 19 h 34"/>
                  <a:gd name="T2" fmla="*/ 0 w 59"/>
                  <a:gd name="T3" fmla="*/ 9 h 34"/>
                  <a:gd name="T4" fmla="*/ 34 w 59"/>
                  <a:gd name="T5" fmla="*/ 0 h 34"/>
                  <a:gd name="T6" fmla="*/ 58 w 59"/>
                  <a:gd name="T7" fmla="*/ 33 h 34"/>
                  <a:gd name="T8" fmla="*/ 24 w 59"/>
                  <a:gd name="T9" fmla="*/ 1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4"/>
                  <a:gd name="T17" fmla="*/ 59 w 59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4">
                    <a:moveTo>
                      <a:pt x="24" y="19"/>
                    </a:moveTo>
                    <a:lnTo>
                      <a:pt x="0" y="9"/>
                    </a:lnTo>
                    <a:lnTo>
                      <a:pt x="34" y="0"/>
                    </a:lnTo>
                    <a:lnTo>
                      <a:pt x="58" y="33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3" name="Freeform 1753"/>
              <p:cNvSpPr>
                <a:spLocks/>
              </p:cNvSpPr>
              <p:nvPr/>
            </p:nvSpPr>
            <p:spPr bwMode="auto">
              <a:xfrm>
                <a:off x="2271" y="2395"/>
                <a:ext cx="62" cy="77"/>
              </a:xfrm>
              <a:custGeom>
                <a:avLst/>
                <a:gdLst>
                  <a:gd name="T0" fmla="*/ 28 w 62"/>
                  <a:gd name="T1" fmla="*/ 76 h 77"/>
                  <a:gd name="T2" fmla="*/ 0 w 62"/>
                  <a:gd name="T3" fmla="*/ 57 h 77"/>
                  <a:gd name="T4" fmla="*/ 32 w 62"/>
                  <a:gd name="T5" fmla="*/ 0 h 77"/>
                  <a:gd name="T6" fmla="*/ 61 w 62"/>
                  <a:gd name="T7" fmla="*/ 19 h 77"/>
                  <a:gd name="T8" fmla="*/ 28 w 62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7"/>
                  <a:gd name="T17" fmla="*/ 62 w 62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7">
                    <a:moveTo>
                      <a:pt x="28" y="76"/>
                    </a:moveTo>
                    <a:lnTo>
                      <a:pt x="0" y="57"/>
                    </a:lnTo>
                    <a:lnTo>
                      <a:pt x="32" y="0"/>
                    </a:lnTo>
                    <a:lnTo>
                      <a:pt x="61" y="19"/>
                    </a:lnTo>
                    <a:lnTo>
                      <a:pt x="28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4" name="Freeform 1754"/>
              <p:cNvSpPr>
                <a:spLocks/>
              </p:cNvSpPr>
              <p:nvPr/>
            </p:nvSpPr>
            <p:spPr bwMode="auto">
              <a:xfrm>
                <a:off x="2131" y="2327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5 h 78"/>
                  <a:gd name="T4" fmla="*/ 33 w 58"/>
                  <a:gd name="T5" fmla="*/ 0 h 78"/>
                  <a:gd name="T6" fmla="*/ 57 w 58"/>
                  <a:gd name="T7" fmla="*/ 63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5"/>
                    </a:lnTo>
                    <a:lnTo>
                      <a:pt x="33" y="0"/>
                    </a:lnTo>
                    <a:lnTo>
                      <a:pt x="57" y="63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5" name="Freeform 1755"/>
              <p:cNvSpPr>
                <a:spLocks/>
              </p:cNvSpPr>
              <p:nvPr/>
            </p:nvSpPr>
            <p:spPr bwMode="auto">
              <a:xfrm>
                <a:off x="1675" y="2462"/>
                <a:ext cx="58" cy="49"/>
              </a:xfrm>
              <a:custGeom>
                <a:avLst/>
                <a:gdLst>
                  <a:gd name="T0" fmla="*/ 24 w 58"/>
                  <a:gd name="T1" fmla="*/ 24 h 49"/>
                  <a:gd name="T2" fmla="*/ 0 w 58"/>
                  <a:gd name="T3" fmla="*/ 0 h 49"/>
                  <a:gd name="T4" fmla="*/ 33 w 58"/>
                  <a:gd name="T5" fmla="*/ 24 h 49"/>
                  <a:gd name="T6" fmla="*/ 57 w 58"/>
                  <a:gd name="T7" fmla="*/ 48 h 49"/>
                  <a:gd name="T8" fmla="*/ 24 w 58"/>
                  <a:gd name="T9" fmla="*/ 2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24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57" y="48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6" name="Freeform 1756"/>
              <p:cNvSpPr>
                <a:spLocks/>
              </p:cNvSpPr>
              <p:nvPr/>
            </p:nvSpPr>
            <p:spPr bwMode="auto">
              <a:xfrm>
                <a:off x="1555" y="2140"/>
                <a:ext cx="58" cy="59"/>
              </a:xfrm>
              <a:custGeom>
                <a:avLst/>
                <a:gdLst>
                  <a:gd name="T0" fmla="*/ 24 w 58"/>
                  <a:gd name="T1" fmla="*/ 58 h 59"/>
                  <a:gd name="T2" fmla="*/ 0 w 58"/>
                  <a:gd name="T3" fmla="*/ 19 h 59"/>
                  <a:gd name="T4" fmla="*/ 33 w 58"/>
                  <a:gd name="T5" fmla="*/ 0 h 59"/>
                  <a:gd name="T6" fmla="*/ 57 w 58"/>
                  <a:gd name="T7" fmla="*/ 43 h 59"/>
                  <a:gd name="T8" fmla="*/ 24 w 58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58"/>
                    </a:moveTo>
                    <a:lnTo>
                      <a:pt x="0" y="19"/>
                    </a:lnTo>
                    <a:lnTo>
                      <a:pt x="33" y="0"/>
                    </a:lnTo>
                    <a:lnTo>
                      <a:pt x="57" y="43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7" name="Freeform 1757"/>
              <p:cNvSpPr>
                <a:spLocks/>
              </p:cNvSpPr>
              <p:nvPr/>
            </p:nvSpPr>
            <p:spPr bwMode="auto">
              <a:xfrm>
                <a:off x="1176" y="2404"/>
                <a:ext cx="58" cy="59"/>
              </a:xfrm>
              <a:custGeom>
                <a:avLst/>
                <a:gdLst>
                  <a:gd name="T0" fmla="*/ 24 w 58"/>
                  <a:gd name="T1" fmla="*/ 19 h 59"/>
                  <a:gd name="T2" fmla="*/ 0 w 58"/>
                  <a:gd name="T3" fmla="*/ 0 h 59"/>
                  <a:gd name="T4" fmla="*/ 33 w 58"/>
                  <a:gd name="T5" fmla="*/ 39 h 59"/>
                  <a:gd name="T6" fmla="*/ 57 w 58"/>
                  <a:gd name="T7" fmla="*/ 58 h 59"/>
                  <a:gd name="T8" fmla="*/ 24 w 58"/>
                  <a:gd name="T9" fmla="*/ 1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19"/>
                    </a:moveTo>
                    <a:lnTo>
                      <a:pt x="0" y="0"/>
                    </a:lnTo>
                    <a:lnTo>
                      <a:pt x="33" y="39"/>
                    </a:lnTo>
                    <a:lnTo>
                      <a:pt x="57" y="58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8" name="Freeform 1758"/>
              <p:cNvSpPr>
                <a:spLocks/>
              </p:cNvSpPr>
              <p:nvPr/>
            </p:nvSpPr>
            <p:spPr bwMode="auto">
              <a:xfrm>
                <a:off x="1575" y="2255"/>
                <a:ext cx="57" cy="78"/>
              </a:xfrm>
              <a:custGeom>
                <a:avLst/>
                <a:gdLst>
                  <a:gd name="T0" fmla="*/ 24 w 57"/>
                  <a:gd name="T1" fmla="*/ 77 h 78"/>
                  <a:gd name="T2" fmla="*/ 0 w 57"/>
                  <a:gd name="T3" fmla="*/ 24 h 78"/>
                  <a:gd name="T4" fmla="*/ 32 w 57"/>
                  <a:gd name="T5" fmla="*/ 0 h 78"/>
                  <a:gd name="T6" fmla="*/ 56 w 57"/>
                  <a:gd name="T7" fmla="*/ 68 h 78"/>
                  <a:gd name="T8" fmla="*/ 24 w 57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8"/>
                  <a:gd name="T17" fmla="*/ 57 w 5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8">
                    <a:moveTo>
                      <a:pt x="24" y="77"/>
                    </a:moveTo>
                    <a:lnTo>
                      <a:pt x="0" y="24"/>
                    </a:lnTo>
                    <a:lnTo>
                      <a:pt x="32" y="0"/>
                    </a:lnTo>
                    <a:lnTo>
                      <a:pt x="56" y="68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9" name="Freeform 1759"/>
              <p:cNvSpPr>
                <a:spLocks/>
              </p:cNvSpPr>
              <p:nvPr/>
            </p:nvSpPr>
            <p:spPr bwMode="auto">
              <a:xfrm>
                <a:off x="1488" y="2198"/>
                <a:ext cx="58" cy="78"/>
              </a:xfrm>
              <a:custGeom>
                <a:avLst/>
                <a:gdLst>
                  <a:gd name="T0" fmla="*/ 28 w 58"/>
                  <a:gd name="T1" fmla="*/ 77 h 78"/>
                  <a:gd name="T2" fmla="*/ 0 w 58"/>
                  <a:gd name="T3" fmla="*/ 53 h 78"/>
                  <a:gd name="T4" fmla="*/ 33 w 58"/>
                  <a:gd name="T5" fmla="*/ 0 h 78"/>
                  <a:gd name="T6" fmla="*/ 57 w 58"/>
                  <a:gd name="T7" fmla="*/ 33 h 78"/>
                  <a:gd name="T8" fmla="*/ 28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8" y="77"/>
                    </a:moveTo>
                    <a:lnTo>
                      <a:pt x="0" y="53"/>
                    </a:lnTo>
                    <a:lnTo>
                      <a:pt x="33" y="0"/>
                    </a:lnTo>
                    <a:lnTo>
                      <a:pt x="57" y="33"/>
                    </a:lnTo>
                    <a:lnTo>
                      <a:pt x="28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40" name="Freeform 1760"/>
              <p:cNvSpPr>
                <a:spLocks/>
              </p:cNvSpPr>
              <p:nvPr/>
            </p:nvSpPr>
            <p:spPr bwMode="auto">
              <a:xfrm>
                <a:off x="2151" y="2467"/>
                <a:ext cx="57" cy="44"/>
              </a:xfrm>
              <a:custGeom>
                <a:avLst/>
                <a:gdLst>
                  <a:gd name="T0" fmla="*/ 24 w 57"/>
                  <a:gd name="T1" fmla="*/ 38 h 44"/>
                  <a:gd name="T2" fmla="*/ 0 w 57"/>
                  <a:gd name="T3" fmla="*/ 0 h 44"/>
                  <a:gd name="T4" fmla="*/ 28 w 57"/>
                  <a:gd name="T5" fmla="*/ 0 h 44"/>
                  <a:gd name="T6" fmla="*/ 56 w 57"/>
                  <a:gd name="T7" fmla="*/ 43 h 44"/>
                  <a:gd name="T8" fmla="*/ 24 w 57"/>
                  <a:gd name="T9" fmla="*/ 3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"/>
                  <a:gd name="T17" fmla="*/ 57 w 5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">
                    <a:moveTo>
                      <a:pt x="24" y="3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56" y="43"/>
                    </a:lnTo>
                    <a:lnTo>
                      <a:pt x="24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41" name="Freeform 1761"/>
              <p:cNvSpPr>
                <a:spLocks/>
              </p:cNvSpPr>
              <p:nvPr/>
            </p:nvSpPr>
            <p:spPr bwMode="auto">
              <a:xfrm>
                <a:off x="975" y="2337"/>
                <a:ext cx="58" cy="39"/>
              </a:xfrm>
              <a:custGeom>
                <a:avLst/>
                <a:gdLst>
                  <a:gd name="T0" fmla="*/ 24 w 58"/>
                  <a:gd name="T1" fmla="*/ 10 h 39"/>
                  <a:gd name="T2" fmla="*/ 0 w 58"/>
                  <a:gd name="T3" fmla="*/ 38 h 39"/>
                  <a:gd name="T4" fmla="*/ 33 w 58"/>
                  <a:gd name="T5" fmla="*/ 10 h 39"/>
                  <a:gd name="T6" fmla="*/ 57 w 58"/>
                  <a:gd name="T7" fmla="*/ 0 h 39"/>
                  <a:gd name="T8" fmla="*/ 24 w 58"/>
                  <a:gd name="T9" fmla="*/ 1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10"/>
                    </a:moveTo>
                    <a:lnTo>
                      <a:pt x="0" y="38"/>
                    </a:lnTo>
                    <a:lnTo>
                      <a:pt x="33" y="10"/>
                    </a:lnTo>
                    <a:lnTo>
                      <a:pt x="57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42" name="Freeform 1762"/>
              <p:cNvSpPr>
                <a:spLocks/>
              </p:cNvSpPr>
              <p:nvPr/>
            </p:nvSpPr>
            <p:spPr bwMode="auto">
              <a:xfrm>
                <a:off x="1416" y="2366"/>
                <a:ext cx="58" cy="54"/>
              </a:xfrm>
              <a:custGeom>
                <a:avLst/>
                <a:gdLst>
                  <a:gd name="T0" fmla="*/ 24 w 58"/>
                  <a:gd name="T1" fmla="*/ 29 h 54"/>
                  <a:gd name="T2" fmla="*/ 0 w 58"/>
                  <a:gd name="T3" fmla="*/ 53 h 54"/>
                  <a:gd name="T4" fmla="*/ 33 w 58"/>
                  <a:gd name="T5" fmla="*/ 9 h 54"/>
                  <a:gd name="T6" fmla="*/ 57 w 58"/>
                  <a:gd name="T7" fmla="*/ 0 h 54"/>
                  <a:gd name="T8" fmla="*/ 24 w 58"/>
                  <a:gd name="T9" fmla="*/ 2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29"/>
                    </a:moveTo>
                    <a:lnTo>
                      <a:pt x="0" y="53"/>
                    </a:lnTo>
                    <a:lnTo>
                      <a:pt x="33" y="9"/>
                    </a:lnTo>
                    <a:lnTo>
                      <a:pt x="57" y="0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43" name="Freeform 1763"/>
              <p:cNvSpPr>
                <a:spLocks/>
              </p:cNvSpPr>
              <p:nvPr/>
            </p:nvSpPr>
            <p:spPr bwMode="auto">
              <a:xfrm>
                <a:off x="1823" y="2438"/>
                <a:ext cx="59" cy="54"/>
              </a:xfrm>
              <a:custGeom>
                <a:avLst/>
                <a:gdLst>
                  <a:gd name="T0" fmla="*/ 24 w 59"/>
                  <a:gd name="T1" fmla="*/ 33 h 54"/>
                  <a:gd name="T2" fmla="*/ 0 w 59"/>
                  <a:gd name="T3" fmla="*/ 53 h 54"/>
                  <a:gd name="T4" fmla="*/ 34 w 59"/>
                  <a:gd name="T5" fmla="*/ 14 h 54"/>
                  <a:gd name="T6" fmla="*/ 58 w 59"/>
                  <a:gd name="T7" fmla="*/ 0 h 54"/>
                  <a:gd name="T8" fmla="*/ 24 w 59"/>
                  <a:gd name="T9" fmla="*/ 3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33"/>
                    </a:moveTo>
                    <a:lnTo>
                      <a:pt x="0" y="53"/>
                    </a:lnTo>
                    <a:lnTo>
                      <a:pt x="34" y="14"/>
                    </a:lnTo>
                    <a:lnTo>
                      <a:pt x="58" y="0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44" name="Freeform 1764"/>
              <p:cNvSpPr>
                <a:spLocks/>
              </p:cNvSpPr>
              <p:nvPr/>
            </p:nvSpPr>
            <p:spPr bwMode="auto">
              <a:xfrm>
                <a:off x="2121" y="2404"/>
                <a:ext cx="59" cy="64"/>
              </a:xfrm>
              <a:custGeom>
                <a:avLst/>
                <a:gdLst>
                  <a:gd name="T0" fmla="*/ 30 w 59"/>
                  <a:gd name="T1" fmla="*/ 63 h 64"/>
                  <a:gd name="T2" fmla="*/ 0 w 59"/>
                  <a:gd name="T3" fmla="*/ 5 h 64"/>
                  <a:gd name="T4" fmla="*/ 34 w 59"/>
                  <a:gd name="T5" fmla="*/ 0 h 64"/>
                  <a:gd name="T6" fmla="*/ 58 w 59"/>
                  <a:gd name="T7" fmla="*/ 63 h 64"/>
                  <a:gd name="T8" fmla="*/ 30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30" y="63"/>
                    </a:moveTo>
                    <a:lnTo>
                      <a:pt x="0" y="5"/>
                    </a:lnTo>
                    <a:lnTo>
                      <a:pt x="34" y="0"/>
                    </a:lnTo>
                    <a:lnTo>
                      <a:pt x="58" y="63"/>
                    </a:lnTo>
                    <a:lnTo>
                      <a:pt x="30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45" name="Freeform 1765"/>
              <p:cNvSpPr>
                <a:spLocks/>
              </p:cNvSpPr>
              <p:nvPr/>
            </p:nvSpPr>
            <p:spPr bwMode="auto">
              <a:xfrm>
                <a:off x="1449" y="2327"/>
                <a:ext cx="59" cy="49"/>
              </a:xfrm>
              <a:custGeom>
                <a:avLst/>
                <a:gdLst>
                  <a:gd name="T0" fmla="*/ 24 w 59"/>
                  <a:gd name="T1" fmla="*/ 39 h 49"/>
                  <a:gd name="T2" fmla="*/ 0 w 59"/>
                  <a:gd name="T3" fmla="*/ 48 h 49"/>
                  <a:gd name="T4" fmla="*/ 34 w 59"/>
                  <a:gd name="T5" fmla="*/ 0 h 49"/>
                  <a:gd name="T6" fmla="*/ 58 w 59"/>
                  <a:gd name="T7" fmla="*/ 10 h 49"/>
                  <a:gd name="T8" fmla="*/ 24 w 59"/>
                  <a:gd name="T9" fmla="*/ 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39"/>
                    </a:moveTo>
                    <a:lnTo>
                      <a:pt x="0" y="48"/>
                    </a:lnTo>
                    <a:lnTo>
                      <a:pt x="34" y="0"/>
                    </a:lnTo>
                    <a:lnTo>
                      <a:pt x="58" y="10"/>
                    </a:lnTo>
                    <a:lnTo>
                      <a:pt x="24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46" name="Freeform 1766"/>
              <p:cNvSpPr>
                <a:spLocks/>
              </p:cNvSpPr>
              <p:nvPr/>
            </p:nvSpPr>
            <p:spPr bwMode="auto">
              <a:xfrm>
                <a:off x="1521" y="2159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39 h 73"/>
                  <a:gd name="T4" fmla="*/ 34 w 59"/>
                  <a:gd name="T5" fmla="*/ 0 h 73"/>
                  <a:gd name="T6" fmla="*/ 58 w 59"/>
                  <a:gd name="T7" fmla="*/ 39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39"/>
                    </a:lnTo>
                    <a:lnTo>
                      <a:pt x="34" y="0"/>
                    </a:lnTo>
                    <a:lnTo>
                      <a:pt x="58" y="39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47" name="Freeform 1767"/>
              <p:cNvSpPr>
                <a:spLocks/>
              </p:cNvSpPr>
              <p:nvPr/>
            </p:nvSpPr>
            <p:spPr bwMode="auto">
              <a:xfrm>
                <a:off x="1905" y="2198"/>
                <a:ext cx="59" cy="58"/>
              </a:xfrm>
              <a:custGeom>
                <a:avLst/>
                <a:gdLst>
                  <a:gd name="T0" fmla="*/ 24 w 59"/>
                  <a:gd name="T1" fmla="*/ 57 h 58"/>
                  <a:gd name="T2" fmla="*/ 0 w 59"/>
                  <a:gd name="T3" fmla="*/ 53 h 58"/>
                  <a:gd name="T4" fmla="*/ 34 w 59"/>
                  <a:gd name="T5" fmla="*/ 0 h 58"/>
                  <a:gd name="T6" fmla="*/ 58 w 59"/>
                  <a:gd name="T7" fmla="*/ 0 h 58"/>
                  <a:gd name="T8" fmla="*/ 24 w 59"/>
                  <a:gd name="T9" fmla="*/ 5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4" y="57"/>
                    </a:moveTo>
                    <a:lnTo>
                      <a:pt x="0" y="53"/>
                    </a:lnTo>
                    <a:lnTo>
                      <a:pt x="34" y="0"/>
                    </a:lnTo>
                    <a:lnTo>
                      <a:pt x="58" y="0"/>
                    </a:lnTo>
                    <a:lnTo>
                      <a:pt x="24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48" name="Freeform 1768"/>
              <p:cNvSpPr>
                <a:spLocks/>
              </p:cNvSpPr>
              <p:nvPr/>
            </p:nvSpPr>
            <p:spPr bwMode="auto">
              <a:xfrm>
                <a:off x="1383" y="2395"/>
                <a:ext cx="58" cy="58"/>
              </a:xfrm>
              <a:custGeom>
                <a:avLst/>
                <a:gdLst>
                  <a:gd name="T0" fmla="*/ 24 w 58"/>
                  <a:gd name="T1" fmla="*/ 24 h 58"/>
                  <a:gd name="T2" fmla="*/ 0 w 58"/>
                  <a:gd name="T3" fmla="*/ 57 h 58"/>
                  <a:gd name="T4" fmla="*/ 33 w 58"/>
                  <a:gd name="T5" fmla="*/ 24 h 58"/>
                  <a:gd name="T6" fmla="*/ 57 w 58"/>
                  <a:gd name="T7" fmla="*/ 0 h 58"/>
                  <a:gd name="T8" fmla="*/ 24 w 58"/>
                  <a:gd name="T9" fmla="*/ 2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4" y="24"/>
                    </a:moveTo>
                    <a:lnTo>
                      <a:pt x="0" y="57"/>
                    </a:lnTo>
                    <a:lnTo>
                      <a:pt x="33" y="24"/>
                    </a:lnTo>
                    <a:lnTo>
                      <a:pt x="57" y="0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49" name="Freeform 1769"/>
              <p:cNvSpPr>
                <a:spLocks/>
              </p:cNvSpPr>
              <p:nvPr/>
            </p:nvSpPr>
            <p:spPr bwMode="auto">
              <a:xfrm>
                <a:off x="1545" y="2198"/>
                <a:ext cx="63" cy="82"/>
              </a:xfrm>
              <a:custGeom>
                <a:avLst/>
                <a:gdLst>
                  <a:gd name="T0" fmla="*/ 29 w 63"/>
                  <a:gd name="T1" fmla="*/ 81 h 82"/>
                  <a:gd name="T2" fmla="*/ 0 w 63"/>
                  <a:gd name="T3" fmla="*/ 33 h 82"/>
                  <a:gd name="T4" fmla="*/ 34 w 63"/>
                  <a:gd name="T5" fmla="*/ 0 h 82"/>
                  <a:gd name="T6" fmla="*/ 62 w 63"/>
                  <a:gd name="T7" fmla="*/ 57 h 82"/>
                  <a:gd name="T8" fmla="*/ 29 w 63"/>
                  <a:gd name="T9" fmla="*/ 8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82"/>
                  <a:gd name="T17" fmla="*/ 63 w 6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82">
                    <a:moveTo>
                      <a:pt x="29" y="81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62" y="57"/>
                    </a:lnTo>
                    <a:lnTo>
                      <a:pt x="29" y="8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50" name="Freeform 1770"/>
              <p:cNvSpPr>
                <a:spLocks/>
              </p:cNvSpPr>
              <p:nvPr/>
            </p:nvSpPr>
            <p:spPr bwMode="auto">
              <a:xfrm>
                <a:off x="2313" y="2270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53 h 63"/>
                  <a:gd name="T4" fmla="*/ 34 w 59"/>
                  <a:gd name="T5" fmla="*/ 5 h 63"/>
                  <a:gd name="T6" fmla="*/ 58 w 59"/>
                  <a:gd name="T7" fmla="*/ 0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53"/>
                    </a:lnTo>
                    <a:lnTo>
                      <a:pt x="34" y="5"/>
                    </a:lnTo>
                    <a:lnTo>
                      <a:pt x="58" y="0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51" name="Freeform 1771"/>
              <p:cNvSpPr>
                <a:spLocks/>
              </p:cNvSpPr>
              <p:nvPr/>
            </p:nvSpPr>
            <p:spPr bwMode="auto">
              <a:xfrm>
                <a:off x="1483" y="2275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52 h 63"/>
                  <a:gd name="T4" fmla="*/ 33 w 58"/>
                  <a:gd name="T5" fmla="*/ 0 h 63"/>
                  <a:gd name="T6" fmla="*/ 57 w 58"/>
                  <a:gd name="T7" fmla="*/ 33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52"/>
                    </a:lnTo>
                    <a:lnTo>
                      <a:pt x="33" y="0"/>
                    </a:lnTo>
                    <a:lnTo>
                      <a:pt x="57" y="33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52" name="Freeform 1772"/>
              <p:cNvSpPr>
                <a:spLocks/>
              </p:cNvSpPr>
              <p:nvPr/>
            </p:nvSpPr>
            <p:spPr bwMode="auto">
              <a:xfrm>
                <a:off x="1857" y="2395"/>
                <a:ext cx="59" cy="58"/>
              </a:xfrm>
              <a:custGeom>
                <a:avLst/>
                <a:gdLst>
                  <a:gd name="T0" fmla="*/ 24 w 59"/>
                  <a:gd name="T1" fmla="*/ 43 h 58"/>
                  <a:gd name="T2" fmla="*/ 0 w 59"/>
                  <a:gd name="T3" fmla="*/ 57 h 58"/>
                  <a:gd name="T4" fmla="*/ 34 w 59"/>
                  <a:gd name="T5" fmla="*/ 4 h 58"/>
                  <a:gd name="T6" fmla="*/ 58 w 59"/>
                  <a:gd name="T7" fmla="*/ 0 h 58"/>
                  <a:gd name="T8" fmla="*/ 24 w 59"/>
                  <a:gd name="T9" fmla="*/ 4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4" y="43"/>
                    </a:moveTo>
                    <a:lnTo>
                      <a:pt x="0" y="57"/>
                    </a:lnTo>
                    <a:lnTo>
                      <a:pt x="34" y="4"/>
                    </a:lnTo>
                    <a:lnTo>
                      <a:pt x="58" y="0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53" name="Freeform 1773"/>
              <p:cNvSpPr>
                <a:spLocks/>
              </p:cNvSpPr>
              <p:nvPr/>
            </p:nvSpPr>
            <p:spPr bwMode="auto">
              <a:xfrm>
                <a:off x="1516" y="2231"/>
                <a:ext cx="60" cy="78"/>
              </a:xfrm>
              <a:custGeom>
                <a:avLst/>
                <a:gdLst>
                  <a:gd name="T0" fmla="*/ 24 w 60"/>
                  <a:gd name="T1" fmla="*/ 77 h 78"/>
                  <a:gd name="T2" fmla="*/ 0 w 60"/>
                  <a:gd name="T3" fmla="*/ 44 h 78"/>
                  <a:gd name="T4" fmla="*/ 30 w 60"/>
                  <a:gd name="T5" fmla="*/ 0 h 78"/>
                  <a:gd name="T6" fmla="*/ 59 w 60"/>
                  <a:gd name="T7" fmla="*/ 48 h 78"/>
                  <a:gd name="T8" fmla="*/ 24 w 60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8"/>
                  <a:gd name="T17" fmla="*/ 60 w 6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8">
                    <a:moveTo>
                      <a:pt x="24" y="77"/>
                    </a:moveTo>
                    <a:lnTo>
                      <a:pt x="0" y="44"/>
                    </a:lnTo>
                    <a:lnTo>
                      <a:pt x="30" y="0"/>
                    </a:lnTo>
                    <a:lnTo>
                      <a:pt x="59" y="48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54" name="Freeform 1774"/>
              <p:cNvSpPr>
                <a:spLocks/>
              </p:cNvSpPr>
              <p:nvPr/>
            </p:nvSpPr>
            <p:spPr bwMode="auto">
              <a:xfrm>
                <a:off x="1791" y="2471"/>
                <a:ext cx="57" cy="40"/>
              </a:xfrm>
              <a:custGeom>
                <a:avLst/>
                <a:gdLst>
                  <a:gd name="T0" fmla="*/ 24 w 57"/>
                  <a:gd name="T1" fmla="*/ 20 h 40"/>
                  <a:gd name="T2" fmla="*/ 0 w 57"/>
                  <a:gd name="T3" fmla="*/ 39 h 40"/>
                  <a:gd name="T4" fmla="*/ 32 w 57"/>
                  <a:gd name="T5" fmla="*/ 20 h 40"/>
                  <a:gd name="T6" fmla="*/ 56 w 57"/>
                  <a:gd name="T7" fmla="*/ 0 h 40"/>
                  <a:gd name="T8" fmla="*/ 24 w 57"/>
                  <a:gd name="T9" fmla="*/ 2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0"/>
                  <a:gd name="T17" fmla="*/ 57 w 5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0">
                    <a:moveTo>
                      <a:pt x="24" y="20"/>
                    </a:moveTo>
                    <a:lnTo>
                      <a:pt x="0" y="39"/>
                    </a:lnTo>
                    <a:lnTo>
                      <a:pt x="32" y="20"/>
                    </a:lnTo>
                    <a:lnTo>
                      <a:pt x="56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55" name="Freeform 1775"/>
              <p:cNvSpPr>
                <a:spLocks/>
              </p:cNvSpPr>
              <p:nvPr/>
            </p:nvSpPr>
            <p:spPr bwMode="auto">
              <a:xfrm>
                <a:off x="2175" y="2505"/>
                <a:ext cx="57" cy="30"/>
              </a:xfrm>
              <a:custGeom>
                <a:avLst/>
                <a:gdLst>
                  <a:gd name="T0" fmla="*/ 24 w 57"/>
                  <a:gd name="T1" fmla="*/ 24 h 30"/>
                  <a:gd name="T2" fmla="*/ 0 w 57"/>
                  <a:gd name="T3" fmla="*/ 0 h 30"/>
                  <a:gd name="T4" fmla="*/ 32 w 57"/>
                  <a:gd name="T5" fmla="*/ 5 h 30"/>
                  <a:gd name="T6" fmla="*/ 56 w 57"/>
                  <a:gd name="T7" fmla="*/ 29 h 30"/>
                  <a:gd name="T8" fmla="*/ 24 w 57"/>
                  <a:gd name="T9" fmla="*/ 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0"/>
                  <a:gd name="T17" fmla="*/ 57 w 5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0">
                    <a:moveTo>
                      <a:pt x="24" y="24"/>
                    </a:moveTo>
                    <a:lnTo>
                      <a:pt x="0" y="0"/>
                    </a:lnTo>
                    <a:lnTo>
                      <a:pt x="32" y="5"/>
                    </a:lnTo>
                    <a:lnTo>
                      <a:pt x="56" y="29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56" name="Freeform 1776"/>
              <p:cNvSpPr>
                <a:spLocks/>
              </p:cNvSpPr>
              <p:nvPr/>
            </p:nvSpPr>
            <p:spPr bwMode="auto">
              <a:xfrm>
                <a:off x="1972" y="2135"/>
                <a:ext cx="60" cy="25"/>
              </a:xfrm>
              <a:custGeom>
                <a:avLst/>
                <a:gdLst>
                  <a:gd name="T0" fmla="*/ 24 w 60"/>
                  <a:gd name="T1" fmla="*/ 24 h 25"/>
                  <a:gd name="T2" fmla="*/ 0 w 60"/>
                  <a:gd name="T3" fmla="*/ 20 h 25"/>
                  <a:gd name="T4" fmla="*/ 30 w 60"/>
                  <a:gd name="T5" fmla="*/ 0 h 25"/>
                  <a:gd name="T6" fmla="*/ 59 w 60"/>
                  <a:gd name="T7" fmla="*/ 0 h 25"/>
                  <a:gd name="T8" fmla="*/ 24 w 60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5"/>
                  <a:gd name="T17" fmla="*/ 60 w 6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5">
                    <a:moveTo>
                      <a:pt x="24" y="24"/>
                    </a:moveTo>
                    <a:lnTo>
                      <a:pt x="0" y="20"/>
                    </a:lnTo>
                    <a:lnTo>
                      <a:pt x="30" y="0"/>
                    </a:lnTo>
                    <a:lnTo>
                      <a:pt x="59" y="0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57" name="Freeform 1777"/>
              <p:cNvSpPr>
                <a:spLocks/>
              </p:cNvSpPr>
              <p:nvPr/>
            </p:nvSpPr>
            <p:spPr bwMode="auto">
              <a:xfrm>
                <a:off x="2107" y="2260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5 h 73"/>
                  <a:gd name="T4" fmla="*/ 29 w 58"/>
                  <a:gd name="T5" fmla="*/ 0 h 73"/>
                  <a:gd name="T6" fmla="*/ 57 w 58"/>
                  <a:gd name="T7" fmla="*/ 67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5"/>
                    </a:lnTo>
                    <a:lnTo>
                      <a:pt x="29" y="0"/>
                    </a:lnTo>
                    <a:lnTo>
                      <a:pt x="57" y="67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58" name="Freeform 1778"/>
              <p:cNvSpPr>
                <a:spLocks/>
              </p:cNvSpPr>
              <p:nvPr/>
            </p:nvSpPr>
            <p:spPr bwMode="auto">
              <a:xfrm>
                <a:off x="1895" y="2255"/>
                <a:ext cx="59" cy="83"/>
              </a:xfrm>
              <a:custGeom>
                <a:avLst/>
                <a:gdLst>
                  <a:gd name="T0" fmla="*/ 29 w 59"/>
                  <a:gd name="T1" fmla="*/ 82 h 83"/>
                  <a:gd name="T2" fmla="*/ 0 w 59"/>
                  <a:gd name="T3" fmla="*/ 68 h 83"/>
                  <a:gd name="T4" fmla="*/ 34 w 59"/>
                  <a:gd name="T5" fmla="*/ 0 h 83"/>
                  <a:gd name="T6" fmla="*/ 58 w 59"/>
                  <a:gd name="T7" fmla="*/ 20 h 83"/>
                  <a:gd name="T8" fmla="*/ 29 w 59"/>
                  <a:gd name="T9" fmla="*/ 82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3"/>
                  <a:gd name="T17" fmla="*/ 59 w 5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3">
                    <a:moveTo>
                      <a:pt x="29" y="82"/>
                    </a:moveTo>
                    <a:lnTo>
                      <a:pt x="0" y="68"/>
                    </a:lnTo>
                    <a:lnTo>
                      <a:pt x="34" y="0"/>
                    </a:lnTo>
                    <a:lnTo>
                      <a:pt x="58" y="20"/>
                    </a:lnTo>
                    <a:lnTo>
                      <a:pt x="29" y="8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59" name="Freeform 1779"/>
              <p:cNvSpPr>
                <a:spLocks/>
              </p:cNvSpPr>
              <p:nvPr/>
            </p:nvSpPr>
            <p:spPr bwMode="auto">
              <a:xfrm>
                <a:off x="1540" y="2279"/>
                <a:ext cx="60" cy="64"/>
              </a:xfrm>
              <a:custGeom>
                <a:avLst/>
                <a:gdLst>
                  <a:gd name="T0" fmla="*/ 24 w 60"/>
                  <a:gd name="T1" fmla="*/ 63 h 64"/>
                  <a:gd name="T2" fmla="*/ 0 w 60"/>
                  <a:gd name="T3" fmla="*/ 29 h 64"/>
                  <a:gd name="T4" fmla="*/ 35 w 60"/>
                  <a:gd name="T5" fmla="*/ 0 h 64"/>
                  <a:gd name="T6" fmla="*/ 59 w 60"/>
                  <a:gd name="T7" fmla="*/ 53 h 64"/>
                  <a:gd name="T8" fmla="*/ 24 w 60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4"/>
                  <a:gd name="T17" fmla="*/ 60 w 6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4">
                    <a:moveTo>
                      <a:pt x="24" y="63"/>
                    </a:moveTo>
                    <a:lnTo>
                      <a:pt x="0" y="29"/>
                    </a:lnTo>
                    <a:lnTo>
                      <a:pt x="35" y="0"/>
                    </a:lnTo>
                    <a:lnTo>
                      <a:pt x="59" y="53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60" name="Freeform 1780"/>
              <p:cNvSpPr>
                <a:spLocks/>
              </p:cNvSpPr>
              <p:nvPr/>
            </p:nvSpPr>
            <p:spPr bwMode="auto">
              <a:xfrm>
                <a:off x="1089" y="2337"/>
                <a:ext cx="59" cy="44"/>
              </a:xfrm>
              <a:custGeom>
                <a:avLst/>
                <a:gdLst>
                  <a:gd name="T0" fmla="*/ 29 w 59"/>
                  <a:gd name="T1" fmla="*/ 14 h 44"/>
                  <a:gd name="T2" fmla="*/ 0 w 59"/>
                  <a:gd name="T3" fmla="*/ 0 h 44"/>
                  <a:gd name="T4" fmla="*/ 34 w 59"/>
                  <a:gd name="T5" fmla="*/ 14 h 44"/>
                  <a:gd name="T6" fmla="*/ 58 w 59"/>
                  <a:gd name="T7" fmla="*/ 43 h 44"/>
                  <a:gd name="T8" fmla="*/ 29 w 59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9" y="14"/>
                    </a:moveTo>
                    <a:lnTo>
                      <a:pt x="0" y="0"/>
                    </a:lnTo>
                    <a:lnTo>
                      <a:pt x="34" y="14"/>
                    </a:lnTo>
                    <a:lnTo>
                      <a:pt x="58" y="43"/>
                    </a:lnTo>
                    <a:lnTo>
                      <a:pt x="29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61" name="Freeform 1781"/>
              <p:cNvSpPr>
                <a:spLocks/>
              </p:cNvSpPr>
              <p:nvPr/>
            </p:nvSpPr>
            <p:spPr bwMode="auto">
              <a:xfrm>
                <a:off x="2303" y="2332"/>
                <a:ext cx="59" cy="83"/>
              </a:xfrm>
              <a:custGeom>
                <a:avLst/>
                <a:gdLst>
                  <a:gd name="T0" fmla="*/ 29 w 59"/>
                  <a:gd name="T1" fmla="*/ 82 h 83"/>
                  <a:gd name="T2" fmla="*/ 0 w 59"/>
                  <a:gd name="T3" fmla="*/ 63 h 83"/>
                  <a:gd name="T4" fmla="*/ 34 w 59"/>
                  <a:gd name="T5" fmla="*/ 0 h 83"/>
                  <a:gd name="T6" fmla="*/ 58 w 59"/>
                  <a:gd name="T7" fmla="*/ 15 h 83"/>
                  <a:gd name="T8" fmla="*/ 29 w 59"/>
                  <a:gd name="T9" fmla="*/ 82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3"/>
                  <a:gd name="T17" fmla="*/ 59 w 5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3">
                    <a:moveTo>
                      <a:pt x="29" y="82"/>
                    </a:moveTo>
                    <a:lnTo>
                      <a:pt x="0" y="63"/>
                    </a:lnTo>
                    <a:lnTo>
                      <a:pt x="34" y="0"/>
                    </a:lnTo>
                    <a:lnTo>
                      <a:pt x="58" y="15"/>
                    </a:lnTo>
                    <a:lnTo>
                      <a:pt x="29" y="8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62" name="Freeform 1782"/>
              <p:cNvSpPr>
                <a:spLocks/>
              </p:cNvSpPr>
              <p:nvPr/>
            </p:nvSpPr>
            <p:spPr bwMode="auto">
              <a:xfrm>
                <a:off x="1939" y="2155"/>
                <a:ext cx="58" cy="44"/>
              </a:xfrm>
              <a:custGeom>
                <a:avLst/>
                <a:gdLst>
                  <a:gd name="T0" fmla="*/ 24 w 58"/>
                  <a:gd name="T1" fmla="*/ 43 h 44"/>
                  <a:gd name="T2" fmla="*/ 0 w 58"/>
                  <a:gd name="T3" fmla="*/ 43 h 44"/>
                  <a:gd name="T4" fmla="*/ 33 w 58"/>
                  <a:gd name="T5" fmla="*/ 0 h 44"/>
                  <a:gd name="T6" fmla="*/ 57 w 58"/>
                  <a:gd name="T7" fmla="*/ 4 h 44"/>
                  <a:gd name="T8" fmla="*/ 24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43"/>
                    </a:moveTo>
                    <a:lnTo>
                      <a:pt x="0" y="43"/>
                    </a:lnTo>
                    <a:lnTo>
                      <a:pt x="33" y="0"/>
                    </a:lnTo>
                    <a:lnTo>
                      <a:pt x="57" y="4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63" name="Freeform 1783"/>
              <p:cNvSpPr>
                <a:spLocks/>
              </p:cNvSpPr>
              <p:nvPr/>
            </p:nvSpPr>
            <p:spPr bwMode="auto">
              <a:xfrm>
                <a:off x="1257" y="2452"/>
                <a:ext cx="59" cy="35"/>
              </a:xfrm>
              <a:custGeom>
                <a:avLst/>
                <a:gdLst>
                  <a:gd name="T0" fmla="*/ 24 w 59"/>
                  <a:gd name="T1" fmla="*/ 0 h 35"/>
                  <a:gd name="T2" fmla="*/ 0 w 59"/>
                  <a:gd name="T3" fmla="*/ 15 h 35"/>
                  <a:gd name="T4" fmla="*/ 34 w 59"/>
                  <a:gd name="T5" fmla="*/ 34 h 35"/>
                  <a:gd name="T6" fmla="*/ 58 w 59"/>
                  <a:gd name="T7" fmla="*/ 15 h 35"/>
                  <a:gd name="T8" fmla="*/ 24 w 5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5"/>
                  <a:gd name="T17" fmla="*/ 59 w 5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5">
                    <a:moveTo>
                      <a:pt x="24" y="0"/>
                    </a:moveTo>
                    <a:lnTo>
                      <a:pt x="0" y="15"/>
                    </a:lnTo>
                    <a:lnTo>
                      <a:pt x="34" y="34"/>
                    </a:lnTo>
                    <a:lnTo>
                      <a:pt x="58" y="1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64" name="Freeform 1784"/>
              <p:cNvSpPr>
                <a:spLocks/>
              </p:cNvSpPr>
              <p:nvPr/>
            </p:nvSpPr>
            <p:spPr bwMode="auto">
              <a:xfrm>
                <a:off x="2097" y="2332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10 h 78"/>
                  <a:gd name="T4" fmla="*/ 34 w 59"/>
                  <a:gd name="T5" fmla="*/ 0 h 78"/>
                  <a:gd name="T6" fmla="*/ 58 w 59"/>
                  <a:gd name="T7" fmla="*/ 72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72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65" name="Freeform 1785"/>
              <p:cNvSpPr>
                <a:spLocks/>
              </p:cNvSpPr>
              <p:nvPr/>
            </p:nvSpPr>
            <p:spPr bwMode="auto">
              <a:xfrm>
                <a:off x="941" y="2347"/>
                <a:ext cx="59" cy="49"/>
              </a:xfrm>
              <a:custGeom>
                <a:avLst/>
                <a:gdLst>
                  <a:gd name="T0" fmla="*/ 24 w 59"/>
                  <a:gd name="T1" fmla="*/ 4 h 49"/>
                  <a:gd name="T2" fmla="*/ 0 w 59"/>
                  <a:gd name="T3" fmla="*/ 48 h 49"/>
                  <a:gd name="T4" fmla="*/ 34 w 59"/>
                  <a:gd name="T5" fmla="*/ 28 h 49"/>
                  <a:gd name="T6" fmla="*/ 58 w 59"/>
                  <a:gd name="T7" fmla="*/ 0 h 49"/>
                  <a:gd name="T8" fmla="*/ 24 w 59"/>
                  <a:gd name="T9" fmla="*/ 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4"/>
                    </a:moveTo>
                    <a:lnTo>
                      <a:pt x="0" y="48"/>
                    </a:lnTo>
                    <a:lnTo>
                      <a:pt x="34" y="28"/>
                    </a:lnTo>
                    <a:lnTo>
                      <a:pt x="58" y="0"/>
                    </a:lnTo>
                    <a:lnTo>
                      <a:pt x="24" y="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66" name="Freeform 1786"/>
              <p:cNvSpPr>
                <a:spLocks/>
              </p:cNvSpPr>
              <p:nvPr/>
            </p:nvSpPr>
            <p:spPr bwMode="auto">
              <a:xfrm>
                <a:off x="1564" y="2332"/>
                <a:ext cx="60" cy="54"/>
              </a:xfrm>
              <a:custGeom>
                <a:avLst/>
                <a:gdLst>
                  <a:gd name="T0" fmla="*/ 24 w 60"/>
                  <a:gd name="T1" fmla="*/ 43 h 54"/>
                  <a:gd name="T2" fmla="*/ 0 w 60"/>
                  <a:gd name="T3" fmla="*/ 10 h 54"/>
                  <a:gd name="T4" fmla="*/ 35 w 60"/>
                  <a:gd name="T5" fmla="*/ 0 h 54"/>
                  <a:gd name="T6" fmla="*/ 59 w 60"/>
                  <a:gd name="T7" fmla="*/ 53 h 54"/>
                  <a:gd name="T8" fmla="*/ 24 w 60"/>
                  <a:gd name="T9" fmla="*/ 4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24" y="43"/>
                    </a:moveTo>
                    <a:lnTo>
                      <a:pt x="0" y="10"/>
                    </a:lnTo>
                    <a:lnTo>
                      <a:pt x="35" y="0"/>
                    </a:lnTo>
                    <a:lnTo>
                      <a:pt x="59" y="53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67" name="Freeform 1787"/>
              <p:cNvSpPr>
                <a:spLocks/>
              </p:cNvSpPr>
              <p:nvPr/>
            </p:nvSpPr>
            <p:spPr bwMode="auto">
              <a:xfrm>
                <a:off x="2031" y="2135"/>
                <a:ext cx="57" cy="30"/>
              </a:xfrm>
              <a:custGeom>
                <a:avLst/>
                <a:gdLst>
                  <a:gd name="T0" fmla="*/ 24 w 57"/>
                  <a:gd name="T1" fmla="*/ 24 h 30"/>
                  <a:gd name="T2" fmla="*/ 0 w 57"/>
                  <a:gd name="T3" fmla="*/ 0 h 30"/>
                  <a:gd name="T4" fmla="*/ 32 w 57"/>
                  <a:gd name="T5" fmla="*/ 5 h 30"/>
                  <a:gd name="T6" fmla="*/ 56 w 57"/>
                  <a:gd name="T7" fmla="*/ 29 h 30"/>
                  <a:gd name="T8" fmla="*/ 24 w 57"/>
                  <a:gd name="T9" fmla="*/ 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0"/>
                  <a:gd name="T17" fmla="*/ 57 w 5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0">
                    <a:moveTo>
                      <a:pt x="24" y="24"/>
                    </a:moveTo>
                    <a:lnTo>
                      <a:pt x="0" y="0"/>
                    </a:lnTo>
                    <a:lnTo>
                      <a:pt x="32" y="5"/>
                    </a:lnTo>
                    <a:lnTo>
                      <a:pt x="56" y="29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68" name="Freeform 1788"/>
              <p:cNvSpPr>
                <a:spLocks/>
              </p:cNvSpPr>
              <p:nvPr/>
            </p:nvSpPr>
            <p:spPr bwMode="auto">
              <a:xfrm>
                <a:off x="1348" y="2419"/>
                <a:ext cx="60" cy="49"/>
              </a:xfrm>
              <a:custGeom>
                <a:avLst/>
                <a:gdLst>
                  <a:gd name="T0" fmla="*/ 24 w 60"/>
                  <a:gd name="T1" fmla="*/ 9 h 49"/>
                  <a:gd name="T2" fmla="*/ 0 w 60"/>
                  <a:gd name="T3" fmla="*/ 48 h 49"/>
                  <a:gd name="T4" fmla="*/ 35 w 60"/>
                  <a:gd name="T5" fmla="*/ 33 h 49"/>
                  <a:gd name="T6" fmla="*/ 59 w 60"/>
                  <a:gd name="T7" fmla="*/ 0 h 49"/>
                  <a:gd name="T8" fmla="*/ 24 w 60"/>
                  <a:gd name="T9" fmla="*/ 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24" y="9"/>
                    </a:moveTo>
                    <a:lnTo>
                      <a:pt x="0" y="48"/>
                    </a:lnTo>
                    <a:lnTo>
                      <a:pt x="35" y="33"/>
                    </a:lnTo>
                    <a:lnTo>
                      <a:pt x="59" y="0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69" name="Freeform 1789"/>
              <p:cNvSpPr>
                <a:spLocks/>
              </p:cNvSpPr>
              <p:nvPr/>
            </p:nvSpPr>
            <p:spPr bwMode="auto">
              <a:xfrm>
                <a:off x="2409" y="2159"/>
                <a:ext cx="63" cy="40"/>
              </a:xfrm>
              <a:custGeom>
                <a:avLst/>
                <a:gdLst>
                  <a:gd name="T0" fmla="*/ 29 w 63"/>
                  <a:gd name="T1" fmla="*/ 20 h 40"/>
                  <a:gd name="T2" fmla="*/ 0 w 63"/>
                  <a:gd name="T3" fmla="*/ 39 h 40"/>
                  <a:gd name="T4" fmla="*/ 33 w 63"/>
                  <a:gd name="T5" fmla="*/ 20 h 40"/>
                  <a:gd name="T6" fmla="*/ 62 w 63"/>
                  <a:gd name="T7" fmla="*/ 0 h 40"/>
                  <a:gd name="T8" fmla="*/ 29 w 63"/>
                  <a:gd name="T9" fmla="*/ 2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0"/>
                  <a:gd name="T17" fmla="*/ 63 w 6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0">
                    <a:moveTo>
                      <a:pt x="29" y="20"/>
                    </a:moveTo>
                    <a:lnTo>
                      <a:pt x="0" y="39"/>
                    </a:lnTo>
                    <a:lnTo>
                      <a:pt x="33" y="20"/>
                    </a:lnTo>
                    <a:lnTo>
                      <a:pt x="62" y="0"/>
                    </a:lnTo>
                    <a:lnTo>
                      <a:pt x="29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70" name="Freeform 1790"/>
              <p:cNvSpPr>
                <a:spLocks/>
              </p:cNvSpPr>
              <p:nvPr/>
            </p:nvSpPr>
            <p:spPr bwMode="auto">
              <a:xfrm>
                <a:off x="2347" y="2217"/>
                <a:ext cx="58" cy="59"/>
              </a:xfrm>
              <a:custGeom>
                <a:avLst/>
                <a:gdLst>
                  <a:gd name="T0" fmla="*/ 24 w 58"/>
                  <a:gd name="T1" fmla="*/ 53 h 59"/>
                  <a:gd name="T2" fmla="*/ 0 w 58"/>
                  <a:gd name="T3" fmla="*/ 58 h 59"/>
                  <a:gd name="T4" fmla="*/ 33 w 58"/>
                  <a:gd name="T5" fmla="*/ 10 h 59"/>
                  <a:gd name="T6" fmla="*/ 57 w 58"/>
                  <a:gd name="T7" fmla="*/ 0 h 59"/>
                  <a:gd name="T8" fmla="*/ 24 w 58"/>
                  <a:gd name="T9" fmla="*/ 53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53"/>
                    </a:moveTo>
                    <a:lnTo>
                      <a:pt x="0" y="58"/>
                    </a:lnTo>
                    <a:lnTo>
                      <a:pt x="33" y="10"/>
                    </a:lnTo>
                    <a:lnTo>
                      <a:pt x="57" y="0"/>
                    </a:lnTo>
                    <a:lnTo>
                      <a:pt x="2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71" name="Freeform 1791"/>
              <p:cNvSpPr>
                <a:spLocks/>
              </p:cNvSpPr>
              <p:nvPr/>
            </p:nvSpPr>
            <p:spPr bwMode="auto">
              <a:xfrm>
                <a:off x="1588" y="2375"/>
                <a:ext cx="60" cy="54"/>
              </a:xfrm>
              <a:custGeom>
                <a:avLst/>
                <a:gdLst>
                  <a:gd name="T0" fmla="*/ 30 w 60"/>
                  <a:gd name="T1" fmla="*/ 29 h 54"/>
                  <a:gd name="T2" fmla="*/ 0 w 60"/>
                  <a:gd name="T3" fmla="*/ 0 h 54"/>
                  <a:gd name="T4" fmla="*/ 35 w 60"/>
                  <a:gd name="T5" fmla="*/ 10 h 54"/>
                  <a:gd name="T6" fmla="*/ 59 w 60"/>
                  <a:gd name="T7" fmla="*/ 53 h 54"/>
                  <a:gd name="T8" fmla="*/ 30 w 60"/>
                  <a:gd name="T9" fmla="*/ 2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30" y="29"/>
                    </a:moveTo>
                    <a:lnTo>
                      <a:pt x="0" y="0"/>
                    </a:lnTo>
                    <a:lnTo>
                      <a:pt x="35" y="10"/>
                    </a:lnTo>
                    <a:lnTo>
                      <a:pt x="59" y="53"/>
                    </a:lnTo>
                    <a:lnTo>
                      <a:pt x="30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72" name="Freeform 1792"/>
              <p:cNvSpPr>
                <a:spLocks/>
              </p:cNvSpPr>
              <p:nvPr/>
            </p:nvSpPr>
            <p:spPr bwMode="auto">
              <a:xfrm>
                <a:off x="1891" y="2337"/>
                <a:ext cx="58" cy="63"/>
              </a:xfrm>
              <a:custGeom>
                <a:avLst/>
                <a:gdLst>
                  <a:gd name="T0" fmla="*/ 24 w 58"/>
                  <a:gd name="T1" fmla="*/ 58 h 63"/>
                  <a:gd name="T2" fmla="*/ 0 w 58"/>
                  <a:gd name="T3" fmla="*/ 62 h 63"/>
                  <a:gd name="T4" fmla="*/ 33 w 58"/>
                  <a:gd name="T5" fmla="*/ 0 h 63"/>
                  <a:gd name="T6" fmla="*/ 57 w 58"/>
                  <a:gd name="T7" fmla="*/ 10 h 63"/>
                  <a:gd name="T8" fmla="*/ 24 w 58"/>
                  <a:gd name="T9" fmla="*/ 5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58"/>
                    </a:moveTo>
                    <a:lnTo>
                      <a:pt x="0" y="62"/>
                    </a:lnTo>
                    <a:lnTo>
                      <a:pt x="33" y="0"/>
                    </a:lnTo>
                    <a:lnTo>
                      <a:pt x="57" y="10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73" name="Freeform 1793"/>
              <p:cNvSpPr>
                <a:spLocks/>
              </p:cNvSpPr>
              <p:nvPr/>
            </p:nvSpPr>
            <p:spPr bwMode="auto">
              <a:xfrm>
                <a:off x="2079" y="2203"/>
                <a:ext cx="57" cy="63"/>
              </a:xfrm>
              <a:custGeom>
                <a:avLst/>
                <a:gdLst>
                  <a:gd name="T0" fmla="*/ 28 w 57"/>
                  <a:gd name="T1" fmla="*/ 62 h 63"/>
                  <a:gd name="T2" fmla="*/ 0 w 57"/>
                  <a:gd name="T3" fmla="*/ 0 h 63"/>
                  <a:gd name="T4" fmla="*/ 32 w 57"/>
                  <a:gd name="T5" fmla="*/ 0 h 63"/>
                  <a:gd name="T6" fmla="*/ 56 w 57"/>
                  <a:gd name="T7" fmla="*/ 57 h 63"/>
                  <a:gd name="T8" fmla="*/ 28 w 57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3"/>
                  <a:gd name="T17" fmla="*/ 57 w 5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3">
                    <a:moveTo>
                      <a:pt x="28" y="62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56" y="57"/>
                    </a:lnTo>
                    <a:lnTo>
                      <a:pt x="28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74" name="Freeform 1794"/>
              <p:cNvSpPr>
                <a:spLocks/>
              </p:cNvSpPr>
              <p:nvPr/>
            </p:nvSpPr>
            <p:spPr bwMode="auto">
              <a:xfrm>
                <a:off x="2380" y="2179"/>
                <a:ext cx="60" cy="49"/>
              </a:xfrm>
              <a:custGeom>
                <a:avLst/>
                <a:gdLst>
                  <a:gd name="T0" fmla="*/ 24 w 60"/>
                  <a:gd name="T1" fmla="*/ 38 h 49"/>
                  <a:gd name="T2" fmla="*/ 0 w 60"/>
                  <a:gd name="T3" fmla="*/ 48 h 49"/>
                  <a:gd name="T4" fmla="*/ 30 w 60"/>
                  <a:gd name="T5" fmla="*/ 19 h 49"/>
                  <a:gd name="T6" fmla="*/ 59 w 60"/>
                  <a:gd name="T7" fmla="*/ 0 h 49"/>
                  <a:gd name="T8" fmla="*/ 24 w 60"/>
                  <a:gd name="T9" fmla="*/ 3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24" y="38"/>
                    </a:moveTo>
                    <a:lnTo>
                      <a:pt x="0" y="48"/>
                    </a:lnTo>
                    <a:lnTo>
                      <a:pt x="30" y="19"/>
                    </a:lnTo>
                    <a:lnTo>
                      <a:pt x="59" y="0"/>
                    </a:lnTo>
                    <a:lnTo>
                      <a:pt x="24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75" name="Freeform 1795"/>
              <p:cNvSpPr>
                <a:spLocks/>
              </p:cNvSpPr>
              <p:nvPr/>
            </p:nvSpPr>
            <p:spPr bwMode="auto">
              <a:xfrm>
                <a:off x="1032" y="2327"/>
                <a:ext cx="58" cy="17"/>
              </a:xfrm>
              <a:custGeom>
                <a:avLst/>
                <a:gdLst>
                  <a:gd name="T0" fmla="*/ 24 w 58"/>
                  <a:gd name="T1" fmla="*/ 0 h 17"/>
                  <a:gd name="T2" fmla="*/ 0 w 58"/>
                  <a:gd name="T3" fmla="*/ 16 h 17"/>
                  <a:gd name="T4" fmla="*/ 33 w 58"/>
                  <a:gd name="T5" fmla="*/ 0 h 17"/>
                  <a:gd name="T6" fmla="*/ 57 w 58"/>
                  <a:gd name="T7" fmla="*/ 16 h 17"/>
                  <a:gd name="T8" fmla="*/ 24 w 5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7"/>
                  <a:gd name="T17" fmla="*/ 58 w 5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7">
                    <a:moveTo>
                      <a:pt x="24" y="0"/>
                    </a:moveTo>
                    <a:lnTo>
                      <a:pt x="0" y="16"/>
                    </a:lnTo>
                    <a:lnTo>
                      <a:pt x="33" y="0"/>
                    </a:lnTo>
                    <a:lnTo>
                      <a:pt x="57" y="16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76" name="Freeform 1796"/>
              <p:cNvSpPr>
                <a:spLocks/>
              </p:cNvSpPr>
              <p:nvPr/>
            </p:nvSpPr>
            <p:spPr bwMode="auto">
              <a:xfrm>
                <a:off x="1699" y="2486"/>
                <a:ext cx="58" cy="25"/>
              </a:xfrm>
              <a:custGeom>
                <a:avLst/>
                <a:gdLst>
                  <a:gd name="T0" fmla="*/ 24 w 58"/>
                  <a:gd name="T1" fmla="*/ 0 h 25"/>
                  <a:gd name="T2" fmla="*/ 0 w 58"/>
                  <a:gd name="T3" fmla="*/ 0 h 25"/>
                  <a:gd name="T4" fmla="*/ 33 w 58"/>
                  <a:gd name="T5" fmla="*/ 24 h 25"/>
                  <a:gd name="T6" fmla="*/ 57 w 58"/>
                  <a:gd name="T7" fmla="*/ 24 h 25"/>
                  <a:gd name="T8" fmla="*/ 24 w 5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5"/>
                  <a:gd name="T17" fmla="*/ 58 w 5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5">
                    <a:moveTo>
                      <a:pt x="24" y="0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57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77" name="Freeform 1797"/>
              <p:cNvSpPr>
                <a:spLocks/>
              </p:cNvSpPr>
              <p:nvPr/>
            </p:nvSpPr>
            <p:spPr bwMode="auto">
              <a:xfrm>
                <a:off x="1200" y="2423"/>
                <a:ext cx="58" cy="45"/>
              </a:xfrm>
              <a:custGeom>
                <a:avLst/>
                <a:gdLst>
                  <a:gd name="T0" fmla="*/ 24 w 58"/>
                  <a:gd name="T1" fmla="*/ 5 h 45"/>
                  <a:gd name="T2" fmla="*/ 0 w 58"/>
                  <a:gd name="T3" fmla="*/ 0 h 45"/>
                  <a:gd name="T4" fmla="*/ 33 w 58"/>
                  <a:gd name="T5" fmla="*/ 39 h 45"/>
                  <a:gd name="T6" fmla="*/ 57 w 58"/>
                  <a:gd name="T7" fmla="*/ 44 h 45"/>
                  <a:gd name="T8" fmla="*/ 24 w 58"/>
                  <a:gd name="T9" fmla="*/ 5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5"/>
                  <a:gd name="T17" fmla="*/ 58 w 5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5">
                    <a:moveTo>
                      <a:pt x="24" y="5"/>
                    </a:moveTo>
                    <a:lnTo>
                      <a:pt x="0" y="0"/>
                    </a:lnTo>
                    <a:lnTo>
                      <a:pt x="33" y="39"/>
                    </a:lnTo>
                    <a:lnTo>
                      <a:pt x="57" y="44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78" name="Freeform 1798"/>
              <p:cNvSpPr>
                <a:spLocks/>
              </p:cNvSpPr>
              <p:nvPr/>
            </p:nvSpPr>
            <p:spPr bwMode="auto">
              <a:xfrm>
                <a:off x="1507" y="2308"/>
                <a:ext cx="58" cy="40"/>
              </a:xfrm>
              <a:custGeom>
                <a:avLst/>
                <a:gdLst>
                  <a:gd name="T0" fmla="*/ 24 w 58"/>
                  <a:gd name="T1" fmla="*/ 39 h 40"/>
                  <a:gd name="T2" fmla="*/ 0 w 58"/>
                  <a:gd name="T3" fmla="*/ 29 h 40"/>
                  <a:gd name="T4" fmla="*/ 33 w 58"/>
                  <a:gd name="T5" fmla="*/ 0 h 40"/>
                  <a:gd name="T6" fmla="*/ 57 w 58"/>
                  <a:gd name="T7" fmla="*/ 34 h 40"/>
                  <a:gd name="T8" fmla="*/ 24 w 58"/>
                  <a:gd name="T9" fmla="*/ 3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0"/>
                  <a:gd name="T17" fmla="*/ 58 w 5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0">
                    <a:moveTo>
                      <a:pt x="24" y="39"/>
                    </a:moveTo>
                    <a:lnTo>
                      <a:pt x="0" y="29"/>
                    </a:lnTo>
                    <a:lnTo>
                      <a:pt x="33" y="0"/>
                    </a:lnTo>
                    <a:lnTo>
                      <a:pt x="57" y="34"/>
                    </a:lnTo>
                    <a:lnTo>
                      <a:pt x="24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79" name="Freeform 1799"/>
              <p:cNvSpPr>
                <a:spLocks/>
              </p:cNvSpPr>
              <p:nvPr/>
            </p:nvSpPr>
            <p:spPr bwMode="auto">
              <a:xfrm>
                <a:off x="2055" y="2159"/>
                <a:ext cx="57" cy="45"/>
              </a:xfrm>
              <a:custGeom>
                <a:avLst/>
                <a:gdLst>
                  <a:gd name="T0" fmla="*/ 24 w 57"/>
                  <a:gd name="T1" fmla="*/ 44 h 45"/>
                  <a:gd name="T2" fmla="*/ 0 w 57"/>
                  <a:gd name="T3" fmla="*/ 0 h 45"/>
                  <a:gd name="T4" fmla="*/ 32 w 57"/>
                  <a:gd name="T5" fmla="*/ 5 h 45"/>
                  <a:gd name="T6" fmla="*/ 56 w 57"/>
                  <a:gd name="T7" fmla="*/ 44 h 45"/>
                  <a:gd name="T8" fmla="*/ 24 w 57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4" y="44"/>
                    </a:moveTo>
                    <a:lnTo>
                      <a:pt x="0" y="0"/>
                    </a:lnTo>
                    <a:lnTo>
                      <a:pt x="32" y="5"/>
                    </a:lnTo>
                    <a:lnTo>
                      <a:pt x="56" y="44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80" name="Freeform 1800"/>
              <p:cNvSpPr>
                <a:spLocks/>
              </p:cNvSpPr>
              <p:nvPr/>
            </p:nvSpPr>
            <p:spPr bwMode="auto">
              <a:xfrm>
                <a:off x="1756" y="2491"/>
                <a:ext cx="60" cy="20"/>
              </a:xfrm>
              <a:custGeom>
                <a:avLst/>
                <a:gdLst>
                  <a:gd name="T0" fmla="*/ 24 w 60"/>
                  <a:gd name="T1" fmla="*/ 0 h 20"/>
                  <a:gd name="T2" fmla="*/ 0 w 60"/>
                  <a:gd name="T3" fmla="*/ 19 h 20"/>
                  <a:gd name="T4" fmla="*/ 35 w 60"/>
                  <a:gd name="T5" fmla="*/ 19 h 20"/>
                  <a:gd name="T6" fmla="*/ 59 w 60"/>
                  <a:gd name="T7" fmla="*/ 0 h 20"/>
                  <a:gd name="T8" fmla="*/ 24 w 6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0"/>
                  <a:gd name="T17" fmla="*/ 60 w 6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0">
                    <a:moveTo>
                      <a:pt x="24" y="0"/>
                    </a:moveTo>
                    <a:lnTo>
                      <a:pt x="0" y="19"/>
                    </a:lnTo>
                    <a:lnTo>
                      <a:pt x="35" y="19"/>
                    </a:lnTo>
                    <a:lnTo>
                      <a:pt x="59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81" name="Freeform 1801"/>
              <p:cNvSpPr>
                <a:spLocks/>
              </p:cNvSpPr>
              <p:nvPr/>
            </p:nvSpPr>
            <p:spPr bwMode="auto">
              <a:xfrm>
                <a:off x="1617" y="2404"/>
                <a:ext cx="59" cy="59"/>
              </a:xfrm>
              <a:custGeom>
                <a:avLst/>
                <a:gdLst>
                  <a:gd name="T0" fmla="*/ 24 w 59"/>
                  <a:gd name="T1" fmla="*/ 24 h 59"/>
                  <a:gd name="T2" fmla="*/ 0 w 59"/>
                  <a:gd name="T3" fmla="*/ 0 h 59"/>
                  <a:gd name="T4" fmla="*/ 29 w 59"/>
                  <a:gd name="T5" fmla="*/ 24 h 59"/>
                  <a:gd name="T6" fmla="*/ 58 w 59"/>
                  <a:gd name="T7" fmla="*/ 58 h 59"/>
                  <a:gd name="T8" fmla="*/ 24 w 59"/>
                  <a:gd name="T9" fmla="*/ 2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24"/>
                    </a:moveTo>
                    <a:lnTo>
                      <a:pt x="0" y="0"/>
                    </a:lnTo>
                    <a:lnTo>
                      <a:pt x="29" y="24"/>
                    </a:lnTo>
                    <a:lnTo>
                      <a:pt x="58" y="58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82" name="Freeform 1802"/>
              <p:cNvSpPr>
                <a:spLocks/>
              </p:cNvSpPr>
              <p:nvPr/>
            </p:nvSpPr>
            <p:spPr bwMode="auto">
              <a:xfrm>
                <a:off x="2073" y="2265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14 h 78"/>
                  <a:gd name="T4" fmla="*/ 34 w 59"/>
                  <a:gd name="T5" fmla="*/ 0 h 78"/>
                  <a:gd name="T6" fmla="*/ 58 w 59"/>
                  <a:gd name="T7" fmla="*/ 67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14"/>
                    </a:lnTo>
                    <a:lnTo>
                      <a:pt x="34" y="0"/>
                    </a:lnTo>
                    <a:lnTo>
                      <a:pt x="58" y="67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83" name="Freeform 1803"/>
              <p:cNvSpPr>
                <a:spLocks/>
              </p:cNvSpPr>
              <p:nvPr/>
            </p:nvSpPr>
            <p:spPr bwMode="auto">
              <a:xfrm>
                <a:off x="1929" y="2198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57 h 78"/>
                  <a:gd name="T4" fmla="*/ 34 w 59"/>
                  <a:gd name="T5" fmla="*/ 0 h 78"/>
                  <a:gd name="T6" fmla="*/ 58 w 59"/>
                  <a:gd name="T7" fmla="*/ 19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57"/>
                    </a:lnTo>
                    <a:lnTo>
                      <a:pt x="34" y="0"/>
                    </a:lnTo>
                    <a:lnTo>
                      <a:pt x="58" y="19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84" name="Freeform 1804"/>
              <p:cNvSpPr>
                <a:spLocks/>
              </p:cNvSpPr>
              <p:nvPr/>
            </p:nvSpPr>
            <p:spPr bwMode="auto">
              <a:xfrm>
                <a:off x="2087" y="2404"/>
                <a:ext cx="65" cy="64"/>
              </a:xfrm>
              <a:custGeom>
                <a:avLst/>
                <a:gdLst>
                  <a:gd name="T0" fmla="*/ 29 w 65"/>
                  <a:gd name="T1" fmla="*/ 48 h 64"/>
                  <a:gd name="T2" fmla="*/ 0 w 65"/>
                  <a:gd name="T3" fmla="*/ 0 h 64"/>
                  <a:gd name="T4" fmla="*/ 35 w 65"/>
                  <a:gd name="T5" fmla="*/ 5 h 64"/>
                  <a:gd name="T6" fmla="*/ 64 w 65"/>
                  <a:gd name="T7" fmla="*/ 63 h 64"/>
                  <a:gd name="T8" fmla="*/ 29 w 65"/>
                  <a:gd name="T9" fmla="*/ 4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4"/>
                  <a:gd name="T17" fmla="*/ 65 w 6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4">
                    <a:moveTo>
                      <a:pt x="29" y="48"/>
                    </a:moveTo>
                    <a:lnTo>
                      <a:pt x="0" y="0"/>
                    </a:lnTo>
                    <a:lnTo>
                      <a:pt x="35" y="5"/>
                    </a:lnTo>
                    <a:lnTo>
                      <a:pt x="64" y="63"/>
                    </a:lnTo>
                    <a:lnTo>
                      <a:pt x="29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85" name="Freeform 1805"/>
              <p:cNvSpPr>
                <a:spLocks/>
              </p:cNvSpPr>
              <p:nvPr/>
            </p:nvSpPr>
            <p:spPr bwMode="auto">
              <a:xfrm>
                <a:off x="907" y="2351"/>
                <a:ext cx="59" cy="59"/>
              </a:xfrm>
              <a:custGeom>
                <a:avLst/>
                <a:gdLst>
                  <a:gd name="T0" fmla="*/ 29 w 59"/>
                  <a:gd name="T1" fmla="*/ 10 h 59"/>
                  <a:gd name="T2" fmla="*/ 0 w 59"/>
                  <a:gd name="T3" fmla="*/ 58 h 59"/>
                  <a:gd name="T4" fmla="*/ 34 w 59"/>
                  <a:gd name="T5" fmla="*/ 44 h 59"/>
                  <a:gd name="T6" fmla="*/ 58 w 59"/>
                  <a:gd name="T7" fmla="*/ 0 h 59"/>
                  <a:gd name="T8" fmla="*/ 29 w 59"/>
                  <a:gd name="T9" fmla="*/ 1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9" y="10"/>
                    </a:moveTo>
                    <a:lnTo>
                      <a:pt x="0" y="58"/>
                    </a:lnTo>
                    <a:lnTo>
                      <a:pt x="34" y="44"/>
                    </a:lnTo>
                    <a:lnTo>
                      <a:pt x="58" y="0"/>
                    </a:lnTo>
                    <a:lnTo>
                      <a:pt x="29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86" name="Freeform 1806"/>
              <p:cNvSpPr>
                <a:spLocks/>
              </p:cNvSpPr>
              <p:nvPr/>
            </p:nvSpPr>
            <p:spPr bwMode="auto">
              <a:xfrm>
                <a:off x="2116" y="2452"/>
                <a:ext cx="60" cy="54"/>
              </a:xfrm>
              <a:custGeom>
                <a:avLst/>
                <a:gdLst>
                  <a:gd name="T0" fmla="*/ 24 w 60"/>
                  <a:gd name="T1" fmla="*/ 34 h 54"/>
                  <a:gd name="T2" fmla="*/ 0 w 60"/>
                  <a:gd name="T3" fmla="*/ 0 h 54"/>
                  <a:gd name="T4" fmla="*/ 35 w 60"/>
                  <a:gd name="T5" fmla="*/ 15 h 54"/>
                  <a:gd name="T6" fmla="*/ 59 w 60"/>
                  <a:gd name="T7" fmla="*/ 53 h 54"/>
                  <a:gd name="T8" fmla="*/ 24 w 60"/>
                  <a:gd name="T9" fmla="*/ 3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24" y="34"/>
                    </a:moveTo>
                    <a:lnTo>
                      <a:pt x="0" y="0"/>
                    </a:lnTo>
                    <a:lnTo>
                      <a:pt x="35" y="15"/>
                    </a:lnTo>
                    <a:lnTo>
                      <a:pt x="59" y="53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87" name="Freeform 1807"/>
              <p:cNvSpPr>
                <a:spLocks/>
              </p:cNvSpPr>
              <p:nvPr/>
            </p:nvSpPr>
            <p:spPr bwMode="auto">
              <a:xfrm>
                <a:off x="1119" y="2351"/>
                <a:ext cx="58" cy="54"/>
              </a:xfrm>
              <a:custGeom>
                <a:avLst/>
                <a:gdLst>
                  <a:gd name="T0" fmla="*/ 24 w 58"/>
                  <a:gd name="T1" fmla="*/ 10 h 54"/>
                  <a:gd name="T2" fmla="*/ 0 w 58"/>
                  <a:gd name="T3" fmla="*/ 0 h 54"/>
                  <a:gd name="T4" fmla="*/ 29 w 58"/>
                  <a:gd name="T5" fmla="*/ 29 h 54"/>
                  <a:gd name="T6" fmla="*/ 57 w 58"/>
                  <a:gd name="T7" fmla="*/ 53 h 54"/>
                  <a:gd name="T8" fmla="*/ 24 w 58"/>
                  <a:gd name="T9" fmla="*/ 1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10"/>
                    </a:moveTo>
                    <a:lnTo>
                      <a:pt x="0" y="0"/>
                    </a:lnTo>
                    <a:lnTo>
                      <a:pt x="29" y="29"/>
                    </a:lnTo>
                    <a:lnTo>
                      <a:pt x="57" y="53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88" name="Freeform 1808"/>
              <p:cNvSpPr>
                <a:spLocks/>
              </p:cNvSpPr>
              <p:nvPr/>
            </p:nvSpPr>
            <p:spPr bwMode="auto">
              <a:xfrm>
                <a:off x="2337" y="2270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62 h 78"/>
                  <a:gd name="T4" fmla="*/ 34 w 59"/>
                  <a:gd name="T5" fmla="*/ 0 h 78"/>
                  <a:gd name="T6" fmla="*/ 58 w 59"/>
                  <a:gd name="T7" fmla="*/ 9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62"/>
                    </a:lnTo>
                    <a:lnTo>
                      <a:pt x="34" y="0"/>
                    </a:lnTo>
                    <a:lnTo>
                      <a:pt x="58" y="9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89" name="Freeform 1809"/>
              <p:cNvSpPr>
                <a:spLocks/>
              </p:cNvSpPr>
              <p:nvPr/>
            </p:nvSpPr>
            <p:spPr bwMode="auto">
              <a:xfrm>
                <a:off x="1924" y="2275"/>
                <a:ext cx="60" cy="73"/>
              </a:xfrm>
              <a:custGeom>
                <a:avLst/>
                <a:gdLst>
                  <a:gd name="T0" fmla="*/ 24 w 60"/>
                  <a:gd name="T1" fmla="*/ 72 h 73"/>
                  <a:gd name="T2" fmla="*/ 0 w 60"/>
                  <a:gd name="T3" fmla="*/ 62 h 73"/>
                  <a:gd name="T4" fmla="*/ 30 w 60"/>
                  <a:gd name="T5" fmla="*/ 0 h 73"/>
                  <a:gd name="T6" fmla="*/ 59 w 60"/>
                  <a:gd name="T7" fmla="*/ 24 h 73"/>
                  <a:gd name="T8" fmla="*/ 24 w 60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24" y="72"/>
                    </a:moveTo>
                    <a:lnTo>
                      <a:pt x="0" y="62"/>
                    </a:lnTo>
                    <a:lnTo>
                      <a:pt x="30" y="0"/>
                    </a:lnTo>
                    <a:lnTo>
                      <a:pt x="59" y="24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90" name="Freeform 1810"/>
              <p:cNvSpPr>
                <a:spLocks/>
              </p:cNvSpPr>
              <p:nvPr/>
            </p:nvSpPr>
            <p:spPr bwMode="auto">
              <a:xfrm>
                <a:off x="1996" y="2135"/>
                <a:ext cx="60" cy="45"/>
              </a:xfrm>
              <a:custGeom>
                <a:avLst/>
                <a:gdLst>
                  <a:gd name="T0" fmla="*/ 24 w 60"/>
                  <a:gd name="T1" fmla="*/ 44 h 45"/>
                  <a:gd name="T2" fmla="*/ 0 w 60"/>
                  <a:gd name="T3" fmla="*/ 24 h 45"/>
                  <a:gd name="T4" fmla="*/ 35 w 60"/>
                  <a:gd name="T5" fmla="*/ 0 h 45"/>
                  <a:gd name="T6" fmla="*/ 59 w 60"/>
                  <a:gd name="T7" fmla="*/ 24 h 45"/>
                  <a:gd name="T8" fmla="*/ 24 w 60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5"/>
                  <a:gd name="T17" fmla="*/ 60 w 6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5">
                    <a:moveTo>
                      <a:pt x="24" y="44"/>
                    </a:moveTo>
                    <a:lnTo>
                      <a:pt x="0" y="24"/>
                    </a:lnTo>
                    <a:lnTo>
                      <a:pt x="35" y="0"/>
                    </a:lnTo>
                    <a:lnTo>
                      <a:pt x="59" y="24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91" name="Freeform 1811"/>
              <p:cNvSpPr>
                <a:spLocks/>
              </p:cNvSpPr>
              <p:nvPr/>
            </p:nvSpPr>
            <p:spPr bwMode="auto">
              <a:xfrm>
                <a:off x="1315" y="2428"/>
                <a:ext cx="58" cy="40"/>
              </a:xfrm>
              <a:custGeom>
                <a:avLst/>
                <a:gdLst>
                  <a:gd name="T0" fmla="*/ 29 w 58"/>
                  <a:gd name="T1" fmla="*/ 5 h 40"/>
                  <a:gd name="T2" fmla="*/ 0 w 58"/>
                  <a:gd name="T3" fmla="*/ 39 h 40"/>
                  <a:gd name="T4" fmla="*/ 33 w 58"/>
                  <a:gd name="T5" fmla="*/ 39 h 40"/>
                  <a:gd name="T6" fmla="*/ 57 w 58"/>
                  <a:gd name="T7" fmla="*/ 0 h 40"/>
                  <a:gd name="T8" fmla="*/ 29 w 58"/>
                  <a:gd name="T9" fmla="*/ 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0"/>
                  <a:gd name="T17" fmla="*/ 58 w 5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0">
                    <a:moveTo>
                      <a:pt x="29" y="5"/>
                    </a:moveTo>
                    <a:lnTo>
                      <a:pt x="0" y="39"/>
                    </a:lnTo>
                    <a:lnTo>
                      <a:pt x="33" y="39"/>
                    </a:lnTo>
                    <a:lnTo>
                      <a:pt x="57" y="0"/>
                    </a:lnTo>
                    <a:lnTo>
                      <a:pt x="29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92" name="Freeform 1812"/>
              <p:cNvSpPr>
                <a:spLocks/>
              </p:cNvSpPr>
              <p:nvPr/>
            </p:nvSpPr>
            <p:spPr bwMode="auto">
              <a:xfrm>
                <a:off x="1473" y="2337"/>
                <a:ext cx="59" cy="30"/>
              </a:xfrm>
              <a:custGeom>
                <a:avLst/>
                <a:gdLst>
                  <a:gd name="T0" fmla="*/ 24 w 59"/>
                  <a:gd name="T1" fmla="*/ 19 h 30"/>
                  <a:gd name="T2" fmla="*/ 0 w 59"/>
                  <a:gd name="T3" fmla="*/ 29 h 30"/>
                  <a:gd name="T4" fmla="*/ 34 w 59"/>
                  <a:gd name="T5" fmla="*/ 0 h 30"/>
                  <a:gd name="T6" fmla="*/ 58 w 59"/>
                  <a:gd name="T7" fmla="*/ 10 h 30"/>
                  <a:gd name="T8" fmla="*/ 24 w 59"/>
                  <a:gd name="T9" fmla="*/ 1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0"/>
                  <a:gd name="T17" fmla="*/ 59 w 5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0">
                    <a:moveTo>
                      <a:pt x="24" y="19"/>
                    </a:moveTo>
                    <a:lnTo>
                      <a:pt x="0" y="29"/>
                    </a:lnTo>
                    <a:lnTo>
                      <a:pt x="34" y="0"/>
                    </a:lnTo>
                    <a:lnTo>
                      <a:pt x="58" y="10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93" name="Freeform 1813"/>
              <p:cNvSpPr>
                <a:spLocks/>
              </p:cNvSpPr>
              <p:nvPr/>
            </p:nvSpPr>
            <p:spPr bwMode="auto">
              <a:xfrm>
                <a:off x="2063" y="2342"/>
                <a:ext cx="59" cy="68"/>
              </a:xfrm>
              <a:custGeom>
                <a:avLst/>
                <a:gdLst>
                  <a:gd name="T0" fmla="*/ 24 w 59"/>
                  <a:gd name="T1" fmla="*/ 62 h 68"/>
                  <a:gd name="T2" fmla="*/ 0 w 59"/>
                  <a:gd name="T3" fmla="*/ 9 h 68"/>
                  <a:gd name="T4" fmla="*/ 34 w 59"/>
                  <a:gd name="T5" fmla="*/ 0 h 68"/>
                  <a:gd name="T6" fmla="*/ 58 w 59"/>
                  <a:gd name="T7" fmla="*/ 67 h 68"/>
                  <a:gd name="T8" fmla="*/ 24 w 59"/>
                  <a:gd name="T9" fmla="*/ 62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8"/>
                  <a:gd name="T17" fmla="*/ 59 w 5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8">
                    <a:moveTo>
                      <a:pt x="24" y="62"/>
                    </a:moveTo>
                    <a:lnTo>
                      <a:pt x="0" y="9"/>
                    </a:lnTo>
                    <a:lnTo>
                      <a:pt x="34" y="0"/>
                    </a:lnTo>
                    <a:lnTo>
                      <a:pt x="58" y="67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94" name="Freeform 1814"/>
              <p:cNvSpPr>
                <a:spLocks/>
              </p:cNvSpPr>
              <p:nvPr/>
            </p:nvSpPr>
            <p:spPr bwMode="auto">
              <a:xfrm>
                <a:off x="1963" y="2159"/>
                <a:ext cx="58" cy="59"/>
              </a:xfrm>
              <a:custGeom>
                <a:avLst/>
                <a:gdLst>
                  <a:gd name="T0" fmla="*/ 24 w 58"/>
                  <a:gd name="T1" fmla="*/ 58 h 59"/>
                  <a:gd name="T2" fmla="*/ 0 w 58"/>
                  <a:gd name="T3" fmla="*/ 39 h 59"/>
                  <a:gd name="T4" fmla="*/ 33 w 58"/>
                  <a:gd name="T5" fmla="*/ 0 h 59"/>
                  <a:gd name="T6" fmla="*/ 57 w 58"/>
                  <a:gd name="T7" fmla="*/ 20 h 59"/>
                  <a:gd name="T8" fmla="*/ 24 w 58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58"/>
                    </a:moveTo>
                    <a:lnTo>
                      <a:pt x="0" y="39"/>
                    </a:lnTo>
                    <a:lnTo>
                      <a:pt x="33" y="0"/>
                    </a:lnTo>
                    <a:lnTo>
                      <a:pt x="57" y="20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95" name="Freeform 1815"/>
              <p:cNvSpPr>
                <a:spLocks/>
              </p:cNvSpPr>
              <p:nvPr/>
            </p:nvSpPr>
            <p:spPr bwMode="auto">
              <a:xfrm>
                <a:off x="2044" y="2203"/>
                <a:ext cx="64" cy="77"/>
              </a:xfrm>
              <a:custGeom>
                <a:avLst/>
                <a:gdLst>
                  <a:gd name="T0" fmla="*/ 29 w 64"/>
                  <a:gd name="T1" fmla="*/ 76 h 77"/>
                  <a:gd name="T2" fmla="*/ 0 w 64"/>
                  <a:gd name="T3" fmla="*/ 19 h 77"/>
                  <a:gd name="T4" fmla="*/ 35 w 64"/>
                  <a:gd name="T5" fmla="*/ 0 h 77"/>
                  <a:gd name="T6" fmla="*/ 63 w 64"/>
                  <a:gd name="T7" fmla="*/ 62 h 77"/>
                  <a:gd name="T8" fmla="*/ 29 w 64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7"/>
                  <a:gd name="T17" fmla="*/ 64 w 64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7">
                    <a:moveTo>
                      <a:pt x="29" y="76"/>
                    </a:moveTo>
                    <a:lnTo>
                      <a:pt x="0" y="19"/>
                    </a:lnTo>
                    <a:lnTo>
                      <a:pt x="35" y="0"/>
                    </a:lnTo>
                    <a:lnTo>
                      <a:pt x="63" y="62"/>
                    </a:lnTo>
                    <a:lnTo>
                      <a:pt x="29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96" name="Freeform 1816"/>
              <p:cNvSpPr>
                <a:spLocks/>
              </p:cNvSpPr>
              <p:nvPr/>
            </p:nvSpPr>
            <p:spPr bwMode="auto">
              <a:xfrm>
                <a:off x="1531" y="2342"/>
                <a:ext cx="58" cy="34"/>
              </a:xfrm>
              <a:custGeom>
                <a:avLst/>
                <a:gdLst>
                  <a:gd name="T0" fmla="*/ 24 w 58"/>
                  <a:gd name="T1" fmla="*/ 19 h 34"/>
                  <a:gd name="T2" fmla="*/ 0 w 58"/>
                  <a:gd name="T3" fmla="*/ 5 h 34"/>
                  <a:gd name="T4" fmla="*/ 33 w 58"/>
                  <a:gd name="T5" fmla="*/ 0 h 34"/>
                  <a:gd name="T6" fmla="*/ 57 w 58"/>
                  <a:gd name="T7" fmla="*/ 33 h 34"/>
                  <a:gd name="T8" fmla="*/ 24 w 58"/>
                  <a:gd name="T9" fmla="*/ 1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4" y="19"/>
                    </a:moveTo>
                    <a:lnTo>
                      <a:pt x="0" y="5"/>
                    </a:lnTo>
                    <a:lnTo>
                      <a:pt x="33" y="0"/>
                    </a:lnTo>
                    <a:lnTo>
                      <a:pt x="57" y="33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97" name="Freeform 1817"/>
              <p:cNvSpPr>
                <a:spLocks/>
              </p:cNvSpPr>
              <p:nvPr/>
            </p:nvSpPr>
            <p:spPr bwMode="auto">
              <a:xfrm>
                <a:off x="2140" y="2486"/>
                <a:ext cx="60" cy="44"/>
              </a:xfrm>
              <a:custGeom>
                <a:avLst/>
                <a:gdLst>
                  <a:gd name="T0" fmla="*/ 24 w 60"/>
                  <a:gd name="T1" fmla="*/ 19 h 44"/>
                  <a:gd name="T2" fmla="*/ 0 w 60"/>
                  <a:gd name="T3" fmla="*/ 0 h 44"/>
                  <a:gd name="T4" fmla="*/ 35 w 60"/>
                  <a:gd name="T5" fmla="*/ 19 h 44"/>
                  <a:gd name="T6" fmla="*/ 59 w 60"/>
                  <a:gd name="T7" fmla="*/ 43 h 44"/>
                  <a:gd name="T8" fmla="*/ 24 w 6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19"/>
                    </a:moveTo>
                    <a:lnTo>
                      <a:pt x="0" y="0"/>
                    </a:lnTo>
                    <a:lnTo>
                      <a:pt x="35" y="19"/>
                    </a:lnTo>
                    <a:lnTo>
                      <a:pt x="59" y="43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98" name="Freeform 1818"/>
              <p:cNvSpPr>
                <a:spLocks/>
              </p:cNvSpPr>
              <p:nvPr/>
            </p:nvSpPr>
            <p:spPr bwMode="auto">
              <a:xfrm>
                <a:off x="2020" y="2159"/>
                <a:ext cx="60" cy="64"/>
              </a:xfrm>
              <a:custGeom>
                <a:avLst/>
                <a:gdLst>
                  <a:gd name="T0" fmla="*/ 24 w 60"/>
                  <a:gd name="T1" fmla="*/ 63 h 64"/>
                  <a:gd name="T2" fmla="*/ 0 w 60"/>
                  <a:gd name="T3" fmla="*/ 20 h 64"/>
                  <a:gd name="T4" fmla="*/ 35 w 60"/>
                  <a:gd name="T5" fmla="*/ 0 h 64"/>
                  <a:gd name="T6" fmla="*/ 59 w 60"/>
                  <a:gd name="T7" fmla="*/ 44 h 64"/>
                  <a:gd name="T8" fmla="*/ 24 w 60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4"/>
                  <a:gd name="T17" fmla="*/ 60 w 6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4">
                    <a:moveTo>
                      <a:pt x="24" y="63"/>
                    </a:moveTo>
                    <a:lnTo>
                      <a:pt x="0" y="20"/>
                    </a:lnTo>
                    <a:lnTo>
                      <a:pt x="35" y="0"/>
                    </a:lnTo>
                    <a:lnTo>
                      <a:pt x="59" y="44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99" name="Freeform 1819"/>
              <p:cNvSpPr>
                <a:spLocks/>
              </p:cNvSpPr>
              <p:nvPr/>
            </p:nvSpPr>
            <p:spPr bwMode="auto">
              <a:xfrm>
                <a:off x="1641" y="2428"/>
                <a:ext cx="59" cy="59"/>
              </a:xfrm>
              <a:custGeom>
                <a:avLst/>
                <a:gdLst>
                  <a:gd name="T0" fmla="*/ 24 w 59"/>
                  <a:gd name="T1" fmla="*/ 15 h 59"/>
                  <a:gd name="T2" fmla="*/ 0 w 59"/>
                  <a:gd name="T3" fmla="*/ 0 h 59"/>
                  <a:gd name="T4" fmla="*/ 34 w 59"/>
                  <a:gd name="T5" fmla="*/ 34 h 59"/>
                  <a:gd name="T6" fmla="*/ 58 w 59"/>
                  <a:gd name="T7" fmla="*/ 58 h 59"/>
                  <a:gd name="T8" fmla="*/ 24 w 59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15"/>
                    </a:moveTo>
                    <a:lnTo>
                      <a:pt x="0" y="0"/>
                    </a:lnTo>
                    <a:lnTo>
                      <a:pt x="34" y="34"/>
                    </a:lnTo>
                    <a:lnTo>
                      <a:pt x="58" y="58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00" name="Freeform 1820"/>
              <p:cNvSpPr>
                <a:spLocks/>
              </p:cNvSpPr>
              <p:nvPr/>
            </p:nvSpPr>
            <p:spPr bwMode="auto">
              <a:xfrm>
                <a:off x="2039" y="2279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20 h 73"/>
                  <a:gd name="T4" fmla="*/ 34 w 59"/>
                  <a:gd name="T5" fmla="*/ 0 h 73"/>
                  <a:gd name="T6" fmla="*/ 58 w 59"/>
                  <a:gd name="T7" fmla="*/ 63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20"/>
                    </a:lnTo>
                    <a:lnTo>
                      <a:pt x="34" y="0"/>
                    </a:lnTo>
                    <a:lnTo>
                      <a:pt x="58" y="63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01" name="Freeform 1821"/>
              <p:cNvSpPr>
                <a:spLocks/>
              </p:cNvSpPr>
              <p:nvPr/>
            </p:nvSpPr>
            <p:spPr bwMode="auto">
              <a:xfrm>
                <a:off x="1953" y="2217"/>
                <a:ext cx="63" cy="83"/>
              </a:xfrm>
              <a:custGeom>
                <a:avLst/>
                <a:gdLst>
                  <a:gd name="T0" fmla="*/ 29 w 63"/>
                  <a:gd name="T1" fmla="*/ 82 h 83"/>
                  <a:gd name="T2" fmla="*/ 0 w 63"/>
                  <a:gd name="T3" fmla="*/ 58 h 83"/>
                  <a:gd name="T4" fmla="*/ 34 w 63"/>
                  <a:gd name="T5" fmla="*/ 0 h 83"/>
                  <a:gd name="T6" fmla="*/ 62 w 63"/>
                  <a:gd name="T7" fmla="*/ 38 h 83"/>
                  <a:gd name="T8" fmla="*/ 29 w 63"/>
                  <a:gd name="T9" fmla="*/ 82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83"/>
                  <a:gd name="T17" fmla="*/ 63 w 6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83">
                    <a:moveTo>
                      <a:pt x="29" y="82"/>
                    </a:moveTo>
                    <a:lnTo>
                      <a:pt x="0" y="58"/>
                    </a:lnTo>
                    <a:lnTo>
                      <a:pt x="34" y="0"/>
                    </a:lnTo>
                    <a:lnTo>
                      <a:pt x="62" y="38"/>
                    </a:lnTo>
                    <a:lnTo>
                      <a:pt x="29" y="8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02" name="Freeform 1822"/>
              <p:cNvSpPr>
                <a:spLocks/>
              </p:cNvSpPr>
              <p:nvPr/>
            </p:nvSpPr>
            <p:spPr bwMode="auto">
              <a:xfrm>
                <a:off x="1440" y="2356"/>
                <a:ext cx="58" cy="40"/>
              </a:xfrm>
              <a:custGeom>
                <a:avLst/>
                <a:gdLst>
                  <a:gd name="T0" fmla="*/ 24 w 58"/>
                  <a:gd name="T1" fmla="*/ 10 h 40"/>
                  <a:gd name="T2" fmla="*/ 0 w 58"/>
                  <a:gd name="T3" fmla="*/ 39 h 40"/>
                  <a:gd name="T4" fmla="*/ 33 w 58"/>
                  <a:gd name="T5" fmla="*/ 10 h 40"/>
                  <a:gd name="T6" fmla="*/ 57 w 58"/>
                  <a:gd name="T7" fmla="*/ 0 h 40"/>
                  <a:gd name="T8" fmla="*/ 24 w 58"/>
                  <a:gd name="T9" fmla="*/ 1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0"/>
                  <a:gd name="T17" fmla="*/ 58 w 5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0">
                    <a:moveTo>
                      <a:pt x="24" y="10"/>
                    </a:moveTo>
                    <a:lnTo>
                      <a:pt x="0" y="39"/>
                    </a:lnTo>
                    <a:lnTo>
                      <a:pt x="33" y="10"/>
                    </a:lnTo>
                    <a:lnTo>
                      <a:pt x="57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03" name="Freeform 1823"/>
              <p:cNvSpPr>
                <a:spLocks/>
              </p:cNvSpPr>
              <p:nvPr/>
            </p:nvSpPr>
            <p:spPr bwMode="auto">
              <a:xfrm>
                <a:off x="1881" y="2390"/>
                <a:ext cx="59" cy="49"/>
              </a:xfrm>
              <a:custGeom>
                <a:avLst/>
                <a:gdLst>
                  <a:gd name="T0" fmla="*/ 24 w 59"/>
                  <a:gd name="T1" fmla="*/ 29 h 49"/>
                  <a:gd name="T2" fmla="*/ 0 w 59"/>
                  <a:gd name="T3" fmla="*/ 48 h 49"/>
                  <a:gd name="T4" fmla="*/ 34 w 59"/>
                  <a:gd name="T5" fmla="*/ 5 h 49"/>
                  <a:gd name="T6" fmla="*/ 58 w 59"/>
                  <a:gd name="T7" fmla="*/ 0 h 49"/>
                  <a:gd name="T8" fmla="*/ 24 w 59"/>
                  <a:gd name="T9" fmla="*/ 2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29"/>
                    </a:moveTo>
                    <a:lnTo>
                      <a:pt x="0" y="48"/>
                    </a:lnTo>
                    <a:lnTo>
                      <a:pt x="34" y="5"/>
                    </a:lnTo>
                    <a:lnTo>
                      <a:pt x="58" y="0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04" name="Freeform 1824"/>
              <p:cNvSpPr>
                <a:spLocks/>
              </p:cNvSpPr>
              <p:nvPr/>
            </p:nvSpPr>
            <p:spPr bwMode="auto">
              <a:xfrm>
                <a:off x="999" y="2318"/>
                <a:ext cx="58" cy="30"/>
              </a:xfrm>
              <a:custGeom>
                <a:avLst/>
                <a:gdLst>
                  <a:gd name="T0" fmla="*/ 29 w 58"/>
                  <a:gd name="T1" fmla="*/ 0 h 30"/>
                  <a:gd name="T2" fmla="*/ 0 w 58"/>
                  <a:gd name="T3" fmla="*/ 29 h 30"/>
                  <a:gd name="T4" fmla="*/ 33 w 58"/>
                  <a:gd name="T5" fmla="*/ 19 h 30"/>
                  <a:gd name="T6" fmla="*/ 57 w 58"/>
                  <a:gd name="T7" fmla="*/ 9 h 30"/>
                  <a:gd name="T8" fmla="*/ 29 w 5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0"/>
                  <a:gd name="T17" fmla="*/ 58 w 5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0">
                    <a:moveTo>
                      <a:pt x="29" y="0"/>
                    </a:moveTo>
                    <a:lnTo>
                      <a:pt x="0" y="29"/>
                    </a:lnTo>
                    <a:lnTo>
                      <a:pt x="33" y="19"/>
                    </a:lnTo>
                    <a:lnTo>
                      <a:pt x="57" y="9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05" name="Freeform 1825"/>
              <p:cNvSpPr>
                <a:spLocks/>
              </p:cNvSpPr>
              <p:nvPr/>
            </p:nvSpPr>
            <p:spPr bwMode="auto">
              <a:xfrm>
                <a:off x="1915" y="2347"/>
                <a:ext cx="58" cy="49"/>
              </a:xfrm>
              <a:custGeom>
                <a:avLst/>
                <a:gdLst>
                  <a:gd name="T0" fmla="*/ 24 w 58"/>
                  <a:gd name="T1" fmla="*/ 43 h 49"/>
                  <a:gd name="T2" fmla="*/ 0 w 58"/>
                  <a:gd name="T3" fmla="*/ 48 h 49"/>
                  <a:gd name="T4" fmla="*/ 33 w 58"/>
                  <a:gd name="T5" fmla="*/ 0 h 49"/>
                  <a:gd name="T6" fmla="*/ 57 w 58"/>
                  <a:gd name="T7" fmla="*/ 9 h 49"/>
                  <a:gd name="T8" fmla="*/ 24 w 58"/>
                  <a:gd name="T9" fmla="*/ 4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43"/>
                    </a:moveTo>
                    <a:lnTo>
                      <a:pt x="0" y="48"/>
                    </a:lnTo>
                    <a:lnTo>
                      <a:pt x="33" y="0"/>
                    </a:lnTo>
                    <a:lnTo>
                      <a:pt x="57" y="9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06" name="Freeform 1826"/>
              <p:cNvSpPr>
                <a:spLocks/>
              </p:cNvSpPr>
              <p:nvPr/>
            </p:nvSpPr>
            <p:spPr bwMode="auto">
              <a:xfrm>
                <a:off x="1987" y="2179"/>
                <a:ext cx="58" cy="77"/>
              </a:xfrm>
              <a:custGeom>
                <a:avLst/>
                <a:gdLst>
                  <a:gd name="T0" fmla="*/ 28 w 58"/>
                  <a:gd name="T1" fmla="*/ 76 h 77"/>
                  <a:gd name="T2" fmla="*/ 0 w 58"/>
                  <a:gd name="T3" fmla="*/ 38 h 77"/>
                  <a:gd name="T4" fmla="*/ 33 w 58"/>
                  <a:gd name="T5" fmla="*/ 0 h 77"/>
                  <a:gd name="T6" fmla="*/ 57 w 58"/>
                  <a:gd name="T7" fmla="*/ 43 h 77"/>
                  <a:gd name="T8" fmla="*/ 28 w 5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7"/>
                  <a:gd name="T17" fmla="*/ 58 w 5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7">
                    <a:moveTo>
                      <a:pt x="28" y="76"/>
                    </a:moveTo>
                    <a:lnTo>
                      <a:pt x="0" y="38"/>
                    </a:lnTo>
                    <a:lnTo>
                      <a:pt x="33" y="0"/>
                    </a:lnTo>
                    <a:lnTo>
                      <a:pt x="57" y="43"/>
                    </a:lnTo>
                    <a:lnTo>
                      <a:pt x="28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07" name="Freeform 1827"/>
              <p:cNvSpPr>
                <a:spLocks/>
              </p:cNvSpPr>
              <p:nvPr/>
            </p:nvSpPr>
            <p:spPr bwMode="auto">
              <a:xfrm>
                <a:off x="2371" y="2217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53 h 63"/>
                  <a:gd name="T4" fmla="*/ 33 w 58"/>
                  <a:gd name="T5" fmla="*/ 0 h 63"/>
                  <a:gd name="T6" fmla="*/ 57 w 58"/>
                  <a:gd name="T7" fmla="*/ 5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53"/>
                    </a:lnTo>
                    <a:lnTo>
                      <a:pt x="33" y="0"/>
                    </a:lnTo>
                    <a:lnTo>
                      <a:pt x="57" y="5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08" name="Freeform 1828"/>
              <p:cNvSpPr>
                <a:spLocks/>
              </p:cNvSpPr>
              <p:nvPr/>
            </p:nvSpPr>
            <p:spPr bwMode="auto">
              <a:xfrm>
                <a:off x="1847" y="2419"/>
                <a:ext cx="59" cy="53"/>
              </a:xfrm>
              <a:custGeom>
                <a:avLst/>
                <a:gdLst>
                  <a:gd name="T0" fmla="*/ 24 w 59"/>
                  <a:gd name="T1" fmla="*/ 19 h 53"/>
                  <a:gd name="T2" fmla="*/ 0 w 59"/>
                  <a:gd name="T3" fmla="*/ 52 h 53"/>
                  <a:gd name="T4" fmla="*/ 34 w 59"/>
                  <a:gd name="T5" fmla="*/ 19 h 53"/>
                  <a:gd name="T6" fmla="*/ 58 w 59"/>
                  <a:gd name="T7" fmla="*/ 0 h 53"/>
                  <a:gd name="T8" fmla="*/ 24 w 59"/>
                  <a:gd name="T9" fmla="*/ 19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3"/>
                  <a:gd name="T17" fmla="*/ 59 w 5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3">
                    <a:moveTo>
                      <a:pt x="24" y="19"/>
                    </a:moveTo>
                    <a:lnTo>
                      <a:pt x="0" y="52"/>
                    </a:lnTo>
                    <a:lnTo>
                      <a:pt x="34" y="19"/>
                    </a:lnTo>
                    <a:lnTo>
                      <a:pt x="58" y="0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09" name="Freeform 1829"/>
              <p:cNvSpPr>
                <a:spLocks/>
              </p:cNvSpPr>
              <p:nvPr/>
            </p:nvSpPr>
            <p:spPr bwMode="auto">
              <a:xfrm>
                <a:off x="2015" y="2222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33 h 78"/>
                  <a:gd name="T4" fmla="*/ 29 w 59"/>
                  <a:gd name="T5" fmla="*/ 0 h 78"/>
                  <a:gd name="T6" fmla="*/ 58 w 59"/>
                  <a:gd name="T7" fmla="*/ 57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33"/>
                    </a:lnTo>
                    <a:lnTo>
                      <a:pt x="29" y="0"/>
                    </a:lnTo>
                    <a:lnTo>
                      <a:pt x="58" y="57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10" name="Freeform 1830"/>
              <p:cNvSpPr>
                <a:spLocks/>
              </p:cNvSpPr>
              <p:nvPr/>
            </p:nvSpPr>
            <p:spPr bwMode="auto">
              <a:xfrm>
                <a:off x="1948" y="2299"/>
                <a:ext cx="60" cy="58"/>
              </a:xfrm>
              <a:custGeom>
                <a:avLst/>
                <a:gdLst>
                  <a:gd name="T0" fmla="*/ 24 w 60"/>
                  <a:gd name="T1" fmla="*/ 57 h 58"/>
                  <a:gd name="T2" fmla="*/ 0 w 60"/>
                  <a:gd name="T3" fmla="*/ 48 h 58"/>
                  <a:gd name="T4" fmla="*/ 35 w 60"/>
                  <a:gd name="T5" fmla="*/ 0 h 58"/>
                  <a:gd name="T6" fmla="*/ 59 w 60"/>
                  <a:gd name="T7" fmla="*/ 28 h 58"/>
                  <a:gd name="T8" fmla="*/ 24 w 60"/>
                  <a:gd name="T9" fmla="*/ 5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24" y="57"/>
                    </a:moveTo>
                    <a:lnTo>
                      <a:pt x="0" y="48"/>
                    </a:lnTo>
                    <a:lnTo>
                      <a:pt x="35" y="0"/>
                    </a:lnTo>
                    <a:lnTo>
                      <a:pt x="59" y="28"/>
                    </a:lnTo>
                    <a:lnTo>
                      <a:pt x="24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11" name="Freeform 1831"/>
              <p:cNvSpPr>
                <a:spLocks/>
              </p:cNvSpPr>
              <p:nvPr/>
            </p:nvSpPr>
            <p:spPr bwMode="auto">
              <a:xfrm>
                <a:off x="1143" y="2361"/>
                <a:ext cx="58" cy="63"/>
              </a:xfrm>
              <a:custGeom>
                <a:avLst/>
                <a:gdLst>
                  <a:gd name="T0" fmla="*/ 24 w 58"/>
                  <a:gd name="T1" fmla="*/ 14 h 63"/>
                  <a:gd name="T2" fmla="*/ 0 w 58"/>
                  <a:gd name="T3" fmla="*/ 0 h 63"/>
                  <a:gd name="T4" fmla="*/ 33 w 58"/>
                  <a:gd name="T5" fmla="*/ 43 h 63"/>
                  <a:gd name="T6" fmla="*/ 57 w 58"/>
                  <a:gd name="T7" fmla="*/ 62 h 63"/>
                  <a:gd name="T8" fmla="*/ 24 w 58"/>
                  <a:gd name="T9" fmla="*/ 1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14"/>
                    </a:moveTo>
                    <a:lnTo>
                      <a:pt x="0" y="0"/>
                    </a:lnTo>
                    <a:lnTo>
                      <a:pt x="33" y="43"/>
                    </a:lnTo>
                    <a:lnTo>
                      <a:pt x="57" y="62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12" name="Freeform 1832"/>
              <p:cNvSpPr>
                <a:spLocks/>
              </p:cNvSpPr>
              <p:nvPr/>
            </p:nvSpPr>
            <p:spPr bwMode="auto">
              <a:xfrm>
                <a:off x="1056" y="2318"/>
                <a:ext cx="64" cy="34"/>
              </a:xfrm>
              <a:custGeom>
                <a:avLst/>
                <a:gdLst>
                  <a:gd name="T0" fmla="*/ 28 w 64"/>
                  <a:gd name="T1" fmla="*/ 0 h 34"/>
                  <a:gd name="T2" fmla="*/ 0 w 64"/>
                  <a:gd name="T3" fmla="*/ 9 h 34"/>
                  <a:gd name="T4" fmla="*/ 34 w 64"/>
                  <a:gd name="T5" fmla="*/ 19 h 34"/>
                  <a:gd name="T6" fmla="*/ 63 w 64"/>
                  <a:gd name="T7" fmla="*/ 33 h 34"/>
                  <a:gd name="T8" fmla="*/ 28 w 6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4"/>
                  <a:gd name="T17" fmla="*/ 64 w 6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4">
                    <a:moveTo>
                      <a:pt x="28" y="0"/>
                    </a:moveTo>
                    <a:lnTo>
                      <a:pt x="0" y="9"/>
                    </a:lnTo>
                    <a:lnTo>
                      <a:pt x="34" y="19"/>
                    </a:lnTo>
                    <a:lnTo>
                      <a:pt x="63" y="33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13" name="Freeform 1833"/>
              <p:cNvSpPr>
                <a:spLocks/>
              </p:cNvSpPr>
              <p:nvPr/>
            </p:nvSpPr>
            <p:spPr bwMode="auto">
              <a:xfrm>
                <a:off x="1983" y="2255"/>
                <a:ext cx="57" cy="73"/>
              </a:xfrm>
              <a:custGeom>
                <a:avLst/>
                <a:gdLst>
                  <a:gd name="T0" fmla="*/ 24 w 57"/>
                  <a:gd name="T1" fmla="*/ 72 h 73"/>
                  <a:gd name="T2" fmla="*/ 0 w 57"/>
                  <a:gd name="T3" fmla="*/ 44 h 73"/>
                  <a:gd name="T4" fmla="*/ 32 w 57"/>
                  <a:gd name="T5" fmla="*/ 0 h 73"/>
                  <a:gd name="T6" fmla="*/ 56 w 57"/>
                  <a:gd name="T7" fmla="*/ 44 h 73"/>
                  <a:gd name="T8" fmla="*/ 24 w 57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3"/>
                  <a:gd name="T17" fmla="*/ 57 w 57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3">
                    <a:moveTo>
                      <a:pt x="24" y="72"/>
                    </a:moveTo>
                    <a:lnTo>
                      <a:pt x="0" y="44"/>
                    </a:lnTo>
                    <a:lnTo>
                      <a:pt x="32" y="0"/>
                    </a:lnTo>
                    <a:lnTo>
                      <a:pt x="56" y="44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14" name="Freeform 1834"/>
              <p:cNvSpPr>
                <a:spLocks/>
              </p:cNvSpPr>
              <p:nvPr/>
            </p:nvSpPr>
            <p:spPr bwMode="auto">
              <a:xfrm>
                <a:off x="2439" y="2159"/>
                <a:ext cx="57" cy="21"/>
              </a:xfrm>
              <a:custGeom>
                <a:avLst/>
                <a:gdLst>
                  <a:gd name="T0" fmla="*/ 24 w 57"/>
                  <a:gd name="T1" fmla="*/ 20 h 21"/>
                  <a:gd name="T2" fmla="*/ 0 w 57"/>
                  <a:gd name="T3" fmla="*/ 20 h 21"/>
                  <a:gd name="T4" fmla="*/ 32 w 57"/>
                  <a:gd name="T5" fmla="*/ 0 h 21"/>
                  <a:gd name="T6" fmla="*/ 56 w 57"/>
                  <a:gd name="T7" fmla="*/ 0 h 21"/>
                  <a:gd name="T8" fmla="*/ 24 w 57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1"/>
                  <a:gd name="T17" fmla="*/ 57 w 5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1">
                    <a:moveTo>
                      <a:pt x="24" y="20"/>
                    </a:moveTo>
                    <a:lnTo>
                      <a:pt x="0" y="20"/>
                    </a:lnTo>
                    <a:lnTo>
                      <a:pt x="32" y="0"/>
                    </a:lnTo>
                    <a:lnTo>
                      <a:pt x="56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15" name="Freeform 1835"/>
              <p:cNvSpPr>
                <a:spLocks/>
              </p:cNvSpPr>
              <p:nvPr/>
            </p:nvSpPr>
            <p:spPr bwMode="auto">
              <a:xfrm>
                <a:off x="1224" y="2428"/>
                <a:ext cx="58" cy="40"/>
              </a:xfrm>
              <a:custGeom>
                <a:avLst/>
                <a:gdLst>
                  <a:gd name="T0" fmla="*/ 28 w 58"/>
                  <a:gd name="T1" fmla="*/ 0 h 40"/>
                  <a:gd name="T2" fmla="*/ 0 w 58"/>
                  <a:gd name="T3" fmla="*/ 0 h 40"/>
                  <a:gd name="T4" fmla="*/ 33 w 58"/>
                  <a:gd name="T5" fmla="*/ 39 h 40"/>
                  <a:gd name="T6" fmla="*/ 57 w 58"/>
                  <a:gd name="T7" fmla="*/ 24 h 40"/>
                  <a:gd name="T8" fmla="*/ 28 w 58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0"/>
                  <a:gd name="T17" fmla="*/ 58 w 5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0">
                    <a:moveTo>
                      <a:pt x="28" y="0"/>
                    </a:moveTo>
                    <a:lnTo>
                      <a:pt x="0" y="0"/>
                    </a:lnTo>
                    <a:lnTo>
                      <a:pt x="33" y="39"/>
                    </a:lnTo>
                    <a:lnTo>
                      <a:pt x="57" y="24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16" name="Freeform 1836"/>
              <p:cNvSpPr>
                <a:spLocks/>
              </p:cNvSpPr>
              <p:nvPr/>
            </p:nvSpPr>
            <p:spPr bwMode="auto">
              <a:xfrm>
                <a:off x="2007" y="2299"/>
                <a:ext cx="57" cy="63"/>
              </a:xfrm>
              <a:custGeom>
                <a:avLst/>
                <a:gdLst>
                  <a:gd name="T0" fmla="*/ 24 w 57"/>
                  <a:gd name="T1" fmla="*/ 62 h 63"/>
                  <a:gd name="T2" fmla="*/ 0 w 57"/>
                  <a:gd name="T3" fmla="*/ 28 h 63"/>
                  <a:gd name="T4" fmla="*/ 32 w 57"/>
                  <a:gd name="T5" fmla="*/ 0 h 63"/>
                  <a:gd name="T6" fmla="*/ 56 w 57"/>
                  <a:gd name="T7" fmla="*/ 52 h 63"/>
                  <a:gd name="T8" fmla="*/ 24 w 57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3"/>
                  <a:gd name="T17" fmla="*/ 57 w 5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3">
                    <a:moveTo>
                      <a:pt x="24" y="62"/>
                    </a:moveTo>
                    <a:lnTo>
                      <a:pt x="0" y="28"/>
                    </a:lnTo>
                    <a:lnTo>
                      <a:pt x="32" y="0"/>
                    </a:lnTo>
                    <a:lnTo>
                      <a:pt x="56" y="52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17" name="Freeform 1837"/>
              <p:cNvSpPr>
                <a:spLocks/>
              </p:cNvSpPr>
              <p:nvPr/>
            </p:nvSpPr>
            <p:spPr bwMode="auto">
              <a:xfrm>
                <a:off x="1555" y="2361"/>
                <a:ext cx="63" cy="44"/>
              </a:xfrm>
              <a:custGeom>
                <a:avLst/>
                <a:gdLst>
                  <a:gd name="T0" fmla="*/ 28 w 63"/>
                  <a:gd name="T1" fmla="*/ 10 h 44"/>
                  <a:gd name="T2" fmla="*/ 0 w 63"/>
                  <a:gd name="T3" fmla="*/ 0 h 44"/>
                  <a:gd name="T4" fmla="*/ 33 w 63"/>
                  <a:gd name="T5" fmla="*/ 14 h 44"/>
                  <a:gd name="T6" fmla="*/ 62 w 63"/>
                  <a:gd name="T7" fmla="*/ 43 h 44"/>
                  <a:gd name="T8" fmla="*/ 28 w 63"/>
                  <a:gd name="T9" fmla="*/ 1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4"/>
                  <a:gd name="T17" fmla="*/ 63 w 6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4">
                    <a:moveTo>
                      <a:pt x="28" y="10"/>
                    </a:moveTo>
                    <a:lnTo>
                      <a:pt x="0" y="0"/>
                    </a:lnTo>
                    <a:lnTo>
                      <a:pt x="33" y="14"/>
                    </a:lnTo>
                    <a:lnTo>
                      <a:pt x="62" y="43"/>
                    </a:lnTo>
                    <a:lnTo>
                      <a:pt x="28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18" name="Freeform 1838"/>
              <p:cNvSpPr>
                <a:spLocks/>
              </p:cNvSpPr>
              <p:nvPr/>
            </p:nvSpPr>
            <p:spPr bwMode="auto">
              <a:xfrm>
                <a:off x="2404" y="2179"/>
                <a:ext cx="60" cy="44"/>
              </a:xfrm>
              <a:custGeom>
                <a:avLst/>
                <a:gdLst>
                  <a:gd name="T0" fmla="*/ 24 w 60"/>
                  <a:gd name="T1" fmla="*/ 43 h 44"/>
                  <a:gd name="T2" fmla="*/ 0 w 60"/>
                  <a:gd name="T3" fmla="*/ 38 h 44"/>
                  <a:gd name="T4" fmla="*/ 35 w 60"/>
                  <a:gd name="T5" fmla="*/ 0 h 44"/>
                  <a:gd name="T6" fmla="*/ 59 w 60"/>
                  <a:gd name="T7" fmla="*/ 0 h 44"/>
                  <a:gd name="T8" fmla="*/ 24 w 60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43"/>
                    </a:moveTo>
                    <a:lnTo>
                      <a:pt x="0" y="38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19" name="Freeform 1839"/>
              <p:cNvSpPr>
                <a:spLocks/>
              </p:cNvSpPr>
              <p:nvPr/>
            </p:nvSpPr>
            <p:spPr bwMode="auto">
              <a:xfrm>
                <a:off x="1723" y="2476"/>
                <a:ext cx="58" cy="35"/>
              </a:xfrm>
              <a:custGeom>
                <a:avLst/>
                <a:gdLst>
                  <a:gd name="T0" fmla="*/ 28 w 58"/>
                  <a:gd name="T1" fmla="*/ 0 h 35"/>
                  <a:gd name="T2" fmla="*/ 0 w 58"/>
                  <a:gd name="T3" fmla="*/ 10 h 35"/>
                  <a:gd name="T4" fmla="*/ 33 w 58"/>
                  <a:gd name="T5" fmla="*/ 34 h 35"/>
                  <a:gd name="T6" fmla="*/ 57 w 58"/>
                  <a:gd name="T7" fmla="*/ 15 h 35"/>
                  <a:gd name="T8" fmla="*/ 28 w 5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8" y="0"/>
                    </a:moveTo>
                    <a:lnTo>
                      <a:pt x="0" y="10"/>
                    </a:lnTo>
                    <a:lnTo>
                      <a:pt x="33" y="34"/>
                    </a:lnTo>
                    <a:lnTo>
                      <a:pt x="57" y="15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20" name="Freeform 1840"/>
              <p:cNvSpPr>
                <a:spLocks/>
              </p:cNvSpPr>
              <p:nvPr/>
            </p:nvSpPr>
            <p:spPr bwMode="auto">
              <a:xfrm>
                <a:off x="1407" y="2366"/>
                <a:ext cx="58" cy="54"/>
              </a:xfrm>
              <a:custGeom>
                <a:avLst/>
                <a:gdLst>
                  <a:gd name="T0" fmla="*/ 29 w 58"/>
                  <a:gd name="T1" fmla="*/ 9 h 54"/>
                  <a:gd name="T2" fmla="*/ 0 w 58"/>
                  <a:gd name="T3" fmla="*/ 53 h 54"/>
                  <a:gd name="T4" fmla="*/ 33 w 58"/>
                  <a:gd name="T5" fmla="*/ 29 h 54"/>
                  <a:gd name="T6" fmla="*/ 57 w 58"/>
                  <a:gd name="T7" fmla="*/ 0 h 54"/>
                  <a:gd name="T8" fmla="*/ 29 w 58"/>
                  <a:gd name="T9" fmla="*/ 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9" y="9"/>
                    </a:moveTo>
                    <a:lnTo>
                      <a:pt x="0" y="53"/>
                    </a:lnTo>
                    <a:lnTo>
                      <a:pt x="33" y="29"/>
                    </a:lnTo>
                    <a:lnTo>
                      <a:pt x="57" y="0"/>
                    </a:lnTo>
                    <a:lnTo>
                      <a:pt x="29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21" name="Freeform 1841"/>
              <p:cNvSpPr>
                <a:spLocks/>
              </p:cNvSpPr>
              <p:nvPr/>
            </p:nvSpPr>
            <p:spPr bwMode="auto">
              <a:xfrm>
                <a:off x="2031" y="2351"/>
                <a:ext cx="57" cy="54"/>
              </a:xfrm>
              <a:custGeom>
                <a:avLst/>
                <a:gdLst>
                  <a:gd name="T0" fmla="*/ 24 w 57"/>
                  <a:gd name="T1" fmla="*/ 44 h 54"/>
                  <a:gd name="T2" fmla="*/ 0 w 57"/>
                  <a:gd name="T3" fmla="*/ 10 h 54"/>
                  <a:gd name="T4" fmla="*/ 32 w 57"/>
                  <a:gd name="T5" fmla="*/ 0 h 54"/>
                  <a:gd name="T6" fmla="*/ 56 w 57"/>
                  <a:gd name="T7" fmla="*/ 53 h 54"/>
                  <a:gd name="T8" fmla="*/ 24 w 57"/>
                  <a:gd name="T9" fmla="*/ 4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4"/>
                  <a:gd name="T17" fmla="*/ 57 w 5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4">
                    <a:moveTo>
                      <a:pt x="24" y="44"/>
                    </a:moveTo>
                    <a:lnTo>
                      <a:pt x="0" y="10"/>
                    </a:lnTo>
                    <a:lnTo>
                      <a:pt x="32" y="0"/>
                    </a:lnTo>
                    <a:lnTo>
                      <a:pt x="56" y="53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22" name="Freeform 1842"/>
              <p:cNvSpPr>
                <a:spLocks/>
              </p:cNvSpPr>
              <p:nvPr/>
            </p:nvSpPr>
            <p:spPr bwMode="auto">
              <a:xfrm>
                <a:off x="1815" y="2438"/>
                <a:ext cx="57" cy="54"/>
              </a:xfrm>
              <a:custGeom>
                <a:avLst/>
                <a:gdLst>
                  <a:gd name="T0" fmla="*/ 28 w 57"/>
                  <a:gd name="T1" fmla="*/ 14 h 54"/>
                  <a:gd name="T2" fmla="*/ 0 w 57"/>
                  <a:gd name="T3" fmla="*/ 53 h 54"/>
                  <a:gd name="T4" fmla="*/ 32 w 57"/>
                  <a:gd name="T5" fmla="*/ 33 h 54"/>
                  <a:gd name="T6" fmla="*/ 56 w 57"/>
                  <a:gd name="T7" fmla="*/ 0 h 54"/>
                  <a:gd name="T8" fmla="*/ 28 w 57"/>
                  <a:gd name="T9" fmla="*/ 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4"/>
                  <a:gd name="T17" fmla="*/ 57 w 5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4">
                    <a:moveTo>
                      <a:pt x="28" y="14"/>
                    </a:moveTo>
                    <a:lnTo>
                      <a:pt x="0" y="53"/>
                    </a:lnTo>
                    <a:lnTo>
                      <a:pt x="32" y="33"/>
                    </a:lnTo>
                    <a:lnTo>
                      <a:pt x="56" y="0"/>
                    </a:lnTo>
                    <a:lnTo>
                      <a:pt x="28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23" name="Freeform 1843"/>
              <p:cNvSpPr>
                <a:spLocks/>
              </p:cNvSpPr>
              <p:nvPr/>
            </p:nvSpPr>
            <p:spPr bwMode="auto">
              <a:xfrm>
                <a:off x="1281" y="2433"/>
                <a:ext cx="64" cy="35"/>
              </a:xfrm>
              <a:custGeom>
                <a:avLst/>
                <a:gdLst>
                  <a:gd name="T0" fmla="*/ 29 w 64"/>
                  <a:gd name="T1" fmla="*/ 0 h 35"/>
                  <a:gd name="T2" fmla="*/ 0 w 64"/>
                  <a:gd name="T3" fmla="*/ 19 h 35"/>
                  <a:gd name="T4" fmla="*/ 34 w 64"/>
                  <a:gd name="T5" fmla="*/ 34 h 35"/>
                  <a:gd name="T6" fmla="*/ 63 w 64"/>
                  <a:gd name="T7" fmla="*/ 0 h 35"/>
                  <a:gd name="T8" fmla="*/ 29 w 64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5"/>
                  <a:gd name="T17" fmla="*/ 64 w 6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5">
                    <a:moveTo>
                      <a:pt x="29" y="0"/>
                    </a:moveTo>
                    <a:lnTo>
                      <a:pt x="0" y="19"/>
                    </a:lnTo>
                    <a:lnTo>
                      <a:pt x="34" y="34"/>
                    </a:lnTo>
                    <a:lnTo>
                      <a:pt x="63" y="0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24" name="Freeform 1844"/>
              <p:cNvSpPr>
                <a:spLocks/>
              </p:cNvSpPr>
              <p:nvPr/>
            </p:nvSpPr>
            <p:spPr bwMode="auto">
              <a:xfrm>
                <a:off x="2055" y="2395"/>
                <a:ext cx="62" cy="58"/>
              </a:xfrm>
              <a:custGeom>
                <a:avLst/>
                <a:gdLst>
                  <a:gd name="T0" fmla="*/ 28 w 62"/>
                  <a:gd name="T1" fmla="*/ 28 h 58"/>
                  <a:gd name="T2" fmla="*/ 0 w 62"/>
                  <a:gd name="T3" fmla="*/ 0 h 58"/>
                  <a:gd name="T4" fmla="*/ 32 w 62"/>
                  <a:gd name="T5" fmla="*/ 9 h 58"/>
                  <a:gd name="T6" fmla="*/ 61 w 62"/>
                  <a:gd name="T7" fmla="*/ 57 h 58"/>
                  <a:gd name="T8" fmla="*/ 28 w 62"/>
                  <a:gd name="T9" fmla="*/ 2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8"/>
                  <a:gd name="T17" fmla="*/ 62 w 62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8">
                    <a:moveTo>
                      <a:pt x="28" y="28"/>
                    </a:moveTo>
                    <a:lnTo>
                      <a:pt x="0" y="0"/>
                    </a:lnTo>
                    <a:lnTo>
                      <a:pt x="32" y="9"/>
                    </a:lnTo>
                    <a:lnTo>
                      <a:pt x="61" y="57"/>
                    </a:lnTo>
                    <a:lnTo>
                      <a:pt x="28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25" name="Freeform 1845"/>
              <p:cNvSpPr>
                <a:spLocks/>
              </p:cNvSpPr>
              <p:nvPr/>
            </p:nvSpPr>
            <p:spPr bwMode="auto">
              <a:xfrm>
                <a:off x="1497" y="2347"/>
                <a:ext cx="59" cy="17"/>
              </a:xfrm>
              <a:custGeom>
                <a:avLst/>
                <a:gdLst>
                  <a:gd name="T0" fmla="*/ 29 w 59"/>
                  <a:gd name="T1" fmla="*/ 0 h 17"/>
                  <a:gd name="T2" fmla="*/ 0 w 59"/>
                  <a:gd name="T3" fmla="*/ 10 h 17"/>
                  <a:gd name="T4" fmla="*/ 34 w 59"/>
                  <a:gd name="T5" fmla="*/ 0 h 17"/>
                  <a:gd name="T6" fmla="*/ 58 w 59"/>
                  <a:gd name="T7" fmla="*/ 16 h 17"/>
                  <a:gd name="T8" fmla="*/ 29 w 5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7"/>
                  <a:gd name="T17" fmla="*/ 59 w 5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7">
                    <a:moveTo>
                      <a:pt x="29" y="0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16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26" name="Freeform 1846"/>
              <p:cNvSpPr>
                <a:spLocks/>
              </p:cNvSpPr>
              <p:nvPr/>
            </p:nvSpPr>
            <p:spPr bwMode="auto">
              <a:xfrm>
                <a:off x="1665" y="2443"/>
                <a:ext cx="59" cy="44"/>
              </a:xfrm>
              <a:custGeom>
                <a:avLst/>
                <a:gdLst>
                  <a:gd name="T0" fmla="*/ 24 w 59"/>
                  <a:gd name="T1" fmla="*/ 9 h 44"/>
                  <a:gd name="T2" fmla="*/ 0 w 59"/>
                  <a:gd name="T3" fmla="*/ 0 h 44"/>
                  <a:gd name="T4" fmla="*/ 34 w 59"/>
                  <a:gd name="T5" fmla="*/ 43 h 44"/>
                  <a:gd name="T6" fmla="*/ 58 w 59"/>
                  <a:gd name="T7" fmla="*/ 43 h 44"/>
                  <a:gd name="T8" fmla="*/ 24 w 59"/>
                  <a:gd name="T9" fmla="*/ 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9"/>
                    </a:moveTo>
                    <a:lnTo>
                      <a:pt x="0" y="0"/>
                    </a:lnTo>
                    <a:lnTo>
                      <a:pt x="34" y="43"/>
                    </a:lnTo>
                    <a:lnTo>
                      <a:pt x="58" y="43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27" name="Freeform 1847"/>
              <p:cNvSpPr>
                <a:spLocks/>
              </p:cNvSpPr>
              <p:nvPr/>
            </p:nvSpPr>
            <p:spPr bwMode="auto">
              <a:xfrm>
                <a:off x="1972" y="2327"/>
                <a:ext cx="60" cy="45"/>
              </a:xfrm>
              <a:custGeom>
                <a:avLst/>
                <a:gdLst>
                  <a:gd name="T0" fmla="*/ 24 w 60"/>
                  <a:gd name="T1" fmla="*/ 44 h 45"/>
                  <a:gd name="T2" fmla="*/ 0 w 60"/>
                  <a:gd name="T3" fmla="*/ 29 h 45"/>
                  <a:gd name="T4" fmla="*/ 35 w 60"/>
                  <a:gd name="T5" fmla="*/ 0 h 45"/>
                  <a:gd name="T6" fmla="*/ 59 w 60"/>
                  <a:gd name="T7" fmla="*/ 34 h 45"/>
                  <a:gd name="T8" fmla="*/ 24 w 60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5"/>
                  <a:gd name="T17" fmla="*/ 60 w 6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5">
                    <a:moveTo>
                      <a:pt x="24" y="44"/>
                    </a:moveTo>
                    <a:lnTo>
                      <a:pt x="0" y="29"/>
                    </a:lnTo>
                    <a:lnTo>
                      <a:pt x="35" y="0"/>
                    </a:lnTo>
                    <a:lnTo>
                      <a:pt x="59" y="34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28" name="Freeform 1848"/>
              <p:cNvSpPr>
                <a:spLocks/>
              </p:cNvSpPr>
              <p:nvPr/>
            </p:nvSpPr>
            <p:spPr bwMode="auto">
              <a:xfrm>
                <a:off x="965" y="2313"/>
                <a:ext cx="63" cy="39"/>
              </a:xfrm>
              <a:custGeom>
                <a:avLst/>
                <a:gdLst>
                  <a:gd name="T0" fmla="*/ 28 w 63"/>
                  <a:gd name="T1" fmla="*/ 0 h 39"/>
                  <a:gd name="T2" fmla="*/ 0 w 63"/>
                  <a:gd name="T3" fmla="*/ 38 h 39"/>
                  <a:gd name="T4" fmla="*/ 33 w 63"/>
                  <a:gd name="T5" fmla="*/ 34 h 39"/>
                  <a:gd name="T6" fmla="*/ 62 w 63"/>
                  <a:gd name="T7" fmla="*/ 5 h 39"/>
                  <a:gd name="T8" fmla="*/ 28 w 63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39"/>
                  <a:gd name="T17" fmla="*/ 63 w 6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39">
                    <a:moveTo>
                      <a:pt x="28" y="0"/>
                    </a:moveTo>
                    <a:lnTo>
                      <a:pt x="0" y="38"/>
                    </a:lnTo>
                    <a:lnTo>
                      <a:pt x="33" y="34"/>
                    </a:lnTo>
                    <a:lnTo>
                      <a:pt x="62" y="5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29" name="Freeform 1849"/>
              <p:cNvSpPr>
                <a:spLocks/>
              </p:cNvSpPr>
              <p:nvPr/>
            </p:nvSpPr>
            <p:spPr bwMode="auto">
              <a:xfrm>
                <a:off x="2083" y="2423"/>
                <a:ext cx="58" cy="64"/>
              </a:xfrm>
              <a:custGeom>
                <a:avLst/>
                <a:gdLst>
                  <a:gd name="T0" fmla="*/ 24 w 58"/>
                  <a:gd name="T1" fmla="*/ 24 h 64"/>
                  <a:gd name="T2" fmla="*/ 0 w 58"/>
                  <a:gd name="T3" fmla="*/ 0 h 64"/>
                  <a:gd name="T4" fmla="*/ 33 w 58"/>
                  <a:gd name="T5" fmla="*/ 29 h 64"/>
                  <a:gd name="T6" fmla="*/ 57 w 58"/>
                  <a:gd name="T7" fmla="*/ 63 h 64"/>
                  <a:gd name="T8" fmla="*/ 24 w 58"/>
                  <a:gd name="T9" fmla="*/ 2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24"/>
                    </a:moveTo>
                    <a:lnTo>
                      <a:pt x="0" y="0"/>
                    </a:lnTo>
                    <a:lnTo>
                      <a:pt x="33" y="29"/>
                    </a:lnTo>
                    <a:lnTo>
                      <a:pt x="57" y="63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30" name="Freeform 1850"/>
              <p:cNvSpPr>
                <a:spLocks/>
              </p:cNvSpPr>
              <p:nvPr/>
            </p:nvSpPr>
            <p:spPr bwMode="auto">
              <a:xfrm>
                <a:off x="1372" y="2375"/>
                <a:ext cx="64" cy="54"/>
              </a:xfrm>
              <a:custGeom>
                <a:avLst/>
                <a:gdLst>
                  <a:gd name="T0" fmla="*/ 29 w 64"/>
                  <a:gd name="T1" fmla="*/ 10 h 54"/>
                  <a:gd name="T2" fmla="*/ 0 w 64"/>
                  <a:gd name="T3" fmla="*/ 53 h 54"/>
                  <a:gd name="T4" fmla="*/ 34 w 64"/>
                  <a:gd name="T5" fmla="*/ 44 h 54"/>
                  <a:gd name="T6" fmla="*/ 63 w 64"/>
                  <a:gd name="T7" fmla="*/ 0 h 54"/>
                  <a:gd name="T8" fmla="*/ 29 w 64"/>
                  <a:gd name="T9" fmla="*/ 1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4"/>
                  <a:gd name="T17" fmla="*/ 64 w 64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4">
                    <a:moveTo>
                      <a:pt x="29" y="10"/>
                    </a:moveTo>
                    <a:lnTo>
                      <a:pt x="0" y="53"/>
                    </a:lnTo>
                    <a:lnTo>
                      <a:pt x="34" y="44"/>
                    </a:lnTo>
                    <a:lnTo>
                      <a:pt x="63" y="0"/>
                    </a:lnTo>
                    <a:lnTo>
                      <a:pt x="29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31" name="Freeform 1851"/>
              <p:cNvSpPr>
                <a:spLocks/>
              </p:cNvSpPr>
              <p:nvPr/>
            </p:nvSpPr>
            <p:spPr bwMode="auto">
              <a:xfrm>
                <a:off x="1583" y="2371"/>
                <a:ext cx="59" cy="58"/>
              </a:xfrm>
              <a:custGeom>
                <a:avLst/>
                <a:gdLst>
                  <a:gd name="T0" fmla="*/ 24 w 59"/>
                  <a:gd name="T1" fmla="*/ 14 h 58"/>
                  <a:gd name="T2" fmla="*/ 0 w 59"/>
                  <a:gd name="T3" fmla="*/ 0 h 58"/>
                  <a:gd name="T4" fmla="*/ 34 w 59"/>
                  <a:gd name="T5" fmla="*/ 33 h 58"/>
                  <a:gd name="T6" fmla="*/ 58 w 59"/>
                  <a:gd name="T7" fmla="*/ 57 h 58"/>
                  <a:gd name="T8" fmla="*/ 24 w 59"/>
                  <a:gd name="T9" fmla="*/ 1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4" y="14"/>
                    </a:moveTo>
                    <a:lnTo>
                      <a:pt x="0" y="0"/>
                    </a:lnTo>
                    <a:lnTo>
                      <a:pt x="34" y="33"/>
                    </a:lnTo>
                    <a:lnTo>
                      <a:pt x="58" y="57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32" name="Freeform 1852"/>
              <p:cNvSpPr>
                <a:spLocks/>
              </p:cNvSpPr>
              <p:nvPr/>
            </p:nvSpPr>
            <p:spPr bwMode="auto">
              <a:xfrm>
                <a:off x="1167" y="2375"/>
                <a:ext cx="58" cy="54"/>
              </a:xfrm>
              <a:custGeom>
                <a:avLst/>
                <a:gdLst>
                  <a:gd name="T0" fmla="*/ 24 w 58"/>
                  <a:gd name="T1" fmla="*/ 10 h 54"/>
                  <a:gd name="T2" fmla="*/ 0 w 58"/>
                  <a:gd name="T3" fmla="*/ 0 h 54"/>
                  <a:gd name="T4" fmla="*/ 33 w 58"/>
                  <a:gd name="T5" fmla="*/ 48 h 54"/>
                  <a:gd name="T6" fmla="*/ 57 w 58"/>
                  <a:gd name="T7" fmla="*/ 53 h 54"/>
                  <a:gd name="T8" fmla="*/ 24 w 58"/>
                  <a:gd name="T9" fmla="*/ 1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10"/>
                    </a:moveTo>
                    <a:lnTo>
                      <a:pt x="0" y="0"/>
                    </a:lnTo>
                    <a:lnTo>
                      <a:pt x="33" y="48"/>
                    </a:lnTo>
                    <a:lnTo>
                      <a:pt x="57" y="53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33" name="Freeform 1853"/>
              <p:cNvSpPr>
                <a:spLocks/>
              </p:cNvSpPr>
              <p:nvPr/>
            </p:nvSpPr>
            <p:spPr bwMode="auto">
              <a:xfrm>
                <a:off x="1780" y="2452"/>
                <a:ext cx="64" cy="40"/>
              </a:xfrm>
              <a:custGeom>
                <a:avLst/>
                <a:gdLst>
                  <a:gd name="T0" fmla="*/ 29 w 64"/>
                  <a:gd name="T1" fmla="*/ 5 h 40"/>
                  <a:gd name="T2" fmla="*/ 0 w 64"/>
                  <a:gd name="T3" fmla="*/ 39 h 40"/>
                  <a:gd name="T4" fmla="*/ 34 w 64"/>
                  <a:gd name="T5" fmla="*/ 39 h 40"/>
                  <a:gd name="T6" fmla="*/ 63 w 64"/>
                  <a:gd name="T7" fmla="*/ 0 h 40"/>
                  <a:gd name="T8" fmla="*/ 29 w 64"/>
                  <a:gd name="T9" fmla="*/ 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0"/>
                  <a:gd name="T17" fmla="*/ 64 w 6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0">
                    <a:moveTo>
                      <a:pt x="29" y="5"/>
                    </a:moveTo>
                    <a:lnTo>
                      <a:pt x="0" y="39"/>
                    </a:lnTo>
                    <a:lnTo>
                      <a:pt x="34" y="39"/>
                    </a:lnTo>
                    <a:lnTo>
                      <a:pt x="63" y="0"/>
                    </a:lnTo>
                    <a:lnTo>
                      <a:pt x="29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34" name="Freeform 1854"/>
              <p:cNvSpPr>
                <a:spLocks/>
              </p:cNvSpPr>
              <p:nvPr/>
            </p:nvSpPr>
            <p:spPr bwMode="auto">
              <a:xfrm>
                <a:off x="1939" y="2356"/>
                <a:ext cx="58" cy="35"/>
              </a:xfrm>
              <a:custGeom>
                <a:avLst/>
                <a:gdLst>
                  <a:gd name="T0" fmla="*/ 24 w 58"/>
                  <a:gd name="T1" fmla="*/ 24 h 35"/>
                  <a:gd name="T2" fmla="*/ 0 w 58"/>
                  <a:gd name="T3" fmla="*/ 34 h 35"/>
                  <a:gd name="T4" fmla="*/ 33 w 58"/>
                  <a:gd name="T5" fmla="*/ 0 h 35"/>
                  <a:gd name="T6" fmla="*/ 57 w 58"/>
                  <a:gd name="T7" fmla="*/ 15 h 35"/>
                  <a:gd name="T8" fmla="*/ 24 w 58"/>
                  <a:gd name="T9" fmla="*/ 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24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57" y="15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35" name="Freeform 1855"/>
              <p:cNvSpPr>
                <a:spLocks/>
              </p:cNvSpPr>
              <p:nvPr/>
            </p:nvSpPr>
            <p:spPr bwMode="auto">
              <a:xfrm>
                <a:off x="1084" y="2318"/>
                <a:ext cx="60" cy="44"/>
              </a:xfrm>
              <a:custGeom>
                <a:avLst/>
                <a:gdLst>
                  <a:gd name="T0" fmla="*/ 24 w 60"/>
                  <a:gd name="T1" fmla="*/ 0 h 44"/>
                  <a:gd name="T2" fmla="*/ 0 w 60"/>
                  <a:gd name="T3" fmla="*/ 0 h 44"/>
                  <a:gd name="T4" fmla="*/ 35 w 60"/>
                  <a:gd name="T5" fmla="*/ 33 h 44"/>
                  <a:gd name="T6" fmla="*/ 59 w 60"/>
                  <a:gd name="T7" fmla="*/ 43 h 44"/>
                  <a:gd name="T8" fmla="*/ 24 w 6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0"/>
                    </a:moveTo>
                    <a:lnTo>
                      <a:pt x="0" y="0"/>
                    </a:lnTo>
                    <a:lnTo>
                      <a:pt x="35" y="33"/>
                    </a:lnTo>
                    <a:lnTo>
                      <a:pt x="59" y="43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36" name="Freeform 1856"/>
              <p:cNvSpPr>
                <a:spLocks/>
              </p:cNvSpPr>
              <p:nvPr/>
            </p:nvSpPr>
            <p:spPr bwMode="auto">
              <a:xfrm>
                <a:off x="1996" y="2361"/>
                <a:ext cx="60" cy="35"/>
              </a:xfrm>
              <a:custGeom>
                <a:avLst/>
                <a:gdLst>
                  <a:gd name="T0" fmla="*/ 30 w 60"/>
                  <a:gd name="T1" fmla="*/ 19 h 35"/>
                  <a:gd name="T2" fmla="*/ 0 w 60"/>
                  <a:gd name="T3" fmla="*/ 10 h 35"/>
                  <a:gd name="T4" fmla="*/ 35 w 60"/>
                  <a:gd name="T5" fmla="*/ 0 h 35"/>
                  <a:gd name="T6" fmla="*/ 59 w 60"/>
                  <a:gd name="T7" fmla="*/ 34 h 35"/>
                  <a:gd name="T8" fmla="*/ 30 w 60"/>
                  <a:gd name="T9" fmla="*/ 19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5"/>
                  <a:gd name="T17" fmla="*/ 60 w 6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5">
                    <a:moveTo>
                      <a:pt x="30" y="19"/>
                    </a:moveTo>
                    <a:lnTo>
                      <a:pt x="0" y="10"/>
                    </a:lnTo>
                    <a:lnTo>
                      <a:pt x="35" y="0"/>
                    </a:lnTo>
                    <a:lnTo>
                      <a:pt x="59" y="34"/>
                    </a:lnTo>
                    <a:lnTo>
                      <a:pt x="30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37" name="Freeform 1857"/>
              <p:cNvSpPr>
                <a:spLocks/>
              </p:cNvSpPr>
              <p:nvPr/>
            </p:nvSpPr>
            <p:spPr bwMode="auto">
              <a:xfrm>
                <a:off x="2107" y="2447"/>
                <a:ext cx="58" cy="59"/>
              </a:xfrm>
              <a:custGeom>
                <a:avLst/>
                <a:gdLst>
                  <a:gd name="T0" fmla="*/ 24 w 58"/>
                  <a:gd name="T1" fmla="*/ 20 h 59"/>
                  <a:gd name="T2" fmla="*/ 0 w 58"/>
                  <a:gd name="T3" fmla="*/ 0 h 59"/>
                  <a:gd name="T4" fmla="*/ 33 w 58"/>
                  <a:gd name="T5" fmla="*/ 39 h 59"/>
                  <a:gd name="T6" fmla="*/ 57 w 58"/>
                  <a:gd name="T7" fmla="*/ 58 h 59"/>
                  <a:gd name="T8" fmla="*/ 24 w 58"/>
                  <a:gd name="T9" fmla="*/ 2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20"/>
                    </a:moveTo>
                    <a:lnTo>
                      <a:pt x="0" y="0"/>
                    </a:lnTo>
                    <a:lnTo>
                      <a:pt x="33" y="39"/>
                    </a:lnTo>
                    <a:lnTo>
                      <a:pt x="57" y="58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38" name="Freeform 1858"/>
              <p:cNvSpPr>
                <a:spLocks/>
              </p:cNvSpPr>
              <p:nvPr/>
            </p:nvSpPr>
            <p:spPr bwMode="auto">
              <a:xfrm>
                <a:off x="1905" y="2380"/>
                <a:ext cx="59" cy="40"/>
              </a:xfrm>
              <a:custGeom>
                <a:avLst/>
                <a:gdLst>
                  <a:gd name="T0" fmla="*/ 29 w 59"/>
                  <a:gd name="T1" fmla="*/ 10 h 40"/>
                  <a:gd name="T2" fmla="*/ 0 w 59"/>
                  <a:gd name="T3" fmla="*/ 39 h 40"/>
                  <a:gd name="T4" fmla="*/ 34 w 59"/>
                  <a:gd name="T5" fmla="*/ 10 h 40"/>
                  <a:gd name="T6" fmla="*/ 58 w 59"/>
                  <a:gd name="T7" fmla="*/ 0 h 40"/>
                  <a:gd name="T8" fmla="*/ 29 w 59"/>
                  <a:gd name="T9" fmla="*/ 1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9" y="10"/>
                    </a:moveTo>
                    <a:lnTo>
                      <a:pt x="0" y="39"/>
                    </a:lnTo>
                    <a:lnTo>
                      <a:pt x="34" y="10"/>
                    </a:lnTo>
                    <a:lnTo>
                      <a:pt x="58" y="0"/>
                    </a:lnTo>
                    <a:lnTo>
                      <a:pt x="29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39" name="Freeform 1859"/>
              <p:cNvSpPr>
                <a:spLocks/>
              </p:cNvSpPr>
              <p:nvPr/>
            </p:nvSpPr>
            <p:spPr bwMode="auto">
              <a:xfrm>
                <a:off x="1027" y="2294"/>
                <a:ext cx="58" cy="34"/>
              </a:xfrm>
              <a:custGeom>
                <a:avLst/>
                <a:gdLst>
                  <a:gd name="T0" fmla="*/ 24 w 58"/>
                  <a:gd name="T1" fmla="*/ 0 h 34"/>
                  <a:gd name="T2" fmla="*/ 0 w 58"/>
                  <a:gd name="T3" fmla="*/ 24 h 34"/>
                  <a:gd name="T4" fmla="*/ 29 w 58"/>
                  <a:gd name="T5" fmla="*/ 33 h 34"/>
                  <a:gd name="T6" fmla="*/ 57 w 58"/>
                  <a:gd name="T7" fmla="*/ 24 h 34"/>
                  <a:gd name="T8" fmla="*/ 24 w 5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4" y="0"/>
                    </a:moveTo>
                    <a:lnTo>
                      <a:pt x="0" y="24"/>
                    </a:lnTo>
                    <a:lnTo>
                      <a:pt x="29" y="33"/>
                    </a:lnTo>
                    <a:lnTo>
                      <a:pt x="57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40" name="Freeform 1860"/>
              <p:cNvSpPr>
                <a:spLocks/>
              </p:cNvSpPr>
              <p:nvPr/>
            </p:nvSpPr>
            <p:spPr bwMode="auto">
              <a:xfrm>
                <a:off x="1464" y="2337"/>
                <a:ext cx="64" cy="30"/>
              </a:xfrm>
              <a:custGeom>
                <a:avLst/>
                <a:gdLst>
                  <a:gd name="T0" fmla="*/ 28 w 64"/>
                  <a:gd name="T1" fmla="*/ 0 h 30"/>
                  <a:gd name="T2" fmla="*/ 0 w 64"/>
                  <a:gd name="T3" fmla="*/ 29 h 30"/>
                  <a:gd name="T4" fmla="*/ 34 w 64"/>
                  <a:gd name="T5" fmla="*/ 19 h 30"/>
                  <a:gd name="T6" fmla="*/ 63 w 64"/>
                  <a:gd name="T7" fmla="*/ 10 h 30"/>
                  <a:gd name="T8" fmla="*/ 28 w 64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0"/>
                  <a:gd name="T17" fmla="*/ 64 w 6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0">
                    <a:moveTo>
                      <a:pt x="28" y="0"/>
                    </a:moveTo>
                    <a:lnTo>
                      <a:pt x="0" y="29"/>
                    </a:lnTo>
                    <a:lnTo>
                      <a:pt x="34" y="19"/>
                    </a:lnTo>
                    <a:lnTo>
                      <a:pt x="63" y="1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41" name="Freeform 1861"/>
              <p:cNvSpPr>
                <a:spLocks/>
              </p:cNvSpPr>
              <p:nvPr/>
            </p:nvSpPr>
            <p:spPr bwMode="auto">
              <a:xfrm>
                <a:off x="936" y="2313"/>
                <a:ext cx="58" cy="49"/>
              </a:xfrm>
              <a:custGeom>
                <a:avLst/>
                <a:gdLst>
                  <a:gd name="T0" fmla="*/ 24 w 58"/>
                  <a:gd name="T1" fmla="*/ 5 h 49"/>
                  <a:gd name="T2" fmla="*/ 0 w 58"/>
                  <a:gd name="T3" fmla="*/ 48 h 49"/>
                  <a:gd name="T4" fmla="*/ 29 w 58"/>
                  <a:gd name="T5" fmla="*/ 38 h 49"/>
                  <a:gd name="T6" fmla="*/ 57 w 58"/>
                  <a:gd name="T7" fmla="*/ 0 h 49"/>
                  <a:gd name="T8" fmla="*/ 24 w 58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5"/>
                    </a:moveTo>
                    <a:lnTo>
                      <a:pt x="0" y="48"/>
                    </a:lnTo>
                    <a:lnTo>
                      <a:pt x="29" y="38"/>
                    </a:lnTo>
                    <a:lnTo>
                      <a:pt x="57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42" name="Freeform 1862"/>
              <p:cNvSpPr>
                <a:spLocks/>
              </p:cNvSpPr>
              <p:nvPr/>
            </p:nvSpPr>
            <p:spPr bwMode="auto">
              <a:xfrm>
                <a:off x="1344" y="2385"/>
                <a:ext cx="58" cy="49"/>
              </a:xfrm>
              <a:custGeom>
                <a:avLst/>
                <a:gdLst>
                  <a:gd name="T0" fmla="*/ 24 w 58"/>
                  <a:gd name="T1" fmla="*/ 10 h 49"/>
                  <a:gd name="T2" fmla="*/ 0 w 58"/>
                  <a:gd name="T3" fmla="*/ 48 h 49"/>
                  <a:gd name="T4" fmla="*/ 28 w 58"/>
                  <a:gd name="T5" fmla="*/ 43 h 49"/>
                  <a:gd name="T6" fmla="*/ 57 w 58"/>
                  <a:gd name="T7" fmla="*/ 0 h 49"/>
                  <a:gd name="T8" fmla="*/ 24 w 58"/>
                  <a:gd name="T9" fmla="*/ 1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10"/>
                    </a:moveTo>
                    <a:lnTo>
                      <a:pt x="0" y="48"/>
                    </a:lnTo>
                    <a:lnTo>
                      <a:pt x="28" y="43"/>
                    </a:lnTo>
                    <a:lnTo>
                      <a:pt x="57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43" name="Freeform 1863"/>
              <p:cNvSpPr>
                <a:spLocks/>
              </p:cNvSpPr>
              <p:nvPr/>
            </p:nvSpPr>
            <p:spPr bwMode="auto">
              <a:xfrm>
                <a:off x="1252" y="2423"/>
                <a:ext cx="60" cy="30"/>
              </a:xfrm>
              <a:custGeom>
                <a:avLst/>
                <a:gdLst>
                  <a:gd name="T0" fmla="*/ 24 w 60"/>
                  <a:gd name="T1" fmla="*/ 0 h 30"/>
                  <a:gd name="T2" fmla="*/ 0 w 60"/>
                  <a:gd name="T3" fmla="*/ 5 h 30"/>
                  <a:gd name="T4" fmla="*/ 30 w 60"/>
                  <a:gd name="T5" fmla="*/ 29 h 30"/>
                  <a:gd name="T6" fmla="*/ 59 w 60"/>
                  <a:gd name="T7" fmla="*/ 10 h 30"/>
                  <a:gd name="T8" fmla="*/ 24 w 6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0"/>
                  <a:gd name="T17" fmla="*/ 60 w 6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0">
                    <a:moveTo>
                      <a:pt x="24" y="0"/>
                    </a:moveTo>
                    <a:lnTo>
                      <a:pt x="0" y="5"/>
                    </a:lnTo>
                    <a:lnTo>
                      <a:pt x="30" y="29"/>
                    </a:lnTo>
                    <a:lnTo>
                      <a:pt x="59" y="1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44" name="Freeform 1864"/>
              <p:cNvSpPr>
                <a:spLocks/>
              </p:cNvSpPr>
              <p:nvPr/>
            </p:nvSpPr>
            <p:spPr bwMode="auto">
              <a:xfrm>
                <a:off x="1607" y="2385"/>
                <a:ext cx="59" cy="59"/>
              </a:xfrm>
              <a:custGeom>
                <a:avLst/>
                <a:gdLst>
                  <a:gd name="T0" fmla="*/ 24 w 59"/>
                  <a:gd name="T1" fmla="*/ 10 h 59"/>
                  <a:gd name="T2" fmla="*/ 0 w 59"/>
                  <a:gd name="T3" fmla="*/ 0 h 59"/>
                  <a:gd name="T4" fmla="*/ 34 w 59"/>
                  <a:gd name="T5" fmla="*/ 43 h 59"/>
                  <a:gd name="T6" fmla="*/ 58 w 59"/>
                  <a:gd name="T7" fmla="*/ 58 h 59"/>
                  <a:gd name="T8" fmla="*/ 24 w 59"/>
                  <a:gd name="T9" fmla="*/ 1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10"/>
                    </a:moveTo>
                    <a:lnTo>
                      <a:pt x="0" y="0"/>
                    </a:lnTo>
                    <a:lnTo>
                      <a:pt x="34" y="43"/>
                    </a:lnTo>
                    <a:lnTo>
                      <a:pt x="58" y="58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45" name="Freeform 1865"/>
              <p:cNvSpPr>
                <a:spLocks/>
              </p:cNvSpPr>
              <p:nvPr/>
            </p:nvSpPr>
            <p:spPr bwMode="auto">
              <a:xfrm>
                <a:off x="1527" y="2342"/>
                <a:ext cx="57" cy="30"/>
              </a:xfrm>
              <a:custGeom>
                <a:avLst/>
                <a:gdLst>
                  <a:gd name="T0" fmla="*/ 24 w 57"/>
                  <a:gd name="T1" fmla="*/ 0 h 30"/>
                  <a:gd name="T2" fmla="*/ 0 w 57"/>
                  <a:gd name="T3" fmla="*/ 5 h 30"/>
                  <a:gd name="T4" fmla="*/ 28 w 57"/>
                  <a:gd name="T5" fmla="*/ 19 h 30"/>
                  <a:gd name="T6" fmla="*/ 56 w 57"/>
                  <a:gd name="T7" fmla="*/ 29 h 30"/>
                  <a:gd name="T8" fmla="*/ 24 w 5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0"/>
                  <a:gd name="T17" fmla="*/ 57 w 5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0">
                    <a:moveTo>
                      <a:pt x="24" y="0"/>
                    </a:moveTo>
                    <a:lnTo>
                      <a:pt x="0" y="5"/>
                    </a:lnTo>
                    <a:lnTo>
                      <a:pt x="28" y="19"/>
                    </a:lnTo>
                    <a:lnTo>
                      <a:pt x="56" y="2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46" name="Freeform 1866"/>
              <p:cNvSpPr>
                <a:spLocks/>
              </p:cNvSpPr>
              <p:nvPr/>
            </p:nvSpPr>
            <p:spPr bwMode="auto">
              <a:xfrm>
                <a:off x="1689" y="2452"/>
                <a:ext cx="63" cy="35"/>
              </a:xfrm>
              <a:custGeom>
                <a:avLst/>
                <a:gdLst>
                  <a:gd name="T0" fmla="*/ 29 w 63"/>
                  <a:gd name="T1" fmla="*/ 0 h 35"/>
                  <a:gd name="T2" fmla="*/ 0 w 63"/>
                  <a:gd name="T3" fmla="*/ 0 h 35"/>
                  <a:gd name="T4" fmla="*/ 34 w 63"/>
                  <a:gd name="T5" fmla="*/ 34 h 35"/>
                  <a:gd name="T6" fmla="*/ 62 w 63"/>
                  <a:gd name="T7" fmla="*/ 24 h 35"/>
                  <a:gd name="T8" fmla="*/ 29 w 63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35"/>
                  <a:gd name="T17" fmla="*/ 63 w 6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35">
                    <a:moveTo>
                      <a:pt x="29" y="0"/>
                    </a:moveTo>
                    <a:lnTo>
                      <a:pt x="0" y="0"/>
                    </a:lnTo>
                    <a:lnTo>
                      <a:pt x="34" y="34"/>
                    </a:lnTo>
                    <a:lnTo>
                      <a:pt x="62" y="24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47" name="Freeform 1867"/>
              <p:cNvSpPr>
                <a:spLocks/>
              </p:cNvSpPr>
              <p:nvPr/>
            </p:nvSpPr>
            <p:spPr bwMode="auto">
              <a:xfrm>
                <a:off x="2025" y="2380"/>
                <a:ext cx="59" cy="44"/>
              </a:xfrm>
              <a:custGeom>
                <a:avLst/>
                <a:gdLst>
                  <a:gd name="T0" fmla="*/ 24 w 59"/>
                  <a:gd name="T1" fmla="*/ 15 h 44"/>
                  <a:gd name="T2" fmla="*/ 0 w 59"/>
                  <a:gd name="T3" fmla="*/ 0 h 44"/>
                  <a:gd name="T4" fmla="*/ 30 w 59"/>
                  <a:gd name="T5" fmla="*/ 15 h 44"/>
                  <a:gd name="T6" fmla="*/ 58 w 59"/>
                  <a:gd name="T7" fmla="*/ 43 h 44"/>
                  <a:gd name="T8" fmla="*/ 24 w 59"/>
                  <a:gd name="T9" fmla="*/ 1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15"/>
                    </a:moveTo>
                    <a:lnTo>
                      <a:pt x="0" y="0"/>
                    </a:lnTo>
                    <a:lnTo>
                      <a:pt x="30" y="15"/>
                    </a:lnTo>
                    <a:lnTo>
                      <a:pt x="58" y="43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48" name="Freeform 1868"/>
              <p:cNvSpPr>
                <a:spLocks/>
              </p:cNvSpPr>
              <p:nvPr/>
            </p:nvSpPr>
            <p:spPr bwMode="auto">
              <a:xfrm>
                <a:off x="1191" y="2385"/>
                <a:ext cx="62" cy="44"/>
              </a:xfrm>
              <a:custGeom>
                <a:avLst/>
                <a:gdLst>
                  <a:gd name="T0" fmla="*/ 29 w 62"/>
                  <a:gd name="T1" fmla="*/ 10 h 44"/>
                  <a:gd name="T2" fmla="*/ 0 w 62"/>
                  <a:gd name="T3" fmla="*/ 0 h 44"/>
                  <a:gd name="T4" fmla="*/ 33 w 62"/>
                  <a:gd name="T5" fmla="*/ 43 h 44"/>
                  <a:gd name="T6" fmla="*/ 61 w 62"/>
                  <a:gd name="T7" fmla="*/ 43 h 44"/>
                  <a:gd name="T8" fmla="*/ 29 w 62"/>
                  <a:gd name="T9" fmla="*/ 1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44"/>
                  <a:gd name="T17" fmla="*/ 62 w 6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44">
                    <a:moveTo>
                      <a:pt x="29" y="10"/>
                    </a:moveTo>
                    <a:lnTo>
                      <a:pt x="0" y="0"/>
                    </a:lnTo>
                    <a:lnTo>
                      <a:pt x="33" y="43"/>
                    </a:lnTo>
                    <a:lnTo>
                      <a:pt x="61" y="43"/>
                    </a:lnTo>
                    <a:lnTo>
                      <a:pt x="29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49" name="Freeform 1869"/>
              <p:cNvSpPr>
                <a:spLocks/>
              </p:cNvSpPr>
              <p:nvPr/>
            </p:nvSpPr>
            <p:spPr bwMode="auto">
              <a:xfrm>
                <a:off x="1871" y="2390"/>
                <a:ext cx="65" cy="49"/>
              </a:xfrm>
              <a:custGeom>
                <a:avLst/>
                <a:gdLst>
                  <a:gd name="T0" fmla="*/ 29 w 65"/>
                  <a:gd name="T1" fmla="*/ 5 h 49"/>
                  <a:gd name="T2" fmla="*/ 0 w 65"/>
                  <a:gd name="T3" fmla="*/ 48 h 49"/>
                  <a:gd name="T4" fmla="*/ 35 w 65"/>
                  <a:gd name="T5" fmla="*/ 29 h 49"/>
                  <a:gd name="T6" fmla="*/ 64 w 65"/>
                  <a:gd name="T7" fmla="*/ 0 h 49"/>
                  <a:gd name="T8" fmla="*/ 29 w 65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49"/>
                  <a:gd name="T17" fmla="*/ 65 w 6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49">
                    <a:moveTo>
                      <a:pt x="29" y="5"/>
                    </a:moveTo>
                    <a:lnTo>
                      <a:pt x="0" y="48"/>
                    </a:lnTo>
                    <a:lnTo>
                      <a:pt x="35" y="29"/>
                    </a:lnTo>
                    <a:lnTo>
                      <a:pt x="64" y="0"/>
                    </a:lnTo>
                    <a:lnTo>
                      <a:pt x="29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50" name="Freeform 1870"/>
              <p:cNvSpPr>
                <a:spLocks/>
              </p:cNvSpPr>
              <p:nvPr/>
            </p:nvSpPr>
            <p:spPr bwMode="auto">
              <a:xfrm>
                <a:off x="1751" y="2452"/>
                <a:ext cx="59" cy="40"/>
              </a:xfrm>
              <a:custGeom>
                <a:avLst/>
                <a:gdLst>
                  <a:gd name="T0" fmla="*/ 24 w 59"/>
                  <a:gd name="T1" fmla="*/ 0 h 40"/>
                  <a:gd name="T2" fmla="*/ 0 w 59"/>
                  <a:gd name="T3" fmla="*/ 24 h 40"/>
                  <a:gd name="T4" fmla="*/ 29 w 59"/>
                  <a:gd name="T5" fmla="*/ 39 h 40"/>
                  <a:gd name="T6" fmla="*/ 58 w 59"/>
                  <a:gd name="T7" fmla="*/ 5 h 40"/>
                  <a:gd name="T8" fmla="*/ 24 w 5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4" y="0"/>
                    </a:moveTo>
                    <a:lnTo>
                      <a:pt x="0" y="24"/>
                    </a:lnTo>
                    <a:lnTo>
                      <a:pt x="29" y="39"/>
                    </a:lnTo>
                    <a:lnTo>
                      <a:pt x="58" y="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51" name="Freeform 1871"/>
              <p:cNvSpPr>
                <a:spLocks/>
              </p:cNvSpPr>
              <p:nvPr/>
            </p:nvSpPr>
            <p:spPr bwMode="auto">
              <a:xfrm>
                <a:off x="1108" y="2318"/>
                <a:ext cx="60" cy="58"/>
              </a:xfrm>
              <a:custGeom>
                <a:avLst/>
                <a:gdLst>
                  <a:gd name="T0" fmla="*/ 24 w 60"/>
                  <a:gd name="T1" fmla="*/ 5 h 58"/>
                  <a:gd name="T2" fmla="*/ 0 w 60"/>
                  <a:gd name="T3" fmla="*/ 0 h 58"/>
                  <a:gd name="T4" fmla="*/ 35 w 60"/>
                  <a:gd name="T5" fmla="*/ 43 h 58"/>
                  <a:gd name="T6" fmla="*/ 59 w 60"/>
                  <a:gd name="T7" fmla="*/ 57 h 58"/>
                  <a:gd name="T8" fmla="*/ 24 w 60"/>
                  <a:gd name="T9" fmla="*/ 5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24" y="5"/>
                    </a:moveTo>
                    <a:lnTo>
                      <a:pt x="0" y="0"/>
                    </a:lnTo>
                    <a:lnTo>
                      <a:pt x="35" y="43"/>
                    </a:lnTo>
                    <a:lnTo>
                      <a:pt x="59" y="57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52" name="Freeform 1872"/>
              <p:cNvSpPr>
                <a:spLocks/>
              </p:cNvSpPr>
              <p:nvPr/>
            </p:nvSpPr>
            <p:spPr bwMode="auto">
              <a:xfrm>
                <a:off x="1963" y="2371"/>
                <a:ext cx="63" cy="17"/>
              </a:xfrm>
              <a:custGeom>
                <a:avLst/>
                <a:gdLst>
                  <a:gd name="T0" fmla="*/ 28 w 63"/>
                  <a:gd name="T1" fmla="*/ 0 h 17"/>
                  <a:gd name="T2" fmla="*/ 0 w 63"/>
                  <a:gd name="T3" fmla="*/ 16 h 17"/>
                  <a:gd name="T4" fmla="*/ 33 w 63"/>
                  <a:gd name="T5" fmla="*/ 0 h 17"/>
                  <a:gd name="T6" fmla="*/ 62 w 63"/>
                  <a:gd name="T7" fmla="*/ 16 h 17"/>
                  <a:gd name="T8" fmla="*/ 28 w 6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17"/>
                  <a:gd name="T17" fmla="*/ 63 w 6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17">
                    <a:moveTo>
                      <a:pt x="28" y="0"/>
                    </a:moveTo>
                    <a:lnTo>
                      <a:pt x="0" y="16"/>
                    </a:lnTo>
                    <a:lnTo>
                      <a:pt x="33" y="0"/>
                    </a:lnTo>
                    <a:lnTo>
                      <a:pt x="62" y="16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53" name="Freeform 1873"/>
              <p:cNvSpPr>
                <a:spLocks/>
              </p:cNvSpPr>
              <p:nvPr/>
            </p:nvSpPr>
            <p:spPr bwMode="auto">
              <a:xfrm>
                <a:off x="1311" y="2395"/>
                <a:ext cx="58" cy="39"/>
              </a:xfrm>
              <a:custGeom>
                <a:avLst/>
                <a:gdLst>
                  <a:gd name="T0" fmla="*/ 24 w 58"/>
                  <a:gd name="T1" fmla="*/ 9 h 39"/>
                  <a:gd name="T2" fmla="*/ 0 w 58"/>
                  <a:gd name="T3" fmla="*/ 38 h 39"/>
                  <a:gd name="T4" fmla="*/ 33 w 58"/>
                  <a:gd name="T5" fmla="*/ 38 h 39"/>
                  <a:gd name="T6" fmla="*/ 57 w 58"/>
                  <a:gd name="T7" fmla="*/ 0 h 39"/>
                  <a:gd name="T8" fmla="*/ 24 w 58"/>
                  <a:gd name="T9" fmla="*/ 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9"/>
                    </a:moveTo>
                    <a:lnTo>
                      <a:pt x="0" y="38"/>
                    </a:lnTo>
                    <a:lnTo>
                      <a:pt x="33" y="38"/>
                    </a:lnTo>
                    <a:lnTo>
                      <a:pt x="57" y="0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54" name="Freeform 1874"/>
              <p:cNvSpPr>
                <a:spLocks/>
              </p:cNvSpPr>
              <p:nvPr/>
            </p:nvSpPr>
            <p:spPr bwMode="auto">
              <a:xfrm>
                <a:off x="1435" y="2332"/>
                <a:ext cx="58" cy="44"/>
              </a:xfrm>
              <a:custGeom>
                <a:avLst/>
                <a:gdLst>
                  <a:gd name="T0" fmla="*/ 24 w 58"/>
                  <a:gd name="T1" fmla="*/ 0 h 44"/>
                  <a:gd name="T2" fmla="*/ 0 w 58"/>
                  <a:gd name="T3" fmla="*/ 43 h 44"/>
                  <a:gd name="T4" fmla="*/ 29 w 58"/>
                  <a:gd name="T5" fmla="*/ 34 h 44"/>
                  <a:gd name="T6" fmla="*/ 57 w 58"/>
                  <a:gd name="T7" fmla="*/ 5 h 44"/>
                  <a:gd name="T8" fmla="*/ 24 w 5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0"/>
                    </a:moveTo>
                    <a:lnTo>
                      <a:pt x="0" y="43"/>
                    </a:lnTo>
                    <a:lnTo>
                      <a:pt x="29" y="34"/>
                    </a:lnTo>
                    <a:lnTo>
                      <a:pt x="57" y="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55" name="Freeform 1875"/>
              <p:cNvSpPr>
                <a:spLocks/>
              </p:cNvSpPr>
              <p:nvPr/>
            </p:nvSpPr>
            <p:spPr bwMode="auto">
              <a:xfrm>
                <a:off x="1843" y="2395"/>
                <a:ext cx="58" cy="58"/>
              </a:xfrm>
              <a:custGeom>
                <a:avLst/>
                <a:gdLst>
                  <a:gd name="T0" fmla="*/ 24 w 58"/>
                  <a:gd name="T1" fmla="*/ 9 h 58"/>
                  <a:gd name="T2" fmla="*/ 0 w 58"/>
                  <a:gd name="T3" fmla="*/ 57 h 58"/>
                  <a:gd name="T4" fmla="*/ 28 w 58"/>
                  <a:gd name="T5" fmla="*/ 43 h 58"/>
                  <a:gd name="T6" fmla="*/ 57 w 58"/>
                  <a:gd name="T7" fmla="*/ 0 h 58"/>
                  <a:gd name="T8" fmla="*/ 24 w 58"/>
                  <a:gd name="T9" fmla="*/ 9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4" y="9"/>
                    </a:moveTo>
                    <a:lnTo>
                      <a:pt x="0" y="57"/>
                    </a:lnTo>
                    <a:lnTo>
                      <a:pt x="28" y="43"/>
                    </a:lnTo>
                    <a:lnTo>
                      <a:pt x="57" y="0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56" name="Freeform 1876"/>
              <p:cNvSpPr>
                <a:spLocks/>
              </p:cNvSpPr>
              <p:nvPr/>
            </p:nvSpPr>
            <p:spPr bwMode="auto">
              <a:xfrm>
                <a:off x="2049" y="2395"/>
                <a:ext cx="59" cy="53"/>
              </a:xfrm>
              <a:custGeom>
                <a:avLst/>
                <a:gdLst>
                  <a:gd name="T0" fmla="*/ 24 w 59"/>
                  <a:gd name="T1" fmla="*/ 9 h 53"/>
                  <a:gd name="T2" fmla="*/ 0 w 59"/>
                  <a:gd name="T3" fmla="*/ 0 h 53"/>
                  <a:gd name="T4" fmla="*/ 34 w 59"/>
                  <a:gd name="T5" fmla="*/ 28 h 53"/>
                  <a:gd name="T6" fmla="*/ 58 w 59"/>
                  <a:gd name="T7" fmla="*/ 52 h 53"/>
                  <a:gd name="T8" fmla="*/ 24 w 59"/>
                  <a:gd name="T9" fmla="*/ 9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3"/>
                  <a:gd name="T17" fmla="*/ 59 w 5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3">
                    <a:moveTo>
                      <a:pt x="24" y="9"/>
                    </a:moveTo>
                    <a:lnTo>
                      <a:pt x="0" y="0"/>
                    </a:lnTo>
                    <a:lnTo>
                      <a:pt x="34" y="28"/>
                    </a:lnTo>
                    <a:lnTo>
                      <a:pt x="58" y="52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57" name="Freeform 1877"/>
              <p:cNvSpPr>
                <a:spLocks/>
              </p:cNvSpPr>
              <p:nvPr/>
            </p:nvSpPr>
            <p:spPr bwMode="auto">
              <a:xfrm>
                <a:off x="1631" y="2395"/>
                <a:ext cx="59" cy="58"/>
              </a:xfrm>
              <a:custGeom>
                <a:avLst/>
                <a:gdLst>
                  <a:gd name="T0" fmla="*/ 29 w 59"/>
                  <a:gd name="T1" fmla="*/ 14 h 58"/>
                  <a:gd name="T2" fmla="*/ 0 w 59"/>
                  <a:gd name="T3" fmla="*/ 0 h 58"/>
                  <a:gd name="T4" fmla="*/ 34 w 59"/>
                  <a:gd name="T5" fmla="*/ 48 h 58"/>
                  <a:gd name="T6" fmla="*/ 58 w 59"/>
                  <a:gd name="T7" fmla="*/ 57 h 58"/>
                  <a:gd name="T8" fmla="*/ 29 w 59"/>
                  <a:gd name="T9" fmla="*/ 1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14"/>
                    </a:moveTo>
                    <a:lnTo>
                      <a:pt x="0" y="0"/>
                    </a:lnTo>
                    <a:lnTo>
                      <a:pt x="34" y="48"/>
                    </a:lnTo>
                    <a:lnTo>
                      <a:pt x="58" y="57"/>
                    </a:lnTo>
                    <a:lnTo>
                      <a:pt x="29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58" name="Freeform 1878"/>
              <p:cNvSpPr>
                <a:spLocks/>
              </p:cNvSpPr>
              <p:nvPr/>
            </p:nvSpPr>
            <p:spPr bwMode="auto">
              <a:xfrm>
                <a:off x="993" y="2279"/>
                <a:ext cx="59" cy="40"/>
              </a:xfrm>
              <a:custGeom>
                <a:avLst/>
                <a:gdLst>
                  <a:gd name="T0" fmla="*/ 24 w 59"/>
                  <a:gd name="T1" fmla="*/ 0 h 40"/>
                  <a:gd name="T2" fmla="*/ 0 w 59"/>
                  <a:gd name="T3" fmla="*/ 34 h 40"/>
                  <a:gd name="T4" fmla="*/ 34 w 59"/>
                  <a:gd name="T5" fmla="*/ 39 h 40"/>
                  <a:gd name="T6" fmla="*/ 58 w 59"/>
                  <a:gd name="T7" fmla="*/ 15 h 40"/>
                  <a:gd name="T8" fmla="*/ 24 w 5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24" y="0"/>
                    </a:moveTo>
                    <a:lnTo>
                      <a:pt x="0" y="34"/>
                    </a:lnTo>
                    <a:lnTo>
                      <a:pt x="34" y="39"/>
                    </a:lnTo>
                    <a:lnTo>
                      <a:pt x="58" y="1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59" name="Freeform 1879"/>
              <p:cNvSpPr>
                <a:spLocks/>
              </p:cNvSpPr>
              <p:nvPr/>
            </p:nvSpPr>
            <p:spPr bwMode="auto">
              <a:xfrm>
                <a:off x="1551" y="2337"/>
                <a:ext cx="57" cy="49"/>
              </a:xfrm>
              <a:custGeom>
                <a:avLst/>
                <a:gdLst>
                  <a:gd name="T0" fmla="*/ 24 w 57"/>
                  <a:gd name="T1" fmla="*/ 0 h 49"/>
                  <a:gd name="T2" fmla="*/ 0 w 57"/>
                  <a:gd name="T3" fmla="*/ 5 h 49"/>
                  <a:gd name="T4" fmla="*/ 32 w 57"/>
                  <a:gd name="T5" fmla="*/ 34 h 49"/>
                  <a:gd name="T6" fmla="*/ 56 w 57"/>
                  <a:gd name="T7" fmla="*/ 48 h 49"/>
                  <a:gd name="T8" fmla="*/ 24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9"/>
                  <a:gd name="T17" fmla="*/ 57 w 5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9">
                    <a:moveTo>
                      <a:pt x="24" y="0"/>
                    </a:moveTo>
                    <a:lnTo>
                      <a:pt x="0" y="5"/>
                    </a:lnTo>
                    <a:lnTo>
                      <a:pt x="32" y="34"/>
                    </a:lnTo>
                    <a:lnTo>
                      <a:pt x="56" y="48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60" name="Freeform 1880"/>
              <p:cNvSpPr>
                <a:spLocks/>
              </p:cNvSpPr>
              <p:nvPr/>
            </p:nvSpPr>
            <p:spPr bwMode="auto">
              <a:xfrm>
                <a:off x="1051" y="2279"/>
                <a:ext cx="58" cy="40"/>
              </a:xfrm>
              <a:custGeom>
                <a:avLst/>
                <a:gdLst>
                  <a:gd name="T0" fmla="*/ 24 w 58"/>
                  <a:gd name="T1" fmla="*/ 0 h 40"/>
                  <a:gd name="T2" fmla="*/ 0 w 58"/>
                  <a:gd name="T3" fmla="*/ 15 h 40"/>
                  <a:gd name="T4" fmla="*/ 33 w 58"/>
                  <a:gd name="T5" fmla="*/ 39 h 40"/>
                  <a:gd name="T6" fmla="*/ 57 w 58"/>
                  <a:gd name="T7" fmla="*/ 39 h 40"/>
                  <a:gd name="T8" fmla="*/ 24 w 58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0"/>
                  <a:gd name="T17" fmla="*/ 58 w 5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0">
                    <a:moveTo>
                      <a:pt x="24" y="0"/>
                    </a:moveTo>
                    <a:lnTo>
                      <a:pt x="0" y="15"/>
                    </a:lnTo>
                    <a:lnTo>
                      <a:pt x="33" y="39"/>
                    </a:lnTo>
                    <a:lnTo>
                      <a:pt x="57" y="3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61" name="Freeform 1881"/>
              <p:cNvSpPr>
                <a:spLocks/>
              </p:cNvSpPr>
              <p:nvPr/>
            </p:nvSpPr>
            <p:spPr bwMode="auto">
              <a:xfrm>
                <a:off x="1219" y="2395"/>
                <a:ext cx="58" cy="34"/>
              </a:xfrm>
              <a:custGeom>
                <a:avLst/>
                <a:gdLst>
                  <a:gd name="T0" fmla="*/ 24 w 58"/>
                  <a:gd name="T1" fmla="*/ 14 h 34"/>
                  <a:gd name="T2" fmla="*/ 0 w 58"/>
                  <a:gd name="T3" fmla="*/ 0 h 34"/>
                  <a:gd name="T4" fmla="*/ 33 w 58"/>
                  <a:gd name="T5" fmla="*/ 33 h 34"/>
                  <a:gd name="T6" fmla="*/ 57 w 58"/>
                  <a:gd name="T7" fmla="*/ 28 h 34"/>
                  <a:gd name="T8" fmla="*/ 24 w 58"/>
                  <a:gd name="T9" fmla="*/ 1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4" y="14"/>
                    </a:moveTo>
                    <a:lnTo>
                      <a:pt x="0" y="0"/>
                    </a:lnTo>
                    <a:lnTo>
                      <a:pt x="33" y="33"/>
                    </a:lnTo>
                    <a:lnTo>
                      <a:pt x="57" y="28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62" name="Freeform 1882"/>
              <p:cNvSpPr>
                <a:spLocks/>
              </p:cNvSpPr>
              <p:nvPr/>
            </p:nvSpPr>
            <p:spPr bwMode="auto">
              <a:xfrm>
                <a:off x="1132" y="2323"/>
                <a:ext cx="60" cy="63"/>
              </a:xfrm>
              <a:custGeom>
                <a:avLst/>
                <a:gdLst>
                  <a:gd name="T0" fmla="*/ 30 w 60"/>
                  <a:gd name="T1" fmla="*/ 19 h 63"/>
                  <a:gd name="T2" fmla="*/ 0 w 60"/>
                  <a:gd name="T3" fmla="*/ 0 h 63"/>
                  <a:gd name="T4" fmla="*/ 35 w 60"/>
                  <a:gd name="T5" fmla="*/ 52 h 63"/>
                  <a:gd name="T6" fmla="*/ 59 w 60"/>
                  <a:gd name="T7" fmla="*/ 62 h 63"/>
                  <a:gd name="T8" fmla="*/ 30 w 60"/>
                  <a:gd name="T9" fmla="*/ 19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3"/>
                  <a:gd name="T17" fmla="*/ 60 w 6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3">
                    <a:moveTo>
                      <a:pt x="30" y="19"/>
                    </a:moveTo>
                    <a:lnTo>
                      <a:pt x="0" y="0"/>
                    </a:lnTo>
                    <a:lnTo>
                      <a:pt x="35" y="52"/>
                    </a:lnTo>
                    <a:lnTo>
                      <a:pt x="59" y="62"/>
                    </a:lnTo>
                    <a:lnTo>
                      <a:pt x="30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63" name="Freeform 1883"/>
              <p:cNvSpPr>
                <a:spLocks/>
              </p:cNvSpPr>
              <p:nvPr/>
            </p:nvSpPr>
            <p:spPr bwMode="auto">
              <a:xfrm>
                <a:off x="1492" y="2313"/>
                <a:ext cx="60" cy="35"/>
              </a:xfrm>
              <a:custGeom>
                <a:avLst/>
                <a:gdLst>
                  <a:gd name="T0" fmla="*/ 24 w 60"/>
                  <a:gd name="T1" fmla="*/ 0 h 35"/>
                  <a:gd name="T2" fmla="*/ 0 w 60"/>
                  <a:gd name="T3" fmla="*/ 24 h 35"/>
                  <a:gd name="T4" fmla="*/ 35 w 60"/>
                  <a:gd name="T5" fmla="*/ 34 h 35"/>
                  <a:gd name="T6" fmla="*/ 59 w 60"/>
                  <a:gd name="T7" fmla="*/ 29 h 35"/>
                  <a:gd name="T8" fmla="*/ 24 w 60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5"/>
                  <a:gd name="T17" fmla="*/ 60 w 6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5">
                    <a:moveTo>
                      <a:pt x="24" y="0"/>
                    </a:moveTo>
                    <a:lnTo>
                      <a:pt x="0" y="24"/>
                    </a:lnTo>
                    <a:lnTo>
                      <a:pt x="35" y="34"/>
                    </a:lnTo>
                    <a:lnTo>
                      <a:pt x="59" y="2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64" name="Freeform 1884"/>
              <p:cNvSpPr>
                <a:spLocks/>
              </p:cNvSpPr>
              <p:nvPr/>
            </p:nvSpPr>
            <p:spPr bwMode="auto">
              <a:xfrm>
                <a:off x="1935" y="2361"/>
                <a:ext cx="57" cy="30"/>
              </a:xfrm>
              <a:custGeom>
                <a:avLst/>
                <a:gdLst>
                  <a:gd name="T0" fmla="*/ 24 w 57"/>
                  <a:gd name="T1" fmla="*/ 0 h 30"/>
                  <a:gd name="T2" fmla="*/ 0 w 57"/>
                  <a:gd name="T3" fmla="*/ 29 h 30"/>
                  <a:gd name="T4" fmla="*/ 28 w 57"/>
                  <a:gd name="T5" fmla="*/ 19 h 30"/>
                  <a:gd name="T6" fmla="*/ 56 w 57"/>
                  <a:gd name="T7" fmla="*/ 10 h 30"/>
                  <a:gd name="T8" fmla="*/ 24 w 5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0"/>
                  <a:gd name="T17" fmla="*/ 57 w 5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0">
                    <a:moveTo>
                      <a:pt x="24" y="0"/>
                    </a:moveTo>
                    <a:lnTo>
                      <a:pt x="0" y="29"/>
                    </a:lnTo>
                    <a:lnTo>
                      <a:pt x="28" y="19"/>
                    </a:lnTo>
                    <a:lnTo>
                      <a:pt x="56" y="1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65" name="Freeform 1885"/>
              <p:cNvSpPr>
                <a:spLocks/>
              </p:cNvSpPr>
              <p:nvPr/>
            </p:nvSpPr>
            <p:spPr bwMode="auto">
              <a:xfrm>
                <a:off x="1401" y="2332"/>
                <a:ext cx="59" cy="54"/>
              </a:xfrm>
              <a:custGeom>
                <a:avLst/>
                <a:gdLst>
                  <a:gd name="T0" fmla="*/ 24 w 59"/>
                  <a:gd name="T1" fmla="*/ 5 h 54"/>
                  <a:gd name="T2" fmla="*/ 0 w 59"/>
                  <a:gd name="T3" fmla="*/ 53 h 54"/>
                  <a:gd name="T4" fmla="*/ 34 w 59"/>
                  <a:gd name="T5" fmla="*/ 43 h 54"/>
                  <a:gd name="T6" fmla="*/ 58 w 59"/>
                  <a:gd name="T7" fmla="*/ 0 h 54"/>
                  <a:gd name="T8" fmla="*/ 24 w 59"/>
                  <a:gd name="T9" fmla="*/ 5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5"/>
                    </a:moveTo>
                    <a:lnTo>
                      <a:pt x="0" y="53"/>
                    </a:lnTo>
                    <a:lnTo>
                      <a:pt x="34" y="43"/>
                    </a:lnTo>
                    <a:lnTo>
                      <a:pt x="58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66" name="Freeform 1886"/>
              <p:cNvSpPr>
                <a:spLocks/>
              </p:cNvSpPr>
              <p:nvPr/>
            </p:nvSpPr>
            <p:spPr bwMode="auto">
              <a:xfrm>
                <a:off x="1809" y="2404"/>
                <a:ext cx="59" cy="54"/>
              </a:xfrm>
              <a:custGeom>
                <a:avLst/>
                <a:gdLst>
                  <a:gd name="T0" fmla="*/ 24 w 59"/>
                  <a:gd name="T1" fmla="*/ 10 h 54"/>
                  <a:gd name="T2" fmla="*/ 0 w 59"/>
                  <a:gd name="T3" fmla="*/ 53 h 54"/>
                  <a:gd name="T4" fmla="*/ 34 w 59"/>
                  <a:gd name="T5" fmla="*/ 48 h 54"/>
                  <a:gd name="T6" fmla="*/ 58 w 59"/>
                  <a:gd name="T7" fmla="*/ 0 h 54"/>
                  <a:gd name="T8" fmla="*/ 24 w 59"/>
                  <a:gd name="T9" fmla="*/ 1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10"/>
                    </a:moveTo>
                    <a:lnTo>
                      <a:pt x="0" y="53"/>
                    </a:lnTo>
                    <a:lnTo>
                      <a:pt x="34" y="48"/>
                    </a:lnTo>
                    <a:lnTo>
                      <a:pt x="58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67" name="Freeform 1887"/>
              <p:cNvSpPr>
                <a:spLocks/>
              </p:cNvSpPr>
              <p:nvPr/>
            </p:nvSpPr>
            <p:spPr bwMode="auto">
              <a:xfrm>
                <a:off x="1276" y="2404"/>
                <a:ext cx="60" cy="30"/>
              </a:xfrm>
              <a:custGeom>
                <a:avLst/>
                <a:gdLst>
                  <a:gd name="T0" fmla="*/ 24 w 60"/>
                  <a:gd name="T1" fmla="*/ 5 h 30"/>
                  <a:gd name="T2" fmla="*/ 0 w 60"/>
                  <a:gd name="T3" fmla="*/ 19 h 30"/>
                  <a:gd name="T4" fmla="*/ 35 w 60"/>
                  <a:gd name="T5" fmla="*/ 29 h 30"/>
                  <a:gd name="T6" fmla="*/ 59 w 60"/>
                  <a:gd name="T7" fmla="*/ 0 h 30"/>
                  <a:gd name="T8" fmla="*/ 24 w 60"/>
                  <a:gd name="T9" fmla="*/ 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0"/>
                  <a:gd name="T17" fmla="*/ 60 w 6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0">
                    <a:moveTo>
                      <a:pt x="24" y="5"/>
                    </a:moveTo>
                    <a:lnTo>
                      <a:pt x="0" y="19"/>
                    </a:lnTo>
                    <a:lnTo>
                      <a:pt x="35" y="29"/>
                    </a:lnTo>
                    <a:lnTo>
                      <a:pt x="59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68" name="Freeform 1888"/>
              <p:cNvSpPr>
                <a:spLocks/>
              </p:cNvSpPr>
              <p:nvPr/>
            </p:nvSpPr>
            <p:spPr bwMode="auto">
              <a:xfrm>
                <a:off x="1719" y="2443"/>
                <a:ext cx="57" cy="34"/>
              </a:xfrm>
              <a:custGeom>
                <a:avLst/>
                <a:gdLst>
                  <a:gd name="T0" fmla="*/ 24 w 57"/>
                  <a:gd name="T1" fmla="*/ 0 h 34"/>
                  <a:gd name="T2" fmla="*/ 0 w 57"/>
                  <a:gd name="T3" fmla="*/ 9 h 34"/>
                  <a:gd name="T4" fmla="*/ 32 w 57"/>
                  <a:gd name="T5" fmla="*/ 33 h 34"/>
                  <a:gd name="T6" fmla="*/ 56 w 57"/>
                  <a:gd name="T7" fmla="*/ 9 h 34"/>
                  <a:gd name="T8" fmla="*/ 24 w 57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4"/>
                  <a:gd name="T17" fmla="*/ 57 w 5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4">
                    <a:moveTo>
                      <a:pt x="24" y="0"/>
                    </a:moveTo>
                    <a:lnTo>
                      <a:pt x="0" y="9"/>
                    </a:lnTo>
                    <a:lnTo>
                      <a:pt x="32" y="33"/>
                    </a:lnTo>
                    <a:lnTo>
                      <a:pt x="56" y="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69" name="Freeform 1889"/>
              <p:cNvSpPr>
                <a:spLocks/>
              </p:cNvSpPr>
              <p:nvPr/>
            </p:nvSpPr>
            <p:spPr bwMode="auto">
              <a:xfrm>
                <a:off x="2073" y="2404"/>
                <a:ext cx="59" cy="64"/>
              </a:xfrm>
              <a:custGeom>
                <a:avLst/>
                <a:gdLst>
                  <a:gd name="T0" fmla="*/ 24 w 59"/>
                  <a:gd name="T1" fmla="*/ 15 h 64"/>
                  <a:gd name="T2" fmla="*/ 0 w 59"/>
                  <a:gd name="T3" fmla="*/ 0 h 64"/>
                  <a:gd name="T4" fmla="*/ 34 w 59"/>
                  <a:gd name="T5" fmla="*/ 43 h 64"/>
                  <a:gd name="T6" fmla="*/ 58 w 59"/>
                  <a:gd name="T7" fmla="*/ 63 h 64"/>
                  <a:gd name="T8" fmla="*/ 24 w 59"/>
                  <a:gd name="T9" fmla="*/ 1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15"/>
                    </a:moveTo>
                    <a:lnTo>
                      <a:pt x="0" y="0"/>
                    </a:lnTo>
                    <a:lnTo>
                      <a:pt x="34" y="43"/>
                    </a:lnTo>
                    <a:lnTo>
                      <a:pt x="58" y="63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70" name="Freeform 1890"/>
              <p:cNvSpPr>
                <a:spLocks/>
              </p:cNvSpPr>
              <p:nvPr/>
            </p:nvSpPr>
            <p:spPr bwMode="auto">
              <a:xfrm>
                <a:off x="1991" y="2361"/>
                <a:ext cx="59" cy="35"/>
              </a:xfrm>
              <a:custGeom>
                <a:avLst/>
                <a:gdLst>
                  <a:gd name="T0" fmla="*/ 24 w 59"/>
                  <a:gd name="T1" fmla="*/ 0 h 35"/>
                  <a:gd name="T2" fmla="*/ 0 w 59"/>
                  <a:gd name="T3" fmla="*/ 10 h 35"/>
                  <a:gd name="T4" fmla="*/ 34 w 59"/>
                  <a:gd name="T5" fmla="*/ 19 h 35"/>
                  <a:gd name="T6" fmla="*/ 58 w 59"/>
                  <a:gd name="T7" fmla="*/ 34 h 35"/>
                  <a:gd name="T8" fmla="*/ 24 w 5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5"/>
                  <a:gd name="T17" fmla="*/ 59 w 5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5">
                    <a:moveTo>
                      <a:pt x="24" y="0"/>
                    </a:moveTo>
                    <a:lnTo>
                      <a:pt x="0" y="10"/>
                    </a:lnTo>
                    <a:lnTo>
                      <a:pt x="34" y="19"/>
                    </a:lnTo>
                    <a:lnTo>
                      <a:pt x="58" y="3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71" name="Freeform 1891"/>
              <p:cNvSpPr>
                <a:spLocks/>
              </p:cNvSpPr>
              <p:nvPr/>
            </p:nvSpPr>
            <p:spPr bwMode="auto">
              <a:xfrm>
                <a:off x="1660" y="2409"/>
                <a:ext cx="60" cy="44"/>
              </a:xfrm>
              <a:custGeom>
                <a:avLst/>
                <a:gdLst>
                  <a:gd name="T0" fmla="*/ 24 w 60"/>
                  <a:gd name="T1" fmla="*/ 10 h 44"/>
                  <a:gd name="T2" fmla="*/ 0 w 60"/>
                  <a:gd name="T3" fmla="*/ 0 h 44"/>
                  <a:gd name="T4" fmla="*/ 30 w 60"/>
                  <a:gd name="T5" fmla="*/ 43 h 44"/>
                  <a:gd name="T6" fmla="*/ 59 w 60"/>
                  <a:gd name="T7" fmla="*/ 43 h 44"/>
                  <a:gd name="T8" fmla="*/ 24 w 60"/>
                  <a:gd name="T9" fmla="*/ 1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10"/>
                    </a:moveTo>
                    <a:lnTo>
                      <a:pt x="0" y="0"/>
                    </a:lnTo>
                    <a:lnTo>
                      <a:pt x="30" y="43"/>
                    </a:lnTo>
                    <a:lnTo>
                      <a:pt x="59" y="43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72" name="Freeform 1892"/>
              <p:cNvSpPr>
                <a:spLocks/>
              </p:cNvSpPr>
              <p:nvPr/>
            </p:nvSpPr>
            <p:spPr bwMode="auto">
              <a:xfrm>
                <a:off x="960" y="2279"/>
                <a:ext cx="58" cy="40"/>
              </a:xfrm>
              <a:custGeom>
                <a:avLst/>
                <a:gdLst>
                  <a:gd name="T0" fmla="*/ 24 w 58"/>
                  <a:gd name="T1" fmla="*/ 0 h 40"/>
                  <a:gd name="T2" fmla="*/ 0 w 58"/>
                  <a:gd name="T3" fmla="*/ 39 h 40"/>
                  <a:gd name="T4" fmla="*/ 33 w 58"/>
                  <a:gd name="T5" fmla="*/ 34 h 40"/>
                  <a:gd name="T6" fmla="*/ 57 w 58"/>
                  <a:gd name="T7" fmla="*/ 0 h 40"/>
                  <a:gd name="T8" fmla="*/ 24 w 58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0"/>
                  <a:gd name="T17" fmla="*/ 58 w 5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0">
                    <a:moveTo>
                      <a:pt x="24" y="0"/>
                    </a:moveTo>
                    <a:lnTo>
                      <a:pt x="0" y="39"/>
                    </a:lnTo>
                    <a:lnTo>
                      <a:pt x="33" y="34"/>
                    </a:lnTo>
                    <a:lnTo>
                      <a:pt x="57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73" name="Freeform 1893"/>
              <p:cNvSpPr>
                <a:spLocks/>
              </p:cNvSpPr>
              <p:nvPr/>
            </p:nvSpPr>
            <p:spPr bwMode="auto">
              <a:xfrm>
                <a:off x="1575" y="2337"/>
                <a:ext cx="57" cy="59"/>
              </a:xfrm>
              <a:custGeom>
                <a:avLst/>
                <a:gdLst>
                  <a:gd name="T0" fmla="*/ 24 w 57"/>
                  <a:gd name="T1" fmla="*/ 10 h 59"/>
                  <a:gd name="T2" fmla="*/ 0 w 57"/>
                  <a:gd name="T3" fmla="*/ 0 h 59"/>
                  <a:gd name="T4" fmla="*/ 32 w 57"/>
                  <a:gd name="T5" fmla="*/ 48 h 59"/>
                  <a:gd name="T6" fmla="*/ 56 w 57"/>
                  <a:gd name="T7" fmla="*/ 58 h 59"/>
                  <a:gd name="T8" fmla="*/ 24 w 57"/>
                  <a:gd name="T9" fmla="*/ 1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24" y="10"/>
                    </a:moveTo>
                    <a:lnTo>
                      <a:pt x="0" y="0"/>
                    </a:lnTo>
                    <a:lnTo>
                      <a:pt x="32" y="48"/>
                    </a:lnTo>
                    <a:lnTo>
                      <a:pt x="56" y="58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74" name="Freeform 1894"/>
              <p:cNvSpPr>
                <a:spLocks/>
              </p:cNvSpPr>
              <p:nvPr/>
            </p:nvSpPr>
            <p:spPr bwMode="auto">
              <a:xfrm>
                <a:off x="1161" y="2342"/>
                <a:ext cx="59" cy="54"/>
              </a:xfrm>
              <a:custGeom>
                <a:avLst/>
                <a:gdLst>
                  <a:gd name="T0" fmla="*/ 24 w 59"/>
                  <a:gd name="T1" fmla="*/ 24 h 54"/>
                  <a:gd name="T2" fmla="*/ 0 w 59"/>
                  <a:gd name="T3" fmla="*/ 0 h 54"/>
                  <a:gd name="T4" fmla="*/ 29 w 59"/>
                  <a:gd name="T5" fmla="*/ 43 h 54"/>
                  <a:gd name="T6" fmla="*/ 58 w 59"/>
                  <a:gd name="T7" fmla="*/ 53 h 54"/>
                  <a:gd name="T8" fmla="*/ 24 w 59"/>
                  <a:gd name="T9" fmla="*/ 2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24"/>
                    </a:moveTo>
                    <a:lnTo>
                      <a:pt x="0" y="0"/>
                    </a:lnTo>
                    <a:lnTo>
                      <a:pt x="29" y="43"/>
                    </a:lnTo>
                    <a:lnTo>
                      <a:pt x="58" y="53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75" name="Freeform 1895"/>
              <p:cNvSpPr>
                <a:spLocks/>
              </p:cNvSpPr>
              <p:nvPr/>
            </p:nvSpPr>
            <p:spPr bwMode="auto">
              <a:xfrm>
                <a:off x="1368" y="2337"/>
                <a:ext cx="58" cy="59"/>
              </a:xfrm>
              <a:custGeom>
                <a:avLst/>
                <a:gdLst>
                  <a:gd name="T0" fmla="*/ 24 w 58"/>
                  <a:gd name="T1" fmla="*/ 14 h 59"/>
                  <a:gd name="T2" fmla="*/ 0 w 58"/>
                  <a:gd name="T3" fmla="*/ 58 h 59"/>
                  <a:gd name="T4" fmla="*/ 33 w 58"/>
                  <a:gd name="T5" fmla="*/ 48 h 59"/>
                  <a:gd name="T6" fmla="*/ 57 w 58"/>
                  <a:gd name="T7" fmla="*/ 0 h 59"/>
                  <a:gd name="T8" fmla="*/ 24 w 58"/>
                  <a:gd name="T9" fmla="*/ 1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14"/>
                    </a:moveTo>
                    <a:lnTo>
                      <a:pt x="0" y="58"/>
                    </a:lnTo>
                    <a:lnTo>
                      <a:pt x="33" y="48"/>
                    </a:lnTo>
                    <a:lnTo>
                      <a:pt x="57" y="0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76" name="Freeform 1896"/>
              <p:cNvSpPr>
                <a:spLocks/>
              </p:cNvSpPr>
              <p:nvPr/>
            </p:nvSpPr>
            <p:spPr bwMode="auto">
              <a:xfrm>
                <a:off x="1775" y="2414"/>
                <a:ext cx="59" cy="44"/>
              </a:xfrm>
              <a:custGeom>
                <a:avLst/>
                <a:gdLst>
                  <a:gd name="T0" fmla="*/ 24 w 59"/>
                  <a:gd name="T1" fmla="*/ 9 h 44"/>
                  <a:gd name="T2" fmla="*/ 0 w 59"/>
                  <a:gd name="T3" fmla="*/ 38 h 44"/>
                  <a:gd name="T4" fmla="*/ 34 w 59"/>
                  <a:gd name="T5" fmla="*/ 43 h 44"/>
                  <a:gd name="T6" fmla="*/ 58 w 59"/>
                  <a:gd name="T7" fmla="*/ 0 h 44"/>
                  <a:gd name="T8" fmla="*/ 24 w 59"/>
                  <a:gd name="T9" fmla="*/ 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9"/>
                    </a:moveTo>
                    <a:lnTo>
                      <a:pt x="0" y="38"/>
                    </a:lnTo>
                    <a:lnTo>
                      <a:pt x="34" y="43"/>
                    </a:lnTo>
                    <a:lnTo>
                      <a:pt x="58" y="0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77" name="Freeform 1897"/>
              <p:cNvSpPr>
                <a:spLocks/>
              </p:cNvSpPr>
              <p:nvPr/>
            </p:nvSpPr>
            <p:spPr bwMode="auto">
              <a:xfrm>
                <a:off x="1900" y="2356"/>
                <a:ext cx="60" cy="40"/>
              </a:xfrm>
              <a:custGeom>
                <a:avLst/>
                <a:gdLst>
                  <a:gd name="T0" fmla="*/ 24 w 60"/>
                  <a:gd name="T1" fmla="*/ 0 h 40"/>
                  <a:gd name="T2" fmla="*/ 0 w 60"/>
                  <a:gd name="T3" fmla="*/ 39 h 40"/>
                  <a:gd name="T4" fmla="*/ 35 w 60"/>
                  <a:gd name="T5" fmla="*/ 34 h 40"/>
                  <a:gd name="T6" fmla="*/ 59 w 60"/>
                  <a:gd name="T7" fmla="*/ 5 h 40"/>
                  <a:gd name="T8" fmla="*/ 24 w 6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0"/>
                  <a:gd name="T17" fmla="*/ 60 w 6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0">
                    <a:moveTo>
                      <a:pt x="24" y="0"/>
                    </a:moveTo>
                    <a:lnTo>
                      <a:pt x="0" y="39"/>
                    </a:lnTo>
                    <a:lnTo>
                      <a:pt x="35" y="34"/>
                    </a:lnTo>
                    <a:lnTo>
                      <a:pt x="59" y="5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78" name="Freeform 1898"/>
              <p:cNvSpPr>
                <a:spLocks/>
              </p:cNvSpPr>
              <p:nvPr/>
            </p:nvSpPr>
            <p:spPr bwMode="auto">
              <a:xfrm>
                <a:off x="1075" y="2279"/>
                <a:ext cx="58" cy="45"/>
              </a:xfrm>
              <a:custGeom>
                <a:avLst/>
                <a:gdLst>
                  <a:gd name="T0" fmla="*/ 24 w 58"/>
                  <a:gd name="T1" fmla="*/ 5 h 45"/>
                  <a:gd name="T2" fmla="*/ 0 w 58"/>
                  <a:gd name="T3" fmla="*/ 0 h 45"/>
                  <a:gd name="T4" fmla="*/ 33 w 58"/>
                  <a:gd name="T5" fmla="*/ 39 h 45"/>
                  <a:gd name="T6" fmla="*/ 57 w 58"/>
                  <a:gd name="T7" fmla="*/ 44 h 45"/>
                  <a:gd name="T8" fmla="*/ 24 w 58"/>
                  <a:gd name="T9" fmla="*/ 5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5"/>
                  <a:gd name="T17" fmla="*/ 58 w 5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5">
                    <a:moveTo>
                      <a:pt x="24" y="5"/>
                    </a:moveTo>
                    <a:lnTo>
                      <a:pt x="0" y="0"/>
                    </a:lnTo>
                    <a:lnTo>
                      <a:pt x="33" y="39"/>
                    </a:lnTo>
                    <a:lnTo>
                      <a:pt x="57" y="44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79" name="Freeform 1899"/>
              <p:cNvSpPr>
                <a:spLocks/>
              </p:cNvSpPr>
              <p:nvPr/>
            </p:nvSpPr>
            <p:spPr bwMode="auto">
              <a:xfrm>
                <a:off x="1243" y="2409"/>
                <a:ext cx="58" cy="17"/>
              </a:xfrm>
              <a:custGeom>
                <a:avLst/>
                <a:gdLst>
                  <a:gd name="T0" fmla="*/ 24 w 58"/>
                  <a:gd name="T1" fmla="*/ 11 h 17"/>
                  <a:gd name="T2" fmla="*/ 0 w 58"/>
                  <a:gd name="T3" fmla="*/ 0 h 17"/>
                  <a:gd name="T4" fmla="*/ 33 w 58"/>
                  <a:gd name="T5" fmla="*/ 16 h 17"/>
                  <a:gd name="T6" fmla="*/ 57 w 58"/>
                  <a:gd name="T7" fmla="*/ 0 h 17"/>
                  <a:gd name="T8" fmla="*/ 24 w 58"/>
                  <a:gd name="T9" fmla="*/ 1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7"/>
                  <a:gd name="T17" fmla="*/ 58 w 5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7">
                    <a:moveTo>
                      <a:pt x="24" y="11"/>
                    </a:moveTo>
                    <a:lnTo>
                      <a:pt x="0" y="0"/>
                    </a:lnTo>
                    <a:lnTo>
                      <a:pt x="33" y="16"/>
                    </a:lnTo>
                    <a:lnTo>
                      <a:pt x="57" y="0"/>
                    </a:lnTo>
                    <a:lnTo>
                      <a:pt x="24" y="1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80" name="Freeform 1900"/>
              <p:cNvSpPr>
                <a:spLocks/>
              </p:cNvSpPr>
              <p:nvPr/>
            </p:nvSpPr>
            <p:spPr bwMode="auto">
              <a:xfrm>
                <a:off x="1459" y="2299"/>
                <a:ext cx="58" cy="39"/>
              </a:xfrm>
              <a:custGeom>
                <a:avLst/>
                <a:gdLst>
                  <a:gd name="T0" fmla="*/ 24 w 58"/>
                  <a:gd name="T1" fmla="*/ 0 h 39"/>
                  <a:gd name="T2" fmla="*/ 0 w 58"/>
                  <a:gd name="T3" fmla="*/ 33 h 39"/>
                  <a:gd name="T4" fmla="*/ 33 w 58"/>
                  <a:gd name="T5" fmla="*/ 38 h 39"/>
                  <a:gd name="T6" fmla="*/ 57 w 58"/>
                  <a:gd name="T7" fmla="*/ 14 h 39"/>
                  <a:gd name="T8" fmla="*/ 24 w 5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0"/>
                    </a:moveTo>
                    <a:lnTo>
                      <a:pt x="0" y="33"/>
                    </a:lnTo>
                    <a:lnTo>
                      <a:pt x="33" y="38"/>
                    </a:lnTo>
                    <a:lnTo>
                      <a:pt x="57" y="1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81" name="Freeform 1901"/>
              <p:cNvSpPr>
                <a:spLocks/>
              </p:cNvSpPr>
              <p:nvPr/>
            </p:nvSpPr>
            <p:spPr bwMode="auto">
              <a:xfrm>
                <a:off x="1335" y="2351"/>
                <a:ext cx="58" cy="54"/>
              </a:xfrm>
              <a:custGeom>
                <a:avLst/>
                <a:gdLst>
                  <a:gd name="T0" fmla="*/ 24 w 58"/>
                  <a:gd name="T1" fmla="*/ 20 h 54"/>
                  <a:gd name="T2" fmla="*/ 0 w 58"/>
                  <a:gd name="T3" fmla="*/ 53 h 54"/>
                  <a:gd name="T4" fmla="*/ 33 w 58"/>
                  <a:gd name="T5" fmla="*/ 44 h 54"/>
                  <a:gd name="T6" fmla="*/ 57 w 58"/>
                  <a:gd name="T7" fmla="*/ 0 h 54"/>
                  <a:gd name="T8" fmla="*/ 24 w 58"/>
                  <a:gd name="T9" fmla="*/ 2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20"/>
                    </a:moveTo>
                    <a:lnTo>
                      <a:pt x="0" y="53"/>
                    </a:lnTo>
                    <a:lnTo>
                      <a:pt x="33" y="44"/>
                    </a:lnTo>
                    <a:lnTo>
                      <a:pt x="57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82" name="Freeform 1902"/>
              <p:cNvSpPr>
                <a:spLocks/>
              </p:cNvSpPr>
              <p:nvPr/>
            </p:nvSpPr>
            <p:spPr bwMode="auto">
              <a:xfrm>
                <a:off x="2015" y="2361"/>
                <a:ext cx="59" cy="44"/>
              </a:xfrm>
              <a:custGeom>
                <a:avLst/>
                <a:gdLst>
                  <a:gd name="T0" fmla="*/ 24 w 59"/>
                  <a:gd name="T1" fmla="*/ 0 h 44"/>
                  <a:gd name="T2" fmla="*/ 0 w 59"/>
                  <a:gd name="T3" fmla="*/ 0 h 44"/>
                  <a:gd name="T4" fmla="*/ 34 w 59"/>
                  <a:gd name="T5" fmla="*/ 34 h 44"/>
                  <a:gd name="T6" fmla="*/ 58 w 59"/>
                  <a:gd name="T7" fmla="*/ 43 h 44"/>
                  <a:gd name="T8" fmla="*/ 24 w 5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0"/>
                    </a:moveTo>
                    <a:lnTo>
                      <a:pt x="0" y="0"/>
                    </a:lnTo>
                    <a:lnTo>
                      <a:pt x="34" y="34"/>
                    </a:lnTo>
                    <a:lnTo>
                      <a:pt x="58" y="43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83" name="Freeform 1903"/>
              <p:cNvSpPr>
                <a:spLocks/>
              </p:cNvSpPr>
              <p:nvPr/>
            </p:nvSpPr>
            <p:spPr bwMode="auto">
              <a:xfrm>
                <a:off x="1017" y="2260"/>
                <a:ext cx="59" cy="35"/>
              </a:xfrm>
              <a:custGeom>
                <a:avLst/>
                <a:gdLst>
                  <a:gd name="T0" fmla="*/ 24 w 59"/>
                  <a:gd name="T1" fmla="*/ 0 h 35"/>
                  <a:gd name="T2" fmla="*/ 0 w 59"/>
                  <a:gd name="T3" fmla="*/ 19 h 35"/>
                  <a:gd name="T4" fmla="*/ 34 w 59"/>
                  <a:gd name="T5" fmla="*/ 34 h 35"/>
                  <a:gd name="T6" fmla="*/ 58 w 59"/>
                  <a:gd name="T7" fmla="*/ 19 h 35"/>
                  <a:gd name="T8" fmla="*/ 24 w 5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5"/>
                  <a:gd name="T17" fmla="*/ 59 w 5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5">
                    <a:moveTo>
                      <a:pt x="24" y="0"/>
                    </a:moveTo>
                    <a:lnTo>
                      <a:pt x="0" y="19"/>
                    </a:lnTo>
                    <a:lnTo>
                      <a:pt x="34" y="34"/>
                    </a:lnTo>
                    <a:lnTo>
                      <a:pt x="58" y="1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84" name="Freeform 1904"/>
              <p:cNvSpPr>
                <a:spLocks/>
              </p:cNvSpPr>
              <p:nvPr/>
            </p:nvSpPr>
            <p:spPr bwMode="auto">
              <a:xfrm>
                <a:off x="1185" y="2366"/>
                <a:ext cx="59" cy="44"/>
              </a:xfrm>
              <a:custGeom>
                <a:avLst/>
                <a:gdLst>
                  <a:gd name="T0" fmla="*/ 24 w 59"/>
                  <a:gd name="T1" fmla="*/ 29 h 44"/>
                  <a:gd name="T2" fmla="*/ 0 w 59"/>
                  <a:gd name="T3" fmla="*/ 0 h 44"/>
                  <a:gd name="T4" fmla="*/ 34 w 59"/>
                  <a:gd name="T5" fmla="*/ 29 h 44"/>
                  <a:gd name="T6" fmla="*/ 58 w 59"/>
                  <a:gd name="T7" fmla="*/ 43 h 44"/>
                  <a:gd name="T8" fmla="*/ 24 w 59"/>
                  <a:gd name="T9" fmla="*/ 2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29"/>
                    </a:moveTo>
                    <a:lnTo>
                      <a:pt x="0" y="0"/>
                    </a:lnTo>
                    <a:lnTo>
                      <a:pt x="34" y="29"/>
                    </a:lnTo>
                    <a:lnTo>
                      <a:pt x="58" y="43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85" name="Freeform 1905"/>
              <p:cNvSpPr>
                <a:spLocks/>
              </p:cNvSpPr>
              <p:nvPr/>
            </p:nvSpPr>
            <p:spPr bwMode="auto">
              <a:xfrm>
                <a:off x="1516" y="2303"/>
                <a:ext cx="60" cy="40"/>
              </a:xfrm>
              <a:custGeom>
                <a:avLst/>
                <a:gdLst>
                  <a:gd name="T0" fmla="*/ 24 w 60"/>
                  <a:gd name="T1" fmla="*/ 0 h 40"/>
                  <a:gd name="T2" fmla="*/ 0 w 60"/>
                  <a:gd name="T3" fmla="*/ 10 h 40"/>
                  <a:gd name="T4" fmla="*/ 35 w 60"/>
                  <a:gd name="T5" fmla="*/ 39 h 40"/>
                  <a:gd name="T6" fmla="*/ 59 w 60"/>
                  <a:gd name="T7" fmla="*/ 34 h 40"/>
                  <a:gd name="T8" fmla="*/ 24 w 6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0"/>
                  <a:gd name="T17" fmla="*/ 60 w 6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0">
                    <a:moveTo>
                      <a:pt x="24" y="0"/>
                    </a:moveTo>
                    <a:lnTo>
                      <a:pt x="0" y="10"/>
                    </a:lnTo>
                    <a:lnTo>
                      <a:pt x="35" y="39"/>
                    </a:lnTo>
                    <a:lnTo>
                      <a:pt x="59" y="3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86" name="Freeform 1906"/>
              <p:cNvSpPr>
                <a:spLocks/>
              </p:cNvSpPr>
              <p:nvPr/>
            </p:nvSpPr>
            <p:spPr bwMode="auto">
              <a:xfrm>
                <a:off x="1684" y="2419"/>
                <a:ext cx="60" cy="34"/>
              </a:xfrm>
              <a:custGeom>
                <a:avLst/>
                <a:gdLst>
                  <a:gd name="T0" fmla="*/ 24 w 60"/>
                  <a:gd name="T1" fmla="*/ 9 h 34"/>
                  <a:gd name="T2" fmla="*/ 0 w 60"/>
                  <a:gd name="T3" fmla="*/ 0 h 34"/>
                  <a:gd name="T4" fmla="*/ 35 w 60"/>
                  <a:gd name="T5" fmla="*/ 33 h 34"/>
                  <a:gd name="T6" fmla="*/ 59 w 60"/>
                  <a:gd name="T7" fmla="*/ 24 h 34"/>
                  <a:gd name="T8" fmla="*/ 24 w 60"/>
                  <a:gd name="T9" fmla="*/ 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4"/>
                  <a:gd name="T17" fmla="*/ 60 w 6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4">
                    <a:moveTo>
                      <a:pt x="24" y="9"/>
                    </a:moveTo>
                    <a:lnTo>
                      <a:pt x="0" y="0"/>
                    </a:lnTo>
                    <a:lnTo>
                      <a:pt x="35" y="33"/>
                    </a:lnTo>
                    <a:lnTo>
                      <a:pt x="59" y="24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87" name="Freeform 1907"/>
              <p:cNvSpPr>
                <a:spLocks/>
              </p:cNvSpPr>
              <p:nvPr/>
            </p:nvSpPr>
            <p:spPr bwMode="auto">
              <a:xfrm>
                <a:off x="1599" y="2347"/>
                <a:ext cx="62" cy="63"/>
              </a:xfrm>
              <a:custGeom>
                <a:avLst/>
                <a:gdLst>
                  <a:gd name="T0" fmla="*/ 29 w 62"/>
                  <a:gd name="T1" fmla="*/ 14 h 63"/>
                  <a:gd name="T2" fmla="*/ 0 w 62"/>
                  <a:gd name="T3" fmla="*/ 0 h 63"/>
                  <a:gd name="T4" fmla="*/ 32 w 62"/>
                  <a:gd name="T5" fmla="*/ 48 h 63"/>
                  <a:gd name="T6" fmla="*/ 61 w 62"/>
                  <a:gd name="T7" fmla="*/ 62 h 63"/>
                  <a:gd name="T8" fmla="*/ 29 w 62"/>
                  <a:gd name="T9" fmla="*/ 1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63"/>
                  <a:gd name="T17" fmla="*/ 62 w 6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63">
                    <a:moveTo>
                      <a:pt x="29" y="14"/>
                    </a:moveTo>
                    <a:lnTo>
                      <a:pt x="0" y="0"/>
                    </a:lnTo>
                    <a:lnTo>
                      <a:pt x="32" y="48"/>
                    </a:lnTo>
                    <a:lnTo>
                      <a:pt x="61" y="62"/>
                    </a:lnTo>
                    <a:lnTo>
                      <a:pt x="29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88" name="Freeform 1908"/>
              <p:cNvSpPr>
                <a:spLocks/>
              </p:cNvSpPr>
              <p:nvPr/>
            </p:nvSpPr>
            <p:spPr bwMode="auto">
              <a:xfrm>
                <a:off x="1959" y="2337"/>
                <a:ext cx="57" cy="35"/>
              </a:xfrm>
              <a:custGeom>
                <a:avLst/>
                <a:gdLst>
                  <a:gd name="T0" fmla="*/ 24 w 57"/>
                  <a:gd name="T1" fmla="*/ 0 h 35"/>
                  <a:gd name="T2" fmla="*/ 0 w 57"/>
                  <a:gd name="T3" fmla="*/ 24 h 35"/>
                  <a:gd name="T4" fmla="*/ 32 w 57"/>
                  <a:gd name="T5" fmla="*/ 34 h 35"/>
                  <a:gd name="T6" fmla="*/ 56 w 57"/>
                  <a:gd name="T7" fmla="*/ 24 h 35"/>
                  <a:gd name="T8" fmla="*/ 24 w 5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5"/>
                  <a:gd name="T17" fmla="*/ 57 w 5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5">
                    <a:moveTo>
                      <a:pt x="24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6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89" name="Freeform 1909"/>
              <p:cNvSpPr>
                <a:spLocks/>
              </p:cNvSpPr>
              <p:nvPr/>
            </p:nvSpPr>
            <p:spPr bwMode="auto">
              <a:xfrm>
                <a:off x="1867" y="2356"/>
                <a:ext cx="58" cy="49"/>
              </a:xfrm>
              <a:custGeom>
                <a:avLst/>
                <a:gdLst>
                  <a:gd name="T0" fmla="*/ 24 w 58"/>
                  <a:gd name="T1" fmla="*/ 5 h 49"/>
                  <a:gd name="T2" fmla="*/ 0 w 58"/>
                  <a:gd name="T3" fmla="*/ 48 h 49"/>
                  <a:gd name="T4" fmla="*/ 33 w 58"/>
                  <a:gd name="T5" fmla="*/ 39 h 49"/>
                  <a:gd name="T6" fmla="*/ 57 w 58"/>
                  <a:gd name="T7" fmla="*/ 0 h 49"/>
                  <a:gd name="T8" fmla="*/ 24 w 58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5"/>
                    </a:moveTo>
                    <a:lnTo>
                      <a:pt x="0" y="48"/>
                    </a:lnTo>
                    <a:lnTo>
                      <a:pt x="33" y="39"/>
                    </a:lnTo>
                    <a:lnTo>
                      <a:pt x="57" y="0"/>
                    </a:lnTo>
                    <a:lnTo>
                      <a:pt x="2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90" name="Freeform 1910"/>
              <p:cNvSpPr>
                <a:spLocks/>
              </p:cNvSpPr>
              <p:nvPr/>
            </p:nvSpPr>
            <p:spPr bwMode="auto">
              <a:xfrm>
                <a:off x="1743" y="2423"/>
                <a:ext cx="57" cy="30"/>
              </a:xfrm>
              <a:custGeom>
                <a:avLst/>
                <a:gdLst>
                  <a:gd name="T0" fmla="*/ 24 w 57"/>
                  <a:gd name="T1" fmla="*/ 10 h 30"/>
                  <a:gd name="T2" fmla="*/ 0 w 57"/>
                  <a:gd name="T3" fmla="*/ 20 h 30"/>
                  <a:gd name="T4" fmla="*/ 32 w 57"/>
                  <a:gd name="T5" fmla="*/ 29 h 30"/>
                  <a:gd name="T6" fmla="*/ 56 w 57"/>
                  <a:gd name="T7" fmla="*/ 0 h 30"/>
                  <a:gd name="T8" fmla="*/ 24 w 57"/>
                  <a:gd name="T9" fmla="*/ 1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0"/>
                  <a:gd name="T17" fmla="*/ 57 w 5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0">
                    <a:moveTo>
                      <a:pt x="24" y="10"/>
                    </a:moveTo>
                    <a:lnTo>
                      <a:pt x="0" y="20"/>
                    </a:lnTo>
                    <a:lnTo>
                      <a:pt x="32" y="29"/>
                    </a:lnTo>
                    <a:lnTo>
                      <a:pt x="56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91" name="Freeform 1911"/>
              <p:cNvSpPr>
                <a:spLocks/>
              </p:cNvSpPr>
              <p:nvPr/>
            </p:nvSpPr>
            <p:spPr bwMode="auto">
              <a:xfrm>
                <a:off x="1300" y="2371"/>
                <a:ext cx="60" cy="39"/>
              </a:xfrm>
              <a:custGeom>
                <a:avLst/>
                <a:gdLst>
                  <a:gd name="T0" fmla="*/ 24 w 60"/>
                  <a:gd name="T1" fmla="*/ 28 h 39"/>
                  <a:gd name="T2" fmla="*/ 0 w 60"/>
                  <a:gd name="T3" fmla="*/ 38 h 39"/>
                  <a:gd name="T4" fmla="*/ 35 w 60"/>
                  <a:gd name="T5" fmla="*/ 33 h 39"/>
                  <a:gd name="T6" fmla="*/ 59 w 60"/>
                  <a:gd name="T7" fmla="*/ 0 h 39"/>
                  <a:gd name="T8" fmla="*/ 24 w 60"/>
                  <a:gd name="T9" fmla="*/ 28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24" y="28"/>
                    </a:moveTo>
                    <a:lnTo>
                      <a:pt x="0" y="38"/>
                    </a:lnTo>
                    <a:lnTo>
                      <a:pt x="35" y="33"/>
                    </a:lnTo>
                    <a:lnTo>
                      <a:pt x="59" y="0"/>
                    </a:lnTo>
                    <a:lnTo>
                      <a:pt x="2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92" name="Freeform 1912"/>
              <p:cNvSpPr>
                <a:spLocks/>
              </p:cNvSpPr>
              <p:nvPr/>
            </p:nvSpPr>
            <p:spPr bwMode="auto">
              <a:xfrm>
                <a:off x="1099" y="2284"/>
                <a:ext cx="63" cy="59"/>
              </a:xfrm>
              <a:custGeom>
                <a:avLst/>
                <a:gdLst>
                  <a:gd name="T0" fmla="*/ 29 w 63"/>
                  <a:gd name="T1" fmla="*/ 19 h 59"/>
                  <a:gd name="T2" fmla="*/ 0 w 63"/>
                  <a:gd name="T3" fmla="*/ 0 h 59"/>
                  <a:gd name="T4" fmla="*/ 33 w 63"/>
                  <a:gd name="T5" fmla="*/ 39 h 59"/>
                  <a:gd name="T6" fmla="*/ 62 w 63"/>
                  <a:gd name="T7" fmla="*/ 58 h 59"/>
                  <a:gd name="T8" fmla="*/ 29 w 63"/>
                  <a:gd name="T9" fmla="*/ 1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9"/>
                  <a:gd name="T17" fmla="*/ 63 w 6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9">
                    <a:moveTo>
                      <a:pt x="29" y="19"/>
                    </a:moveTo>
                    <a:lnTo>
                      <a:pt x="0" y="0"/>
                    </a:lnTo>
                    <a:lnTo>
                      <a:pt x="33" y="39"/>
                    </a:lnTo>
                    <a:lnTo>
                      <a:pt x="62" y="58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93" name="Freeform 1913"/>
              <p:cNvSpPr>
                <a:spLocks/>
              </p:cNvSpPr>
              <p:nvPr/>
            </p:nvSpPr>
            <p:spPr bwMode="auto">
              <a:xfrm>
                <a:off x="1209" y="2395"/>
                <a:ext cx="59" cy="34"/>
              </a:xfrm>
              <a:custGeom>
                <a:avLst/>
                <a:gdLst>
                  <a:gd name="T0" fmla="*/ 24 w 59"/>
                  <a:gd name="T1" fmla="*/ 33 h 34"/>
                  <a:gd name="T2" fmla="*/ 0 w 59"/>
                  <a:gd name="T3" fmla="*/ 0 h 34"/>
                  <a:gd name="T4" fmla="*/ 34 w 59"/>
                  <a:gd name="T5" fmla="*/ 14 h 34"/>
                  <a:gd name="T6" fmla="*/ 58 w 59"/>
                  <a:gd name="T7" fmla="*/ 24 h 34"/>
                  <a:gd name="T8" fmla="*/ 24 w 59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4"/>
                  <a:gd name="T17" fmla="*/ 59 w 59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4">
                    <a:moveTo>
                      <a:pt x="24" y="33"/>
                    </a:moveTo>
                    <a:lnTo>
                      <a:pt x="0" y="0"/>
                    </a:lnTo>
                    <a:lnTo>
                      <a:pt x="34" y="14"/>
                    </a:lnTo>
                    <a:lnTo>
                      <a:pt x="58" y="24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94" name="Freeform 1914"/>
              <p:cNvSpPr>
                <a:spLocks/>
              </p:cNvSpPr>
              <p:nvPr/>
            </p:nvSpPr>
            <p:spPr bwMode="auto">
              <a:xfrm>
                <a:off x="1267" y="2399"/>
                <a:ext cx="58" cy="35"/>
              </a:xfrm>
              <a:custGeom>
                <a:avLst/>
                <a:gdLst>
                  <a:gd name="T0" fmla="*/ 24 w 58"/>
                  <a:gd name="T1" fmla="*/ 34 h 35"/>
                  <a:gd name="T2" fmla="*/ 0 w 58"/>
                  <a:gd name="T3" fmla="*/ 20 h 35"/>
                  <a:gd name="T4" fmla="*/ 33 w 58"/>
                  <a:gd name="T5" fmla="*/ 10 h 35"/>
                  <a:gd name="T6" fmla="*/ 57 w 58"/>
                  <a:gd name="T7" fmla="*/ 0 h 35"/>
                  <a:gd name="T8" fmla="*/ 24 w 58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34"/>
                    </a:moveTo>
                    <a:lnTo>
                      <a:pt x="0" y="20"/>
                    </a:lnTo>
                    <a:lnTo>
                      <a:pt x="33" y="10"/>
                    </a:lnTo>
                    <a:lnTo>
                      <a:pt x="57" y="0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95" name="Freeform 1915"/>
              <p:cNvSpPr>
                <a:spLocks/>
              </p:cNvSpPr>
              <p:nvPr/>
            </p:nvSpPr>
            <p:spPr bwMode="auto">
              <a:xfrm>
                <a:off x="1425" y="2299"/>
                <a:ext cx="59" cy="39"/>
              </a:xfrm>
              <a:custGeom>
                <a:avLst/>
                <a:gdLst>
                  <a:gd name="T0" fmla="*/ 24 w 59"/>
                  <a:gd name="T1" fmla="*/ 0 h 39"/>
                  <a:gd name="T2" fmla="*/ 0 w 59"/>
                  <a:gd name="T3" fmla="*/ 38 h 39"/>
                  <a:gd name="T4" fmla="*/ 34 w 59"/>
                  <a:gd name="T5" fmla="*/ 33 h 39"/>
                  <a:gd name="T6" fmla="*/ 58 w 59"/>
                  <a:gd name="T7" fmla="*/ 0 h 39"/>
                  <a:gd name="T8" fmla="*/ 24 w 59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39"/>
                  <a:gd name="T17" fmla="*/ 59 w 5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39">
                    <a:moveTo>
                      <a:pt x="24" y="0"/>
                    </a:moveTo>
                    <a:lnTo>
                      <a:pt x="0" y="38"/>
                    </a:lnTo>
                    <a:lnTo>
                      <a:pt x="34" y="33"/>
                    </a:lnTo>
                    <a:lnTo>
                      <a:pt x="58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96" name="Freeform 1916"/>
              <p:cNvSpPr>
                <a:spLocks/>
              </p:cNvSpPr>
              <p:nvPr/>
            </p:nvSpPr>
            <p:spPr bwMode="auto">
              <a:xfrm>
                <a:off x="2039" y="2361"/>
                <a:ext cx="59" cy="59"/>
              </a:xfrm>
              <a:custGeom>
                <a:avLst/>
                <a:gdLst>
                  <a:gd name="T0" fmla="*/ 29 w 59"/>
                  <a:gd name="T1" fmla="*/ 5 h 59"/>
                  <a:gd name="T2" fmla="*/ 0 w 59"/>
                  <a:gd name="T3" fmla="*/ 0 h 59"/>
                  <a:gd name="T4" fmla="*/ 34 w 59"/>
                  <a:gd name="T5" fmla="*/ 43 h 59"/>
                  <a:gd name="T6" fmla="*/ 58 w 59"/>
                  <a:gd name="T7" fmla="*/ 58 h 59"/>
                  <a:gd name="T8" fmla="*/ 29 w 59"/>
                  <a:gd name="T9" fmla="*/ 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9" y="5"/>
                    </a:moveTo>
                    <a:lnTo>
                      <a:pt x="0" y="0"/>
                    </a:lnTo>
                    <a:lnTo>
                      <a:pt x="34" y="43"/>
                    </a:lnTo>
                    <a:lnTo>
                      <a:pt x="58" y="58"/>
                    </a:lnTo>
                    <a:lnTo>
                      <a:pt x="29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97" name="Freeform 1917"/>
              <p:cNvSpPr>
                <a:spLocks/>
              </p:cNvSpPr>
              <p:nvPr/>
            </p:nvSpPr>
            <p:spPr bwMode="auto">
              <a:xfrm>
                <a:off x="1627" y="2361"/>
                <a:ext cx="58" cy="59"/>
              </a:xfrm>
              <a:custGeom>
                <a:avLst/>
                <a:gdLst>
                  <a:gd name="T0" fmla="*/ 24 w 58"/>
                  <a:gd name="T1" fmla="*/ 24 h 59"/>
                  <a:gd name="T2" fmla="*/ 0 w 58"/>
                  <a:gd name="T3" fmla="*/ 0 h 59"/>
                  <a:gd name="T4" fmla="*/ 33 w 58"/>
                  <a:gd name="T5" fmla="*/ 48 h 59"/>
                  <a:gd name="T6" fmla="*/ 57 w 58"/>
                  <a:gd name="T7" fmla="*/ 58 h 59"/>
                  <a:gd name="T8" fmla="*/ 24 w 58"/>
                  <a:gd name="T9" fmla="*/ 2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24"/>
                    </a:moveTo>
                    <a:lnTo>
                      <a:pt x="0" y="0"/>
                    </a:lnTo>
                    <a:lnTo>
                      <a:pt x="33" y="48"/>
                    </a:lnTo>
                    <a:lnTo>
                      <a:pt x="57" y="58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98" name="Freeform 1918"/>
              <p:cNvSpPr>
                <a:spLocks/>
              </p:cNvSpPr>
              <p:nvPr/>
            </p:nvSpPr>
            <p:spPr bwMode="auto">
              <a:xfrm>
                <a:off x="1833" y="2361"/>
                <a:ext cx="59" cy="54"/>
              </a:xfrm>
              <a:custGeom>
                <a:avLst/>
                <a:gdLst>
                  <a:gd name="T0" fmla="*/ 24 w 59"/>
                  <a:gd name="T1" fmla="*/ 14 h 54"/>
                  <a:gd name="T2" fmla="*/ 0 w 59"/>
                  <a:gd name="T3" fmla="*/ 53 h 54"/>
                  <a:gd name="T4" fmla="*/ 34 w 59"/>
                  <a:gd name="T5" fmla="*/ 43 h 54"/>
                  <a:gd name="T6" fmla="*/ 58 w 59"/>
                  <a:gd name="T7" fmla="*/ 0 h 54"/>
                  <a:gd name="T8" fmla="*/ 24 w 59"/>
                  <a:gd name="T9" fmla="*/ 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14"/>
                    </a:moveTo>
                    <a:lnTo>
                      <a:pt x="0" y="53"/>
                    </a:lnTo>
                    <a:lnTo>
                      <a:pt x="34" y="43"/>
                    </a:lnTo>
                    <a:lnTo>
                      <a:pt x="58" y="0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99" name="Freeform 1919"/>
              <p:cNvSpPr>
                <a:spLocks/>
              </p:cNvSpPr>
              <p:nvPr/>
            </p:nvSpPr>
            <p:spPr bwMode="auto">
              <a:xfrm>
                <a:off x="1128" y="2303"/>
                <a:ext cx="58" cy="64"/>
              </a:xfrm>
              <a:custGeom>
                <a:avLst/>
                <a:gdLst>
                  <a:gd name="T0" fmla="*/ 24 w 58"/>
                  <a:gd name="T1" fmla="*/ 34 h 64"/>
                  <a:gd name="T2" fmla="*/ 0 w 58"/>
                  <a:gd name="T3" fmla="*/ 0 h 64"/>
                  <a:gd name="T4" fmla="*/ 33 w 58"/>
                  <a:gd name="T5" fmla="*/ 39 h 64"/>
                  <a:gd name="T6" fmla="*/ 57 w 58"/>
                  <a:gd name="T7" fmla="*/ 63 h 64"/>
                  <a:gd name="T8" fmla="*/ 24 w 58"/>
                  <a:gd name="T9" fmla="*/ 3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34"/>
                    </a:moveTo>
                    <a:lnTo>
                      <a:pt x="0" y="0"/>
                    </a:lnTo>
                    <a:lnTo>
                      <a:pt x="33" y="39"/>
                    </a:lnTo>
                    <a:lnTo>
                      <a:pt x="57" y="63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00" name="Freeform 1920"/>
              <p:cNvSpPr>
                <a:spLocks/>
              </p:cNvSpPr>
              <p:nvPr/>
            </p:nvSpPr>
            <p:spPr bwMode="auto">
              <a:xfrm>
                <a:off x="984" y="2260"/>
                <a:ext cx="58" cy="20"/>
              </a:xfrm>
              <a:custGeom>
                <a:avLst/>
                <a:gdLst>
                  <a:gd name="T0" fmla="*/ 24 w 58"/>
                  <a:gd name="T1" fmla="*/ 0 h 20"/>
                  <a:gd name="T2" fmla="*/ 0 w 58"/>
                  <a:gd name="T3" fmla="*/ 19 h 20"/>
                  <a:gd name="T4" fmla="*/ 33 w 58"/>
                  <a:gd name="T5" fmla="*/ 19 h 20"/>
                  <a:gd name="T6" fmla="*/ 57 w 58"/>
                  <a:gd name="T7" fmla="*/ 0 h 20"/>
                  <a:gd name="T8" fmla="*/ 24 w 5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0"/>
                  <a:gd name="T17" fmla="*/ 58 w 5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0">
                    <a:moveTo>
                      <a:pt x="24" y="0"/>
                    </a:moveTo>
                    <a:lnTo>
                      <a:pt x="0" y="19"/>
                    </a:lnTo>
                    <a:lnTo>
                      <a:pt x="33" y="19"/>
                    </a:lnTo>
                    <a:lnTo>
                      <a:pt x="57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01" name="Freeform 1921"/>
              <p:cNvSpPr>
                <a:spLocks/>
              </p:cNvSpPr>
              <p:nvPr/>
            </p:nvSpPr>
            <p:spPr bwMode="auto">
              <a:xfrm>
                <a:off x="1233" y="2419"/>
                <a:ext cx="59" cy="44"/>
              </a:xfrm>
              <a:custGeom>
                <a:avLst/>
                <a:gdLst>
                  <a:gd name="T0" fmla="*/ 29 w 59"/>
                  <a:gd name="T1" fmla="*/ 43 h 44"/>
                  <a:gd name="T2" fmla="*/ 0 w 59"/>
                  <a:gd name="T3" fmla="*/ 9 h 44"/>
                  <a:gd name="T4" fmla="*/ 34 w 59"/>
                  <a:gd name="T5" fmla="*/ 0 h 44"/>
                  <a:gd name="T6" fmla="*/ 58 w 59"/>
                  <a:gd name="T7" fmla="*/ 14 h 44"/>
                  <a:gd name="T8" fmla="*/ 29 w 59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9" y="43"/>
                    </a:moveTo>
                    <a:lnTo>
                      <a:pt x="0" y="9"/>
                    </a:lnTo>
                    <a:lnTo>
                      <a:pt x="34" y="0"/>
                    </a:lnTo>
                    <a:lnTo>
                      <a:pt x="58" y="14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02" name="Freeform 1922"/>
              <p:cNvSpPr>
                <a:spLocks/>
              </p:cNvSpPr>
              <p:nvPr/>
            </p:nvSpPr>
            <p:spPr bwMode="auto">
              <a:xfrm>
                <a:off x="1540" y="2303"/>
                <a:ext cx="60" cy="45"/>
              </a:xfrm>
              <a:custGeom>
                <a:avLst/>
                <a:gdLst>
                  <a:gd name="T0" fmla="*/ 30 w 60"/>
                  <a:gd name="T1" fmla="*/ 5 h 45"/>
                  <a:gd name="T2" fmla="*/ 0 w 60"/>
                  <a:gd name="T3" fmla="*/ 0 h 45"/>
                  <a:gd name="T4" fmla="*/ 35 w 60"/>
                  <a:gd name="T5" fmla="*/ 34 h 45"/>
                  <a:gd name="T6" fmla="*/ 59 w 60"/>
                  <a:gd name="T7" fmla="*/ 44 h 45"/>
                  <a:gd name="T8" fmla="*/ 30 w 60"/>
                  <a:gd name="T9" fmla="*/ 5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5"/>
                  <a:gd name="T17" fmla="*/ 60 w 6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5">
                    <a:moveTo>
                      <a:pt x="30" y="5"/>
                    </a:moveTo>
                    <a:lnTo>
                      <a:pt x="0" y="0"/>
                    </a:lnTo>
                    <a:lnTo>
                      <a:pt x="35" y="34"/>
                    </a:lnTo>
                    <a:lnTo>
                      <a:pt x="59" y="44"/>
                    </a:lnTo>
                    <a:lnTo>
                      <a:pt x="30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03" name="Freeform 1923"/>
              <p:cNvSpPr>
                <a:spLocks/>
              </p:cNvSpPr>
              <p:nvPr/>
            </p:nvSpPr>
            <p:spPr bwMode="auto">
              <a:xfrm>
                <a:off x="1041" y="2260"/>
                <a:ext cx="59" cy="25"/>
              </a:xfrm>
              <a:custGeom>
                <a:avLst/>
                <a:gdLst>
                  <a:gd name="T0" fmla="*/ 24 w 59"/>
                  <a:gd name="T1" fmla="*/ 0 h 25"/>
                  <a:gd name="T2" fmla="*/ 0 w 59"/>
                  <a:gd name="T3" fmla="*/ 0 h 25"/>
                  <a:gd name="T4" fmla="*/ 34 w 59"/>
                  <a:gd name="T5" fmla="*/ 19 h 25"/>
                  <a:gd name="T6" fmla="*/ 58 w 59"/>
                  <a:gd name="T7" fmla="*/ 24 h 25"/>
                  <a:gd name="T8" fmla="*/ 24 w 5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5"/>
                  <a:gd name="T17" fmla="*/ 59 w 5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5">
                    <a:moveTo>
                      <a:pt x="24" y="0"/>
                    </a:moveTo>
                    <a:lnTo>
                      <a:pt x="0" y="0"/>
                    </a:lnTo>
                    <a:lnTo>
                      <a:pt x="34" y="19"/>
                    </a:lnTo>
                    <a:lnTo>
                      <a:pt x="58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04" name="Freeform 1924"/>
              <p:cNvSpPr>
                <a:spLocks/>
              </p:cNvSpPr>
              <p:nvPr/>
            </p:nvSpPr>
            <p:spPr bwMode="auto">
              <a:xfrm>
                <a:off x="1708" y="2428"/>
                <a:ext cx="60" cy="17"/>
              </a:xfrm>
              <a:custGeom>
                <a:avLst/>
                <a:gdLst>
                  <a:gd name="T0" fmla="*/ 24 w 60"/>
                  <a:gd name="T1" fmla="*/ 16 h 17"/>
                  <a:gd name="T2" fmla="*/ 0 w 60"/>
                  <a:gd name="T3" fmla="*/ 0 h 17"/>
                  <a:gd name="T4" fmla="*/ 35 w 60"/>
                  <a:gd name="T5" fmla="*/ 16 h 17"/>
                  <a:gd name="T6" fmla="*/ 59 w 60"/>
                  <a:gd name="T7" fmla="*/ 5 h 17"/>
                  <a:gd name="T8" fmla="*/ 24 w 60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7"/>
                  <a:gd name="T17" fmla="*/ 60 w 6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7">
                    <a:moveTo>
                      <a:pt x="24" y="16"/>
                    </a:moveTo>
                    <a:lnTo>
                      <a:pt x="0" y="0"/>
                    </a:lnTo>
                    <a:lnTo>
                      <a:pt x="35" y="16"/>
                    </a:lnTo>
                    <a:lnTo>
                      <a:pt x="59" y="5"/>
                    </a:lnTo>
                    <a:lnTo>
                      <a:pt x="24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05" name="Freeform 1925"/>
              <p:cNvSpPr>
                <a:spLocks/>
              </p:cNvSpPr>
              <p:nvPr/>
            </p:nvSpPr>
            <p:spPr bwMode="auto">
              <a:xfrm>
                <a:off x="1152" y="2337"/>
                <a:ext cx="58" cy="59"/>
              </a:xfrm>
              <a:custGeom>
                <a:avLst/>
                <a:gdLst>
                  <a:gd name="T0" fmla="*/ 24 w 58"/>
                  <a:gd name="T1" fmla="*/ 48 h 59"/>
                  <a:gd name="T2" fmla="*/ 0 w 58"/>
                  <a:gd name="T3" fmla="*/ 0 h 59"/>
                  <a:gd name="T4" fmla="*/ 33 w 58"/>
                  <a:gd name="T5" fmla="*/ 29 h 59"/>
                  <a:gd name="T6" fmla="*/ 57 w 58"/>
                  <a:gd name="T7" fmla="*/ 58 h 59"/>
                  <a:gd name="T8" fmla="*/ 24 w 58"/>
                  <a:gd name="T9" fmla="*/ 4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48"/>
                    </a:moveTo>
                    <a:lnTo>
                      <a:pt x="0" y="0"/>
                    </a:lnTo>
                    <a:lnTo>
                      <a:pt x="33" y="29"/>
                    </a:lnTo>
                    <a:lnTo>
                      <a:pt x="57" y="58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06" name="Freeform 1926"/>
              <p:cNvSpPr>
                <a:spLocks/>
              </p:cNvSpPr>
              <p:nvPr/>
            </p:nvSpPr>
            <p:spPr bwMode="auto">
              <a:xfrm>
                <a:off x="1924" y="2323"/>
                <a:ext cx="60" cy="39"/>
              </a:xfrm>
              <a:custGeom>
                <a:avLst/>
                <a:gdLst>
                  <a:gd name="T0" fmla="*/ 24 w 60"/>
                  <a:gd name="T1" fmla="*/ 0 h 39"/>
                  <a:gd name="T2" fmla="*/ 0 w 60"/>
                  <a:gd name="T3" fmla="*/ 33 h 39"/>
                  <a:gd name="T4" fmla="*/ 35 w 60"/>
                  <a:gd name="T5" fmla="*/ 38 h 39"/>
                  <a:gd name="T6" fmla="*/ 59 w 60"/>
                  <a:gd name="T7" fmla="*/ 14 h 39"/>
                  <a:gd name="T8" fmla="*/ 24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24" y="0"/>
                    </a:moveTo>
                    <a:lnTo>
                      <a:pt x="0" y="33"/>
                    </a:lnTo>
                    <a:lnTo>
                      <a:pt x="35" y="38"/>
                    </a:lnTo>
                    <a:lnTo>
                      <a:pt x="59" y="1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07" name="Freeform 1927"/>
              <p:cNvSpPr>
                <a:spLocks/>
              </p:cNvSpPr>
              <p:nvPr/>
            </p:nvSpPr>
            <p:spPr bwMode="auto">
              <a:xfrm>
                <a:off x="1392" y="2299"/>
                <a:ext cx="58" cy="53"/>
              </a:xfrm>
              <a:custGeom>
                <a:avLst/>
                <a:gdLst>
                  <a:gd name="T0" fmla="*/ 24 w 58"/>
                  <a:gd name="T1" fmla="*/ 19 h 53"/>
                  <a:gd name="T2" fmla="*/ 0 w 58"/>
                  <a:gd name="T3" fmla="*/ 52 h 53"/>
                  <a:gd name="T4" fmla="*/ 33 w 58"/>
                  <a:gd name="T5" fmla="*/ 38 h 53"/>
                  <a:gd name="T6" fmla="*/ 57 w 58"/>
                  <a:gd name="T7" fmla="*/ 0 h 53"/>
                  <a:gd name="T8" fmla="*/ 24 w 58"/>
                  <a:gd name="T9" fmla="*/ 19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3"/>
                  <a:gd name="T17" fmla="*/ 58 w 5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3">
                    <a:moveTo>
                      <a:pt x="24" y="19"/>
                    </a:moveTo>
                    <a:lnTo>
                      <a:pt x="0" y="52"/>
                    </a:lnTo>
                    <a:lnTo>
                      <a:pt x="33" y="38"/>
                    </a:lnTo>
                    <a:lnTo>
                      <a:pt x="57" y="0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08" name="Freeform 1928"/>
              <p:cNvSpPr>
                <a:spLocks/>
              </p:cNvSpPr>
              <p:nvPr/>
            </p:nvSpPr>
            <p:spPr bwMode="auto">
              <a:xfrm>
                <a:off x="1176" y="2385"/>
                <a:ext cx="58" cy="54"/>
              </a:xfrm>
              <a:custGeom>
                <a:avLst/>
                <a:gdLst>
                  <a:gd name="T0" fmla="*/ 24 w 58"/>
                  <a:gd name="T1" fmla="*/ 53 h 54"/>
                  <a:gd name="T2" fmla="*/ 0 w 58"/>
                  <a:gd name="T3" fmla="*/ 0 h 54"/>
                  <a:gd name="T4" fmla="*/ 33 w 58"/>
                  <a:gd name="T5" fmla="*/ 10 h 54"/>
                  <a:gd name="T6" fmla="*/ 57 w 58"/>
                  <a:gd name="T7" fmla="*/ 43 h 54"/>
                  <a:gd name="T8" fmla="*/ 24 w 58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53"/>
                    </a:moveTo>
                    <a:lnTo>
                      <a:pt x="0" y="0"/>
                    </a:lnTo>
                    <a:lnTo>
                      <a:pt x="33" y="10"/>
                    </a:lnTo>
                    <a:lnTo>
                      <a:pt x="57" y="43"/>
                    </a:lnTo>
                    <a:lnTo>
                      <a:pt x="2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09" name="Freeform 1929"/>
              <p:cNvSpPr>
                <a:spLocks/>
              </p:cNvSpPr>
              <p:nvPr/>
            </p:nvSpPr>
            <p:spPr bwMode="auto">
              <a:xfrm>
                <a:off x="1799" y="2375"/>
                <a:ext cx="59" cy="49"/>
              </a:xfrm>
              <a:custGeom>
                <a:avLst/>
                <a:gdLst>
                  <a:gd name="T0" fmla="*/ 24 w 59"/>
                  <a:gd name="T1" fmla="*/ 20 h 49"/>
                  <a:gd name="T2" fmla="*/ 0 w 59"/>
                  <a:gd name="T3" fmla="*/ 48 h 49"/>
                  <a:gd name="T4" fmla="*/ 34 w 59"/>
                  <a:gd name="T5" fmla="*/ 39 h 49"/>
                  <a:gd name="T6" fmla="*/ 58 w 59"/>
                  <a:gd name="T7" fmla="*/ 0 h 49"/>
                  <a:gd name="T8" fmla="*/ 24 w 59"/>
                  <a:gd name="T9" fmla="*/ 2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20"/>
                    </a:moveTo>
                    <a:lnTo>
                      <a:pt x="0" y="48"/>
                    </a:lnTo>
                    <a:lnTo>
                      <a:pt x="34" y="39"/>
                    </a:lnTo>
                    <a:lnTo>
                      <a:pt x="58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10" name="Freeform 1930"/>
              <p:cNvSpPr>
                <a:spLocks/>
              </p:cNvSpPr>
              <p:nvPr/>
            </p:nvSpPr>
            <p:spPr bwMode="auto">
              <a:xfrm>
                <a:off x="1483" y="2279"/>
                <a:ext cx="58" cy="35"/>
              </a:xfrm>
              <a:custGeom>
                <a:avLst/>
                <a:gdLst>
                  <a:gd name="T0" fmla="*/ 24 w 58"/>
                  <a:gd name="T1" fmla="*/ 0 h 35"/>
                  <a:gd name="T2" fmla="*/ 0 w 58"/>
                  <a:gd name="T3" fmla="*/ 20 h 35"/>
                  <a:gd name="T4" fmla="*/ 33 w 58"/>
                  <a:gd name="T5" fmla="*/ 34 h 35"/>
                  <a:gd name="T6" fmla="*/ 57 w 58"/>
                  <a:gd name="T7" fmla="*/ 24 h 35"/>
                  <a:gd name="T8" fmla="*/ 24 w 5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0"/>
                    </a:moveTo>
                    <a:lnTo>
                      <a:pt x="0" y="20"/>
                    </a:lnTo>
                    <a:lnTo>
                      <a:pt x="33" y="34"/>
                    </a:lnTo>
                    <a:lnTo>
                      <a:pt x="57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11" name="Freeform 1931"/>
              <p:cNvSpPr>
                <a:spLocks/>
              </p:cNvSpPr>
              <p:nvPr/>
            </p:nvSpPr>
            <p:spPr bwMode="auto">
              <a:xfrm>
                <a:off x="1651" y="2385"/>
                <a:ext cx="58" cy="44"/>
              </a:xfrm>
              <a:custGeom>
                <a:avLst/>
                <a:gdLst>
                  <a:gd name="T0" fmla="*/ 24 w 58"/>
                  <a:gd name="T1" fmla="*/ 34 h 44"/>
                  <a:gd name="T2" fmla="*/ 0 w 58"/>
                  <a:gd name="T3" fmla="*/ 0 h 44"/>
                  <a:gd name="T4" fmla="*/ 33 w 58"/>
                  <a:gd name="T5" fmla="*/ 34 h 44"/>
                  <a:gd name="T6" fmla="*/ 57 w 58"/>
                  <a:gd name="T7" fmla="*/ 43 h 44"/>
                  <a:gd name="T8" fmla="*/ 24 w 58"/>
                  <a:gd name="T9" fmla="*/ 3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34"/>
                    </a:moveTo>
                    <a:lnTo>
                      <a:pt x="0" y="0"/>
                    </a:lnTo>
                    <a:lnTo>
                      <a:pt x="33" y="34"/>
                    </a:lnTo>
                    <a:lnTo>
                      <a:pt x="57" y="43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12" name="Freeform 1932"/>
              <p:cNvSpPr>
                <a:spLocks/>
              </p:cNvSpPr>
              <p:nvPr/>
            </p:nvSpPr>
            <p:spPr bwMode="auto">
              <a:xfrm>
                <a:off x="1200" y="2428"/>
                <a:ext cx="64" cy="64"/>
              </a:xfrm>
              <a:custGeom>
                <a:avLst/>
                <a:gdLst>
                  <a:gd name="T0" fmla="*/ 28 w 64"/>
                  <a:gd name="T1" fmla="*/ 63 h 64"/>
                  <a:gd name="T2" fmla="*/ 0 w 64"/>
                  <a:gd name="T3" fmla="*/ 10 h 64"/>
                  <a:gd name="T4" fmla="*/ 34 w 64"/>
                  <a:gd name="T5" fmla="*/ 0 h 64"/>
                  <a:gd name="T6" fmla="*/ 63 w 64"/>
                  <a:gd name="T7" fmla="*/ 34 h 64"/>
                  <a:gd name="T8" fmla="*/ 28 w 64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28" y="63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63" y="34"/>
                    </a:lnTo>
                    <a:lnTo>
                      <a:pt x="28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13" name="Freeform 1933"/>
              <p:cNvSpPr>
                <a:spLocks/>
              </p:cNvSpPr>
              <p:nvPr/>
            </p:nvSpPr>
            <p:spPr bwMode="auto">
              <a:xfrm>
                <a:off x="1983" y="2323"/>
                <a:ext cx="57" cy="39"/>
              </a:xfrm>
              <a:custGeom>
                <a:avLst/>
                <a:gdLst>
                  <a:gd name="T0" fmla="*/ 24 w 57"/>
                  <a:gd name="T1" fmla="*/ 0 h 39"/>
                  <a:gd name="T2" fmla="*/ 0 w 57"/>
                  <a:gd name="T3" fmla="*/ 14 h 39"/>
                  <a:gd name="T4" fmla="*/ 32 w 57"/>
                  <a:gd name="T5" fmla="*/ 38 h 39"/>
                  <a:gd name="T6" fmla="*/ 56 w 57"/>
                  <a:gd name="T7" fmla="*/ 38 h 39"/>
                  <a:gd name="T8" fmla="*/ 24 w 57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9"/>
                  <a:gd name="T17" fmla="*/ 57 w 57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9">
                    <a:moveTo>
                      <a:pt x="24" y="0"/>
                    </a:moveTo>
                    <a:lnTo>
                      <a:pt x="0" y="14"/>
                    </a:lnTo>
                    <a:lnTo>
                      <a:pt x="32" y="38"/>
                    </a:lnTo>
                    <a:lnTo>
                      <a:pt x="56" y="38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14" name="Freeform 1934"/>
              <p:cNvSpPr>
                <a:spLocks/>
              </p:cNvSpPr>
              <p:nvPr/>
            </p:nvSpPr>
            <p:spPr bwMode="auto">
              <a:xfrm>
                <a:off x="1228" y="2462"/>
                <a:ext cx="60" cy="77"/>
              </a:xfrm>
              <a:custGeom>
                <a:avLst/>
                <a:gdLst>
                  <a:gd name="T0" fmla="*/ 24 w 60"/>
                  <a:gd name="T1" fmla="*/ 76 h 77"/>
                  <a:gd name="T2" fmla="*/ 0 w 60"/>
                  <a:gd name="T3" fmla="*/ 29 h 77"/>
                  <a:gd name="T4" fmla="*/ 35 w 60"/>
                  <a:gd name="T5" fmla="*/ 0 h 77"/>
                  <a:gd name="T6" fmla="*/ 59 w 60"/>
                  <a:gd name="T7" fmla="*/ 29 h 77"/>
                  <a:gd name="T8" fmla="*/ 24 w 60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7"/>
                  <a:gd name="T17" fmla="*/ 60 w 60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7">
                    <a:moveTo>
                      <a:pt x="24" y="76"/>
                    </a:moveTo>
                    <a:lnTo>
                      <a:pt x="0" y="29"/>
                    </a:lnTo>
                    <a:lnTo>
                      <a:pt x="35" y="0"/>
                    </a:lnTo>
                    <a:lnTo>
                      <a:pt x="59" y="29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15" name="Freeform 1935"/>
              <p:cNvSpPr>
                <a:spLocks/>
              </p:cNvSpPr>
              <p:nvPr/>
            </p:nvSpPr>
            <p:spPr bwMode="auto">
              <a:xfrm>
                <a:off x="1263" y="2433"/>
                <a:ext cx="58" cy="59"/>
              </a:xfrm>
              <a:custGeom>
                <a:avLst/>
                <a:gdLst>
                  <a:gd name="T0" fmla="*/ 24 w 58"/>
                  <a:gd name="T1" fmla="*/ 58 h 59"/>
                  <a:gd name="T2" fmla="*/ 0 w 58"/>
                  <a:gd name="T3" fmla="*/ 29 h 59"/>
                  <a:gd name="T4" fmla="*/ 29 w 58"/>
                  <a:gd name="T5" fmla="*/ 0 h 59"/>
                  <a:gd name="T6" fmla="*/ 57 w 58"/>
                  <a:gd name="T7" fmla="*/ 10 h 59"/>
                  <a:gd name="T8" fmla="*/ 24 w 58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58"/>
                    </a:moveTo>
                    <a:lnTo>
                      <a:pt x="0" y="29"/>
                    </a:lnTo>
                    <a:lnTo>
                      <a:pt x="29" y="0"/>
                    </a:lnTo>
                    <a:lnTo>
                      <a:pt x="57" y="10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16" name="Freeform 1936"/>
              <p:cNvSpPr>
                <a:spLocks/>
              </p:cNvSpPr>
              <p:nvPr/>
            </p:nvSpPr>
            <p:spPr bwMode="auto">
              <a:xfrm>
                <a:off x="1195" y="2491"/>
                <a:ext cx="58" cy="77"/>
              </a:xfrm>
              <a:custGeom>
                <a:avLst/>
                <a:gdLst>
                  <a:gd name="T0" fmla="*/ 24 w 58"/>
                  <a:gd name="T1" fmla="*/ 76 h 77"/>
                  <a:gd name="T2" fmla="*/ 0 w 58"/>
                  <a:gd name="T3" fmla="*/ 19 h 77"/>
                  <a:gd name="T4" fmla="*/ 33 w 58"/>
                  <a:gd name="T5" fmla="*/ 0 h 77"/>
                  <a:gd name="T6" fmla="*/ 57 w 58"/>
                  <a:gd name="T7" fmla="*/ 47 h 77"/>
                  <a:gd name="T8" fmla="*/ 24 w 5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7"/>
                  <a:gd name="T17" fmla="*/ 58 w 5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7">
                    <a:moveTo>
                      <a:pt x="24" y="76"/>
                    </a:moveTo>
                    <a:lnTo>
                      <a:pt x="0" y="19"/>
                    </a:lnTo>
                    <a:lnTo>
                      <a:pt x="33" y="0"/>
                    </a:lnTo>
                    <a:lnTo>
                      <a:pt x="57" y="47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17" name="Freeform 1937"/>
              <p:cNvSpPr>
                <a:spLocks/>
              </p:cNvSpPr>
              <p:nvPr/>
            </p:nvSpPr>
            <p:spPr bwMode="auto">
              <a:xfrm>
                <a:off x="1359" y="2318"/>
                <a:ext cx="58" cy="54"/>
              </a:xfrm>
              <a:custGeom>
                <a:avLst/>
                <a:gdLst>
                  <a:gd name="T0" fmla="*/ 24 w 58"/>
                  <a:gd name="T1" fmla="*/ 33 h 54"/>
                  <a:gd name="T2" fmla="*/ 0 w 58"/>
                  <a:gd name="T3" fmla="*/ 53 h 54"/>
                  <a:gd name="T4" fmla="*/ 33 w 58"/>
                  <a:gd name="T5" fmla="*/ 33 h 54"/>
                  <a:gd name="T6" fmla="*/ 57 w 58"/>
                  <a:gd name="T7" fmla="*/ 0 h 54"/>
                  <a:gd name="T8" fmla="*/ 24 w 58"/>
                  <a:gd name="T9" fmla="*/ 3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33"/>
                    </a:moveTo>
                    <a:lnTo>
                      <a:pt x="0" y="53"/>
                    </a:lnTo>
                    <a:lnTo>
                      <a:pt x="33" y="33"/>
                    </a:lnTo>
                    <a:lnTo>
                      <a:pt x="57" y="0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18" name="Freeform 1938"/>
              <p:cNvSpPr>
                <a:spLocks/>
              </p:cNvSpPr>
              <p:nvPr/>
            </p:nvSpPr>
            <p:spPr bwMode="auto">
              <a:xfrm>
                <a:off x="1219" y="2538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29 h 73"/>
                  <a:gd name="T4" fmla="*/ 33 w 58"/>
                  <a:gd name="T5" fmla="*/ 0 h 73"/>
                  <a:gd name="T6" fmla="*/ 57 w 58"/>
                  <a:gd name="T7" fmla="*/ 34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29"/>
                    </a:lnTo>
                    <a:lnTo>
                      <a:pt x="33" y="0"/>
                    </a:lnTo>
                    <a:lnTo>
                      <a:pt x="57" y="34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19" name="Freeform 1939"/>
              <p:cNvSpPr>
                <a:spLocks/>
              </p:cNvSpPr>
              <p:nvPr/>
            </p:nvSpPr>
            <p:spPr bwMode="auto">
              <a:xfrm>
                <a:off x="1291" y="2395"/>
                <a:ext cx="63" cy="49"/>
              </a:xfrm>
              <a:custGeom>
                <a:avLst/>
                <a:gdLst>
                  <a:gd name="T0" fmla="*/ 29 w 63"/>
                  <a:gd name="T1" fmla="*/ 48 h 49"/>
                  <a:gd name="T2" fmla="*/ 0 w 63"/>
                  <a:gd name="T3" fmla="*/ 38 h 49"/>
                  <a:gd name="T4" fmla="*/ 33 w 63"/>
                  <a:gd name="T5" fmla="*/ 4 h 49"/>
                  <a:gd name="T6" fmla="*/ 62 w 63"/>
                  <a:gd name="T7" fmla="*/ 0 h 49"/>
                  <a:gd name="T8" fmla="*/ 29 w 63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9"/>
                  <a:gd name="T17" fmla="*/ 63 w 63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9">
                    <a:moveTo>
                      <a:pt x="29" y="48"/>
                    </a:moveTo>
                    <a:lnTo>
                      <a:pt x="0" y="38"/>
                    </a:lnTo>
                    <a:lnTo>
                      <a:pt x="33" y="4"/>
                    </a:lnTo>
                    <a:lnTo>
                      <a:pt x="62" y="0"/>
                    </a:lnTo>
                    <a:lnTo>
                      <a:pt x="29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20" name="Freeform 1940"/>
              <p:cNvSpPr>
                <a:spLocks/>
              </p:cNvSpPr>
              <p:nvPr/>
            </p:nvSpPr>
            <p:spPr bwMode="auto">
              <a:xfrm>
                <a:off x="1324" y="2351"/>
                <a:ext cx="60" cy="49"/>
              </a:xfrm>
              <a:custGeom>
                <a:avLst/>
                <a:gdLst>
                  <a:gd name="T0" fmla="*/ 30 w 60"/>
                  <a:gd name="T1" fmla="*/ 44 h 49"/>
                  <a:gd name="T2" fmla="*/ 0 w 60"/>
                  <a:gd name="T3" fmla="*/ 48 h 49"/>
                  <a:gd name="T4" fmla="*/ 35 w 60"/>
                  <a:gd name="T5" fmla="*/ 20 h 49"/>
                  <a:gd name="T6" fmla="*/ 59 w 60"/>
                  <a:gd name="T7" fmla="*/ 0 h 49"/>
                  <a:gd name="T8" fmla="*/ 30 w 60"/>
                  <a:gd name="T9" fmla="*/ 4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30" y="44"/>
                    </a:moveTo>
                    <a:lnTo>
                      <a:pt x="0" y="48"/>
                    </a:lnTo>
                    <a:lnTo>
                      <a:pt x="35" y="20"/>
                    </a:lnTo>
                    <a:lnTo>
                      <a:pt x="59" y="0"/>
                    </a:lnTo>
                    <a:lnTo>
                      <a:pt x="30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21" name="Freeform 1941"/>
              <p:cNvSpPr>
                <a:spLocks/>
              </p:cNvSpPr>
              <p:nvPr/>
            </p:nvSpPr>
            <p:spPr bwMode="auto">
              <a:xfrm>
                <a:off x="1767" y="2395"/>
                <a:ext cx="57" cy="39"/>
              </a:xfrm>
              <a:custGeom>
                <a:avLst/>
                <a:gdLst>
                  <a:gd name="T0" fmla="*/ 28 w 57"/>
                  <a:gd name="T1" fmla="*/ 28 h 39"/>
                  <a:gd name="T2" fmla="*/ 0 w 57"/>
                  <a:gd name="T3" fmla="*/ 38 h 39"/>
                  <a:gd name="T4" fmla="*/ 32 w 57"/>
                  <a:gd name="T5" fmla="*/ 28 h 39"/>
                  <a:gd name="T6" fmla="*/ 56 w 57"/>
                  <a:gd name="T7" fmla="*/ 0 h 39"/>
                  <a:gd name="T8" fmla="*/ 28 w 57"/>
                  <a:gd name="T9" fmla="*/ 28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9"/>
                  <a:gd name="T17" fmla="*/ 57 w 57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9">
                    <a:moveTo>
                      <a:pt x="28" y="28"/>
                    </a:moveTo>
                    <a:lnTo>
                      <a:pt x="0" y="38"/>
                    </a:lnTo>
                    <a:lnTo>
                      <a:pt x="32" y="28"/>
                    </a:lnTo>
                    <a:lnTo>
                      <a:pt x="56" y="0"/>
                    </a:lnTo>
                    <a:lnTo>
                      <a:pt x="28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22" name="Freeform 1942"/>
              <p:cNvSpPr>
                <a:spLocks/>
              </p:cNvSpPr>
              <p:nvPr/>
            </p:nvSpPr>
            <p:spPr bwMode="auto">
              <a:xfrm>
                <a:off x="1252" y="2491"/>
                <a:ext cx="60" cy="82"/>
              </a:xfrm>
              <a:custGeom>
                <a:avLst/>
                <a:gdLst>
                  <a:gd name="T0" fmla="*/ 24 w 60"/>
                  <a:gd name="T1" fmla="*/ 81 h 82"/>
                  <a:gd name="T2" fmla="*/ 0 w 60"/>
                  <a:gd name="T3" fmla="*/ 47 h 82"/>
                  <a:gd name="T4" fmla="*/ 35 w 60"/>
                  <a:gd name="T5" fmla="*/ 0 h 82"/>
                  <a:gd name="T6" fmla="*/ 59 w 60"/>
                  <a:gd name="T7" fmla="*/ 24 h 82"/>
                  <a:gd name="T8" fmla="*/ 24 w 60"/>
                  <a:gd name="T9" fmla="*/ 8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2"/>
                  <a:gd name="T17" fmla="*/ 60 w 60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2">
                    <a:moveTo>
                      <a:pt x="24" y="81"/>
                    </a:moveTo>
                    <a:lnTo>
                      <a:pt x="0" y="47"/>
                    </a:lnTo>
                    <a:lnTo>
                      <a:pt x="35" y="0"/>
                    </a:lnTo>
                    <a:lnTo>
                      <a:pt x="59" y="24"/>
                    </a:lnTo>
                    <a:lnTo>
                      <a:pt x="24" y="8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23" name="Freeform 1943"/>
              <p:cNvSpPr>
                <a:spLocks/>
              </p:cNvSpPr>
              <p:nvPr/>
            </p:nvSpPr>
            <p:spPr bwMode="auto">
              <a:xfrm>
                <a:off x="1171" y="2438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9 h 73"/>
                  <a:gd name="T4" fmla="*/ 29 w 58"/>
                  <a:gd name="T5" fmla="*/ 0 h 73"/>
                  <a:gd name="T6" fmla="*/ 57 w 58"/>
                  <a:gd name="T7" fmla="*/ 53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9"/>
                    </a:lnTo>
                    <a:lnTo>
                      <a:pt x="29" y="0"/>
                    </a:lnTo>
                    <a:lnTo>
                      <a:pt x="57" y="53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24" name="Freeform 1944"/>
              <p:cNvSpPr>
                <a:spLocks/>
              </p:cNvSpPr>
              <p:nvPr/>
            </p:nvSpPr>
            <p:spPr bwMode="auto">
              <a:xfrm>
                <a:off x="1569" y="2308"/>
                <a:ext cx="59" cy="54"/>
              </a:xfrm>
              <a:custGeom>
                <a:avLst/>
                <a:gdLst>
                  <a:gd name="T0" fmla="*/ 24 w 59"/>
                  <a:gd name="T1" fmla="*/ 19 h 54"/>
                  <a:gd name="T2" fmla="*/ 0 w 59"/>
                  <a:gd name="T3" fmla="*/ 0 h 54"/>
                  <a:gd name="T4" fmla="*/ 29 w 59"/>
                  <a:gd name="T5" fmla="*/ 39 h 54"/>
                  <a:gd name="T6" fmla="*/ 58 w 59"/>
                  <a:gd name="T7" fmla="*/ 53 h 54"/>
                  <a:gd name="T8" fmla="*/ 24 w 59"/>
                  <a:gd name="T9" fmla="*/ 1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19"/>
                    </a:moveTo>
                    <a:lnTo>
                      <a:pt x="0" y="0"/>
                    </a:lnTo>
                    <a:lnTo>
                      <a:pt x="29" y="39"/>
                    </a:lnTo>
                    <a:lnTo>
                      <a:pt x="58" y="53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25" name="Freeform 1945"/>
              <p:cNvSpPr>
                <a:spLocks/>
              </p:cNvSpPr>
              <p:nvPr/>
            </p:nvSpPr>
            <p:spPr bwMode="auto">
              <a:xfrm>
                <a:off x="1185" y="2567"/>
                <a:ext cx="59" cy="64"/>
              </a:xfrm>
              <a:custGeom>
                <a:avLst/>
                <a:gdLst>
                  <a:gd name="T0" fmla="*/ 29 w 59"/>
                  <a:gd name="T1" fmla="*/ 63 h 64"/>
                  <a:gd name="T2" fmla="*/ 0 w 59"/>
                  <a:gd name="T3" fmla="*/ 19 h 64"/>
                  <a:gd name="T4" fmla="*/ 34 w 59"/>
                  <a:gd name="T5" fmla="*/ 0 h 64"/>
                  <a:gd name="T6" fmla="*/ 58 w 59"/>
                  <a:gd name="T7" fmla="*/ 43 h 64"/>
                  <a:gd name="T8" fmla="*/ 29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9" y="63"/>
                    </a:moveTo>
                    <a:lnTo>
                      <a:pt x="0" y="19"/>
                    </a:lnTo>
                    <a:lnTo>
                      <a:pt x="34" y="0"/>
                    </a:lnTo>
                    <a:lnTo>
                      <a:pt x="58" y="43"/>
                    </a:lnTo>
                    <a:lnTo>
                      <a:pt x="29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26" name="Freeform 1946"/>
              <p:cNvSpPr>
                <a:spLocks/>
              </p:cNvSpPr>
              <p:nvPr/>
            </p:nvSpPr>
            <p:spPr bwMode="auto">
              <a:xfrm>
                <a:off x="1065" y="2260"/>
                <a:ext cx="64" cy="44"/>
              </a:xfrm>
              <a:custGeom>
                <a:avLst/>
                <a:gdLst>
                  <a:gd name="T0" fmla="*/ 29 w 64"/>
                  <a:gd name="T1" fmla="*/ 24 h 44"/>
                  <a:gd name="T2" fmla="*/ 0 w 64"/>
                  <a:gd name="T3" fmla="*/ 0 h 44"/>
                  <a:gd name="T4" fmla="*/ 34 w 64"/>
                  <a:gd name="T5" fmla="*/ 24 h 44"/>
                  <a:gd name="T6" fmla="*/ 63 w 64"/>
                  <a:gd name="T7" fmla="*/ 43 h 44"/>
                  <a:gd name="T8" fmla="*/ 29 w 64"/>
                  <a:gd name="T9" fmla="*/ 2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4"/>
                  <a:gd name="T17" fmla="*/ 64 w 6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4">
                    <a:moveTo>
                      <a:pt x="29" y="24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63" y="43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27" name="Freeform 1947"/>
              <p:cNvSpPr>
                <a:spLocks/>
              </p:cNvSpPr>
              <p:nvPr/>
            </p:nvSpPr>
            <p:spPr bwMode="auto">
              <a:xfrm>
                <a:off x="1675" y="2419"/>
                <a:ext cx="58" cy="34"/>
              </a:xfrm>
              <a:custGeom>
                <a:avLst/>
                <a:gdLst>
                  <a:gd name="T0" fmla="*/ 24 w 58"/>
                  <a:gd name="T1" fmla="*/ 33 h 34"/>
                  <a:gd name="T2" fmla="*/ 0 w 58"/>
                  <a:gd name="T3" fmla="*/ 0 h 34"/>
                  <a:gd name="T4" fmla="*/ 33 w 58"/>
                  <a:gd name="T5" fmla="*/ 9 h 34"/>
                  <a:gd name="T6" fmla="*/ 57 w 58"/>
                  <a:gd name="T7" fmla="*/ 24 h 34"/>
                  <a:gd name="T8" fmla="*/ 24 w 58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4" y="33"/>
                    </a:moveTo>
                    <a:lnTo>
                      <a:pt x="0" y="0"/>
                    </a:lnTo>
                    <a:lnTo>
                      <a:pt x="33" y="9"/>
                    </a:lnTo>
                    <a:lnTo>
                      <a:pt x="57" y="24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28" name="Freeform 1948"/>
              <p:cNvSpPr>
                <a:spLocks/>
              </p:cNvSpPr>
              <p:nvPr/>
            </p:nvSpPr>
            <p:spPr bwMode="auto">
              <a:xfrm>
                <a:off x="1161" y="2510"/>
                <a:ext cx="59" cy="77"/>
              </a:xfrm>
              <a:custGeom>
                <a:avLst/>
                <a:gdLst>
                  <a:gd name="T0" fmla="*/ 24 w 59"/>
                  <a:gd name="T1" fmla="*/ 76 h 77"/>
                  <a:gd name="T2" fmla="*/ 0 w 59"/>
                  <a:gd name="T3" fmla="*/ 14 h 77"/>
                  <a:gd name="T4" fmla="*/ 34 w 59"/>
                  <a:gd name="T5" fmla="*/ 0 h 77"/>
                  <a:gd name="T6" fmla="*/ 58 w 59"/>
                  <a:gd name="T7" fmla="*/ 57 h 77"/>
                  <a:gd name="T8" fmla="*/ 24 w 59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7"/>
                  <a:gd name="T17" fmla="*/ 59 w 5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7">
                    <a:moveTo>
                      <a:pt x="24" y="76"/>
                    </a:moveTo>
                    <a:lnTo>
                      <a:pt x="0" y="14"/>
                    </a:lnTo>
                    <a:lnTo>
                      <a:pt x="34" y="0"/>
                    </a:lnTo>
                    <a:lnTo>
                      <a:pt x="58" y="57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29" name="Freeform 1949"/>
              <p:cNvSpPr>
                <a:spLocks/>
              </p:cNvSpPr>
              <p:nvPr/>
            </p:nvSpPr>
            <p:spPr bwMode="auto">
              <a:xfrm>
                <a:off x="1243" y="2572"/>
                <a:ext cx="63" cy="63"/>
              </a:xfrm>
              <a:custGeom>
                <a:avLst/>
                <a:gdLst>
                  <a:gd name="T0" fmla="*/ 29 w 63"/>
                  <a:gd name="T1" fmla="*/ 62 h 63"/>
                  <a:gd name="T2" fmla="*/ 0 w 63"/>
                  <a:gd name="T3" fmla="*/ 38 h 63"/>
                  <a:gd name="T4" fmla="*/ 33 w 63"/>
                  <a:gd name="T5" fmla="*/ 0 h 63"/>
                  <a:gd name="T6" fmla="*/ 62 w 63"/>
                  <a:gd name="T7" fmla="*/ 19 h 63"/>
                  <a:gd name="T8" fmla="*/ 29 w 63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63"/>
                  <a:gd name="T17" fmla="*/ 63 w 6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63">
                    <a:moveTo>
                      <a:pt x="29" y="62"/>
                    </a:moveTo>
                    <a:lnTo>
                      <a:pt x="0" y="38"/>
                    </a:lnTo>
                    <a:lnTo>
                      <a:pt x="33" y="0"/>
                    </a:lnTo>
                    <a:lnTo>
                      <a:pt x="62" y="19"/>
                    </a:lnTo>
                    <a:lnTo>
                      <a:pt x="29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30" name="Freeform 1950"/>
              <p:cNvSpPr>
                <a:spLocks/>
              </p:cNvSpPr>
              <p:nvPr/>
            </p:nvSpPr>
            <p:spPr bwMode="auto">
              <a:xfrm>
                <a:off x="1143" y="2380"/>
                <a:ext cx="58" cy="68"/>
              </a:xfrm>
              <a:custGeom>
                <a:avLst/>
                <a:gdLst>
                  <a:gd name="T0" fmla="*/ 29 w 58"/>
                  <a:gd name="T1" fmla="*/ 67 h 68"/>
                  <a:gd name="T2" fmla="*/ 0 w 58"/>
                  <a:gd name="T3" fmla="*/ 0 h 68"/>
                  <a:gd name="T4" fmla="*/ 33 w 58"/>
                  <a:gd name="T5" fmla="*/ 5 h 68"/>
                  <a:gd name="T6" fmla="*/ 57 w 58"/>
                  <a:gd name="T7" fmla="*/ 58 h 68"/>
                  <a:gd name="T8" fmla="*/ 29 w 58"/>
                  <a:gd name="T9" fmla="*/ 6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8"/>
                  <a:gd name="T17" fmla="*/ 58 w 5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8">
                    <a:moveTo>
                      <a:pt x="29" y="67"/>
                    </a:moveTo>
                    <a:lnTo>
                      <a:pt x="0" y="0"/>
                    </a:lnTo>
                    <a:lnTo>
                      <a:pt x="33" y="5"/>
                    </a:lnTo>
                    <a:lnTo>
                      <a:pt x="57" y="58"/>
                    </a:lnTo>
                    <a:lnTo>
                      <a:pt x="29" y="6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31" name="Freeform 1951"/>
              <p:cNvSpPr>
                <a:spLocks/>
              </p:cNvSpPr>
              <p:nvPr/>
            </p:nvSpPr>
            <p:spPr bwMode="auto">
              <a:xfrm>
                <a:off x="1732" y="2423"/>
                <a:ext cx="64" cy="30"/>
              </a:xfrm>
              <a:custGeom>
                <a:avLst/>
                <a:gdLst>
                  <a:gd name="T0" fmla="*/ 29 w 64"/>
                  <a:gd name="T1" fmla="*/ 29 h 30"/>
                  <a:gd name="T2" fmla="*/ 0 w 64"/>
                  <a:gd name="T3" fmla="*/ 20 h 30"/>
                  <a:gd name="T4" fmla="*/ 34 w 64"/>
                  <a:gd name="T5" fmla="*/ 10 h 30"/>
                  <a:gd name="T6" fmla="*/ 63 w 64"/>
                  <a:gd name="T7" fmla="*/ 0 h 30"/>
                  <a:gd name="T8" fmla="*/ 29 w 64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0"/>
                  <a:gd name="T17" fmla="*/ 64 w 6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0">
                    <a:moveTo>
                      <a:pt x="29" y="29"/>
                    </a:moveTo>
                    <a:lnTo>
                      <a:pt x="0" y="20"/>
                    </a:lnTo>
                    <a:lnTo>
                      <a:pt x="34" y="10"/>
                    </a:lnTo>
                    <a:lnTo>
                      <a:pt x="63" y="0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32" name="Freeform 1952"/>
              <p:cNvSpPr>
                <a:spLocks/>
              </p:cNvSpPr>
              <p:nvPr/>
            </p:nvSpPr>
            <p:spPr bwMode="auto">
              <a:xfrm>
                <a:off x="1891" y="2323"/>
                <a:ext cx="58" cy="39"/>
              </a:xfrm>
              <a:custGeom>
                <a:avLst/>
                <a:gdLst>
                  <a:gd name="T0" fmla="*/ 24 w 58"/>
                  <a:gd name="T1" fmla="*/ 0 h 39"/>
                  <a:gd name="T2" fmla="*/ 0 w 58"/>
                  <a:gd name="T3" fmla="*/ 38 h 39"/>
                  <a:gd name="T4" fmla="*/ 33 w 58"/>
                  <a:gd name="T5" fmla="*/ 33 h 39"/>
                  <a:gd name="T6" fmla="*/ 57 w 58"/>
                  <a:gd name="T7" fmla="*/ 0 h 39"/>
                  <a:gd name="T8" fmla="*/ 24 w 5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0"/>
                    </a:moveTo>
                    <a:lnTo>
                      <a:pt x="0" y="38"/>
                    </a:lnTo>
                    <a:lnTo>
                      <a:pt x="33" y="33"/>
                    </a:lnTo>
                    <a:lnTo>
                      <a:pt x="57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33" name="Freeform 1953"/>
              <p:cNvSpPr>
                <a:spLocks/>
              </p:cNvSpPr>
              <p:nvPr/>
            </p:nvSpPr>
            <p:spPr bwMode="auto">
              <a:xfrm>
                <a:off x="1215" y="2610"/>
                <a:ext cx="58" cy="45"/>
              </a:xfrm>
              <a:custGeom>
                <a:avLst/>
                <a:gdLst>
                  <a:gd name="T0" fmla="*/ 24 w 58"/>
                  <a:gd name="T1" fmla="*/ 44 h 45"/>
                  <a:gd name="T2" fmla="*/ 0 w 58"/>
                  <a:gd name="T3" fmla="*/ 20 h 45"/>
                  <a:gd name="T4" fmla="*/ 29 w 58"/>
                  <a:gd name="T5" fmla="*/ 0 h 45"/>
                  <a:gd name="T6" fmla="*/ 57 w 58"/>
                  <a:gd name="T7" fmla="*/ 24 h 45"/>
                  <a:gd name="T8" fmla="*/ 24 w 58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5"/>
                  <a:gd name="T17" fmla="*/ 58 w 5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5">
                    <a:moveTo>
                      <a:pt x="24" y="44"/>
                    </a:moveTo>
                    <a:lnTo>
                      <a:pt x="0" y="20"/>
                    </a:lnTo>
                    <a:lnTo>
                      <a:pt x="29" y="0"/>
                    </a:lnTo>
                    <a:lnTo>
                      <a:pt x="57" y="24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34" name="Freeform 1954"/>
              <p:cNvSpPr>
                <a:spLocks/>
              </p:cNvSpPr>
              <p:nvPr/>
            </p:nvSpPr>
            <p:spPr bwMode="auto">
              <a:xfrm>
                <a:off x="1008" y="2260"/>
                <a:ext cx="58" cy="1"/>
              </a:xfrm>
              <a:custGeom>
                <a:avLst/>
                <a:gdLst>
                  <a:gd name="T0" fmla="*/ 28 w 58"/>
                  <a:gd name="T1" fmla="*/ 0 h 1"/>
                  <a:gd name="T2" fmla="*/ 0 w 58"/>
                  <a:gd name="T3" fmla="*/ 0 h 1"/>
                  <a:gd name="T4" fmla="*/ 33 w 58"/>
                  <a:gd name="T5" fmla="*/ 0 h 1"/>
                  <a:gd name="T6" fmla="*/ 57 w 58"/>
                  <a:gd name="T7" fmla="*/ 0 h 1"/>
                  <a:gd name="T8" fmla="*/ 28 w 5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"/>
                  <a:gd name="T17" fmla="*/ 58 w 5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">
                    <a:moveTo>
                      <a:pt x="28" y="0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35" name="Freeform 1955"/>
              <p:cNvSpPr>
                <a:spLocks/>
              </p:cNvSpPr>
              <p:nvPr/>
            </p:nvSpPr>
            <p:spPr bwMode="auto">
              <a:xfrm>
                <a:off x="1287" y="2443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48 h 73"/>
                  <a:gd name="T4" fmla="*/ 33 w 58"/>
                  <a:gd name="T5" fmla="*/ 0 h 73"/>
                  <a:gd name="T6" fmla="*/ 57 w 58"/>
                  <a:gd name="T7" fmla="*/ 14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48"/>
                    </a:lnTo>
                    <a:lnTo>
                      <a:pt x="33" y="0"/>
                    </a:lnTo>
                    <a:lnTo>
                      <a:pt x="57" y="14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36" name="Freeform 1956"/>
              <p:cNvSpPr>
                <a:spLocks/>
              </p:cNvSpPr>
              <p:nvPr/>
            </p:nvSpPr>
            <p:spPr bwMode="auto">
              <a:xfrm>
                <a:off x="1095" y="2284"/>
                <a:ext cx="58" cy="54"/>
              </a:xfrm>
              <a:custGeom>
                <a:avLst/>
                <a:gdLst>
                  <a:gd name="T0" fmla="*/ 24 w 58"/>
                  <a:gd name="T1" fmla="*/ 39 h 54"/>
                  <a:gd name="T2" fmla="*/ 0 w 58"/>
                  <a:gd name="T3" fmla="*/ 0 h 54"/>
                  <a:gd name="T4" fmla="*/ 33 w 58"/>
                  <a:gd name="T5" fmla="*/ 19 h 54"/>
                  <a:gd name="T6" fmla="*/ 57 w 58"/>
                  <a:gd name="T7" fmla="*/ 53 h 54"/>
                  <a:gd name="T8" fmla="*/ 24 w 58"/>
                  <a:gd name="T9" fmla="*/ 3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39"/>
                    </a:moveTo>
                    <a:lnTo>
                      <a:pt x="0" y="0"/>
                    </a:lnTo>
                    <a:lnTo>
                      <a:pt x="33" y="19"/>
                    </a:lnTo>
                    <a:lnTo>
                      <a:pt x="57" y="53"/>
                    </a:lnTo>
                    <a:lnTo>
                      <a:pt x="24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37" name="Freeform 1957"/>
              <p:cNvSpPr>
                <a:spLocks/>
              </p:cNvSpPr>
              <p:nvPr/>
            </p:nvSpPr>
            <p:spPr bwMode="auto">
              <a:xfrm>
                <a:off x="1119" y="2323"/>
                <a:ext cx="58" cy="63"/>
              </a:xfrm>
              <a:custGeom>
                <a:avLst/>
                <a:gdLst>
                  <a:gd name="T0" fmla="*/ 24 w 58"/>
                  <a:gd name="T1" fmla="*/ 57 h 63"/>
                  <a:gd name="T2" fmla="*/ 0 w 58"/>
                  <a:gd name="T3" fmla="*/ 0 h 63"/>
                  <a:gd name="T4" fmla="*/ 33 w 58"/>
                  <a:gd name="T5" fmla="*/ 14 h 63"/>
                  <a:gd name="T6" fmla="*/ 57 w 58"/>
                  <a:gd name="T7" fmla="*/ 62 h 63"/>
                  <a:gd name="T8" fmla="*/ 24 w 58"/>
                  <a:gd name="T9" fmla="*/ 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57"/>
                    </a:moveTo>
                    <a:lnTo>
                      <a:pt x="0" y="0"/>
                    </a:lnTo>
                    <a:lnTo>
                      <a:pt x="33" y="14"/>
                    </a:lnTo>
                    <a:lnTo>
                      <a:pt x="57" y="62"/>
                    </a:lnTo>
                    <a:lnTo>
                      <a:pt x="24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38" name="Freeform 1958"/>
              <p:cNvSpPr>
                <a:spLocks/>
              </p:cNvSpPr>
              <p:nvPr/>
            </p:nvSpPr>
            <p:spPr bwMode="auto">
              <a:xfrm>
                <a:off x="1276" y="2515"/>
                <a:ext cx="60" cy="77"/>
              </a:xfrm>
              <a:custGeom>
                <a:avLst/>
                <a:gdLst>
                  <a:gd name="T0" fmla="*/ 30 w 60"/>
                  <a:gd name="T1" fmla="*/ 76 h 77"/>
                  <a:gd name="T2" fmla="*/ 0 w 60"/>
                  <a:gd name="T3" fmla="*/ 57 h 77"/>
                  <a:gd name="T4" fmla="*/ 35 w 60"/>
                  <a:gd name="T5" fmla="*/ 0 h 77"/>
                  <a:gd name="T6" fmla="*/ 59 w 60"/>
                  <a:gd name="T7" fmla="*/ 19 h 77"/>
                  <a:gd name="T8" fmla="*/ 30 w 60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7"/>
                  <a:gd name="T17" fmla="*/ 60 w 60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7">
                    <a:moveTo>
                      <a:pt x="30" y="76"/>
                    </a:moveTo>
                    <a:lnTo>
                      <a:pt x="0" y="57"/>
                    </a:lnTo>
                    <a:lnTo>
                      <a:pt x="35" y="0"/>
                    </a:lnTo>
                    <a:lnTo>
                      <a:pt x="59" y="19"/>
                    </a:lnTo>
                    <a:lnTo>
                      <a:pt x="30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39" name="Freeform 1959"/>
              <p:cNvSpPr>
                <a:spLocks/>
              </p:cNvSpPr>
              <p:nvPr/>
            </p:nvSpPr>
            <p:spPr bwMode="auto">
              <a:xfrm>
                <a:off x="1137" y="2447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10 h 78"/>
                  <a:gd name="T4" fmla="*/ 34 w 59"/>
                  <a:gd name="T5" fmla="*/ 0 h 78"/>
                  <a:gd name="T6" fmla="*/ 58 w 59"/>
                  <a:gd name="T7" fmla="*/ 63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63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40" name="Freeform 1960"/>
              <p:cNvSpPr>
                <a:spLocks/>
              </p:cNvSpPr>
              <p:nvPr/>
            </p:nvSpPr>
            <p:spPr bwMode="auto">
              <a:xfrm>
                <a:off x="1593" y="2327"/>
                <a:ext cx="59" cy="59"/>
              </a:xfrm>
              <a:custGeom>
                <a:avLst/>
                <a:gdLst>
                  <a:gd name="T0" fmla="*/ 24 w 59"/>
                  <a:gd name="T1" fmla="*/ 34 h 59"/>
                  <a:gd name="T2" fmla="*/ 0 w 59"/>
                  <a:gd name="T3" fmla="*/ 0 h 59"/>
                  <a:gd name="T4" fmla="*/ 34 w 59"/>
                  <a:gd name="T5" fmla="*/ 34 h 59"/>
                  <a:gd name="T6" fmla="*/ 58 w 59"/>
                  <a:gd name="T7" fmla="*/ 58 h 59"/>
                  <a:gd name="T8" fmla="*/ 24 w 59"/>
                  <a:gd name="T9" fmla="*/ 3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34"/>
                    </a:moveTo>
                    <a:lnTo>
                      <a:pt x="0" y="0"/>
                    </a:lnTo>
                    <a:lnTo>
                      <a:pt x="34" y="34"/>
                    </a:lnTo>
                    <a:lnTo>
                      <a:pt x="58" y="58"/>
                    </a:lnTo>
                    <a:lnTo>
                      <a:pt x="2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41" name="Freeform 1961"/>
              <p:cNvSpPr>
                <a:spLocks/>
              </p:cNvSpPr>
              <p:nvPr/>
            </p:nvSpPr>
            <p:spPr bwMode="auto">
              <a:xfrm>
                <a:off x="1449" y="2279"/>
                <a:ext cx="59" cy="21"/>
              </a:xfrm>
              <a:custGeom>
                <a:avLst/>
                <a:gdLst>
                  <a:gd name="T0" fmla="*/ 29 w 59"/>
                  <a:gd name="T1" fmla="*/ 0 h 21"/>
                  <a:gd name="T2" fmla="*/ 0 w 59"/>
                  <a:gd name="T3" fmla="*/ 20 h 21"/>
                  <a:gd name="T4" fmla="*/ 34 w 59"/>
                  <a:gd name="T5" fmla="*/ 20 h 21"/>
                  <a:gd name="T6" fmla="*/ 58 w 59"/>
                  <a:gd name="T7" fmla="*/ 0 h 21"/>
                  <a:gd name="T8" fmla="*/ 29 w 5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1"/>
                  <a:gd name="T17" fmla="*/ 59 w 5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1">
                    <a:moveTo>
                      <a:pt x="29" y="0"/>
                    </a:moveTo>
                    <a:lnTo>
                      <a:pt x="0" y="20"/>
                    </a:lnTo>
                    <a:lnTo>
                      <a:pt x="34" y="20"/>
                    </a:lnTo>
                    <a:lnTo>
                      <a:pt x="58" y="0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42" name="Freeform 1962"/>
              <p:cNvSpPr>
                <a:spLocks/>
              </p:cNvSpPr>
              <p:nvPr/>
            </p:nvSpPr>
            <p:spPr bwMode="auto">
              <a:xfrm>
                <a:off x="1699" y="2443"/>
                <a:ext cx="63" cy="44"/>
              </a:xfrm>
              <a:custGeom>
                <a:avLst/>
                <a:gdLst>
                  <a:gd name="T0" fmla="*/ 28 w 63"/>
                  <a:gd name="T1" fmla="*/ 43 h 44"/>
                  <a:gd name="T2" fmla="*/ 0 w 63"/>
                  <a:gd name="T3" fmla="*/ 9 h 44"/>
                  <a:gd name="T4" fmla="*/ 33 w 63"/>
                  <a:gd name="T5" fmla="*/ 0 h 44"/>
                  <a:gd name="T6" fmla="*/ 62 w 63"/>
                  <a:gd name="T7" fmla="*/ 9 h 44"/>
                  <a:gd name="T8" fmla="*/ 28 w 63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4"/>
                  <a:gd name="T17" fmla="*/ 63 w 6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4">
                    <a:moveTo>
                      <a:pt x="28" y="43"/>
                    </a:moveTo>
                    <a:lnTo>
                      <a:pt x="0" y="9"/>
                    </a:lnTo>
                    <a:lnTo>
                      <a:pt x="33" y="0"/>
                    </a:lnTo>
                    <a:lnTo>
                      <a:pt x="62" y="9"/>
                    </a:lnTo>
                    <a:lnTo>
                      <a:pt x="28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43" name="Freeform 1963"/>
              <p:cNvSpPr>
                <a:spLocks/>
              </p:cNvSpPr>
              <p:nvPr/>
            </p:nvSpPr>
            <p:spPr bwMode="auto">
              <a:xfrm>
                <a:off x="2007" y="2323"/>
                <a:ext cx="62" cy="44"/>
              </a:xfrm>
              <a:custGeom>
                <a:avLst/>
                <a:gdLst>
                  <a:gd name="T0" fmla="*/ 29 w 62"/>
                  <a:gd name="T1" fmla="*/ 4 h 44"/>
                  <a:gd name="T2" fmla="*/ 0 w 62"/>
                  <a:gd name="T3" fmla="*/ 0 h 44"/>
                  <a:gd name="T4" fmla="*/ 32 w 62"/>
                  <a:gd name="T5" fmla="*/ 38 h 44"/>
                  <a:gd name="T6" fmla="*/ 61 w 62"/>
                  <a:gd name="T7" fmla="*/ 43 h 44"/>
                  <a:gd name="T8" fmla="*/ 29 w 62"/>
                  <a:gd name="T9" fmla="*/ 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44"/>
                  <a:gd name="T17" fmla="*/ 62 w 6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44">
                    <a:moveTo>
                      <a:pt x="29" y="4"/>
                    </a:moveTo>
                    <a:lnTo>
                      <a:pt x="0" y="0"/>
                    </a:lnTo>
                    <a:lnTo>
                      <a:pt x="32" y="38"/>
                    </a:lnTo>
                    <a:lnTo>
                      <a:pt x="61" y="43"/>
                    </a:lnTo>
                    <a:lnTo>
                      <a:pt x="29" y="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44" name="Freeform 1964"/>
              <p:cNvSpPr>
                <a:spLocks/>
              </p:cNvSpPr>
              <p:nvPr/>
            </p:nvSpPr>
            <p:spPr bwMode="auto">
              <a:xfrm>
                <a:off x="1507" y="2279"/>
                <a:ext cx="63" cy="30"/>
              </a:xfrm>
              <a:custGeom>
                <a:avLst/>
                <a:gdLst>
                  <a:gd name="T0" fmla="*/ 29 w 63"/>
                  <a:gd name="T1" fmla="*/ 5 h 30"/>
                  <a:gd name="T2" fmla="*/ 0 w 63"/>
                  <a:gd name="T3" fmla="*/ 0 h 30"/>
                  <a:gd name="T4" fmla="*/ 33 w 63"/>
                  <a:gd name="T5" fmla="*/ 24 h 30"/>
                  <a:gd name="T6" fmla="*/ 62 w 63"/>
                  <a:gd name="T7" fmla="*/ 29 h 30"/>
                  <a:gd name="T8" fmla="*/ 29 w 63"/>
                  <a:gd name="T9" fmla="*/ 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30"/>
                  <a:gd name="T17" fmla="*/ 63 w 6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30">
                    <a:moveTo>
                      <a:pt x="29" y="5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62" y="29"/>
                    </a:lnTo>
                    <a:lnTo>
                      <a:pt x="29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45" name="Freeform 1965"/>
              <p:cNvSpPr>
                <a:spLocks/>
              </p:cNvSpPr>
              <p:nvPr/>
            </p:nvSpPr>
            <p:spPr bwMode="auto">
              <a:xfrm>
                <a:off x="1320" y="2395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48 h 63"/>
                  <a:gd name="T4" fmla="*/ 33 w 58"/>
                  <a:gd name="T5" fmla="*/ 0 h 63"/>
                  <a:gd name="T6" fmla="*/ 57 w 58"/>
                  <a:gd name="T7" fmla="*/ 0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48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46" name="Freeform 1966"/>
              <p:cNvSpPr>
                <a:spLocks/>
              </p:cNvSpPr>
              <p:nvPr/>
            </p:nvSpPr>
            <p:spPr bwMode="auto">
              <a:xfrm>
                <a:off x="1617" y="2361"/>
                <a:ext cx="59" cy="59"/>
              </a:xfrm>
              <a:custGeom>
                <a:avLst/>
                <a:gdLst>
                  <a:gd name="T0" fmla="*/ 24 w 59"/>
                  <a:gd name="T1" fmla="*/ 48 h 59"/>
                  <a:gd name="T2" fmla="*/ 0 w 59"/>
                  <a:gd name="T3" fmla="*/ 0 h 59"/>
                  <a:gd name="T4" fmla="*/ 34 w 59"/>
                  <a:gd name="T5" fmla="*/ 24 h 59"/>
                  <a:gd name="T6" fmla="*/ 58 w 59"/>
                  <a:gd name="T7" fmla="*/ 58 h 59"/>
                  <a:gd name="T8" fmla="*/ 24 w 59"/>
                  <a:gd name="T9" fmla="*/ 4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48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58" y="58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47" name="Freeform 1967"/>
              <p:cNvSpPr>
                <a:spLocks/>
              </p:cNvSpPr>
              <p:nvPr/>
            </p:nvSpPr>
            <p:spPr bwMode="auto">
              <a:xfrm>
                <a:off x="1857" y="2323"/>
                <a:ext cx="59" cy="53"/>
              </a:xfrm>
              <a:custGeom>
                <a:avLst/>
                <a:gdLst>
                  <a:gd name="T0" fmla="*/ 29 w 59"/>
                  <a:gd name="T1" fmla="*/ 19 h 53"/>
                  <a:gd name="T2" fmla="*/ 0 w 59"/>
                  <a:gd name="T3" fmla="*/ 52 h 53"/>
                  <a:gd name="T4" fmla="*/ 34 w 59"/>
                  <a:gd name="T5" fmla="*/ 38 h 53"/>
                  <a:gd name="T6" fmla="*/ 58 w 59"/>
                  <a:gd name="T7" fmla="*/ 0 h 53"/>
                  <a:gd name="T8" fmla="*/ 29 w 59"/>
                  <a:gd name="T9" fmla="*/ 19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3"/>
                  <a:gd name="T17" fmla="*/ 59 w 5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3">
                    <a:moveTo>
                      <a:pt x="29" y="19"/>
                    </a:moveTo>
                    <a:lnTo>
                      <a:pt x="0" y="52"/>
                    </a:lnTo>
                    <a:lnTo>
                      <a:pt x="34" y="38"/>
                    </a:lnTo>
                    <a:lnTo>
                      <a:pt x="58" y="0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48" name="Freeform 1968"/>
              <p:cNvSpPr>
                <a:spLocks/>
              </p:cNvSpPr>
              <p:nvPr/>
            </p:nvSpPr>
            <p:spPr bwMode="auto">
              <a:xfrm>
                <a:off x="1641" y="2409"/>
                <a:ext cx="59" cy="49"/>
              </a:xfrm>
              <a:custGeom>
                <a:avLst/>
                <a:gdLst>
                  <a:gd name="T0" fmla="*/ 29 w 59"/>
                  <a:gd name="T1" fmla="*/ 48 h 49"/>
                  <a:gd name="T2" fmla="*/ 0 w 59"/>
                  <a:gd name="T3" fmla="*/ 0 h 49"/>
                  <a:gd name="T4" fmla="*/ 34 w 59"/>
                  <a:gd name="T5" fmla="*/ 10 h 49"/>
                  <a:gd name="T6" fmla="*/ 58 w 59"/>
                  <a:gd name="T7" fmla="*/ 43 h 49"/>
                  <a:gd name="T8" fmla="*/ 29 w 5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9" y="48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58" y="43"/>
                    </a:lnTo>
                    <a:lnTo>
                      <a:pt x="29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49" name="Freeform 1969"/>
              <p:cNvSpPr>
                <a:spLocks/>
              </p:cNvSpPr>
              <p:nvPr/>
            </p:nvSpPr>
            <p:spPr bwMode="auto">
              <a:xfrm>
                <a:off x="1108" y="2380"/>
                <a:ext cx="64" cy="78"/>
              </a:xfrm>
              <a:custGeom>
                <a:avLst/>
                <a:gdLst>
                  <a:gd name="T0" fmla="*/ 29 w 64"/>
                  <a:gd name="T1" fmla="*/ 77 h 78"/>
                  <a:gd name="T2" fmla="*/ 0 w 64"/>
                  <a:gd name="T3" fmla="*/ 5 h 78"/>
                  <a:gd name="T4" fmla="*/ 34 w 64"/>
                  <a:gd name="T5" fmla="*/ 0 h 78"/>
                  <a:gd name="T6" fmla="*/ 63 w 64"/>
                  <a:gd name="T7" fmla="*/ 67 h 78"/>
                  <a:gd name="T8" fmla="*/ 29 w 64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8"/>
                  <a:gd name="T17" fmla="*/ 64 w 64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8">
                    <a:moveTo>
                      <a:pt x="29" y="77"/>
                    </a:moveTo>
                    <a:lnTo>
                      <a:pt x="0" y="5"/>
                    </a:lnTo>
                    <a:lnTo>
                      <a:pt x="34" y="0"/>
                    </a:lnTo>
                    <a:lnTo>
                      <a:pt x="63" y="67"/>
                    </a:lnTo>
                    <a:lnTo>
                      <a:pt x="29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50" name="Freeform 1970"/>
              <p:cNvSpPr>
                <a:spLocks/>
              </p:cNvSpPr>
              <p:nvPr/>
            </p:nvSpPr>
            <p:spPr bwMode="auto">
              <a:xfrm>
                <a:off x="1948" y="2303"/>
                <a:ext cx="60" cy="35"/>
              </a:xfrm>
              <a:custGeom>
                <a:avLst/>
                <a:gdLst>
                  <a:gd name="T0" fmla="*/ 30 w 60"/>
                  <a:gd name="T1" fmla="*/ 0 h 35"/>
                  <a:gd name="T2" fmla="*/ 0 w 60"/>
                  <a:gd name="T3" fmla="*/ 20 h 35"/>
                  <a:gd name="T4" fmla="*/ 35 w 60"/>
                  <a:gd name="T5" fmla="*/ 34 h 35"/>
                  <a:gd name="T6" fmla="*/ 59 w 60"/>
                  <a:gd name="T7" fmla="*/ 20 h 35"/>
                  <a:gd name="T8" fmla="*/ 30 w 60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5"/>
                  <a:gd name="T17" fmla="*/ 60 w 6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5">
                    <a:moveTo>
                      <a:pt x="30" y="0"/>
                    </a:moveTo>
                    <a:lnTo>
                      <a:pt x="0" y="20"/>
                    </a:lnTo>
                    <a:lnTo>
                      <a:pt x="35" y="34"/>
                    </a:lnTo>
                    <a:lnTo>
                      <a:pt x="59" y="2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51" name="Freeform 1971"/>
              <p:cNvSpPr>
                <a:spLocks/>
              </p:cNvSpPr>
              <p:nvPr/>
            </p:nvSpPr>
            <p:spPr bwMode="auto">
              <a:xfrm>
                <a:off x="1272" y="2591"/>
                <a:ext cx="58" cy="44"/>
              </a:xfrm>
              <a:custGeom>
                <a:avLst/>
                <a:gdLst>
                  <a:gd name="T0" fmla="*/ 24 w 58"/>
                  <a:gd name="T1" fmla="*/ 43 h 44"/>
                  <a:gd name="T2" fmla="*/ 0 w 58"/>
                  <a:gd name="T3" fmla="*/ 43 h 44"/>
                  <a:gd name="T4" fmla="*/ 33 w 58"/>
                  <a:gd name="T5" fmla="*/ 0 h 44"/>
                  <a:gd name="T6" fmla="*/ 57 w 58"/>
                  <a:gd name="T7" fmla="*/ 5 h 44"/>
                  <a:gd name="T8" fmla="*/ 24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43"/>
                    </a:moveTo>
                    <a:lnTo>
                      <a:pt x="0" y="43"/>
                    </a:lnTo>
                    <a:lnTo>
                      <a:pt x="33" y="0"/>
                    </a:lnTo>
                    <a:lnTo>
                      <a:pt x="57" y="5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52" name="Freeform 1972"/>
              <p:cNvSpPr>
                <a:spLocks/>
              </p:cNvSpPr>
              <p:nvPr/>
            </p:nvSpPr>
            <p:spPr bwMode="auto">
              <a:xfrm>
                <a:off x="1671" y="2452"/>
                <a:ext cx="57" cy="59"/>
              </a:xfrm>
              <a:custGeom>
                <a:avLst/>
                <a:gdLst>
                  <a:gd name="T0" fmla="*/ 24 w 57"/>
                  <a:gd name="T1" fmla="*/ 58 h 59"/>
                  <a:gd name="T2" fmla="*/ 0 w 57"/>
                  <a:gd name="T3" fmla="*/ 5 h 59"/>
                  <a:gd name="T4" fmla="*/ 28 w 57"/>
                  <a:gd name="T5" fmla="*/ 0 h 59"/>
                  <a:gd name="T6" fmla="*/ 56 w 57"/>
                  <a:gd name="T7" fmla="*/ 34 h 59"/>
                  <a:gd name="T8" fmla="*/ 24 w 57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24" y="58"/>
                    </a:moveTo>
                    <a:lnTo>
                      <a:pt x="0" y="5"/>
                    </a:lnTo>
                    <a:lnTo>
                      <a:pt x="28" y="0"/>
                    </a:lnTo>
                    <a:lnTo>
                      <a:pt x="56" y="34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53" name="Freeform 1973"/>
              <p:cNvSpPr>
                <a:spLocks/>
              </p:cNvSpPr>
              <p:nvPr/>
            </p:nvSpPr>
            <p:spPr bwMode="auto">
              <a:xfrm>
                <a:off x="1311" y="2457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58 h 78"/>
                  <a:gd name="T4" fmla="*/ 33 w 58"/>
                  <a:gd name="T5" fmla="*/ 0 h 78"/>
                  <a:gd name="T6" fmla="*/ 57 w 58"/>
                  <a:gd name="T7" fmla="*/ 10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58"/>
                    </a:lnTo>
                    <a:lnTo>
                      <a:pt x="33" y="0"/>
                    </a:lnTo>
                    <a:lnTo>
                      <a:pt x="57" y="10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54" name="Freeform 1974"/>
              <p:cNvSpPr>
                <a:spLocks/>
              </p:cNvSpPr>
              <p:nvPr/>
            </p:nvSpPr>
            <p:spPr bwMode="auto">
              <a:xfrm>
                <a:off x="1239" y="2634"/>
                <a:ext cx="58" cy="21"/>
              </a:xfrm>
              <a:custGeom>
                <a:avLst/>
                <a:gdLst>
                  <a:gd name="T0" fmla="*/ 24 w 58"/>
                  <a:gd name="T1" fmla="*/ 20 h 21"/>
                  <a:gd name="T2" fmla="*/ 0 w 58"/>
                  <a:gd name="T3" fmla="*/ 20 h 21"/>
                  <a:gd name="T4" fmla="*/ 33 w 58"/>
                  <a:gd name="T5" fmla="*/ 0 h 21"/>
                  <a:gd name="T6" fmla="*/ 57 w 58"/>
                  <a:gd name="T7" fmla="*/ 0 h 21"/>
                  <a:gd name="T8" fmla="*/ 24 w 58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1"/>
                  <a:gd name="T17" fmla="*/ 58 w 5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1">
                    <a:moveTo>
                      <a:pt x="24" y="20"/>
                    </a:moveTo>
                    <a:lnTo>
                      <a:pt x="0" y="20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55" name="Freeform 1975"/>
              <p:cNvSpPr>
                <a:spLocks/>
              </p:cNvSpPr>
              <p:nvPr/>
            </p:nvSpPr>
            <p:spPr bwMode="auto">
              <a:xfrm>
                <a:off x="1036" y="2260"/>
                <a:ext cx="60" cy="25"/>
              </a:xfrm>
              <a:custGeom>
                <a:avLst/>
                <a:gdLst>
                  <a:gd name="T0" fmla="*/ 24 w 60"/>
                  <a:gd name="T1" fmla="*/ 19 h 25"/>
                  <a:gd name="T2" fmla="*/ 0 w 60"/>
                  <a:gd name="T3" fmla="*/ 0 h 25"/>
                  <a:gd name="T4" fmla="*/ 30 w 60"/>
                  <a:gd name="T5" fmla="*/ 0 h 25"/>
                  <a:gd name="T6" fmla="*/ 59 w 60"/>
                  <a:gd name="T7" fmla="*/ 24 h 25"/>
                  <a:gd name="T8" fmla="*/ 24 w 60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5"/>
                  <a:gd name="T17" fmla="*/ 60 w 6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5">
                    <a:moveTo>
                      <a:pt x="24" y="19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59" y="24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56" name="Freeform 1976"/>
              <p:cNvSpPr>
                <a:spLocks/>
              </p:cNvSpPr>
              <p:nvPr/>
            </p:nvSpPr>
            <p:spPr bwMode="auto">
              <a:xfrm>
                <a:off x="1416" y="2279"/>
                <a:ext cx="64" cy="40"/>
              </a:xfrm>
              <a:custGeom>
                <a:avLst/>
                <a:gdLst>
                  <a:gd name="T0" fmla="*/ 28 w 64"/>
                  <a:gd name="T1" fmla="*/ 20 h 40"/>
                  <a:gd name="T2" fmla="*/ 0 w 64"/>
                  <a:gd name="T3" fmla="*/ 39 h 40"/>
                  <a:gd name="T4" fmla="*/ 34 w 64"/>
                  <a:gd name="T5" fmla="*/ 20 h 40"/>
                  <a:gd name="T6" fmla="*/ 63 w 64"/>
                  <a:gd name="T7" fmla="*/ 0 h 40"/>
                  <a:gd name="T8" fmla="*/ 28 w 64"/>
                  <a:gd name="T9" fmla="*/ 2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0"/>
                  <a:gd name="T17" fmla="*/ 64 w 6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0">
                    <a:moveTo>
                      <a:pt x="28" y="20"/>
                    </a:moveTo>
                    <a:lnTo>
                      <a:pt x="0" y="39"/>
                    </a:lnTo>
                    <a:lnTo>
                      <a:pt x="34" y="20"/>
                    </a:lnTo>
                    <a:lnTo>
                      <a:pt x="63" y="0"/>
                    </a:lnTo>
                    <a:lnTo>
                      <a:pt x="28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57" name="Freeform 1977"/>
              <p:cNvSpPr>
                <a:spLocks/>
              </p:cNvSpPr>
              <p:nvPr/>
            </p:nvSpPr>
            <p:spPr bwMode="auto">
              <a:xfrm>
                <a:off x="1695" y="2486"/>
                <a:ext cx="57" cy="73"/>
              </a:xfrm>
              <a:custGeom>
                <a:avLst/>
                <a:gdLst>
                  <a:gd name="T0" fmla="*/ 24 w 57"/>
                  <a:gd name="T1" fmla="*/ 72 h 73"/>
                  <a:gd name="T2" fmla="*/ 0 w 57"/>
                  <a:gd name="T3" fmla="*/ 24 h 73"/>
                  <a:gd name="T4" fmla="*/ 32 w 57"/>
                  <a:gd name="T5" fmla="*/ 0 h 73"/>
                  <a:gd name="T6" fmla="*/ 56 w 57"/>
                  <a:gd name="T7" fmla="*/ 29 h 73"/>
                  <a:gd name="T8" fmla="*/ 24 w 57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3"/>
                  <a:gd name="T17" fmla="*/ 57 w 57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3">
                    <a:moveTo>
                      <a:pt x="24" y="72"/>
                    </a:moveTo>
                    <a:lnTo>
                      <a:pt x="0" y="24"/>
                    </a:lnTo>
                    <a:lnTo>
                      <a:pt x="32" y="0"/>
                    </a:lnTo>
                    <a:lnTo>
                      <a:pt x="56" y="29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58" name="Freeform 1978"/>
              <p:cNvSpPr>
                <a:spLocks/>
              </p:cNvSpPr>
              <p:nvPr/>
            </p:nvSpPr>
            <p:spPr bwMode="auto">
              <a:xfrm>
                <a:off x="1353" y="2337"/>
                <a:ext cx="59" cy="59"/>
              </a:xfrm>
              <a:custGeom>
                <a:avLst/>
                <a:gdLst>
                  <a:gd name="T0" fmla="*/ 24 w 59"/>
                  <a:gd name="T1" fmla="*/ 58 h 59"/>
                  <a:gd name="T2" fmla="*/ 0 w 59"/>
                  <a:gd name="T3" fmla="*/ 58 h 59"/>
                  <a:gd name="T4" fmla="*/ 29 w 59"/>
                  <a:gd name="T5" fmla="*/ 14 h 59"/>
                  <a:gd name="T6" fmla="*/ 58 w 59"/>
                  <a:gd name="T7" fmla="*/ 0 h 59"/>
                  <a:gd name="T8" fmla="*/ 24 w 59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58"/>
                    </a:moveTo>
                    <a:lnTo>
                      <a:pt x="0" y="58"/>
                    </a:lnTo>
                    <a:lnTo>
                      <a:pt x="29" y="14"/>
                    </a:lnTo>
                    <a:lnTo>
                      <a:pt x="58" y="0"/>
                    </a:lnTo>
                    <a:lnTo>
                      <a:pt x="2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59" name="Freeform 1979"/>
              <p:cNvSpPr>
                <a:spLocks/>
              </p:cNvSpPr>
              <p:nvPr/>
            </p:nvSpPr>
            <p:spPr bwMode="auto">
              <a:xfrm>
                <a:off x="1727" y="2452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34 h 64"/>
                  <a:gd name="T4" fmla="*/ 34 w 59"/>
                  <a:gd name="T5" fmla="*/ 0 h 64"/>
                  <a:gd name="T6" fmla="*/ 58 w 59"/>
                  <a:gd name="T7" fmla="*/ 15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34"/>
                    </a:lnTo>
                    <a:lnTo>
                      <a:pt x="34" y="0"/>
                    </a:lnTo>
                    <a:lnTo>
                      <a:pt x="58" y="15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60" name="Freeform 1980"/>
              <p:cNvSpPr>
                <a:spLocks/>
              </p:cNvSpPr>
              <p:nvPr/>
            </p:nvSpPr>
            <p:spPr bwMode="auto">
              <a:xfrm>
                <a:off x="1660" y="2510"/>
                <a:ext cx="60" cy="82"/>
              </a:xfrm>
              <a:custGeom>
                <a:avLst/>
                <a:gdLst>
                  <a:gd name="T0" fmla="*/ 24 w 60"/>
                  <a:gd name="T1" fmla="*/ 81 h 82"/>
                  <a:gd name="T2" fmla="*/ 0 w 60"/>
                  <a:gd name="T3" fmla="*/ 24 h 82"/>
                  <a:gd name="T4" fmla="*/ 35 w 60"/>
                  <a:gd name="T5" fmla="*/ 0 h 82"/>
                  <a:gd name="T6" fmla="*/ 59 w 60"/>
                  <a:gd name="T7" fmla="*/ 48 h 82"/>
                  <a:gd name="T8" fmla="*/ 24 w 60"/>
                  <a:gd name="T9" fmla="*/ 8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2"/>
                  <a:gd name="T17" fmla="*/ 60 w 60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2">
                    <a:moveTo>
                      <a:pt x="24" y="81"/>
                    </a:moveTo>
                    <a:lnTo>
                      <a:pt x="0" y="24"/>
                    </a:lnTo>
                    <a:lnTo>
                      <a:pt x="35" y="0"/>
                    </a:lnTo>
                    <a:lnTo>
                      <a:pt x="59" y="48"/>
                    </a:lnTo>
                    <a:lnTo>
                      <a:pt x="24" y="8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61" name="Freeform 1981"/>
              <p:cNvSpPr>
                <a:spLocks/>
              </p:cNvSpPr>
              <p:nvPr/>
            </p:nvSpPr>
            <p:spPr bwMode="auto">
              <a:xfrm>
                <a:off x="1823" y="2342"/>
                <a:ext cx="65" cy="54"/>
              </a:xfrm>
              <a:custGeom>
                <a:avLst/>
                <a:gdLst>
                  <a:gd name="T0" fmla="*/ 29 w 65"/>
                  <a:gd name="T1" fmla="*/ 29 h 54"/>
                  <a:gd name="T2" fmla="*/ 0 w 65"/>
                  <a:gd name="T3" fmla="*/ 53 h 54"/>
                  <a:gd name="T4" fmla="*/ 35 w 65"/>
                  <a:gd name="T5" fmla="*/ 33 h 54"/>
                  <a:gd name="T6" fmla="*/ 64 w 65"/>
                  <a:gd name="T7" fmla="*/ 0 h 54"/>
                  <a:gd name="T8" fmla="*/ 29 w 65"/>
                  <a:gd name="T9" fmla="*/ 2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4"/>
                  <a:gd name="T17" fmla="*/ 65 w 65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4">
                    <a:moveTo>
                      <a:pt x="29" y="29"/>
                    </a:moveTo>
                    <a:lnTo>
                      <a:pt x="0" y="53"/>
                    </a:lnTo>
                    <a:lnTo>
                      <a:pt x="35" y="33"/>
                    </a:lnTo>
                    <a:lnTo>
                      <a:pt x="64" y="0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62" name="Freeform 1982"/>
              <p:cNvSpPr>
                <a:spLocks/>
              </p:cNvSpPr>
              <p:nvPr/>
            </p:nvSpPr>
            <p:spPr bwMode="auto">
              <a:xfrm>
                <a:off x="1305" y="2534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57 h 63"/>
                  <a:gd name="T4" fmla="*/ 29 w 59"/>
                  <a:gd name="T5" fmla="*/ 0 h 63"/>
                  <a:gd name="T6" fmla="*/ 58 w 59"/>
                  <a:gd name="T7" fmla="*/ 4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57"/>
                    </a:lnTo>
                    <a:lnTo>
                      <a:pt x="29" y="0"/>
                    </a:lnTo>
                    <a:lnTo>
                      <a:pt x="58" y="4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63" name="Freeform 1983"/>
              <p:cNvSpPr>
                <a:spLocks/>
              </p:cNvSpPr>
              <p:nvPr/>
            </p:nvSpPr>
            <p:spPr bwMode="auto">
              <a:xfrm>
                <a:off x="1684" y="2558"/>
                <a:ext cx="60" cy="73"/>
              </a:xfrm>
              <a:custGeom>
                <a:avLst/>
                <a:gdLst>
                  <a:gd name="T0" fmla="*/ 30 w 60"/>
                  <a:gd name="T1" fmla="*/ 72 h 73"/>
                  <a:gd name="T2" fmla="*/ 0 w 60"/>
                  <a:gd name="T3" fmla="*/ 33 h 73"/>
                  <a:gd name="T4" fmla="*/ 35 w 60"/>
                  <a:gd name="T5" fmla="*/ 0 h 73"/>
                  <a:gd name="T6" fmla="*/ 59 w 60"/>
                  <a:gd name="T7" fmla="*/ 33 h 73"/>
                  <a:gd name="T8" fmla="*/ 30 w 60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30" y="72"/>
                    </a:moveTo>
                    <a:lnTo>
                      <a:pt x="0" y="33"/>
                    </a:lnTo>
                    <a:lnTo>
                      <a:pt x="35" y="0"/>
                    </a:lnTo>
                    <a:lnTo>
                      <a:pt x="59" y="33"/>
                    </a:lnTo>
                    <a:lnTo>
                      <a:pt x="30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64" name="Freeform 1984"/>
              <p:cNvSpPr>
                <a:spLocks/>
              </p:cNvSpPr>
              <p:nvPr/>
            </p:nvSpPr>
            <p:spPr bwMode="auto">
              <a:xfrm>
                <a:off x="1761" y="2414"/>
                <a:ext cx="59" cy="54"/>
              </a:xfrm>
              <a:custGeom>
                <a:avLst/>
                <a:gdLst>
                  <a:gd name="T0" fmla="*/ 24 w 59"/>
                  <a:gd name="T1" fmla="*/ 53 h 54"/>
                  <a:gd name="T2" fmla="*/ 0 w 59"/>
                  <a:gd name="T3" fmla="*/ 38 h 54"/>
                  <a:gd name="T4" fmla="*/ 34 w 59"/>
                  <a:gd name="T5" fmla="*/ 9 h 54"/>
                  <a:gd name="T6" fmla="*/ 58 w 59"/>
                  <a:gd name="T7" fmla="*/ 0 h 54"/>
                  <a:gd name="T8" fmla="*/ 24 w 59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4"/>
                  <a:gd name="T17" fmla="*/ 59 w 5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4">
                    <a:moveTo>
                      <a:pt x="24" y="53"/>
                    </a:moveTo>
                    <a:lnTo>
                      <a:pt x="0" y="38"/>
                    </a:lnTo>
                    <a:lnTo>
                      <a:pt x="34" y="9"/>
                    </a:lnTo>
                    <a:lnTo>
                      <a:pt x="58" y="0"/>
                    </a:lnTo>
                    <a:lnTo>
                      <a:pt x="2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65" name="Freeform 1985"/>
              <p:cNvSpPr>
                <a:spLocks/>
              </p:cNvSpPr>
              <p:nvPr/>
            </p:nvSpPr>
            <p:spPr bwMode="auto">
              <a:xfrm>
                <a:off x="1084" y="2323"/>
                <a:ext cx="60" cy="63"/>
              </a:xfrm>
              <a:custGeom>
                <a:avLst/>
                <a:gdLst>
                  <a:gd name="T0" fmla="*/ 24 w 60"/>
                  <a:gd name="T1" fmla="*/ 62 h 63"/>
                  <a:gd name="T2" fmla="*/ 0 w 60"/>
                  <a:gd name="T3" fmla="*/ 4 h 63"/>
                  <a:gd name="T4" fmla="*/ 35 w 60"/>
                  <a:gd name="T5" fmla="*/ 0 h 63"/>
                  <a:gd name="T6" fmla="*/ 59 w 60"/>
                  <a:gd name="T7" fmla="*/ 57 h 63"/>
                  <a:gd name="T8" fmla="*/ 24 w 60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3"/>
                  <a:gd name="T17" fmla="*/ 60 w 6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3">
                    <a:moveTo>
                      <a:pt x="24" y="62"/>
                    </a:moveTo>
                    <a:lnTo>
                      <a:pt x="0" y="4"/>
                    </a:lnTo>
                    <a:lnTo>
                      <a:pt x="35" y="0"/>
                    </a:lnTo>
                    <a:lnTo>
                      <a:pt x="59" y="57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66" name="Freeform 1986"/>
              <p:cNvSpPr>
                <a:spLocks/>
              </p:cNvSpPr>
              <p:nvPr/>
            </p:nvSpPr>
            <p:spPr bwMode="auto">
              <a:xfrm>
                <a:off x="1383" y="2299"/>
                <a:ext cx="62" cy="53"/>
              </a:xfrm>
              <a:custGeom>
                <a:avLst/>
                <a:gdLst>
                  <a:gd name="T0" fmla="*/ 29 w 62"/>
                  <a:gd name="T1" fmla="*/ 38 h 53"/>
                  <a:gd name="T2" fmla="*/ 0 w 62"/>
                  <a:gd name="T3" fmla="*/ 52 h 53"/>
                  <a:gd name="T4" fmla="*/ 33 w 62"/>
                  <a:gd name="T5" fmla="*/ 19 h 53"/>
                  <a:gd name="T6" fmla="*/ 61 w 62"/>
                  <a:gd name="T7" fmla="*/ 0 h 53"/>
                  <a:gd name="T8" fmla="*/ 29 w 62"/>
                  <a:gd name="T9" fmla="*/ 38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3"/>
                  <a:gd name="T17" fmla="*/ 62 w 6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3">
                    <a:moveTo>
                      <a:pt x="29" y="38"/>
                    </a:moveTo>
                    <a:lnTo>
                      <a:pt x="0" y="52"/>
                    </a:lnTo>
                    <a:lnTo>
                      <a:pt x="33" y="19"/>
                    </a:lnTo>
                    <a:lnTo>
                      <a:pt x="61" y="0"/>
                    </a:lnTo>
                    <a:lnTo>
                      <a:pt x="29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67" name="Freeform 1987"/>
              <p:cNvSpPr>
                <a:spLocks/>
              </p:cNvSpPr>
              <p:nvPr/>
            </p:nvSpPr>
            <p:spPr bwMode="auto">
              <a:xfrm>
                <a:off x="1795" y="2371"/>
                <a:ext cx="58" cy="53"/>
              </a:xfrm>
              <a:custGeom>
                <a:avLst/>
                <a:gdLst>
                  <a:gd name="T0" fmla="*/ 24 w 58"/>
                  <a:gd name="T1" fmla="*/ 43 h 53"/>
                  <a:gd name="T2" fmla="*/ 0 w 58"/>
                  <a:gd name="T3" fmla="*/ 52 h 53"/>
                  <a:gd name="T4" fmla="*/ 28 w 58"/>
                  <a:gd name="T5" fmla="*/ 24 h 53"/>
                  <a:gd name="T6" fmla="*/ 57 w 58"/>
                  <a:gd name="T7" fmla="*/ 0 h 53"/>
                  <a:gd name="T8" fmla="*/ 24 w 58"/>
                  <a:gd name="T9" fmla="*/ 4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3"/>
                  <a:gd name="T17" fmla="*/ 58 w 5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3">
                    <a:moveTo>
                      <a:pt x="24" y="43"/>
                    </a:moveTo>
                    <a:lnTo>
                      <a:pt x="0" y="52"/>
                    </a:lnTo>
                    <a:lnTo>
                      <a:pt x="28" y="24"/>
                    </a:lnTo>
                    <a:lnTo>
                      <a:pt x="57" y="0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68" name="Freeform 1988"/>
              <p:cNvSpPr>
                <a:spLocks/>
              </p:cNvSpPr>
              <p:nvPr/>
            </p:nvSpPr>
            <p:spPr bwMode="auto">
              <a:xfrm>
                <a:off x="1060" y="2279"/>
                <a:ext cx="60" cy="49"/>
              </a:xfrm>
              <a:custGeom>
                <a:avLst/>
                <a:gdLst>
                  <a:gd name="T0" fmla="*/ 24 w 60"/>
                  <a:gd name="T1" fmla="*/ 48 h 49"/>
                  <a:gd name="T2" fmla="*/ 0 w 60"/>
                  <a:gd name="T3" fmla="*/ 0 h 49"/>
                  <a:gd name="T4" fmla="*/ 35 w 60"/>
                  <a:gd name="T5" fmla="*/ 5 h 49"/>
                  <a:gd name="T6" fmla="*/ 59 w 60"/>
                  <a:gd name="T7" fmla="*/ 44 h 49"/>
                  <a:gd name="T8" fmla="*/ 24 w 60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24" y="48"/>
                    </a:moveTo>
                    <a:lnTo>
                      <a:pt x="0" y="0"/>
                    </a:lnTo>
                    <a:lnTo>
                      <a:pt x="35" y="5"/>
                    </a:lnTo>
                    <a:lnTo>
                      <a:pt x="59" y="44"/>
                    </a:lnTo>
                    <a:lnTo>
                      <a:pt x="2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69" name="Freeform 1989"/>
              <p:cNvSpPr>
                <a:spLocks/>
              </p:cNvSpPr>
              <p:nvPr/>
            </p:nvSpPr>
            <p:spPr bwMode="auto">
              <a:xfrm>
                <a:off x="1719" y="2515"/>
                <a:ext cx="57" cy="77"/>
              </a:xfrm>
              <a:custGeom>
                <a:avLst/>
                <a:gdLst>
                  <a:gd name="T0" fmla="*/ 24 w 57"/>
                  <a:gd name="T1" fmla="*/ 76 h 77"/>
                  <a:gd name="T2" fmla="*/ 0 w 57"/>
                  <a:gd name="T3" fmla="*/ 43 h 77"/>
                  <a:gd name="T4" fmla="*/ 32 w 57"/>
                  <a:gd name="T5" fmla="*/ 0 h 77"/>
                  <a:gd name="T6" fmla="*/ 56 w 57"/>
                  <a:gd name="T7" fmla="*/ 23 h 77"/>
                  <a:gd name="T8" fmla="*/ 24 w 57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7"/>
                  <a:gd name="T17" fmla="*/ 57 w 57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7">
                    <a:moveTo>
                      <a:pt x="24" y="76"/>
                    </a:moveTo>
                    <a:lnTo>
                      <a:pt x="0" y="43"/>
                    </a:lnTo>
                    <a:lnTo>
                      <a:pt x="32" y="0"/>
                    </a:lnTo>
                    <a:lnTo>
                      <a:pt x="56" y="23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70" name="Freeform 1990"/>
              <p:cNvSpPr>
                <a:spLocks/>
              </p:cNvSpPr>
              <p:nvPr/>
            </p:nvSpPr>
            <p:spPr bwMode="auto">
              <a:xfrm>
                <a:off x="1636" y="2457"/>
                <a:ext cx="60" cy="78"/>
              </a:xfrm>
              <a:custGeom>
                <a:avLst/>
                <a:gdLst>
                  <a:gd name="T0" fmla="*/ 24 w 60"/>
                  <a:gd name="T1" fmla="*/ 77 h 78"/>
                  <a:gd name="T2" fmla="*/ 0 w 60"/>
                  <a:gd name="T3" fmla="*/ 10 h 78"/>
                  <a:gd name="T4" fmla="*/ 35 w 60"/>
                  <a:gd name="T5" fmla="*/ 0 h 78"/>
                  <a:gd name="T6" fmla="*/ 59 w 60"/>
                  <a:gd name="T7" fmla="*/ 53 h 78"/>
                  <a:gd name="T8" fmla="*/ 24 w 60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8"/>
                  <a:gd name="T17" fmla="*/ 60 w 6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8">
                    <a:moveTo>
                      <a:pt x="24" y="77"/>
                    </a:moveTo>
                    <a:lnTo>
                      <a:pt x="0" y="10"/>
                    </a:lnTo>
                    <a:lnTo>
                      <a:pt x="35" y="0"/>
                    </a:lnTo>
                    <a:lnTo>
                      <a:pt x="59" y="53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71" name="Freeform 1991"/>
              <p:cNvSpPr>
                <a:spLocks/>
              </p:cNvSpPr>
              <p:nvPr/>
            </p:nvSpPr>
            <p:spPr bwMode="auto">
              <a:xfrm>
                <a:off x="1651" y="2591"/>
                <a:ext cx="63" cy="59"/>
              </a:xfrm>
              <a:custGeom>
                <a:avLst/>
                <a:gdLst>
                  <a:gd name="T0" fmla="*/ 28 w 63"/>
                  <a:gd name="T1" fmla="*/ 58 h 59"/>
                  <a:gd name="T2" fmla="*/ 0 w 63"/>
                  <a:gd name="T3" fmla="*/ 15 h 59"/>
                  <a:gd name="T4" fmla="*/ 33 w 63"/>
                  <a:gd name="T5" fmla="*/ 0 h 59"/>
                  <a:gd name="T6" fmla="*/ 62 w 63"/>
                  <a:gd name="T7" fmla="*/ 39 h 59"/>
                  <a:gd name="T8" fmla="*/ 28 w 63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9"/>
                  <a:gd name="T17" fmla="*/ 63 w 6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9">
                    <a:moveTo>
                      <a:pt x="28" y="58"/>
                    </a:moveTo>
                    <a:lnTo>
                      <a:pt x="0" y="15"/>
                    </a:lnTo>
                    <a:lnTo>
                      <a:pt x="33" y="0"/>
                    </a:lnTo>
                    <a:lnTo>
                      <a:pt x="62" y="39"/>
                    </a:lnTo>
                    <a:lnTo>
                      <a:pt x="28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72" name="Freeform 1992"/>
              <p:cNvSpPr>
                <a:spLocks/>
              </p:cNvSpPr>
              <p:nvPr/>
            </p:nvSpPr>
            <p:spPr bwMode="auto">
              <a:xfrm>
                <a:off x="1536" y="2284"/>
                <a:ext cx="58" cy="44"/>
              </a:xfrm>
              <a:custGeom>
                <a:avLst/>
                <a:gdLst>
                  <a:gd name="T0" fmla="*/ 23 w 58"/>
                  <a:gd name="T1" fmla="*/ 19 h 44"/>
                  <a:gd name="T2" fmla="*/ 0 w 58"/>
                  <a:gd name="T3" fmla="*/ 0 h 44"/>
                  <a:gd name="T4" fmla="*/ 33 w 58"/>
                  <a:gd name="T5" fmla="*/ 24 h 44"/>
                  <a:gd name="T6" fmla="*/ 57 w 58"/>
                  <a:gd name="T7" fmla="*/ 43 h 44"/>
                  <a:gd name="T8" fmla="*/ 23 w 58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3" y="19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57" y="43"/>
                    </a:lnTo>
                    <a:lnTo>
                      <a:pt x="23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73" name="Freeform 1993"/>
              <p:cNvSpPr>
                <a:spLocks/>
              </p:cNvSpPr>
              <p:nvPr/>
            </p:nvSpPr>
            <p:spPr bwMode="auto">
              <a:xfrm>
                <a:off x="1627" y="2534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14 h 73"/>
                  <a:gd name="T4" fmla="*/ 33 w 58"/>
                  <a:gd name="T5" fmla="*/ 0 h 73"/>
                  <a:gd name="T6" fmla="*/ 57 w 58"/>
                  <a:gd name="T7" fmla="*/ 57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14"/>
                    </a:lnTo>
                    <a:lnTo>
                      <a:pt x="33" y="0"/>
                    </a:lnTo>
                    <a:lnTo>
                      <a:pt x="57" y="57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74" name="Freeform 1994"/>
              <p:cNvSpPr>
                <a:spLocks/>
              </p:cNvSpPr>
              <p:nvPr/>
            </p:nvSpPr>
            <p:spPr bwMode="auto">
              <a:xfrm>
                <a:off x="1713" y="2591"/>
                <a:ext cx="59" cy="64"/>
              </a:xfrm>
              <a:custGeom>
                <a:avLst/>
                <a:gdLst>
                  <a:gd name="T0" fmla="*/ 24 w 59"/>
                  <a:gd name="T1" fmla="*/ 63 h 64"/>
                  <a:gd name="T2" fmla="*/ 0 w 59"/>
                  <a:gd name="T3" fmla="*/ 39 h 64"/>
                  <a:gd name="T4" fmla="*/ 29 w 59"/>
                  <a:gd name="T5" fmla="*/ 0 h 64"/>
                  <a:gd name="T6" fmla="*/ 58 w 59"/>
                  <a:gd name="T7" fmla="*/ 19 h 64"/>
                  <a:gd name="T8" fmla="*/ 24 w 59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24" y="63"/>
                    </a:moveTo>
                    <a:lnTo>
                      <a:pt x="0" y="39"/>
                    </a:lnTo>
                    <a:lnTo>
                      <a:pt x="29" y="0"/>
                    </a:lnTo>
                    <a:lnTo>
                      <a:pt x="58" y="19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75" name="Freeform 1995"/>
              <p:cNvSpPr>
                <a:spLocks/>
              </p:cNvSpPr>
              <p:nvPr/>
            </p:nvSpPr>
            <p:spPr bwMode="auto">
              <a:xfrm>
                <a:off x="1344" y="2395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62 h 73"/>
                  <a:gd name="T4" fmla="*/ 33 w 58"/>
                  <a:gd name="T5" fmla="*/ 0 h 73"/>
                  <a:gd name="T6" fmla="*/ 57 w 58"/>
                  <a:gd name="T7" fmla="*/ 4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62"/>
                    </a:lnTo>
                    <a:lnTo>
                      <a:pt x="33" y="0"/>
                    </a:lnTo>
                    <a:lnTo>
                      <a:pt x="57" y="4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76" name="Freeform 1996"/>
              <p:cNvSpPr>
                <a:spLocks/>
              </p:cNvSpPr>
              <p:nvPr/>
            </p:nvSpPr>
            <p:spPr bwMode="auto">
              <a:xfrm>
                <a:off x="1607" y="2404"/>
                <a:ext cx="65" cy="64"/>
              </a:xfrm>
              <a:custGeom>
                <a:avLst/>
                <a:gdLst>
                  <a:gd name="T0" fmla="*/ 29 w 65"/>
                  <a:gd name="T1" fmla="*/ 63 h 64"/>
                  <a:gd name="T2" fmla="*/ 0 w 65"/>
                  <a:gd name="T3" fmla="*/ 0 h 64"/>
                  <a:gd name="T4" fmla="*/ 35 w 65"/>
                  <a:gd name="T5" fmla="*/ 5 h 64"/>
                  <a:gd name="T6" fmla="*/ 64 w 65"/>
                  <a:gd name="T7" fmla="*/ 53 h 64"/>
                  <a:gd name="T8" fmla="*/ 29 w 65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4"/>
                  <a:gd name="T17" fmla="*/ 65 w 6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4">
                    <a:moveTo>
                      <a:pt x="29" y="63"/>
                    </a:moveTo>
                    <a:lnTo>
                      <a:pt x="0" y="0"/>
                    </a:lnTo>
                    <a:lnTo>
                      <a:pt x="35" y="5"/>
                    </a:lnTo>
                    <a:lnTo>
                      <a:pt x="64" y="53"/>
                    </a:lnTo>
                    <a:lnTo>
                      <a:pt x="29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77" name="Freeform 1997"/>
              <p:cNvSpPr>
                <a:spLocks/>
              </p:cNvSpPr>
              <p:nvPr/>
            </p:nvSpPr>
            <p:spPr bwMode="auto">
              <a:xfrm>
                <a:off x="1679" y="2630"/>
                <a:ext cx="59" cy="44"/>
              </a:xfrm>
              <a:custGeom>
                <a:avLst/>
                <a:gdLst>
                  <a:gd name="T0" fmla="*/ 24 w 59"/>
                  <a:gd name="T1" fmla="*/ 43 h 44"/>
                  <a:gd name="T2" fmla="*/ 0 w 59"/>
                  <a:gd name="T3" fmla="*/ 19 h 44"/>
                  <a:gd name="T4" fmla="*/ 34 w 59"/>
                  <a:gd name="T5" fmla="*/ 0 h 44"/>
                  <a:gd name="T6" fmla="*/ 58 w 59"/>
                  <a:gd name="T7" fmla="*/ 24 h 44"/>
                  <a:gd name="T8" fmla="*/ 24 w 59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43"/>
                    </a:moveTo>
                    <a:lnTo>
                      <a:pt x="0" y="19"/>
                    </a:lnTo>
                    <a:lnTo>
                      <a:pt x="34" y="0"/>
                    </a:lnTo>
                    <a:lnTo>
                      <a:pt x="58" y="24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78" name="Freeform 1998"/>
              <p:cNvSpPr>
                <a:spLocks/>
              </p:cNvSpPr>
              <p:nvPr/>
            </p:nvSpPr>
            <p:spPr bwMode="auto">
              <a:xfrm>
                <a:off x="1479" y="2279"/>
                <a:ext cx="58" cy="17"/>
              </a:xfrm>
              <a:custGeom>
                <a:avLst/>
                <a:gdLst>
                  <a:gd name="T0" fmla="*/ 24 w 58"/>
                  <a:gd name="T1" fmla="*/ 0 h 17"/>
                  <a:gd name="T2" fmla="*/ 0 w 58"/>
                  <a:gd name="T3" fmla="*/ 0 h 17"/>
                  <a:gd name="T4" fmla="*/ 29 w 58"/>
                  <a:gd name="T5" fmla="*/ 0 h 17"/>
                  <a:gd name="T6" fmla="*/ 57 w 58"/>
                  <a:gd name="T7" fmla="*/ 16 h 17"/>
                  <a:gd name="T8" fmla="*/ 24 w 5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7"/>
                  <a:gd name="T17" fmla="*/ 58 w 5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7">
                    <a:moveTo>
                      <a:pt x="24" y="0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57" y="16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79" name="Freeform 1999"/>
              <p:cNvSpPr>
                <a:spLocks/>
              </p:cNvSpPr>
              <p:nvPr/>
            </p:nvSpPr>
            <p:spPr bwMode="auto">
              <a:xfrm>
                <a:off x="1751" y="2467"/>
                <a:ext cx="59" cy="72"/>
              </a:xfrm>
              <a:custGeom>
                <a:avLst/>
                <a:gdLst>
                  <a:gd name="T0" fmla="*/ 24 w 59"/>
                  <a:gd name="T1" fmla="*/ 71 h 72"/>
                  <a:gd name="T2" fmla="*/ 0 w 59"/>
                  <a:gd name="T3" fmla="*/ 48 h 72"/>
                  <a:gd name="T4" fmla="*/ 34 w 59"/>
                  <a:gd name="T5" fmla="*/ 0 h 72"/>
                  <a:gd name="T6" fmla="*/ 58 w 59"/>
                  <a:gd name="T7" fmla="*/ 9 h 72"/>
                  <a:gd name="T8" fmla="*/ 24 w 59"/>
                  <a:gd name="T9" fmla="*/ 7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2"/>
                  <a:gd name="T17" fmla="*/ 59 w 5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2">
                    <a:moveTo>
                      <a:pt x="24" y="71"/>
                    </a:moveTo>
                    <a:lnTo>
                      <a:pt x="0" y="48"/>
                    </a:lnTo>
                    <a:lnTo>
                      <a:pt x="34" y="0"/>
                    </a:lnTo>
                    <a:lnTo>
                      <a:pt x="58" y="9"/>
                    </a:lnTo>
                    <a:lnTo>
                      <a:pt x="24" y="7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80" name="Freeform 2000"/>
              <p:cNvSpPr>
                <a:spLocks/>
              </p:cNvSpPr>
              <p:nvPr/>
            </p:nvSpPr>
            <p:spPr bwMode="auto">
              <a:xfrm>
                <a:off x="1335" y="2467"/>
                <a:ext cx="62" cy="72"/>
              </a:xfrm>
              <a:custGeom>
                <a:avLst/>
                <a:gdLst>
                  <a:gd name="T0" fmla="*/ 29 w 62"/>
                  <a:gd name="T1" fmla="*/ 71 h 72"/>
                  <a:gd name="T2" fmla="*/ 0 w 62"/>
                  <a:gd name="T3" fmla="*/ 67 h 72"/>
                  <a:gd name="T4" fmla="*/ 33 w 62"/>
                  <a:gd name="T5" fmla="*/ 0 h 72"/>
                  <a:gd name="T6" fmla="*/ 61 w 62"/>
                  <a:gd name="T7" fmla="*/ 9 h 72"/>
                  <a:gd name="T8" fmla="*/ 29 w 62"/>
                  <a:gd name="T9" fmla="*/ 7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2"/>
                  <a:gd name="T17" fmla="*/ 62 w 6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2">
                    <a:moveTo>
                      <a:pt x="29" y="71"/>
                    </a:moveTo>
                    <a:lnTo>
                      <a:pt x="0" y="67"/>
                    </a:lnTo>
                    <a:lnTo>
                      <a:pt x="33" y="0"/>
                    </a:lnTo>
                    <a:lnTo>
                      <a:pt x="61" y="9"/>
                    </a:lnTo>
                    <a:lnTo>
                      <a:pt x="29" y="7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81" name="Freeform 2001"/>
              <p:cNvSpPr>
                <a:spLocks/>
              </p:cNvSpPr>
              <p:nvPr/>
            </p:nvSpPr>
            <p:spPr bwMode="auto">
              <a:xfrm>
                <a:off x="1559" y="2303"/>
                <a:ext cx="59" cy="59"/>
              </a:xfrm>
              <a:custGeom>
                <a:avLst/>
                <a:gdLst>
                  <a:gd name="T0" fmla="*/ 24 w 59"/>
                  <a:gd name="T1" fmla="*/ 44 h 59"/>
                  <a:gd name="T2" fmla="*/ 0 w 59"/>
                  <a:gd name="T3" fmla="*/ 0 h 59"/>
                  <a:gd name="T4" fmla="*/ 34 w 59"/>
                  <a:gd name="T5" fmla="*/ 24 h 59"/>
                  <a:gd name="T6" fmla="*/ 58 w 59"/>
                  <a:gd name="T7" fmla="*/ 58 h 59"/>
                  <a:gd name="T8" fmla="*/ 24 w 59"/>
                  <a:gd name="T9" fmla="*/ 4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44"/>
                    </a:moveTo>
                    <a:lnTo>
                      <a:pt x="0" y="0"/>
                    </a:lnTo>
                    <a:lnTo>
                      <a:pt x="34" y="24"/>
                    </a:lnTo>
                    <a:lnTo>
                      <a:pt x="58" y="58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82" name="Freeform 2002"/>
              <p:cNvSpPr>
                <a:spLocks/>
              </p:cNvSpPr>
              <p:nvPr/>
            </p:nvSpPr>
            <p:spPr bwMode="auto">
              <a:xfrm>
                <a:off x="1583" y="2347"/>
                <a:ext cx="59" cy="63"/>
              </a:xfrm>
              <a:custGeom>
                <a:avLst/>
                <a:gdLst>
                  <a:gd name="T0" fmla="*/ 24 w 59"/>
                  <a:gd name="T1" fmla="*/ 57 h 63"/>
                  <a:gd name="T2" fmla="*/ 0 w 59"/>
                  <a:gd name="T3" fmla="*/ 0 h 63"/>
                  <a:gd name="T4" fmla="*/ 34 w 59"/>
                  <a:gd name="T5" fmla="*/ 14 h 63"/>
                  <a:gd name="T6" fmla="*/ 58 w 59"/>
                  <a:gd name="T7" fmla="*/ 62 h 63"/>
                  <a:gd name="T8" fmla="*/ 24 w 59"/>
                  <a:gd name="T9" fmla="*/ 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57"/>
                    </a:moveTo>
                    <a:lnTo>
                      <a:pt x="0" y="0"/>
                    </a:lnTo>
                    <a:lnTo>
                      <a:pt x="34" y="14"/>
                    </a:lnTo>
                    <a:lnTo>
                      <a:pt x="58" y="62"/>
                    </a:lnTo>
                    <a:lnTo>
                      <a:pt x="24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83" name="Freeform 2003"/>
              <p:cNvSpPr>
                <a:spLocks/>
              </p:cNvSpPr>
              <p:nvPr/>
            </p:nvSpPr>
            <p:spPr bwMode="auto">
              <a:xfrm>
                <a:off x="1743" y="2538"/>
                <a:ext cx="62" cy="73"/>
              </a:xfrm>
              <a:custGeom>
                <a:avLst/>
                <a:gdLst>
                  <a:gd name="T0" fmla="*/ 29 w 62"/>
                  <a:gd name="T1" fmla="*/ 72 h 73"/>
                  <a:gd name="T2" fmla="*/ 0 w 62"/>
                  <a:gd name="T3" fmla="*/ 53 h 73"/>
                  <a:gd name="T4" fmla="*/ 32 w 62"/>
                  <a:gd name="T5" fmla="*/ 0 h 73"/>
                  <a:gd name="T6" fmla="*/ 61 w 62"/>
                  <a:gd name="T7" fmla="*/ 15 h 73"/>
                  <a:gd name="T8" fmla="*/ 29 w 62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29" y="72"/>
                    </a:moveTo>
                    <a:lnTo>
                      <a:pt x="0" y="53"/>
                    </a:lnTo>
                    <a:lnTo>
                      <a:pt x="32" y="0"/>
                    </a:lnTo>
                    <a:lnTo>
                      <a:pt x="61" y="15"/>
                    </a:lnTo>
                    <a:lnTo>
                      <a:pt x="29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84" name="Freeform 2004"/>
              <p:cNvSpPr>
                <a:spLocks/>
              </p:cNvSpPr>
              <p:nvPr/>
            </p:nvSpPr>
            <p:spPr bwMode="auto">
              <a:xfrm>
                <a:off x="1603" y="2467"/>
                <a:ext cx="58" cy="82"/>
              </a:xfrm>
              <a:custGeom>
                <a:avLst/>
                <a:gdLst>
                  <a:gd name="T0" fmla="*/ 24 w 58"/>
                  <a:gd name="T1" fmla="*/ 81 h 82"/>
                  <a:gd name="T2" fmla="*/ 0 w 58"/>
                  <a:gd name="T3" fmla="*/ 9 h 82"/>
                  <a:gd name="T4" fmla="*/ 33 w 58"/>
                  <a:gd name="T5" fmla="*/ 0 h 82"/>
                  <a:gd name="T6" fmla="*/ 57 w 58"/>
                  <a:gd name="T7" fmla="*/ 67 h 82"/>
                  <a:gd name="T8" fmla="*/ 24 w 58"/>
                  <a:gd name="T9" fmla="*/ 8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2"/>
                  <a:gd name="T17" fmla="*/ 58 w 58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2">
                    <a:moveTo>
                      <a:pt x="24" y="81"/>
                    </a:moveTo>
                    <a:lnTo>
                      <a:pt x="0" y="9"/>
                    </a:lnTo>
                    <a:lnTo>
                      <a:pt x="33" y="0"/>
                    </a:lnTo>
                    <a:lnTo>
                      <a:pt x="57" y="67"/>
                    </a:lnTo>
                    <a:lnTo>
                      <a:pt x="24" y="8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85" name="Freeform 2005"/>
              <p:cNvSpPr>
                <a:spLocks/>
              </p:cNvSpPr>
              <p:nvPr/>
            </p:nvSpPr>
            <p:spPr bwMode="auto">
              <a:xfrm>
                <a:off x="1915" y="2303"/>
                <a:ext cx="63" cy="21"/>
              </a:xfrm>
              <a:custGeom>
                <a:avLst/>
                <a:gdLst>
                  <a:gd name="T0" fmla="*/ 28 w 63"/>
                  <a:gd name="T1" fmla="*/ 0 h 21"/>
                  <a:gd name="T2" fmla="*/ 0 w 63"/>
                  <a:gd name="T3" fmla="*/ 20 h 21"/>
                  <a:gd name="T4" fmla="*/ 33 w 63"/>
                  <a:gd name="T5" fmla="*/ 20 h 21"/>
                  <a:gd name="T6" fmla="*/ 62 w 63"/>
                  <a:gd name="T7" fmla="*/ 0 h 21"/>
                  <a:gd name="T8" fmla="*/ 28 w 6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21"/>
                  <a:gd name="T17" fmla="*/ 63 w 6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21">
                    <a:moveTo>
                      <a:pt x="28" y="0"/>
                    </a:moveTo>
                    <a:lnTo>
                      <a:pt x="0" y="20"/>
                    </a:lnTo>
                    <a:lnTo>
                      <a:pt x="33" y="20"/>
                    </a:lnTo>
                    <a:lnTo>
                      <a:pt x="62" y="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86" name="Freeform 2006"/>
              <p:cNvSpPr>
                <a:spLocks/>
              </p:cNvSpPr>
              <p:nvPr/>
            </p:nvSpPr>
            <p:spPr bwMode="auto">
              <a:xfrm>
                <a:off x="1623" y="2606"/>
                <a:ext cx="57" cy="44"/>
              </a:xfrm>
              <a:custGeom>
                <a:avLst/>
                <a:gdLst>
                  <a:gd name="T0" fmla="*/ 24 w 57"/>
                  <a:gd name="T1" fmla="*/ 43 h 44"/>
                  <a:gd name="T2" fmla="*/ 0 w 57"/>
                  <a:gd name="T3" fmla="*/ 0 h 44"/>
                  <a:gd name="T4" fmla="*/ 28 w 57"/>
                  <a:gd name="T5" fmla="*/ 0 h 44"/>
                  <a:gd name="T6" fmla="*/ 56 w 57"/>
                  <a:gd name="T7" fmla="*/ 43 h 44"/>
                  <a:gd name="T8" fmla="*/ 24 w 57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"/>
                  <a:gd name="T17" fmla="*/ 57 w 5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">
                    <a:moveTo>
                      <a:pt x="24" y="4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56" y="43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87" name="Freeform 2007"/>
              <p:cNvSpPr>
                <a:spLocks/>
              </p:cNvSpPr>
              <p:nvPr/>
            </p:nvSpPr>
            <p:spPr bwMode="auto">
              <a:xfrm>
                <a:off x="1977" y="2303"/>
                <a:ext cx="59" cy="25"/>
              </a:xfrm>
              <a:custGeom>
                <a:avLst/>
                <a:gdLst>
                  <a:gd name="T0" fmla="*/ 24 w 59"/>
                  <a:gd name="T1" fmla="*/ 0 h 25"/>
                  <a:gd name="T2" fmla="*/ 0 w 59"/>
                  <a:gd name="T3" fmla="*/ 0 h 25"/>
                  <a:gd name="T4" fmla="*/ 29 w 59"/>
                  <a:gd name="T5" fmla="*/ 20 h 25"/>
                  <a:gd name="T6" fmla="*/ 58 w 59"/>
                  <a:gd name="T7" fmla="*/ 24 h 25"/>
                  <a:gd name="T8" fmla="*/ 24 w 5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5"/>
                  <a:gd name="T17" fmla="*/ 59 w 5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5">
                    <a:moveTo>
                      <a:pt x="24" y="0"/>
                    </a:moveTo>
                    <a:lnTo>
                      <a:pt x="0" y="0"/>
                    </a:lnTo>
                    <a:lnTo>
                      <a:pt x="29" y="20"/>
                    </a:lnTo>
                    <a:lnTo>
                      <a:pt x="58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88" name="Freeform 2008"/>
              <p:cNvSpPr>
                <a:spLocks/>
              </p:cNvSpPr>
              <p:nvPr/>
            </p:nvSpPr>
            <p:spPr bwMode="auto">
              <a:xfrm>
                <a:off x="1296" y="2582"/>
                <a:ext cx="58" cy="53"/>
              </a:xfrm>
              <a:custGeom>
                <a:avLst/>
                <a:gdLst>
                  <a:gd name="T0" fmla="*/ 24 w 58"/>
                  <a:gd name="T1" fmla="*/ 33 h 53"/>
                  <a:gd name="T2" fmla="*/ 0 w 58"/>
                  <a:gd name="T3" fmla="*/ 52 h 53"/>
                  <a:gd name="T4" fmla="*/ 33 w 58"/>
                  <a:gd name="T5" fmla="*/ 14 h 53"/>
                  <a:gd name="T6" fmla="*/ 57 w 58"/>
                  <a:gd name="T7" fmla="*/ 0 h 53"/>
                  <a:gd name="T8" fmla="*/ 24 w 58"/>
                  <a:gd name="T9" fmla="*/ 3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3"/>
                  <a:gd name="T17" fmla="*/ 58 w 5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3">
                    <a:moveTo>
                      <a:pt x="24" y="33"/>
                    </a:moveTo>
                    <a:lnTo>
                      <a:pt x="0" y="52"/>
                    </a:lnTo>
                    <a:lnTo>
                      <a:pt x="33" y="14"/>
                    </a:lnTo>
                    <a:lnTo>
                      <a:pt x="57" y="0"/>
                    </a:lnTo>
                    <a:lnTo>
                      <a:pt x="2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89" name="Freeform 2009"/>
              <p:cNvSpPr>
                <a:spLocks/>
              </p:cNvSpPr>
              <p:nvPr/>
            </p:nvSpPr>
            <p:spPr bwMode="auto">
              <a:xfrm>
                <a:off x="1593" y="2548"/>
                <a:ext cx="59" cy="59"/>
              </a:xfrm>
              <a:custGeom>
                <a:avLst/>
                <a:gdLst>
                  <a:gd name="T0" fmla="*/ 29 w 59"/>
                  <a:gd name="T1" fmla="*/ 58 h 59"/>
                  <a:gd name="T2" fmla="*/ 0 w 59"/>
                  <a:gd name="T3" fmla="*/ 5 h 59"/>
                  <a:gd name="T4" fmla="*/ 34 w 59"/>
                  <a:gd name="T5" fmla="*/ 0 h 59"/>
                  <a:gd name="T6" fmla="*/ 58 w 59"/>
                  <a:gd name="T7" fmla="*/ 58 h 59"/>
                  <a:gd name="T8" fmla="*/ 29 w 59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9" y="58"/>
                    </a:moveTo>
                    <a:lnTo>
                      <a:pt x="0" y="5"/>
                    </a:lnTo>
                    <a:lnTo>
                      <a:pt x="34" y="0"/>
                    </a:lnTo>
                    <a:lnTo>
                      <a:pt x="58" y="58"/>
                    </a:lnTo>
                    <a:lnTo>
                      <a:pt x="29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90" name="Freeform 2010"/>
              <p:cNvSpPr>
                <a:spLocks/>
              </p:cNvSpPr>
              <p:nvPr/>
            </p:nvSpPr>
            <p:spPr bwMode="auto">
              <a:xfrm>
                <a:off x="1377" y="2337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58 h 63"/>
                  <a:gd name="T4" fmla="*/ 34 w 59"/>
                  <a:gd name="T5" fmla="*/ 0 h 63"/>
                  <a:gd name="T6" fmla="*/ 58 w 59"/>
                  <a:gd name="T7" fmla="*/ 5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58"/>
                    </a:lnTo>
                    <a:lnTo>
                      <a:pt x="34" y="0"/>
                    </a:lnTo>
                    <a:lnTo>
                      <a:pt x="58" y="5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91" name="Freeform 2011"/>
              <p:cNvSpPr>
                <a:spLocks/>
              </p:cNvSpPr>
              <p:nvPr/>
            </p:nvSpPr>
            <p:spPr bwMode="auto">
              <a:xfrm>
                <a:off x="1785" y="2414"/>
                <a:ext cx="59" cy="63"/>
              </a:xfrm>
              <a:custGeom>
                <a:avLst/>
                <a:gdLst>
                  <a:gd name="T0" fmla="*/ 24 w 59"/>
                  <a:gd name="T1" fmla="*/ 62 h 63"/>
                  <a:gd name="T2" fmla="*/ 0 w 59"/>
                  <a:gd name="T3" fmla="*/ 53 h 63"/>
                  <a:gd name="T4" fmla="*/ 34 w 59"/>
                  <a:gd name="T5" fmla="*/ 0 h 63"/>
                  <a:gd name="T6" fmla="*/ 58 w 59"/>
                  <a:gd name="T7" fmla="*/ 0 h 63"/>
                  <a:gd name="T8" fmla="*/ 24 w 59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24" y="62"/>
                    </a:moveTo>
                    <a:lnTo>
                      <a:pt x="0" y="53"/>
                    </a:lnTo>
                    <a:lnTo>
                      <a:pt x="34" y="0"/>
                    </a:lnTo>
                    <a:lnTo>
                      <a:pt x="58" y="0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92" name="Freeform 2012"/>
              <p:cNvSpPr>
                <a:spLocks/>
              </p:cNvSpPr>
              <p:nvPr/>
            </p:nvSpPr>
            <p:spPr bwMode="auto">
              <a:xfrm>
                <a:off x="1329" y="2538"/>
                <a:ext cx="59" cy="59"/>
              </a:xfrm>
              <a:custGeom>
                <a:avLst/>
                <a:gdLst>
                  <a:gd name="T0" fmla="*/ 24 w 59"/>
                  <a:gd name="T1" fmla="*/ 44 h 59"/>
                  <a:gd name="T2" fmla="*/ 0 w 59"/>
                  <a:gd name="T3" fmla="*/ 58 h 59"/>
                  <a:gd name="T4" fmla="*/ 34 w 59"/>
                  <a:gd name="T5" fmla="*/ 0 h 59"/>
                  <a:gd name="T6" fmla="*/ 58 w 59"/>
                  <a:gd name="T7" fmla="*/ 0 h 59"/>
                  <a:gd name="T8" fmla="*/ 24 w 59"/>
                  <a:gd name="T9" fmla="*/ 4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44"/>
                    </a:moveTo>
                    <a:lnTo>
                      <a:pt x="0" y="58"/>
                    </a:lnTo>
                    <a:lnTo>
                      <a:pt x="34" y="0"/>
                    </a:lnTo>
                    <a:lnTo>
                      <a:pt x="58" y="0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93" name="Freeform 2013"/>
              <p:cNvSpPr>
                <a:spLocks/>
              </p:cNvSpPr>
              <p:nvPr/>
            </p:nvSpPr>
            <p:spPr bwMode="auto">
              <a:xfrm>
                <a:off x="1263" y="2615"/>
                <a:ext cx="58" cy="40"/>
              </a:xfrm>
              <a:custGeom>
                <a:avLst/>
                <a:gdLst>
                  <a:gd name="T0" fmla="*/ 24 w 58"/>
                  <a:gd name="T1" fmla="*/ 15 h 40"/>
                  <a:gd name="T2" fmla="*/ 0 w 58"/>
                  <a:gd name="T3" fmla="*/ 39 h 40"/>
                  <a:gd name="T4" fmla="*/ 33 w 58"/>
                  <a:gd name="T5" fmla="*/ 19 h 40"/>
                  <a:gd name="T6" fmla="*/ 57 w 58"/>
                  <a:gd name="T7" fmla="*/ 0 h 40"/>
                  <a:gd name="T8" fmla="*/ 24 w 58"/>
                  <a:gd name="T9" fmla="*/ 1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0"/>
                  <a:gd name="T17" fmla="*/ 58 w 5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0">
                    <a:moveTo>
                      <a:pt x="24" y="15"/>
                    </a:moveTo>
                    <a:lnTo>
                      <a:pt x="0" y="39"/>
                    </a:lnTo>
                    <a:lnTo>
                      <a:pt x="33" y="19"/>
                    </a:lnTo>
                    <a:lnTo>
                      <a:pt x="57" y="0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94" name="Freeform 2014"/>
              <p:cNvSpPr>
                <a:spLocks/>
              </p:cNvSpPr>
              <p:nvPr/>
            </p:nvSpPr>
            <p:spPr bwMode="auto">
              <a:xfrm>
                <a:off x="1647" y="2649"/>
                <a:ext cx="57" cy="25"/>
              </a:xfrm>
              <a:custGeom>
                <a:avLst/>
                <a:gdLst>
                  <a:gd name="T0" fmla="*/ 24 w 57"/>
                  <a:gd name="T1" fmla="*/ 24 h 25"/>
                  <a:gd name="T2" fmla="*/ 0 w 57"/>
                  <a:gd name="T3" fmla="*/ 0 h 25"/>
                  <a:gd name="T4" fmla="*/ 32 w 57"/>
                  <a:gd name="T5" fmla="*/ 0 h 25"/>
                  <a:gd name="T6" fmla="*/ 56 w 57"/>
                  <a:gd name="T7" fmla="*/ 24 h 25"/>
                  <a:gd name="T8" fmla="*/ 24 w 5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5"/>
                  <a:gd name="T17" fmla="*/ 57 w 5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5">
                    <a:moveTo>
                      <a:pt x="24" y="24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56" y="24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95" name="Freeform 2015"/>
              <p:cNvSpPr>
                <a:spLocks/>
              </p:cNvSpPr>
              <p:nvPr/>
            </p:nvSpPr>
            <p:spPr bwMode="auto">
              <a:xfrm>
                <a:off x="1444" y="2279"/>
                <a:ext cx="60" cy="21"/>
              </a:xfrm>
              <a:custGeom>
                <a:avLst/>
                <a:gdLst>
                  <a:gd name="T0" fmla="*/ 24 w 60"/>
                  <a:gd name="T1" fmla="*/ 20 h 21"/>
                  <a:gd name="T2" fmla="*/ 0 w 60"/>
                  <a:gd name="T3" fmla="*/ 20 h 21"/>
                  <a:gd name="T4" fmla="*/ 35 w 60"/>
                  <a:gd name="T5" fmla="*/ 0 h 21"/>
                  <a:gd name="T6" fmla="*/ 59 w 60"/>
                  <a:gd name="T7" fmla="*/ 0 h 21"/>
                  <a:gd name="T8" fmla="*/ 24 w 60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1"/>
                  <a:gd name="T17" fmla="*/ 60 w 6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1">
                    <a:moveTo>
                      <a:pt x="24" y="20"/>
                    </a:moveTo>
                    <a:lnTo>
                      <a:pt x="0" y="20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96" name="Freeform 2016"/>
              <p:cNvSpPr>
                <a:spLocks/>
              </p:cNvSpPr>
              <p:nvPr/>
            </p:nvSpPr>
            <p:spPr bwMode="auto">
              <a:xfrm>
                <a:off x="1579" y="2404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5 h 73"/>
                  <a:gd name="T4" fmla="*/ 28 w 58"/>
                  <a:gd name="T5" fmla="*/ 0 h 73"/>
                  <a:gd name="T6" fmla="*/ 57 w 58"/>
                  <a:gd name="T7" fmla="*/ 63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5"/>
                    </a:lnTo>
                    <a:lnTo>
                      <a:pt x="28" y="0"/>
                    </a:lnTo>
                    <a:lnTo>
                      <a:pt x="57" y="63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97" name="Freeform 2017"/>
              <p:cNvSpPr>
                <a:spLocks/>
              </p:cNvSpPr>
              <p:nvPr/>
            </p:nvSpPr>
            <p:spPr bwMode="auto">
              <a:xfrm>
                <a:off x="1368" y="2399"/>
                <a:ext cx="58" cy="78"/>
              </a:xfrm>
              <a:custGeom>
                <a:avLst/>
                <a:gdLst>
                  <a:gd name="T0" fmla="*/ 28 w 58"/>
                  <a:gd name="T1" fmla="*/ 77 h 78"/>
                  <a:gd name="T2" fmla="*/ 0 w 58"/>
                  <a:gd name="T3" fmla="*/ 68 h 78"/>
                  <a:gd name="T4" fmla="*/ 33 w 58"/>
                  <a:gd name="T5" fmla="*/ 0 h 78"/>
                  <a:gd name="T6" fmla="*/ 57 w 58"/>
                  <a:gd name="T7" fmla="*/ 15 h 78"/>
                  <a:gd name="T8" fmla="*/ 28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8" y="77"/>
                    </a:moveTo>
                    <a:lnTo>
                      <a:pt x="0" y="68"/>
                    </a:lnTo>
                    <a:lnTo>
                      <a:pt x="33" y="0"/>
                    </a:lnTo>
                    <a:lnTo>
                      <a:pt x="57" y="15"/>
                    </a:lnTo>
                    <a:lnTo>
                      <a:pt x="28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98" name="Freeform 2018"/>
              <p:cNvSpPr>
                <a:spLocks/>
              </p:cNvSpPr>
              <p:nvPr/>
            </p:nvSpPr>
            <p:spPr bwMode="auto">
              <a:xfrm>
                <a:off x="1775" y="2476"/>
                <a:ext cx="59" cy="78"/>
              </a:xfrm>
              <a:custGeom>
                <a:avLst/>
                <a:gdLst>
                  <a:gd name="T0" fmla="*/ 29 w 59"/>
                  <a:gd name="T1" fmla="*/ 77 h 78"/>
                  <a:gd name="T2" fmla="*/ 0 w 59"/>
                  <a:gd name="T3" fmla="*/ 62 h 78"/>
                  <a:gd name="T4" fmla="*/ 34 w 59"/>
                  <a:gd name="T5" fmla="*/ 0 h 78"/>
                  <a:gd name="T6" fmla="*/ 58 w 59"/>
                  <a:gd name="T7" fmla="*/ 10 h 78"/>
                  <a:gd name="T8" fmla="*/ 29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9" y="77"/>
                    </a:moveTo>
                    <a:lnTo>
                      <a:pt x="0" y="62"/>
                    </a:lnTo>
                    <a:lnTo>
                      <a:pt x="34" y="0"/>
                    </a:lnTo>
                    <a:lnTo>
                      <a:pt x="58" y="10"/>
                    </a:lnTo>
                    <a:lnTo>
                      <a:pt x="29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99" name="Freeform 2019"/>
              <p:cNvSpPr>
                <a:spLocks/>
              </p:cNvSpPr>
              <p:nvPr/>
            </p:nvSpPr>
            <p:spPr bwMode="auto">
              <a:xfrm>
                <a:off x="1411" y="2299"/>
                <a:ext cx="58" cy="44"/>
              </a:xfrm>
              <a:custGeom>
                <a:avLst/>
                <a:gdLst>
                  <a:gd name="T0" fmla="*/ 24 w 58"/>
                  <a:gd name="T1" fmla="*/ 43 h 44"/>
                  <a:gd name="T2" fmla="*/ 0 w 58"/>
                  <a:gd name="T3" fmla="*/ 38 h 44"/>
                  <a:gd name="T4" fmla="*/ 33 w 58"/>
                  <a:gd name="T5" fmla="*/ 0 h 44"/>
                  <a:gd name="T6" fmla="*/ 57 w 58"/>
                  <a:gd name="T7" fmla="*/ 0 h 44"/>
                  <a:gd name="T8" fmla="*/ 24 w 5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43"/>
                    </a:moveTo>
                    <a:lnTo>
                      <a:pt x="0" y="38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00" name="Freeform 2020"/>
              <p:cNvSpPr>
                <a:spLocks/>
              </p:cNvSpPr>
              <p:nvPr/>
            </p:nvSpPr>
            <p:spPr bwMode="auto">
              <a:xfrm>
                <a:off x="1569" y="2476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10 h 78"/>
                  <a:gd name="T4" fmla="*/ 34 w 59"/>
                  <a:gd name="T5" fmla="*/ 0 h 78"/>
                  <a:gd name="T6" fmla="*/ 58 w 59"/>
                  <a:gd name="T7" fmla="*/ 72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58" y="72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01" name="Freeform 2021"/>
              <p:cNvSpPr>
                <a:spLocks/>
              </p:cNvSpPr>
              <p:nvPr/>
            </p:nvSpPr>
            <p:spPr bwMode="auto">
              <a:xfrm>
                <a:off x="1503" y="2279"/>
                <a:ext cx="57" cy="25"/>
              </a:xfrm>
              <a:custGeom>
                <a:avLst/>
                <a:gdLst>
                  <a:gd name="T0" fmla="*/ 24 w 57"/>
                  <a:gd name="T1" fmla="*/ 24 h 25"/>
                  <a:gd name="T2" fmla="*/ 0 w 57"/>
                  <a:gd name="T3" fmla="*/ 0 h 25"/>
                  <a:gd name="T4" fmla="*/ 33 w 57"/>
                  <a:gd name="T5" fmla="*/ 5 h 25"/>
                  <a:gd name="T6" fmla="*/ 56 w 57"/>
                  <a:gd name="T7" fmla="*/ 24 h 25"/>
                  <a:gd name="T8" fmla="*/ 24 w 5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5"/>
                  <a:gd name="T17" fmla="*/ 57 w 5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5">
                    <a:moveTo>
                      <a:pt x="24" y="24"/>
                    </a:moveTo>
                    <a:lnTo>
                      <a:pt x="0" y="0"/>
                    </a:lnTo>
                    <a:lnTo>
                      <a:pt x="33" y="5"/>
                    </a:lnTo>
                    <a:lnTo>
                      <a:pt x="56" y="24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02" name="Freeform 2022"/>
              <p:cNvSpPr>
                <a:spLocks/>
              </p:cNvSpPr>
              <p:nvPr/>
            </p:nvSpPr>
            <p:spPr bwMode="auto">
              <a:xfrm>
                <a:off x="1887" y="2303"/>
                <a:ext cx="57" cy="40"/>
              </a:xfrm>
              <a:custGeom>
                <a:avLst/>
                <a:gdLst>
                  <a:gd name="T0" fmla="*/ 24 w 57"/>
                  <a:gd name="T1" fmla="*/ 20 h 40"/>
                  <a:gd name="T2" fmla="*/ 0 w 57"/>
                  <a:gd name="T3" fmla="*/ 39 h 40"/>
                  <a:gd name="T4" fmla="*/ 28 w 57"/>
                  <a:gd name="T5" fmla="*/ 20 h 40"/>
                  <a:gd name="T6" fmla="*/ 56 w 57"/>
                  <a:gd name="T7" fmla="*/ 0 h 40"/>
                  <a:gd name="T8" fmla="*/ 24 w 57"/>
                  <a:gd name="T9" fmla="*/ 2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0"/>
                  <a:gd name="T17" fmla="*/ 57 w 5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0">
                    <a:moveTo>
                      <a:pt x="24" y="20"/>
                    </a:moveTo>
                    <a:lnTo>
                      <a:pt x="0" y="39"/>
                    </a:lnTo>
                    <a:lnTo>
                      <a:pt x="28" y="20"/>
                    </a:lnTo>
                    <a:lnTo>
                      <a:pt x="56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03" name="Freeform 2023"/>
              <p:cNvSpPr>
                <a:spLocks/>
              </p:cNvSpPr>
              <p:nvPr/>
            </p:nvSpPr>
            <p:spPr bwMode="auto">
              <a:xfrm>
                <a:off x="1819" y="2361"/>
                <a:ext cx="58" cy="54"/>
              </a:xfrm>
              <a:custGeom>
                <a:avLst/>
                <a:gdLst>
                  <a:gd name="T0" fmla="*/ 24 w 58"/>
                  <a:gd name="T1" fmla="*/ 53 h 54"/>
                  <a:gd name="T2" fmla="*/ 0 w 58"/>
                  <a:gd name="T3" fmla="*/ 53 h 54"/>
                  <a:gd name="T4" fmla="*/ 33 w 58"/>
                  <a:gd name="T5" fmla="*/ 10 h 54"/>
                  <a:gd name="T6" fmla="*/ 57 w 58"/>
                  <a:gd name="T7" fmla="*/ 0 h 54"/>
                  <a:gd name="T8" fmla="*/ 24 w 58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53"/>
                    </a:moveTo>
                    <a:lnTo>
                      <a:pt x="0" y="53"/>
                    </a:lnTo>
                    <a:lnTo>
                      <a:pt x="33" y="10"/>
                    </a:lnTo>
                    <a:lnTo>
                      <a:pt x="57" y="0"/>
                    </a:lnTo>
                    <a:lnTo>
                      <a:pt x="2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04" name="Freeform 2024"/>
              <p:cNvSpPr>
                <a:spLocks/>
              </p:cNvSpPr>
              <p:nvPr/>
            </p:nvSpPr>
            <p:spPr bwMode="auto">
              <a:xfrm>
                <a:off x="1363" y="2476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62 h 63"/>
                  <a:gd name="T4" fmla="*/ 33 w 58"/>
                  <a:gd name="T5" fmla="*/ 0 h 63"/>
                  <a:gd name="T6" fmla="*/ 57 w 58"/>
                  <a:gd name="T7" fmla="*/ 15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62"/>
                    </a:lnTo>
                    <a:lnTo>
                      <a:pt x="33" y="0"/>
                    </a:lnTo>
                    <a:lnTo>
                      <a:pt x="57" y="15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05" name="Freeform 2025"/>
              <p:cNvSpPr>
                <a:spLocks/>
              </p:cNvSpPr>
              <p:nvPr/>
            </p:nvSpPr>
            <p:spPr bwMode="auto">
              <a:xfrm>
                <a:off x="1551" y="2347"/>
                <a:ext cx="57" cy="63"/>
              </a:xfrm>
              <a:custGeom>
                <a:avLst/>
                <a:gdLst>
                  <a:gd name="T0" fmla="*/ 28 w 57"/>
                  <a:gd name="T1" fmla="*/ 62 h 63"/>
                  <a:gd name="T2" fmla="*/ 0 w 57"/>
                  <a:gd name="T3" fmla="*/ 0 h 63"/>
                  <a:gd name="T4" fmla="*/ 32 w 57"/>
                  <a:gd name="T5" fmla="*/ 0 h 63"/>
                  <a:gd name="T6" fmla="*/ 56 w 57"/>
                  <a:gd name="T7" fmla="*/ 57 h 63"/>
                  <a:gd name="T8" fmla="*/ 28 w 57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3"/>
                  <a:gd name="T17" fmla="*/ 57 w 5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3">
                    <a:moveTo>
                      <a:pt x="28" y="62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56" y="57"/>
                    </a:lnTo>
                    <a:lnTo>
                      <a:pt x="28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06" name="Freeform 2026"/>
              <p:cNvSpPr>
                <a:spLocks/>
              </p:cNvSpPr>
              <p:nvPr/>
            </p:nvSpPr>
            <p:spPr bwMode="auto">
              <a:xfrm>
                <a:off x="1852" y="2323"/>
                <a:ext cx="60" cy="49"/>
              </a:xfrm>
              <a:custGeom>
                <a:avLst/>
                <a:gdLst>
                  <a:gd name="T0" fmla="*/ 24 w 60"/>
                  <a:gd name="T1" fmla="*/ 38 h 49"/>
                  <a:gd name="T2" fmla="*/ 0 w 60"/>
                  <a:gd name="T3" fmla="*/ 48 h 49"/>
                  <a:gd name="T4" fmla="*/ 35 w 60"/>
                  <a:gd name="T5" fmla="*/ 19 h 49"/>
                  <a:gd name="T6" fmla="*/ 59 w 60"/>
                  <a:gd name="T7" fmla="*/ 0 h 49"/>
                  <a:gd name="T8" fmla="*/ 24 w 60"/>
                  <a:gd name="T9" fmla="*/ 3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24" y="38"/>
                    </a:moveTo>
                    <a:lnTo>
                      <a:pt x="0" y="48"/>
                    </a:lnTo>
                    <a:lnTo>
                      <a:pt x="35" y="19"/>
                    </a:lnTo>
                    <a:lnTo>
                      <a:pt x="59" y="0"/>
                    </a:lnTo>
                    <a:lnTo>
                      <a:pt x="24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07" name="Freeform 2027"/>
              <p:cNvSpPr>
                <a:spLocks/>
              </p:cNvSpPr>
              <p:nvPr/>
            </p:nvSpPr>
            <p:spPr bwMode="auto">
              <a:xfrm>
                <a:off x="1527" y="2303"/>
                <a:ext cx="57" cy="45"/>
              </a:xfrm>
              <a:custGeom>
                <a:avLst/>
                <a:gdLst>
                  <a:gd name="T0" fmla="*/ 24 w 57"/>
                  <a:gd name="T1" fmla="*/ 44 h 45"/>
                  <a:gd name="T2" fmla="*/ 0 w 57"/>
                  <a:gd name="T3" fmla="*/ 0 h 45"/>
                  <a:gd name="T4" fmla="*/ 32 w 57"/>
                  <a:gd name="T5" fmla="*/ 0 h 45"/>
                  <a:gd name="T6" fmla="*/ 56 w 57"/>
                  <a:gd name="T7" fmla="*/ 44 h 45"/>
                  <a:gd name="T8" fmla="*/ 24 w 57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4" y="44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56" y="44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08" name="Freeform 2028"/>
              <p:cNvSpPr>
                <a:spLocks/>
              </p:cNvSpPr>
              <p:nvPr/>
            </p:nvSpPr>
            <p:spPr bwMode="auto">
              <a:xfrm>
                <a:off x="1545" y="2409"/>
                <a:ext cx="59" cy="78"/>
              </a:xfrm>
              <a:custGeom>
                <a:avLst/>
                <a:gdLst>
                  <a:gd name="T0" fmla="*/ 24 w 59"/>
                  <a:gd name="T1" fmla="*/ 77 h 78"/>
                  <a:gd name="T2" fmla="*/ 0 w 59"/>
                  <a:gd name="T3" fmla="*/ 14 h 78"/>
                  <a:gd name="T4" fmla="*/ 34 w 59"/>
                  <a:gd name="T5" fmla="*/ 0 h 78"/>
                  <a:gd name="T6" fmla="*/ 58 w 59"/>
                  <a:gd name="T7" fmla="*/ 67 h 78"/>
                  <a:gd name="T8" fmla="*/ 24 w 59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24" y="77"/>
                    </a:moveTo>
                    <a:lnTo>
                      <a:pt x="0" y="14"/>
                    </a:lnTo>
                    <a:lnTo>
                      <a:pt x="34" y="0"/>
                    </a:lnTo>
                    <a:lnTo>
                      <a:pt x="58" y="67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09" name="Freeform 2029"/>
              <p:cNvSpPr>
                <a:spLocks/>
              </p:cNvSpPr>
              <p:nvPr/>
            </p:nvSpPr>
            <p:spPr bwMode="auto">
              <a:xfrm>
                <a:off x="1401" y="2342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57 h 73"/>
                  <a:gd name="T4" fmla="*/ 34 w 59"/>
                  <a:gd name="T5" fmla="*/ 0 h 73"/>
                  <a:gd name="T6" fmla="*/ 58 w 59"/>
                  <a:gd name="T7" fmla="*/ 19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57"/>
                    </a:lnTo>
                    <a:lnTo>
                      <a:pt x="34" y="0"/>
                    </a:lnTo>
                    <a:lnTo>
                      <a:pt x="58" y="19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10" name="Freeform 2030"/>
              <p:cNvSpPr>
                <a:spLocks/>
              </p:cNvSpPr>
              <p:nvPr/>
            </p:nvSpPr>
            <p:spPr bwMode="auto">
              <a:xfrm>
                <a:off x="1559" y="2548"/>
                <a:ext cx="65" cy="59"/>
              </a:xfrm>
              <a:custGeom>
                <a:avLst/>
                <a:gdLst>
                  <a:gd name="T0" fmla="*/ 29 w 65"/>
                  <a:gd name="T1" fmla="*/ 43 h 59"/>
                  <a:gd name="T2" fmla="*/ 0 w 65"/>
                  <a:gd name="T3" fmla="*/ 0 h 59"/>
                  <a:gd name="T4" fmla="*/ 35 w 65"/>
                  <a:gd name="T5" fmla="*/ 5 h 59"/>
                  <a:gd name="T6" fmla="*/ 64 w 65"/>
                  <a:gd name="T7" fmla="*/ 58 h 59"/>
                  <a:gd name="T8" fmla="*/ 29 w 65"/>
                  <a:gd name="T9" fmla="*/ 43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59"/>
                  <a:gd name="T17" fmla="*/ 65 w 65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59">
                    <a:moveTo>
                      <a:pt x="29" y="43"/>
                    </a:moveTo>
                    <a:lnTo>
                      <a:pt x="0" y="0"/>
                    </a:lnTo>
                    <a:lnTo>
                      <a:pt x="35" y="5"/>
                    </a:lnTo>
                    <a:lnTo>
                      <a:pt x="64" y="58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11" name="Freeform 2031"/>
              <p:cNvSpPr>
                <a:spLocks/>
              </p:cNvSpPr>
              <p:nvPr/>
            </p:nvSpPr>
            <p:spPr bwMode="auto">
              <a:xfrm>
                <a:off x="1588" y="2591"/>
                <a:ext cx="60" cy="59"/>
              </a:xfrm>
              <a:custGeom>
                <a:avLst/>
                <a:gdLst>
                  <a:gd name="T0" fmla="*/ 24 w 60"/>
                  <a:gd name="T1" fmla="*/ 39 h 59"/>
                  <a:gd name="T2" fmla="*/ 0 w 60"/>
                  <a:gd name="T3" fmla="*/ 0 h 59"/>
                  <a:gd name="T4" fmla="*/ 35 w 60"/>
                  <a:gd name="T5" fmla="*/ 15 h 59"/>
                  <a:gd name="T6" fmla="*/ 59 w 60"/>
                  <a:gd name="T7" fmla="*/ 58 h 59"/>
                  <a:gd name="T8" fmla="*/ 24 w 60"/>
                  <a:gd name="T9" fmla="*/ 3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9"/>
                  <a:gd name="T17" fmla="*/ 60 w 60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9">
                    <a:moveTo>
                      <a:pt x="24" y="39"/>
                    </a:moveTo>
                    <a:lnTo>
                      <a:pt x="0" y="0"/>
                    </a:lnTo>
                    <a:lnTo>
                      <a:pt x="35" y="15"/>
                    </a:lnTo>
                    <a:lnTo>
                      <a:pt x="59" y="58"/>
                    </a:lnTo>
                    <a:lnTo>
                      <a:pt x="24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12" name="Freeform 2032"/>
              <p:cNvSpPr>
                <a:spLocks/>
              </p:cNvSpPr>
              <p:nvPr/>
            </p:nvSpPr>
            <p:spPr bwMode="auto">
              <a:xfrm>
                <a:off x="1809" y="2414"/>
                <a:ext cx="59" cy="73"/>
              </a:xfrm>
              <a:custGeom>
                <a:avLst/>
                <a:gdLst>
                  <a:gd name="T0" fmla="*/ 24 w 59"/>
                  <a:gd name="T1" fmla="*/ 72 h 73"/>
                  <a:gd name="T2" fmla="*/ 0 w 59"/>
                  <a:gd name="T3" fmla="*/ 62 h 73"/>
                  <a:gd name="T4" fmla="*/ 34 w 59"/>
                  <a:gd name="T5" fmla="*/ 0 h 73"/>
                  <a:gd name="T6" fmla="*/ 58 w 59"/>
                  <a:gd name="T7" fmla="*/ 9 h 73"/>
                  <a:gd name="T8" fmla="*/ 24 w 59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3"/>
                  <a:gd name="T17" fmla="*/ 59 w 5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3">
                    <a:moveTo>
                      <a:pt x="24" y="72"/>
                    </a:moveTo>
                    <a:lnTo>
                      <a:pt x="0" y="62"/>
                    </a:lnTo>
                    <a:lnTo>
                      <a:pt x="34" y="0"/>
                    </a:lnTo>
                    <a:lnTo>
                      <a:pt x="58" y="9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13" name="Freeform 2033"/>
              <p:cNvSpPr>
                <a:spLocks/>
              </p:cNvSpPr>
              <p:nvPr/>
            </p:nvSpPr>
            <p:spPr bwMode="auto">
              <a:xfrm>
                <a:off x="1396" y="2414"/>
                <a:ext cx="60" cy="78"/>
              </a:xfrm>
              <a:custGeom>
                <a:avLst/>
                <a:gdLst>
                  <a:gd name="T0" fmla="*/ 24 w 60"/>
                  <a:gd name="T1" fmla="*/ 77 h 78"/>
                  <a:gd name="T2" fmla="*/ 0 w 60"/>
                  <a:gd name="T3" fmla="*/ 62 h 78"/>
                  <a:gd name="T4" fmla="*/ 30 w 60"/>
                  <a:gd name="T5" fmla="*/ 0 h 78"/>
                  <a:gd name="T6" fmla="*/ 59 w 60"/>
                  <a:gd name="T7" fmla="*/ 24 h 78"/>
                  <a:gd name="T8" fmla="*/ 24 w 60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8"/>
                  <a:gd name="T17" fmla="*/ 60 w 6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8">
                    <a:moveTo>
                      <a:pt x="24" y="77"/>
                    </a:moveTo>
                    <a:lnTo>
                      <a:pt x="0" y="62"/>
                    </a:lnTo>
                    <a:lnTo>
                      <a:pt x="30" y="0"/>
                    </a:lnTo>
                    <a:lnTo>
                      <a:pt x="59" y="24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14" name="Freeform 2034"/>
              <p:cNvSpPr>
                <a:spLocks/>
              </p:cNvSpPr>
              <p:nvPr/>
            </p:nvSpPr>
            <p:spPr bwMode="auto">
              <a:xfrm>
                <a:off x="1468" y="2279"/>
                <a:ext cx="60" cy="45"/>
              </a:xfrm>
              <a:custGeom>
                <a:avLst/>
                <a:gdLst>
                  <a:gd name="T0" fmla="*/ 24 w 60"/>
                  <a:gd name="T1" fmla="*/ 44 h 45"/>
                  <a:gd name="T2" fmla="*/ 0 w 60"/>
                  <a:gd name="T3" fmla="*/ 20 h 45"/>
                  <a:gd name="T4" fmla="*/ 35 w 60"/>
                  <a:gd name="T5" fmla="*/ 0 h 45"/>
                  <a:gd name="T6" fmla="*/ 59 w 60"/>
                  <a:gd name="T7" fmla="*/ 24 h 45"/>
                  <a:gd name="T8" fmla="*/ 24 w 60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5"/>
                  <a:gd name="T17" fmla="*/ 60 w 6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5">
                    <a:moveTo>
                      <a:pt x="24" y="44"/>
                    </a:moveTo>
                    <a:lnTo>
                      <a:pt x="0" y="20"/>
                    </a:lnTo>
                    <a:lnTo>
                      <a:pt x="35" y="0"/>
                    </a:lnTo>
                    <a:lnTo>
                      <a:pt x="59" y="24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15" name="Freeform 2035"/>
              <p:cNvSpPr>
                <a:spLocks/>
              </p:cNvSpPr>
              <p:nvPr/>
            </p:nvSpPr>
            <p:spPr bwMode="auto">
              <a:xfrm>
                <a:off x="1536" y="2486"/>
                <a:ext cx="58" cy="68"/>
              </a:xfrm>
              <a:custGeom>
                <a:avLst/>
                <a:gdLst>
                  <a:gd name="T0" fmla="*/ 23 w 58"/>
                  <a:gd name="T1" fmla="*/ 62 h 68"/>
                  <a:gd name="T2" fmla="*/ 0 w 58"/>
                  <a:gd name="T3" fmla="*/ 9 h 68"/>
                  <a:gd name="T4" fmla="*/ 33 w 58"/>
                  <a:gd name="T5" fmla="*/ 0 h 68"/>
                  <a:gd name="T6" fmla="*/ 57 w 58"/>
                  <a:gd name="T7" fmla="*/ 67 h 68"/>
                  <a:gd name="T8" fmla="*/ 23 w 58"/>
                  <a:gd name="T9" fmla="*/ 62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8"/>
                  <a:gd name="T17" fmla="*/ 58 w 5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8">
                    <a:moveTo>
                      <a:pt x="23" y="62"/>
                    </a:moveTo>
                    <a:lnTo>
                      <a:pt x="0" y="9"/>
                    </a:lnTo>
                    <a:lnTo>
                      <a:pt x="33" y="0"/>
                    </a:lnTo>
                    <a:lnTo>
                      <a:pt x="57" y="67"/>
                    </a:lnTo>
                    <a:lnTo>
                      <a:pt x="23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16" name="Freeform 2036"/>
              <p:cNvSpPr>
                <a:spLocks/>
              </p:cNvSpPr>
              <p:nvPr/>
            </p:nvSpPr>
            <p:spPr bwMode="auto">
              <a:xfrm>
                <a:off x="1943" y="2303"/>
                <a:ext cx="59" cy="1"/>
              </a:xfrm>
              <a:custGeom>
                <a:avLst/>
                <a:gdLst>
                  <a:gd name="T0" fmla="*/ 24 w 59"/>
                  <a:gd name="T1" fmla="*/ 0 h 1"/>
                  <a:gd name="T2" fmla="*/ 0 w 59"/>
                  <a:gd name="T3" fmla="*/ 0 h 1"/>
                  <a:gd name="T4" fmla="*/ 34 w 59"/>
                  <a:gd name="T5" fmla="*/ 0 h 1"/>
                  <a:gd name="T6" fmla="*/ 58 w 59"/>
                  <a:gd name="T7" fmla="*/ 0 h 1"/>
                  <a:gd name="T8" fmla="*/ 24 w 5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"/>
                  <a:gd name="T17" fmla="*/ 59 w 5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">
                    <a:moveTo>
                      <a:pt x="24" y="0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58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17" name="Freeform 2037"/>
              <p:cNvSpPr>
                <a:spLocks/>
              </p:cNvSpPr>
              <p:nvPr/>
            </p:nvSpPr>
            <p:spPr bwMode="auto">
              <a:xfrm>
                <a:off x="1435" y="2299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43 h 63"/>
                  <a:gd name="T4" fmla="*/ 33 w 58"/>
                  <a:gd name="T5" fmla="*/ 0 h 63"/>
                  <a:gd name="T6" fmla="*/ 57 w 58"/>
                  <a:gd name="T7" fmla="*/ 24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43"/>
                    </a:lnTo>
                    <a:lnTo>
                      <a:pt x="33" y="0"/>
                    </a:lnTo>
                    <a:lnTo>
                      <a:pt x="57" y="24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18" name="Freeform 2038"/>
              <p:cNvSpPr>
                <a:spLocks/>
              </p:cNvSpPr>
              <p:nvPr/>
            </p:nvSpPr>
            <p:spPr bwMode="auto">
              <a:xfrm>
                <a:off x="1516" y="2347"/>
                <a:ext cx="64" cy="77"/>
              </a:xfrm>
              <a:custGeom>
                <a:avLst/>
                <a:gdLst>
                  <a:gd name="T0" fmla="*/ 29 w 64"/>
                  <a:gd name="T1" fmla="*/ 76 h 77"/>
                  <a:gd name="T2" fmla="*/ 0 w 64"/>
                  <a:gd name="T3" fmla="*/ 19 h 77"/>
                  <a:gd name="T4" fmla="*/ 34 w 64"/>
                  <a:gd name="T5" fmla="*/ 0 h 77"/>
                  <a:gd name="T6" fmla="*/ 63 w 64"/>
                  <a:gd name="T7" fmla="*/ 62 h 77"/>
                  <a:gd name="T8" fmla="*/ 29 w 64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7"/>
                  <a:gd name="T17" fmla="*/ 64 w 64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7">
                    <a:moveTo>
                      <a:pt x="29" y="76"/>
                    </a:moveTo>
                    <a:lnTo>
                      <a:pt x="0" y="19"/>
                    </a:lnTo>
                    <a:lnTo>
                      <a:pt x="34" y="0"/>
                    </a:lnTo>
                    <a:lnTo>
                      <a:pt x="63" y="62"/>
                    </a:lnTo>
                    <a:lnTo>
                      <a:pt x="29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19" name="Freeform 2039"/>
              <p:cNvSpPr>
                <a:spLocks/>
              </p:cNvSpPr>
              <p:nvPr/>
            </p:nvSpPr>
            <p:spPr bwMode="auto">
              <a:xfrm>
                <a:off x="1612" y="2630"/>
                <a:ext cx="60" cy="44"/>
              </a:xfrm>
              <a:custGeom>
                <a:avLst/>
                <a:gdLst>
                  <a:gd name="T0" fmla="*/ 24 w 60"/>
                  <a:gd name="T1" fmla="*/ 19 h 44"/>
                  <a:gd name="T2" fmla="*/ 0 w 60"/>
                  <a:gd name="T3" fmla="*/ 0 h 44"/>
                  <a:gd name="T4" fmla="*/ 35 w 60"/>
                  <a:gd name="T5" fmla="*/ 19 h 44"/>
                  <a:gd name="T6" fmla="*/ 59 w 60"/>
                  <a:gd name="T7" fmla="*/ 43 h 44"/>
                  <a:gd name="T8" fmla="*/ 24 w 6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19"/>
                    </a:moveTo>
                    <a:lnTo>
                      <a:pt x="0" y="0"/>
                    </a:lnTo>
                    <a:lnTo>
                      <a:pt x="35" y="19"/>
                    </a:lnTo>
                    <a:lnTo>
                      <a:pt x="59" y="43"/>
                    </a:lnTo>
                    <a:lnTo>
                      <a:pt x="2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20" name="Freeform 2040"/>
              <p:cNvSpPr>
                <a:spLocks/>
              </p:cNvSpPr>
              <p:nvPr/>
            </p:nvSpPr>
            <p:spPr bwMode="auto">
              <a:xfrm>
                <a:off x="1492" y="2303"/>
                <a:ext cx="60" cy="64"/>
              </a:xfrm>
              <a:custGeom>
                <a:avLst/>
                <a:gdLst>
                  <a:gd name="T0" fmla="*/ 24 w 60"/>
                  <a:gd name="T1" fmla="*/ 63 h 64"/>
                  <a:gd name="T2" fmla="*/ 0 w 60"/>
                  <a:gd name="T3" fmla="*/ 20 h 64"/>
                  <a:gd name="T4" fmla="*/ 35 w 60"/>
                  <a:gd name="T5" fmla="*/ 0 h 64"/>
                  <a:gd name="T6" fmla="*/ 59 w 60"/>
                  <a:gd name="T7" fmla="*/ 44 h 64"/>
                  <a:gd name="T8" fmla="*/ 24 w 60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4"/>
                  <a:gd name="T17" fmla="*/ 60 w 6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4">
                    <a:moveTo>
                      <a:pt x="24" y="63"/>
                    </a:moveTo>
                    <a:lnTo>
                      <a:pt x="0" y="20"/>
                    </a:lnTo>
                    <a:lnTo>
                      <a:pt x="35" y="0"/>
                    </a:lnTo>
                    <a:lnTo>
                      <a:pt x="59" y="44"/>
                    </a:lnTo>
                    <a:lnTo>
                      <a:pt x="24" y="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21" name="Freeform 2041"/>
              <p:cNvSpPr>
                <a:spLocks/>
              </p:cNvSpPr>
              <p:nvPr/>
            </p:nvSpPr>
            <p:spPr bwMode="auto">
              <a:xfrm>
                <a:off x="1512" y="2423"/>
                <a:ext cx="58" cy="73"/>
              </a:xfrm>
              <a:custGeom>
                <a:avLst/>
                <a:gdLst>
                  <a:gd name="T0" fmla="*/ 24 w 58"/>
                  <a:gd name="T1" fmla="*/ 72 h 73"/>
                  <a:gd name="T2" fmla="*/ 0 w 58"/>
                  <a:gd name="T3" fmla="*/ 20 h 73"/>
                  <a:gd name="T4" fmla="*/ 33 w 58"/>
                  <a:gd name="T5" fmla="*/ 0 h 73"/>
                  <a:gd name="T6" fmla="*/ 57 w 58"/>
                  <a:gd name="T7" fmla="*/ 63 h 73"/>
                  <a:gd name="T8" fmla="*/ 24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4" y="72"/>
                    </a:moveTo>
                    <a:lnTo>
                      <a:pt x="0" y="20"/>
                    </a:lnTo>
                    <a:lnTo>
                      <a:pt x="33" y="0"/>
                    </a:lnTo>
                    <a:lnTo>
                      <a:pt x="57" y="63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22" name="Freeform 2042"/>
              <p:cNvSpPr>
                <a:spLocks/>
              </p:cNvSpPr>
              <p:nvPr/>
            </p:nvSpPr>
            <p:spPr bwMode="auto">
              <a:xfrm>
                <a:off x="1425" y="2361"/>
                <a:ext cx="64" cy="78"/>
              </a:xfrm>
              <a:custGeom>
                <a:avLst/>
                <a:gdLst>
                  <a:gd name="T0" fmla="*/ 29 w 64"/>
                  <a:gd name="T1" fmla="*/ 77 h 78"/>
                  <a:gd name="T2" fmla="*/ 0 w 64"/>
                  <a:gd name="T3" fmla="*/ 53 h 78"/>
                  <a:gd name="T4" fmla="*/ 34 w 64"/>
                  <a:gd name="T5" fmla="*/ 0 h 78"/>
                  <a:gd name="T6" fmla="*/ 63 w 64"/>
                  <a:gd name="T7" fmla="*/ 34 h 78"/>
                  <a:gd name="T8" fmla="*/ 29 w 64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8"/>
                  <a:gd name="T17" fmla="*/ 64 w 64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8">
                    <a:moveTo>
                      <a:pt x="29" y="77"/>
                    </a:moveTo>
                    <a:lnTo>
                      <a:pt x="0" y="53"/>
                    </a:lnTo>
                    <a:lnTo>
                      <a:pt x="34" y="0"/>
                    </a:lnTo>
                    <a:lnTo>
                      <a:pt x="63" y="34"/>
                    </a:lnTo>
                    <a:lnTo>
                      <a:pt x="29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23" name="Freeform 2043"/>
              <p:cNvSpPr>
                <a:spLocks/>
              </p:cNvSpPr>
              <p:nvPr/>
            </p:nvSpPr>
            <p:spPr bwMode="auto">
              <a:xfrm>
                <a:off x="1353" y="2534"/>
                <a:ext cx="59" cy="49"/>
              </a:xfrm>
              <a:custGeom>
                <a:avLst/>
                <a:gdLst>
                  <a:gd name="T0" fmla="*/ 24 w 59"/>
                  <a:gd name="T1" fmla="*/ 24 h 49"/>
                  <a:gd name="T2" fmla="*/ 0 w 59"/>
                  <a:gd name="T3" fmla="*/ 48 h 49"/>
                  <a:gd name="T4" fmla="*/ 34 w 59"/>
                  <a:gd name="T5" fmla="*/ 4 h 49"/>
                  <a:gd name="T6" fmla="*/ 58 w 59"/>
                  <a:gd name="T7" fmla="*/ 0 h 49"/>
                  <a:gd name="T8" fmla="*/ 24 w 59"/>
                  <a:gd name="T9" fmla="*/ 2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24" y="24"/>
                    </a:moveTo>
                    <a:lnTo>
                      <a:pt x="0" y="48"/>
                    </a:lnTo>
                    <a:lnTo>
                      <a:pt x="34" y="4"/>
                    </a:lnTo>
                    <a:lnTo>
                      <a:pt x="58" y="0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24" name="Freeform 2044"/>
              <p:cNvSpPr>
                <a:spLocks/>
              </p:cNvSpPr>
              <p:nvPr/>
            </p:nvSpPr>
            <p:spPr bwMode="auto">
              <a:xfrm>
                <a:off x="1387" y="2491"/>
                <a:ext cx="58" cy="48"/>
              </a:xfrm>
              <a:custGeom>
                <a:avLst/>
                <a:gdLst>
                  <a:gd name="T0" fmla="*/ 24 w 58"/>
                  <a:gd name="T1" fmla="*/ 43 h 48"/>
                  <a:gd name="T2" fmla="*/ 0 w 58"/>
                  <a:gd name="T3" fmla="*/ 47 h 48"/>
                  <a:gd name="T4" fmla="*/ 33 w 58"/>
                  <a:gd name="T5" fmla="*/ 0 h 48"/>
                  <a:gd name="T6" fmla="*/ 57 w 58"/>
                  <a:gd name="T7" fmla="*/ 9 h 48"/>
                  <a:gd name="T8" fmla="*/ 24 w 58"/>
                  <a:gd name="T9" fmla="*/ 43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8"/>
                  <a:gd name="T17" fmla="*/ 58 w 5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8">
                    <a:moveTo>
                      <a:pt x="24" y="43"/>
                    </a:moveTo>
                    <a:lnTo>
                      <a:pt x="0" y="47"/>
                    </a:lnTo>
                    <a:lnTo>
                      <a:pt x="33" y="0"/>
                    </a:lnTo>
                    <a:lnTo>
                      <a:pt x="57" y="9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25" name="Freeform 2045"/>
              <p:cNvSpPr>
                <a:spLocks/>
              </p:cNvSpPr>
              <p:nvPr/>
            </p:nvSpPr>
            <p:spPr bwMode="auto">
              <a:xfrm>
                <a:off x="1459" y="2323"/>
                <a:ext cx="58" cy="73"/>
              </a:xfrm>
              <a:custGeom>
                <a:avLst/>
                <a:gdLst>
                  <a:gd name="T0" fmla="*/ 29 w 58"/>
                  <a:gd name="T1" fmla="*/ 72 h 73"/>
                  <a:gd name="T2" fmla="*/ 0 w 58"/>
                  <a:gd name="T3" fmla="*/ 38 h 73"/>
                  <a:gd name="T4" fmla="*/ 33 w 58"/>
                  <a:gd name="T5" fmla="*/ 0 h 73"/>
                  <a:gd name="T6" fmla="*/ 57 w 58"/>
                  <a:gd name="T7" fmla="*/ 43 h 73"/>
                  <a:gd name="T8" fmla="*/ 29 w 58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3"/>
                  <a:gd name="T17" fmla="*/ 58 w 5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3">
                    <a:moveTo>
                      <a:pt x="29" y="72"/>
                    </a:moveTo>
                    <a:lnTo>
                      <a:pt x="0" y="38"/>
                    </a:lnTo>
                    <a:lnTo>
                      <a:pt x="33" y="0"/>
                    </a:lnTo>
                    <a:lnTo>
                      <a:pt x="57" y="43"/>
                    </a:lnTo>
                    <a:lnTo>
                      <a:pt x="29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26" name="Freeform 2046"/>
              <p:cNvSpPr>
                <a:spLocks/>
              </p:cNvSpPr>
              <p:nvPr/>
            </p:nvSpPr>
            <p:spPr bwMode="auto">
              <a:xfrm>
                <a:off x="1843" y="2361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53 h 63"/>
                  <a:gd name="T4" fmla="*/ 33 w 58"/>
                  <a:gd name="T5" fmla="*/ 0 h 63"/>
                  <a:gd name="T6" fmla="*/ 57 w 58"/>
                  <a:gd name="T7" fmla="*/ 5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53"/>
                    </a:lnTo>
                    <a:lnTo>
                      <a:pt x="33" y="0"/>
                    </a:lnTo>
                    <a:lnTo>
                      <a:pt x="57" y="5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27" name="Freeform 2047"/>
              <p:cNvSpPr>
                <a:spLocks/>
              </p:cNvSpPr>
              <p:nvPr/>
            </p:nvSpPr>
            <p:spPr bwMode="auto">
              <a:xfrm>
                <a:off x="1320" y="2558"/>
                <a:ext cx="58" cy="58"/>
              </a:xfrm>
              <a:custGeom>
                <a:avLst/>
                <a:gdLst>
                  <a:gd name="T0" fmla="*/ 28 w 58"/>
                  <a:gd name="T1" fmla="*/ 24 h 58"/>
                  <a:gd name="T2" fmla="*/ 0 w 58"/>
                  <a:gd name="T3" fmla="*/ 57 h 58"/>
                  <a:gd name="T4" fmla="*/ 33 w 58"/>
                  <a:gd name="T5" fmla="*/ 24 h 58"/>
                  <a:gd name="T6" fmla="*/ 57 w 58"/>
                  <a:gd name="T7" fmla="*/ 0 h 58"/>
                  <a:gd name="T8" fmla="*/ 28 w 58"/>
                  <a:gd name="T9" fmla="*/ 2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8" y="24"/>
                    </a:moveTo>
                    <a:lnTo>
                      <a:pt x="0" y="57"/>
                    </a:lnTo>
                    <a:lnTo>
                      <a:pt x="33" y="24"/>
                    </a:lnTo>
                    <a:lnTo>
                      <a:pt x="57" y="0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28" name="Freeform 1024"/>
              <p:cNvSpPr>
                <a:spLocks/>
              </p:cNvSpPr>
              <p:nvPr/>
            </p:nvSpPr>
            <p:spPr bwMode="auto">
              <a:xfrm>
                <a:off x="1488" y="2366"/>
                <a:ext cx="58" cy="78"/>
              </a:xfrm>
              <a:custGeom>
                <a:avLst/>
                <a:gdLst>
                  <a:gd name="T0" fmla="*/ 24 w 58"/>
                  <a:gd name="T1" fmla="*/ 77 h 78"/>
                  <a:gd name="T2" fmla="*/ 0 w 58"/>
                  <a:gd name="T3" fmla="*/ 29 h 78"/>
                  <a:gd name="T4" fmla="*/ 28 w 58"/>
                  <a:gd name="T5" fmla="*/ 0 h 78"/>
                  <a:gd name="T6" fmla="*/ 57 w 58"/>
                  <a:gd name="T7" fmla="*/ 57 h 78"/>
                  <a:gd name="T8" fmla="*/ 24 w 58"/>
                  <a:gd name="T9" fmla="*/ 7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24" y="77"/>
                    </a:moveTo>
                    <a:lnTo>
                      <a:pt x="0" y="29"/>
                    </a:lnTo>
                    <a:lnTo>
                      <a:pt x="28" y="0"/>
                    </a:lnTo>
                    <a:lnTo>
                      <a:pt x="57" y="57"/>
                    </a:lnTo>
                    <a:lnTo>
                      <a:pt x="24" y="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29" name="Freeform 1025"/>
              <p:cNvSpPr>
                <a:spLocks/>
              </p:cNvSpPr>
              <p:nvPr/>
            </p:nvSpPr>
            <p:spPr bwMode="auto">
              <a:xfrm>
                <a:off x="1420" y="2438"/>
                <a:ext cx="60" cy="63"/>
              </a:xfrm>
              <a:custGeom>
                <a:avLst/>
                <a:gdLst>
                  <a:gd name="T0" fmla="*/ 24 w 60"/>
                  <a:gd name="T1" fmla="*/ 62 h 63"/>
                  <a:gd name="T2" fmla="*/ 0 w 60"/>
                  <a:gd name="T3" fmla="*/ 53 h 63"/>
                  <a:gd name="T4" fmla="*/ 35 w 60"/>
                  <a:gd name="T5" fmla="*/ 0 h 63"/>
                  <a:gd name="T6" fmla="*/ 59 w 60"/>
                  <a:gd name="T7" fmla="*/ 33 h 63"/>
                  <a:gd name="T8" fmla="*/ 24 w 60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3"/>
                  <a:gd name="T17" fmla="*/ 60 w 6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3">
                    <a:moveTo>
                      <a:pt x="24" y="62"/>
                    </a:moveTo>
                    <a:lnTo>
                      <a:pt x="0" y="53"/>
                    </a:lnTo>
                    <a:lnTo>
                      <a:pt x="35" y="0"/>
                    </a:lnTo>
                    <a:lnTo>
                      <a:pt x="59" y="33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30" name="Freeform 1026"/>
              <p:cNvSpPr>
                <a:spLocks/>
              </p:cNvSpPr>
              <p:nvPr/>
            </p:nvSpPr>
            <p:spPr bwMode="auto">
              <a:xfrm>
                <a:off x="1455" y="2395"/>
                <a:ext cx="58" cy="77"/>
              </a:xfrm>
              <a:custGeom>
                <a:avLst/>
                <a:gdLst>
                  <a:gd name="T0" fmla="*/ 24 w 58"/>
                  <a:gd name="T1" fmla="*/ 76 h 77"/>
                  <a:gd name="T2" fmla="*/ 0 w 58"/>
                  <a:gd name="T3" fmla="*/ 43 h 77"/>
                  <a:gd name="T4" fmla="*/ 33 w 58"/>
                  <a:gd name="T5" fmla="*/ 0 h 77"/>
                  <a:gd name="T6" fmla="*/ 57 w 58"/>
                  <a:gd name="T7" fmla="*/ 48 h 77"/>
                  <a:gd name="T8" fmla="*/ 24 w 5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7"/>
                  <a:gd name="T17" fmla="*/ 58 w 5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7">
                    <a:moveTo>
                      <a:pt x="24" y="76"/>
                    </a:moveTo>
                    <a:lnTo>
                      <a:pt x="0" y="43"/>
                    </a:lnTo>
                    <a:lnTo>
                      <a:pt x="33" y="0"/>
                    </a:lnTo>
                    <a:lnTo>
                      <a:pt x="57" y="48"/>
                    </a:lnTo>
                    <a:lnTo>
                      <a:pt x="2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31" name="Freeform 1027"/>
              <p:cNvSpPr>
                <a:spLocks/>
              </p:cNvSpPr>
              <p:nvPr/>
            </p:nvSpPr>
            <p:spPr bwMode="auto">
              <a:xfrm>
                <a:off x="1911" y="2303"/>
                <a:ext cx="57" cy="21"/>
              </a:xfrm>
              <a:custGeom>
                <a:avLst/>
                <a:gdLst>
                  <a:gd name="T0" fmla="*/ 24 w 57"/>
                  <a:gd name="T1" fmla="*/ 20 h 21"/>
                  <a:gd name="T2" fmla="*/ 0 w 57"/>
                  <a:gd name="T3" fmla="*/ 20 h 21"/>
                  <a:gd name="T4" fmla="*/ 32 w 57"/>
                  <a:gd name="T5" fmla="*/ 0 h 21"/>
                  <a:gd name="T6" fmla="*/ 56 w 57"/>
                  <a:gd name="T7" fmla="*/ 0 h 21"/>
                  <a:gd name="T8" fmla="*/ 24 w 57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1"/>
                  <a:gd name="T17" fmla="*/ 57 w 5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1">
                    <a:moveTo>
                      <a:pt x="24" y="20"/>
                    </a:moveTo>
                    <a:lnTo>
                      <a:pt x="0" y="20"/>
                    </a:lnTo>
                    <a:lnTo>
                      <a:pt x="32" y="0"/>
                    </a:lnTo>
                    <a:lnTo>
                      <a:pt x="56" y="0"/>
                    </a:lnTo>
                    <a:lnTo>
                      <a:pt x="24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32" name="Freeform 1028"/>
              <p:cNvSpPr>
                <a:spLocks/>
              </p:cNvSpPr>
              <p:nvPr/>
            </p:nvSpPr>
            <p:spPr bwMode="auto">
              <a:xfrm>
                <a:off x="1479" y="2443"/>
                <a:ext cx="58" cy="63"/>
              </a:xfrm>
              <a:custGeom>
                <a:avLst/>
                <a:gdLst>
                  <a:gd name="T0" fmla="*/ 24 w 58"/>
                  <a:gd name="T1" fmla="*/ 62 h 63"/>
                  <a:gd name="T2" fmla="*/ 0 w 58"/>
                  <a:gd name="T3" fmla="*/ 28 h 63"/>
                  <a:gd name="T4" fmla="*/ 33 w 58"/>
                  <a:gd name="T5" fmla="*/ 0 h 63"/>
                  <a:gd name="T6" fmla="*/ 57 w 58"/>
                  <a:gd name="T7" fmla="*/ 52 h 63"/>
                  <a:gd name="T8" fmla="*/ 24 w 58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3"/>
                  <a:gd name="T17" fmla="*/ 58 w 5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3">
                    <a:moveTo>
                      <a:pt x="24" y="62"/>
                    </a:moveTo>
                    <a:lnTo>
                      <a:pt x="0" y="28"/>
                    </a:lnTo>
                    <a:lnTo>
                      <a:pt x="33" y="0"/>
                    </a:lnTo>
                    <a:lnTo>
                      <a:pt x="57" y="52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33" name="Freeform 1029"/>
              <p:cNvSpPr>
                <a:spLocks/>
              </p:cNvSpPr>
              <p:nvPr/>
            </p:nvSpPr>
            <p:spPr bwMode="auto">
              <a:xfrm>
                <a:off x="1876" y="2323"/>
                <a:ext cx="60" cy="44"/>
              </a:xfrm>
              <a:custGeom>
                <a:avLst/>
                <a:gdLst>
                  <a:gd name="T0" fmla="*/ 24 w 60"/>
                  <a:gd name="T1" fmla="*/ 43 h 44"/>
                  <a:gd name="T2" fmla="*/ 0 w 60"/>
                  <a:gd name="T3" fmla="*/ 38 h 44"/>
                  <a:gd name="T4" fmla="*/ 35 w 60"/>
                  <a:gd name="T5" fmla="*/ 0 h 44"/>
                  <a:gd name="T6" fmla="*/ 59 w 60"/>
                  <a:gd name="T7" fmla="*/ 0 h 44"/>
                  <a:gd name="T8" fmla="*/ 24 w 60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4"/>
                  <a:gd name="T17" fmla="*/ 60 w 6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4">
                    <a:moveTo>
                      <a:pt x="24" y="43"/>
                    </a:moveTo>
                    <a:lnTo>
                      <a:pt x="0" y="38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2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34" name="Freeform 1030"/>
              <p:cNvSpPr>
                <a:spLocks/>
              </p:cNvSpPr>
              <p:nvPr/>
            </p:nvSpPr>
            <p:spPr bwMode="auto">
              <a:xfrm>
                <a:off x="1503" y="2495"/>
                <a:ext cx="57" cy="54"/>
              </a:xfrm>
              <a:custGeom>
                <a:avLst/>
                <a:gdLst>
                  <a:gd name="T0" fmla="*/ 28 w 57"/>
                  <a:gd name="T1" fmla="*/ 43 h 54"/>
                  <a:gd name="T2" fmla="*/ 0 w 57"/>
                  <a:gd name="T3" fmla="*/ 10 h 54"/>
                  <a:gd name="T4" fmla="*/ 33 w 57"/>
                  <a:gd name="T5" fmla="*/ 0 h 54"/>
                  <a:gd name="T6" fmla="*/ 56 w 57"/>
                  <a:gd name="T7" fmla="*/ 53 h 54"/>
                  <a:gd name="T8" fmla="*/ 28 w 57"/>
                  <a:gd name="T9" fmla="*/ 4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4"/>
                  <a:gd name="T17" fmla="*/ 57 w 5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4">
                    <a:moveTo>
                      <a:pt x="28" y="43"/>
                    </a:moveTo>
                    <a:lnTo>
                      <a:pt x="0" y="10"/>
                    </a:lnTo>
                    <a:lnTo>
                      <a:pt x="33" y="0"/>
                    </a:lnTo>
                    <a:lnTo>
                      <a:pt x="56" y="53"/>
                    </a:lnTo>
                    <a:lnTo>
                      <a:pt x="28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35" name="Freeform 1031"/>
              <p:cNvSpPr>
                <a:spLocks/>
              </p:cNvSpPr>
              <p:nvPr/>
            </p:nvSpPr>
            <p:spPr bwMode="auto">
              <a:xfrm>
                <a:off x="1287" y="2582"/>
                <a:ext cx="62" cy="49"/>
              </a:xfrm>
              <a:custGeom>
                <a:avLst/>
                <a:gdLst>
                  <a:gd name="T0" fmla="*/ 29 w 62"/>
                  <a:gd name="T1" fmla="*/ 14 h 49"/>
                  <a:gd name="T2" fmla="*/ 0 w 62"/>
                  <a:gd name="T3" fmla="*/ 48 h 49"/>
                  <a:gd name="T4" fmla="*/ 33 w 62"/>
                  <a:gd name="T5" fmla="*/ 33 h 49"/>
                  <a:gd name="T6" fmla="*/ 61 w 62"/>
                  <a:gd name="T7" fmla="*/ 0 h 49"/>
                  <a:gd name="T8" fmla="*/ 29 w 62"/>
                  <a:gd name="T9" fmla="*/ 1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49"/>
                  <a:gd name="T17" fmla="*/ 62 w 6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49">
                    <a:moveTo>
                      <a:pt x="29" y="14"/>
                    </a:moveTo>
                    <a:lnTo>
                      <a:pt x="0" y="48"/>
                    </a:lnTo>
                    <a:lnTo>
                      <a:pt x="33" y="33"/>
                    </a:lnTo>
                    <a:lnTo>
                      <a:pt x="61" y="0"/>
                    </a:lnTo>
                    <a:lnTo>
                      <a:pt x="29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36" name="Freeform 1032"/>
              <p:cNvSpPr>
                <a:spLocks/>
              </p:cNvSpPr>
              <p:nvPr/>
            </p:nvSpPr>
            <p:spPr bwMode="auto">
              <a:xfrm>
                <a:off x="1531" y="2538"/>
                <a:ext cx="58" cy="54"/>
              </a:xfrm>
              <a:custGeom>
                <a:avLst/>
                <a:gdLst>
                  <a:gd name="T0" fmla="*/ 24 w 58"/>
                  <a:gd name="T1" fmla="*/ 29 h 54"/>
                  <a:gd name="T2" fmla="*/ 0 w 58"/>
                  <a:gd name="T3" fmla="*/ 0 h 54"/>
                  <a:gd name="T4" fmla="*/ 28 w 58"/>
                  <a:gd name="T5" fmla="*/ 10 h 54"/>
                  <a:gd name="T6" fmla="*/ 57 w 58"/>
                  <a:gd name="T7" fmla="*/ 53 h 54"/>
                  <a:gd name="T8" fmla="*/ 24 w 58"/>
                  <a:gd name="T9" fmla="*/ 2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4" y="29"/>
                    </a:moveTo>
                    <a:lnTo>
                      <a:pt x="0" y="0"/>
                    </a:lnTo>
                    <a:lnTo>
                      <a:pt x="28" y="10"/>
                    </a:lnTo>
                    <a:lnTo>
                      <a:pt x="57" y="53"/>
                    </a:lnTo>
                    <a:lnTo>
                      <a:pt x="2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37" name="Freeform 1033"/>
              <p:cNvSpPr>
                <a:spLocks/>
              </p:cNvSpPr>
              <p:nvPr/>
            </p:nvSpPr>
            <p:spPr bwMode="auto">
              <a:xfrm>
                <a:off x="1444" y="2471"/>
                <a:ext cx="60" cy="45"/>
              </a:xfrm>
              <a:custGeom>
                <a:avLst/>
                <a:gdLst>
                  <a:gd name="T0" fmla="*/ 24 w 60"/>
                  <a:gd name="T1" fmla="*/ 44 h 45"/>
                  <a:gd name="T2" fmla="*/ 0 w 60"/>
                  <a:gd name="T3" fmla="*/ 29 h 45"/>
                  <a:gd name="T4" fmla="*/ 35 w 60"/>
                  <a:gd name="T5" fmla="*/ 0 h 45"/>
                  <a:gd name="T6" fmla="*/ 59 w 60"/>
                  <a:gd name="T7" fmla="*/ 34 h 45"/>
                  <a:gd name="T8" fmla="*/ 24 w 60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5"/>
                  <a:gd name="T17" fmla="*/ 60 w 6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5">
                    <a:moveTo>
                      <a:pt x="24" y="44"/>
                    </a:moveTo>
                    <a:lnTo>
                      <a:pt x="0" y="29"/>
                    </a:lnTo>
                    <a:lnTo>
                      <a:pt x="35" y="0"/>
                    </a:lnTo>
                    <a:lnTo>
                      <a:pt x="59" y="34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38" name="Freeform 1034"/>
              <p:cNvSpPr>
                <a:spLocks/>
              </p:cNvSpPr>
              <p:nvPr/>
            </p:nvSpPr>
            <p:spPr bwMode="auto">
              <a:xfrm>
                <a:off x="1555" y="2567"/>
                <a:ext cx="58" cy="64"/>
              </a:xfrm>
              <a:custGeom>
                <a:avLst/>
                <a:gdLst>
                  <a:gd name="T0" fmla="*/ 24 w 58"/>
                  <a:gd name="T1" fmla="*/ 24 h 64"/>
                  <a:gd name="T2" fmla="*/ 0 w 58"/>
                  <a:gd name="T3" fmla="*/ 0 h 64"/>
                  <a:gd name="T4" fmla="*/ 33 w 58"/>
                  <a:gd name="T5" fmla="*/ 24 h 64"/>
                  <a:gd name="T6" fmla="*/ 57 w 58"/>
                  <a:gd name="T7" fmla="*/ 63 h 64"/>
                  <a:gd name="T8" fmla="*/ 24 w 58"/>
                  <a:gd name="T9" fmla="*/ 2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4"/>
                  <a:gd name="T17" fmla="*/ 58 w 5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4">
                    <a:moveTo>
                      <a:pt x="24" y="24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57" y="63"/>
                    </a:lnTo>
                    <a:lnTo>
                      <a:pt x="2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39" name="Freeform 1035"/>
              <p:cNvSpPr>
                <a:spLocks/>
              </p:cNvSpPr>
              <p:nvPr/>
            </p:nvSpPr>
            <p:spPr bwMode="auto">
              <a:xfrm>
                <a:off x="1411" y="2500"/>
                <a:ext cx="58" cy="35"/>
              </a:xfrm>
              <a:custGeom>
                <a:avLst/>
                <a:gdLst>
                  <a:gd name="T0" fmla="*/ 29 w 58"/>
                  <a:gd name="T1" fmla="*/ 19 h 35"/>
                  <a:gd name="T2" fmla="*/ 0 w 58"/>
                  <a:gd name="T3" fmla="*/ 34 h 35"/>
                  <a:gd name="T4" fmla="*/ 33 w 58"/>
                  <a:gd name="T5" fmla="*/ 0 h 35"/>
                  <a:gd name="T6" fmla="*/ 57 w 58"/>
                  <a:gd name="T7" fmla="*/ 15 h 35"/>
                  <a:gd name="T8" fmla="*/ 29 w 58"/>
                  <a:gd name="T9" fmla="*/ 19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9" y="19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57" y="15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40" name="Freeform 1036"/>
              <p:cNvSpPr>
                <a:spLocks/>
              </p:cNvSpPr>
              <p:nvPr/>
            </p:nvSpPr>
            <p:spPr bwMode="auto">
              <a:xfrm>
                <a:off x="1468" y="2505"/>
                <a:ext cx="64" cy="34"/>
              </a:xfrm>
              <a:custGeom>
                <a:avLst/>
                <a:gdLst>
                  <a:gd name="T0" fmla="*/ 29 w 64"/>
                  <a:gd name="T1" fmla="*/ 19 h 34"/>
                  <a:gd name="T2" fmla="*/ 0 w 64"/>
                  <a:gd name="T3" fmla="*/ 10 h 34"/>
                  <a:gd name="T4" fmla="*/ 34 w 64"/>
                  <a:gd name="T5" fmla="*/ 0 h 34"/>
                  <a:gd name="T6" fmla="*/ 63 w 64"/>
                  <a:gd name="T7" fmla="*/ 33 h 34"/>
                  <a:gd name="T8" fmla="*/ 29 w 64"/>
                  <a:gd name="T9" fmla="*/ 1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4"/>
                  <a:gd name="T17" fmla="*/ 64 w 6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4">
                    <a:moveTo>
                      <a:pt x="29" y="19"/>
                    </a:moveTo>
                    <a:lnTo>
                      <a:pt x="0" y="10"/>
                    </a:lnTo>
                    <a:lnTo>
                      <a:pt x="34" y="0"/>
                    </a:lnTo>
                    <a:lnTo>
                      <a:pt x="63" y="33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41" name="Freeform 1037"/>
              <p:cNvSpPr>
                <a:spLocks/>
              </p:cNvSpPr>
              <p:nvPr/>
            </p:nvSpPr>
            <p:spPr bwMode="auto">
              <a:xfrm>
                <a:off x="1579" y="2591"/>
                <a:ext cx="58" cy="59"/>
              </a:xfrm>
              <a:custGeom>
                <a:avLst/>
                <a:gdLst>
                  <a:gd name="T0" fmla="*/ 24 w 58"/>
                  <a:gd name="T1" fmla="*/ 15 h 59"/>
                  <a:gd name="T2" fmla="*/ 0 w 58"/>
                  <a:gd name="T3" fmla="*/ 0 h 59"/>
                  <a:gd name="T4" fmla="*/ 33 w 58"/>
                  <a:gd name="T5" fmla="*/ 39 h 59"/>
                  <a:gd name="T6" fmla="*/ 57 w 58"/>
                  <a:gd name="T7" fmla="*/ 58 h 59"/>
                  <a:gd name="T8" fmla="*/ 24 w 58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15"/>
                    </a:moveTo>
                    <a:lnTo>
                      <a:pt x="0" y="0"/>
                    </a:lnTo>
                    <a:lnTo>
                      <a:pt x="33" y="39"/>
                    </a:lnTo>
                    <a:lnTo>
                      <a:pt x="57" y="58"/>
                    </a:lnTo>
                    <a:lnTo>
                      <a:pt x="24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42" name="Freeform 1038"/>
              <p:cNvSpPr>
                <a:spLocks/>
              </p:cNvSpPr>
              <p:nvPr/>
            </p:nvSpPr>
            <p:spPr bwMode="auto">
              <a:xfrm>
                <a:off x="1377" y="2519"/>
                <a:ext cx="64" cy="40"/>
              </a:xfrm>
              <a:custGeom>
                <a:avLst/>
                <a:gdLst>
                  <a:gd name="T0" fmla="*/ 29 w 64"/>
                  <a:gd name="T1" fmla="*/ 10 h 40"/>
                  <a:gd name="T2" fmla="*/ 0 w 64"/>
                  <a:gd name="T3" fmla="*/ 39 h 40"/>
                  <a:gd name="T4" fmla="*/ 34 w 64"/>
                  <a:gd name="T5" fmla="*/ 15 h 40"/>
                  <a:gd name="T6" fmla="*/ 63 w 64"/>
                  <a:gd name="T7" fmla="*/ 0 h 40"/>
                  <a:gd name="T8" fmla="*/ 29 w 64"/>
                  <a:gd name="T9" fmla="*/ 1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0"/>
                  <a:gd name="T17" fmla="*/ 64 w 6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0">
                    <a:moveTo>
                      <a:pt x="29" y="10"/>
                    </a:moveTo>
                    <a:lnTo>
                      <a:pt x="0" y="39"/>
                    </a:lnTo>
                    <a:lnTo>
                      <a:pt x="34" y="15"/>
                    </a:lnTo>
                    <a:lnTo>
                      <a:pt x="63" y="0"/>
                    </a:lnTo>
                    <a:lnTo>
                      <a:pt x="29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43" name="Freeform 1039"/>
              <p:cNvSpPr>
                <a:spLocks/>
              </p:cNvSpPr>
              <p:nvPr/>
            </p:nvSpPr>
            <p:spPr bwMode="auto">
              <a:xfrm>
                <a:off x="1497" y="2524"/>
                <a:ext cx="59" cy="44"/>
              </a:xfrm>
              <a:custGeom>
                <a:avLst/>
                <a:gdLst>
                  <a:gd name="T0" fmla="*/ 24 w 59"/>
                  <a:gd name="T1" fmla="*/ 10 h 44"/>
                  <a:gd name="T2" fmla="*/ 0 w 59"/>
                  <a:gd name="T3" fmla="*/ 0 h 44"/>
                  <a:gd name="T4" fmla="*/ 34 w 59"/>
                  <a:gd name="T5" fmla="*/ 14 h 44"/>
                  <a:gd name="T6" fmla="*/ 58 w 59"/>
                  <a:gd name="T7" fmla="*/ 43 h 44"/>
                  <a:gd name="T8" fmla="*/ 24 w 59"/>
                  <a:gd name="T9" fmla="*/ 1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24" y="10"/>
                    </a:moveTo>
                    <a:lnTo>
                      <a:pt x="0" y="0"/>
                    </a:lnTo>
                    <a:lnTo>
                      <a:pt x="34" y="14"/>
                    </a:lnTo>
                    <a:lnTo>
                      <a:pt x="58" y="43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44" name="Freeform 1040"/>
              <p:cNvSpPr>
                <a:spLocks/>
              </p:cNvSpPr>
              <p:nvPr/>
            </p:nvSpPr>
            <p:spPr bwMode="auto">
              <a:xfrm>
                <a:off x="1348" y="2529"/>
                <a:ext cx="60" cy="54"/>
              </a:xfrm>
              <a:custGeom>
                <a:avLst/>
                <a:gdLst>
                  <a:gd name="T0" fmla="*/ 24 w 60"/>
                  <a:gd name="T1" fmla="*/ 9 h 54"/>
                  <a:gd name="T2" fmla="*/ 0 w 60"/>
                  <a:gd name="T3" fmla="*/ 53 h 54"/>
                  <a:gd name="T4" fmla="*/ 30 w 60"/>
                  <a:gd name="T5" fmla="*/ 29 h 54"/>
                  <a:gd name="T6" fmla="*/ 59 w 60"/>
                  <a:gd name="T7" fmla="*/ 0 h 54"/>
                  <a:gd name="T8" fmla="*/ 24 w 60"/>
                  <a:gd name="T9" fmla="*/ 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4"/>
                  <a:gd name="T17" fmla="*/ 60 w 6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4">
                    <a:moveTo>
                      <a:pt x="24" y="9"/>
                    </a:moveTo>
                    <a:lnTo>
                      <a:pt x="0" y="53"/>
                    </a:lnTo>
                    <a:lnTo>
                      <a:pt x="30" y="29"/>
                    </a:lnTo>
                    <a:lnTo>
                      <a:pt x="59" y="0"/>
                    </a:lnTo>
                    <a:lnTo>
                      <a:pt x="24" y="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45" name="Freeform 1041"/>
              <p:cNvSpPr>
                <a:spLocks/>
              </p:cNvSpPr>
              <p:nvPr/>
            </p:nvSpPr>
            <p:spPr bwMode="auto">
              <a:xfrm>
                <a:off x="1440" y="2510"/>
                <a:ext cx="58" cy="17"/>
              </a:xfrm>
              <a:custGeom>
                <a:avLst/>
                <a:gdLst>
                  <a:gd name="T0" fmla="*/ 24 w 58"/>
                  <a:gd name="T1" fmla="*/ 0 h 17"/>
                  <a:gd name="T2" fmla="*/ 0 w 58"/>
                  <a:gd name="T3" fmla="*/ 10 h 17"/>
                  <a:gd name="T4" fmla="*/ 28 w 58"/>
                  <a:gd name="T5" fmla="*/ 5 h 17"/>
                  <a:gd name="T6" fmla="*/ 57 w 58"/>
                  <a:gd name="T7" fmla="*/ 16 h 17"/>
                  <a:gd name="T8" fmla="*/ 24 w 5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7"/>
                  <a:gd name="T17" fmla="*/ 58 w 5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7">
                    <a:moveTo>
                      <a:pt x="24" y="0"/>
                    </a:moveTo>
                    <a:lnTo>
                      <a:pt x="0" y="10"/>
                    </a:lnTo>
                    <a:lnTo>
                      <a:pt x="28" y="5"/>
                    </a:lnTo>
                    <a:lnTo>
                      <a:pt x="57" y="16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46" name="Freeform 1042"/>
              <p:cNvSpPr>
                <a:spLocks/>
              </p:cNvSpPr>
              <p:nvPr/>
            </p:nvSpPr>
            <p:spPr bwMode="auto">
              <a:xfrm>
                <a:off x="1315" y="2538"/>
                <a:ext cx="58" cy="59"/>
              </a:xfrm>
              <a:custGeom>
                <a:avLst/>
                <a:gdLst>
                  <a:gd name="T0" fmla="*/ 24 w 58"/>
                  <a:gd name="T1" fmla="*/ 10 h 59"/>
                  <a:gd name="T2" fmla="*/ 0 w 58"/>
                  <a:gd name="T3" fmla="*/ 58 h 59"/>
                  <a:gd name="T4" fmla="*/ 33 w 58"/>
                  <a:gd name="T5" fmla="*/ 44 h 59"/>
                  <a:gd name="T6" fmla="*/ 57 w 58"/>
                  <a:gd name="T7" fmla="*/ 0 h 59"/>
                  <a:gd name="T8" fmla="*/ 24 w 58"/>
                  <a:gd name="T9" fmla="*/ 1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9"/>
                  <a:gd name="T17" fmla="*/ 58 w 5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9">
                    <a:moveTo>
                      <a:pt x="24" y="10"/>
                    </a:moveTo>
                    <a:lnTo>
                      <a:pt x="0" y="58"/>
                    </a:lnTo>
                    <a:lnTo>
                      <a:pt x="33" y="44"/>
                    </a:lnTo>
                    <a:lnTo>
                      <a:pt x="57" y="0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47" name="Freeform 1043"/>
              <p:cNvSpPr>
                <a:spLocks/>
              </p:cNvSpPr>
              <p:nvPr/>
            </p:nvSpPr>
            <p:spPr bwMode="auto">
              <a:xfrm>
                <a:off x="1521" y="2534"/>
                <a:ext cx="59" cy="58"/>
              </a:xfrm>
              <a:custGeom>
                <a:avLst/>
                <a:gdLst>
                  <a:gd name="T0" fmla="*/ 24 w 59"/>
                  <a:gd name="T1" fmla="*/ 14 h 58"/>
                  <a:gd name="T2" fmla="*/ 0 w 59"/>
                  <a:gd name="T3" fmla="*/ 0 h 58"/>
                  <a:gd name="T4" fmla="*/ 34 w 59"/>
                  <a:gd name="T5" fmla="*/ 33 h 58"/>
                  <a:gd name="T6" fmla="*/ 58 w 59"/>
                  <a:gd name="T7" fmla="*/ 57 h 58"/>
                  <a:gd name="T8" fmla="*/ 24 w 59"/>
                  <a:gd name="T9" fmla="*/ 1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4" y="14"/>
                    </a:moveTo>
                    <a:lnTo>
                      <a:pt x="0" y="0"/>
                    </a:lnTo>
                    <a:lnTo>
                      <a:pt x="34" y="33"/>
                    </a:lnTo>
                    <a:lnTo>
                      <a:pt x="58" y="57"/>
                    </a:lnTo>
                    <a:lnTo>
                      <a:pt x="2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48" name="Freeform 1044"/>
              <p:cNvSpPr>
                <a:spLocks/>
              </p:cNvSpPr>
              <p:nvPr/>
            </p:nvSpPr>
            <p:spPr bwMode="auto">
              <a:xfrm>
                <a:off x="1407" y="2500"/>
                <a:ext cx="58" cy="30"/>
              </a:xfrm>
              <a:custGeom>
                <a:avLst/>
                <a:gdLst>
                  <a:gd name="T0" fmla="*/ 24 w 58"/>
                  <a:gd name="T1" fmla="*/ 0 h 30"/>
                  <a:gd name="T2" fmla="*/ 0 w 58"/>
                  <a:gd name="T3" fmla="*/ 29 h 30"/>
                  <a:gd name="T4" fmla="*/ 33 w 58"/>
                  <a:gd name="T5" fmla="*/ 19 h 30"/>
                  <a:gd name="T6" fmla="*/ 57 w 58"/>
                  <a:gd name="T7" fmla="*/ 10 h 30"/>
                  <a:gd name="T8" fmla="*/ 24 w 5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0"/>
                  <a:gd name="T17" fmla="*/ 58 w 5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0">
                    <a:moveTo>
                      <a:pt x="24" y="0"/>
                    </a:moveTo>
                    <a:lnTo>
                      <a:pt x="0" y="29"/>
                    </a:lnTo>
                    <a:lnTo>
                      <a:pt x="33" y="19"/>
                    </a:lnTo>
                    <a:lnTo>
                      <a:pt x="57" y="1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49" name="Freeform 1045"/>
              <p:cNvSpPr>
                <a:spLocks/>
              </p:cNvSpPr>
              <p:nvPr/>
            </p:nvSpPr>
            <p:spPr bwMode="auto">
              <a:xfrm>
                <a:off x="1545" y="2548"/>
                <a:ext cx="59" cy="59"/>
              </a:xfrm>
              <a:custGeom>
                <a:avLst/>
                <a:gdLst>
                  <a:gd name="T0" fmla="*/ 24 w 59"/>
                  <a:gd name="T1" fmla="*/ 10 h 59"/>
                  <a:gd name="T2" fmla="*/ 0 w 59"/>
                  <a:gd name="T3" fmla="*/ 0 h 59"/>
                  <a:gd name="T4" fmla="*/ 34 w 59"/>
                  <a:gd name="T5" fmla="*/ 43 h 59"/>
                  <a:gd name="T6" fmla="*/ 58 w 59"/>
                  <a:gd name="T7" fmla="*/ 58 h 59"/>
                  <a:gd name="T8" fmla="*/ 24 w 59"/>
                  <a:gd name="T9" fmla="*/ 1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9"/>
                  <a:gd name="T17" fmla="*/ 59 w 5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9">
                    <a:moveTo>
                      <a:pt x="24" y="10"/>
                    </a:moveTo>
                    <a:lnTo>
                      <a:pt x="0" y="0"/>
                    </a:lnTo>
                    <a:lnTo>
                      <a:pt x="34" y="43"/>
                    </a:lnTo>
                    <a:lnTo>
                      <a:pt x="58" y="58"/>
                    </a:lnTo>
                    <a:lnTo>
                      <a:pt x="2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50" name="Freeform 1046"/>
              <p:cNvSpPr>
                <a:spLocks/>
              </p:cNvSpPr>
              <p:nvPr/>
            </p:nvSpPr>
            <p:spPr bwMode="auto">
              <a:xfrm>
                <a:off x="1464" y="2505"/>
                <a:ext cx="58" cy="30"/>
              </a:xfrm>
              <a:custGeom>
                <a:avLst/>
                <a:gdLst>
                  <a:gd name="T0" fmla="*/ 24 w 58"/>
                  <a:gd name="T1" fmla="*/ 0 h 30"/>
                  <a:gd name="T2" fmla="*/ 0 w 58"/>
                  <a:gd name="T3" fmla="*/ 5 h 30"/>
                  <a:gd name="T4" fmla="*/ 33 w 58"/>
                  <a:gd name="T5" fmla="*/ 19 h 30"/>
                  <a:gd name="T6" fmla="*/ 57 w 58"/>
                  <a:gd name="T7" fmla="*/ 29 h 30"/>
                  <a:gd name="T8" fmla="*/ 24 w 5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0"/>
                  <a:gd name="T17" fmla="*/ 58 w 5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0">
                    <a:moveTo>
                      <a:pt x="24" y="0"/>
                    </a:moveTo>
                    <a:lnTo>
                      <a:pt x="0" y="5"/>
                    </a:lnTo>
                    <a:lnTo>
                      <a:pt x="33" y="19"/>
                    </a:lnTo>
                    <a:lnTo>
                      <a:pt x="57" y="2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51" name="Freeform 1047"/>
              <p:cNvSpPr>
                <a:spLocks/>
              </p:cNvSpPr>
              <p:nvPr/>
            </p:nvSpPr>
            <p:spPr bwMode="auto">
              <a:xfrm>
                <a:off x="1372" y="2500"/>
                <a:ext cx="60" cy="39"/>
              </a:xfrm>
              <a:custGeom>
                <a:avLst/>
                <a:gdLst>
                  <a:gd name="T0" fmla="*/ 24 w 60"/>
                  <a:gd name="T1" fmla="*/ 0 h 39"/>
                  <a:gd name="T2" fmla="*/ 0 w 60"/>
                  <a:gd name="T3" fmla="*/ 38 h 39"/>
                  <a:gd name="T4" fmla="*/ 35 w 60"/>
                  <a:gd name="T5" fmla="*/ 29 h 39"/>
                  <a:gd name="T6" fmla="*/ 59 w 60"/>
                  <a:gd name="T7" fmla="*/ 0 h 39"/>
                  <a:gd name="T8" fmla="*/ 24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24" y="0"/>
                    </a:moveTo>
                    <a:lnTo>
                      <a:pt x="0" y="38"/>
                    </a:lnTo>
                    <a:lnTo>
                      <a:pt x="35" y="29"/>
                    </a:lnTo>
                    <a:lnTo>
                      <a:pt x="59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52" name="Freeform 1048"/>
              <p:cNvSpPr>
                <a:spLocks/>
              </p:cNvSpPr>
              <p:nvPr/>
            </p:nvSpPr>
            <p:spPr bwMode="auto">
              <a:xfrm>
                <a:off x="1488" y="2505"/>
                <a:ext cx="58" cy="44"/>
              </a:xfrm>
              <a:custGeom>
                <a:avLst/>
                <a:gdLst>
                  <a:gd name="T0" fmla="*/ 24 w 58"/>
                  <a:gd name="T1" fmla="*/ 0 h 44"/>
                  <a:gd name="T2" fmla="*/ 0 w 58"/>
                  <a:gd name="T3" fmla="*/ 0 h 44"/>
                  <a:gd name="T4" fmla="*/ 33 w 58"/>
                  <a:gd name="T5" fmla="*/ 29 h 44"/>
                  <a:gd name="T6" fmla="*/ 57 w 58"/>
                  <a:gd name="T7" fmla="*/ 43 h 44"/>
                  <a:gd name="T8" fmla="*/ 24 w 5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4" y="0"/>
                    </a:moveTo>
                    <a:lnTo>
                      <a:pt x="0" y="0"/>
                    </a:lnTo>
                    <a:lnTo>
                      <a:pt x="33" y="29"/>
                    </a:lnTo>
                    <a:lnTo>
                      <a:pt x="57" y="43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53" name="Freeform 1049"/>
              <p:cNvSpPr>
                <a:spLocks/>
              </p:cNvSpPr>
              <p:nvPr/>
            </p:nvSpPr>
            <p:spPr bwMode="auto">
              <a:xfrm>
                <a:off x="1431" y="2476"/>
                <a:ext cx="58" cy="35"/>
              </a:xfrm>
              <a:custGeom>
                <a:avLst/>
                <a:gdLst>
                  <a:gd name="T0" fmla="*/ 24 w 58"/>
                  <a:gd name="T1" fmla="*/ 0 h 35"/>
                  <a:gd name="T2" fmla="*/ 0 w 58"/>
                  <a:gd name="T3" fmla="*/ 24 h 35"/>
                  <a:gd name="T4" fmla="*/ 33 w 58"/>
                  <a:gd name="T5" fmla="*/ 34 h 35"/>
                  <a:gd name="T6" fmla="*/ 57 w 58"/>
                  <a:gd name="T7" fmla="*/ 29 h 35"/>
                  <a:gd name="T8" fmla="*/ 24 w 5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5"/>
                  <a:gd name="T17" fmla="*/ 58 w 5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5">
                    <a:moveTo>
                      <a:pt x="24" y="0"/>
                    </a:moveTo>
                    <a:lnTo>
                      <a:pt x="0" y="24"/>
                    </a:lnTo>
                    <a:lnTo>
                      <a:pt x="33" y="34"/>
                    </a:lnTo>
                    <a:lnTo>
                      <a:pt x="57" y="2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54" name="Freeform 1050"/>
              <p:cNvSpPr>
                <a:spLocks/>
              </p:cNvSpPr>
              <p:nvPr/>
            </p:nvSpPr>
            <p:spPr bwMode="auto">
              <a:xfrm>
                <a:off x="1339" y="2500"/>
                <a:ext cx="58" cy="49"/>
              </a:xfrm>
              <a:custGeom>
                <a:avLst/>
                <a:gdLst>
                  <a:gd name="T0" fmla="*/ 24 w 58"/>
                  <a:gd name="T1" fmla="*/ 0 h 49"/>
                  <a:gd name="T2" fmla="*/ 0 w 58"/>
                  <a:gd name="T3" fmla="*/ 48 h 49"/>
                  <a:gd name="T4" fmla="*/ 33 w 58"/>
                  <a:gd name="T5" fmla="*/ 38 h 49"/>
                  <a:gd name="T6" fmla="*/ 57 w 58"/>
                  <a:gd name="T7" fmla="*/ 0 h 49"/>
                  <a:gd name="T8" fmla="*/ 24 w 58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9"/>
                  <a:gd name="T17" fmla="*/ 58 w 5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9">
                    <a:moveTo>
                      <a:pt x="24" y="0"/>
                    </a:moveTo>
                    <a:lnTo>
                      <a:pt x="0" y="48"/>
                    </a:lnTo>
                    <a:lnTo>
                      <a:pt x="33" y="38"/>
                    </a:lnTo>
                    <a:lnTo>
                      <a:pt x="57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55" name="Freeform 1051"/>
              <p:cNvSpPr>
                <a:spLocks/>
              </p:cNvSpPr>
              <p:nvPr/>
            </p:nvSpPr>
            <p:spPr bwMode="auto">
              <a:xfrm>
                <a:off x="1512" y="2505"/>
                <a:ext cx="58" cy="54"/>
              </a:xfrm>
              <a:custGeom>
                <a:avLst/>
                <a:gdLst>
                  <a:gd name="T0" fmla="*/ 28 w 58"/>
                  <a:gd name="T1" fmla="*/ 5 h 54"/>
                  <a:gd name="T2" fmla="*/ 0 w 58"/>
                  <a:gd name="T3" fmla="*/ 0 h 54"/>
                  <a:gd name="T4" fmla="*/ 33 w 58"/>
                  <a:gd name="T5" fmla="*/ 43 h 54"/>
                  <a:gd name="T6" fmla="*/ 57 w 58"/>
                  <a:gd name="T7" fmla="*/ 53 h 54"/>
                  <a:gd name="T8" fmla="*/ 28 w 58"/>
                  <a:gd name="T9" fmla="*/ 5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4"/>
                  <a:gd name="T17" fmla="*/ 58 w 5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4">
                    <a:moveTo>
                      <a:pt x="28" y="5"/>
                    </a:moveTo>
                    <a:lnTo>
                      <a:pt x="0" y="0"/>
                    </a:lnTo>
                    <a:lnTo>
                      <a:pt x="33" y="43"/>
                    </a:lnTo>
                    <a:lnTo>
                      <a:pt x="57" y="53"/>
                    </a:lnTo>
                    <a:lnTo>
                      <a:pt x="28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56" name="Freeform 1052"/>
              <p:cNvSpPr>
                <a:spLocks/>
              </p:cNvSpPr>
              <p:nvPr/>
            </p:nvSpPr>
            <p:spPr bwMode="auto">
              <a:xfrm>
                <a:off x="1396" y="2467"/>
                <a:ext cx="60" cy="34"/>
              </a:xfrm>
              <a:custGeom>
                <a:avLst/>
                <a:gdLst>
                  <a:gd name="T0" fmla="*/ 24 w 60"/>
                  <a:gd name="T1" fmla="*/ 0 h 34"/>
                  <a:gd name="T2" fmla="*/ 0 w 60"/>
                  <a:gd name="T3" fmla="*/ 33 h 34"/>
                  <a:gd name="T4" fmla="*/ 35 w 60"/>
                  <a:gd name="T5" fmla="*/ 33 h 34"/>
                  <a:gd name="T6" fmla="*/ 59 w 60"/>
                  <a:gd name="T7" fmla="*/ 9 h 34"/>
                  <a:gd name="T8" fmla="*/ 24 w 6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4"/>
                  <a:gd name="T17" fmla="*/ 60 w 6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4">
                    <a:moveTo>
                      <a:pt x="24" y="0"/>
                    </a:moveTo>
                    <a:lnTo>
                      <a:pt x="0" y="33"/>
                    </a:lnTo>
                    <a:lnTo>
                      <a:pt x="35" y="33"/>
                    </a:lnTo>
                    <a:lnTo>
                      <a:pt x="59" y="9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57" name="Freeform 1053"/>
              <p:cNvSpPr>
                <a:spLocks/>
              </p:cNvSpPr>
              <p:nvPr/>
            </p:nvSpPr>
            <p:spPr bwMode="auto">
              <a:xfrm>
                <a:off x="1455" y="2467"/>
                <a:ext cx="58" cy="39"/>
              </a:xfrm>
              <a:custGeom>
                <a:avLst/>
                <a:gdLst>
                  <a:gd name="T0" fmla="*/ 24 w 58"/>
                  <a:gd name="T1" fmla="*/ 0 h 39"/>
                  <a:gd name="T2" fmla="*/ 0 w 58"/>
                  <a:gd name="T3" fmla="*/ 9 h 39"/>
                  <a:gd name="T4" fmla="*/ 33 w 58"/>
                  <a:gd name="T5" fmla="*/ 38 h 39"/>
                  <a:gd name="T6" fmla="*/ 57 w 58"/>
                  <a:gd name="T7" fmla="*/ 38 h 39"/>
                  <a:gd name="T8" fmla="*/ 24 w 5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24" y="0"/>
                    </a:moveTo>
                    <a:lnTo>
                      <a:pt x="0" y="9"/>
                    </a:lnTo>
                    <a:lnTo>
                      <a:pt x="33" y="38"/>
                    </a:lnTo>
                    <a:lnTo>
                      <a:pt x="57" y="38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58" name="Freeform 1054"/>
              <p:cNvSpPr>
                <a:spLocks/>
              </p:cNvSpPr>
              <p:nvPr/>
            </p:nvSpPr>
            <p:spPr bwMode="auto">
              <a:xfrm>
                <a:off x="1363" y="2467"/>
                <a:ext cx="58" cy="34"/>
              </a:xfrm>
              <a:custGeom>
                <a:avLst/>
                <a:gdLst>
                  <a:gd name="T0" fmla="*/ 24 w 58"/>
                  <a:gd name="T1" fmla="*/ 0 h 34"/>
                  <a:gd name="T2" fmla="*/ 0 w 58"/>
                  <a:gd name="T3" fmla="*/ 33 h 34"/>
                  <a:gd name="T4" fmla="*/ 33 w 58"/>
                  <a:gd name="T5" fmla="*/ 33 h 34"/>
                  <a:gd name="T6" fmla="*/ 57 w 58"/>
                  <a:gd name="T7" fmla="*/ 0 h 34"/>
                  <a:gd name="T8" fmla="*/ 24 w 5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4"/>
                  <a:gd name="T17" fmla="*/ 58 w 5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4">
                    <a:moveTo>
                      <a:pt x="24" y="0"/>
                    </a:moveTo>
                    <a:lnTo>
                      <a:pt x="0" y="33"/>
                    </a:lnTo>
                    <a:lnTo>
                      <a:pt x="33" y="33"/>
                    </a:lnTo>
                    <a:lnTo>
                      <a:pt x="57" y="0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59" name="Freeform 1055"/>
              <p:cNvSpPr>
                <a:spLocks/>
              </p:cNvSpPr>
              <p:nvPr/>
            </p:nvSpPr>
            <p:spPr bwMode="auto">
              <a:xfrm>
                <a:off x="1479" y="2467"/>
                <a:ext cx="62" cy="44"/>
              </a:xfrm>
              <a:custGeom>
                <a:avLst/>
                <a:gdLst>
                  <a:gd name="T0" fmla="*/ 29 w 62"/>
                  <a:gd name="T1" fmla="*/ 4 h 44"/>
                  <a:gd name="T2" fmla="*/ 0 w 62"/>
                  <a:gd name="T3" fmla="*/ 0 h 44"/>
                  <a:gd name="T4" fmla="*/ 33 w 62"/>
                  <a:gd name="T5" fmla="*/ 38 h 44"/>
                  <a:gd name="T6" fmla="*/ 61 w 62"/>
                  <a:gd name="T7" fmla="*/ 43 h 44"/>
                  <a:gd name="T8" fmla="*/ 29 w 62"/>
                  <a:gd name="T9" fmla="*/ 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44"/>
                  <a:gd name="T17" fmla="*/ 62 w 6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44">
                    <a:moveTo>
                      <a:pt x="29" y="4"/>
                    </a:moveTo>
                    <a:lnTo>
                      <a:pt x="0" y="0"/>
                    </a:lnTo>
                    <a:lnTo>
                      <a:pt x="33" y="38"/>
                    </a:lnTo>
                    <a:lnTo>
                      <a:pt x="61" y="43"/>
                    </a:lnTo>
                    <a:lnTo>
                      <a:pt x="29" y="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60" name="Freeform 1056"/>
              <p:cNvSpPr>
                <a:spLocks/>
              </p:cNvSpPr>
              <p:nvPr/>
            </p:nvSpPr>
            <p:spPr bwMode="auto">
              <a:xfrm>
                <a:off x="1420" y="2447"/>
                <a:ext cx="60" cy="30"/>
              </a:xfrm>
              <a:custGeom>
                <a:avLst/>
                <a:gdLst>
                  <a:gd name="T0" fmla="*/ 30 w 60"/>
                  <a:gd name="T1" fmla="*/ 0 h 30"/>
                  <a:gd name="T2" fmla="*/ 0 w 60"/>
                  <a:gd name="T3" fmla="*/ 20 h 30"/>
                  <a:gd name="T4" fmla="*/ 35 w 60"/>
                  <a:gd name="T5" fmla="*/ 29 h 30"/>
                  <a:gd name="T6" fmla="*/ 59 w 60"/>
                  <a:gd name="T7" fmla="*/ 20 h 30"/>
                  <a:gd name="T8" fmla="*/ 30 w 6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0"/>
                  <a:gd name="T17" fmla="*/ 60 w 6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0">
                    <a:moveTo>
                      <a:pt x="30" y="0"/>
                    </a:moveTo>
                    <a:lnTo>
                      <a:pt x="0" y="20"/>
                    </a:lnTo>
                    <a:lnTo>
                      <a:pt x="35" y="29"/>
                    </a:lnTo>
                    <a:lnTo>
                      <a:pt x="59" y="2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61" name="Freeform 1057"/>
              <p:cNvSpPr>
                <a:spLocks/>
              </p:cNvSpPr>
              <p:nvPr/>
            </p:nvSpPr>
            <p:spPr bwMode="auto">
              <a:xfrm>
                <a:off x="1387" y="2443"/>
                <a:ext cx="63" cy="25"/>
              </a:xfrm>
              <a:custGeom>
                <a:avLst/>
                <a:gdLst>
                  <a:gd name="T0" fmla="*/ 29 w 63"/>
                  <a:gd name="T1" fmla="*/ 0 h 25"/>
                  <a:gd name="T2" fmla="*/ 0 w 63"/>
                  <a:gd name="T3" fmla="*/ 24 h 25"/>
                  <a:gd name="T4" fmla="*/ 33 w 63"/>
                  <a:gd name="T5" fmla="*/ 24 h 25"/>
                  <a:gd name="T6" fmla="*/ 62 w 63"/>
                  <a:gd name="T7" fmla="*/ 4 h 25"/>
                  <a:gd name="T8" fmla="*/ 29 w 6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25"/>
                  <a:gd name="T17" fmla="*/ 63 w 6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25">
                    <a:moveTo>
                      <a:pt x="29" y="0"/>
                    </a:moveTo>
                    <a:lnTo>
                      <a:pt x="0" y="24"/>
                    </a:lnTo>
                    <a:lnTo>
                      <a:pt x="33" y="24"/>
                    </a:lnTo>
                    <a:lnTo>
                      <a:pt x="62" y="4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62" name="Freeform 1058"/>
              <p:cNvSpPr>
                <a:spLocks/>
              </p:cNvSpPr>
              <p:nvPr/>
            </p:nvSpPr>
            <p:spPr bwMode="auto">
              <a:xfrm>
                <a:off x="1449" y="2447"/>
                <a:ext cx="59" cy="25"/>
              </a:xfrm>
              <a:custGeom>
                <a:avLst/>
                <a:gdLst>
                  <a:gd name="T0" fmla="*/ 24 w 59"/>
                  <a:gd name="T1" fmla="*/ 0 h 25"/>
                  <a:gd name="T2" fmla="*/ 0 w 59"/>
                  <a:gd name="T3" fmla="*/ 0 h 25"/>
                  <a:gd name="T4" fmla="*/ 29 w 59"/>
                  <a:gd name="T5" fmla="*/ 20 h 25"/>
                  <a:gd name="T6" fmla="*/ 58 w 59"/>
                  <a:gd name="T7" fmla="*/ 24 h 25"/>
                  <a:gd name="T8" fmla="*/ 24 w 5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5"/>
                  <a:gd name="T17" fmla="*/ 59 w 5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5">
                    <a:moveTo>
                      <a:pt x="24" y="0"/>
                    </a:moveTo>
                    <a:lnTo>
                      <a:pt x="0" y="0"/>
                    </a:lnTo>
                    <a:lnTo>
                      <a:pt x="29" y="20"/>
                    </a:lnTo>
                    <a:lnTo>
                      <a:pt x="58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63" name="Freeform 1059"/>
              <p:cNvSpPr>
                <a:spLocks/>
              </p:cNvSpPr>
              <p:nvPr/>
            </p:nvSpPr>
            <p:spPr bwMode="auto">
              <a:xfrm>
                <a:off x="1416" y="2443"/>
                <a:ext cx="58" cy="17"/>
              </a:xfrm>
              <a:custGeom>
                <a:avLst/>
                <a:gdLst>
                  <a:gd name="T0" fmla="*/ 24 w 58"/>
                  <a:gd name="T1" fmla="*/ 0 h 17"/>
                  <a:gd name="T2" fmla="*/ 0 w 58"/>
                  <a:gd name="T3" fmla="*/ 0 h 17"/>
                  <a:gd name="T4" fmla="*/ 33 w 58"/>
                  <a:gd name="T5" fmla="*/ 16 h 17"/>
                  <a:gd name="T6" fmla="*/ 57 w 58"/>
                  <a:gd name="T7" fmla="*/ 16 h 17"/>
                  <a:gd name="T8" fmla="*/ 24 w 5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7"/>
                  <a:gd name="T17" fmla="*/ 58 w 5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7">
                    <a:moveTo>
                      <a:pt x="24" y="0"/>
                    </a:moveTo>
                    <a:lnTo>
                      <a:pt x="0" y="0"/>
                    </a:lnTo>
                    <a:lnTo>
                      <a:pt x="33" y="16"/>
                    </a:lnTo>
                    <a:lnTo>
                      <a:pt x="57" y="16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551" name="Rectangle 1060"/>
            <p:cNvSpPr>
              <a:spLocks noChangeArrowheads="1"/>
            </p:cNvSpPr>
            <p:nvPr/>
          </p:nvSpPr>
          <p:spPr bwMode="auto">
            <a:xfrm rot="-900000">
              <a:off x="1680" y="2736"/>
              <a:ext cx="1253" cy="21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itchFamily="-108" charset="0"/>
                </a:rPr>
                <a:t>&lt;010&gt;-direction (a.u.)</a:t>
              </a:r>
              <a:endParaRPr lang="en-US" sz="1200">
                <a:solidFill>
                  <a:srgbClr val="000000"/>
                </a:solidFill>
                <a:latin typeface="Times New Roman" pitchFamily="-108" charset="0"/>
              </a:endParaRPr>
            </a:p>
          </p:txBody>
        </p:sp>
        <p:sp>
          <p:nvSpPr>
            <p:cNvPr id="31552" name="Line 1881"/>
            <p:cNvSpPr>
              <a:spLocks noChangeShapeType="1"/>
            </p:cNvSpPr>
            <p:nvPr/>
          </p:nvSpPr>
          <p:spPr bwMode="auto">
            <a:xfrm>
              <a:off x="768" y="12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6" name="Group 1884"/>
          <p:cNvGrpSpPr>
            <a:grpSpLocks/>
          </p:cNvGrpSpPr>
          <p:nvPr/>
        </p:nvGrpSpPr>
        <p:grpSpPr bwMode="auto">
          <a:xfrm>
            <a:off x="4953000" y="2971800"/>
            <a:ext cx="4046538" cy="2771775"/>
            <a:chOff x="2880" y="2160"/>
            <a:chExt cx="2549" cy="1746"/>
          </a:xfrm>
        </p:grpSpPr>
        <p:grpSp>
          <p:nvGrpSpPr>
            <p:cNvPr id="30732" name="Group 1064"/>
            <p:cNvGrpSpPr>
              <a:grpSpLocks/>
            </p:cNvGrpSpPr>
            <p:nvPr/>
          </p:nvGrpSpPr>
          <p:grpSpPr bwMode="auto">
            <a:xfrm>
              <a:off x="3072" y="2160"/>
              <a:ext cx="2274" cy="1611"/>
              <a:chOff x="2986" y="1445"/>
              <a:chExt cx="2274" cy="1611"/>
            </a:xfrm>
          </p:grpSpPr>
          <p:sp>
            <p:nvSpPr>
              <p:cNvPr id="30736" name="Line 1065"/>
              <p:cNvSpPr>
                <a:spLocks noChangeShapeType="1"/>
              </p:cNvSpPr>
              <p:nvPr/>
            </p:nvSpPr>
            <p:spPr bwMode="auto">
              <a:xfrm flipV="1">
                <a:off x="4084" y="2568"/>
                <a:ext cx="1167" cy="3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7" name="Line 1066"/>
              <p:cNvSpPr>
                <a:spLocks noChangeShapeType="1"/>
              </p:cNvSpPr>
              <p:nvPr/>
            </p:nvSpPr>
            <p:spPr bwMode="auto">
              <a:xfrm flipH="1" flipV="1">
                <a:off x="3173" y="2472"/>
                <a:ext cx="911" cy="4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8" name="Line 1067"/>
              <p:cNvSpPr>
                <a:spLocks noChangeShapeType="1"/>
              </p:cNvSpPr>
              <p:nvPr/>
            </p:nvSpPr>
            <p:spPr bwMode="auto">
              <a:xfrm flipV="1">
                <a:off x="3177" y="1565"/>
                <a:ext cx="0" cy="9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9" name="Line 1068"/>
              <p:cNvSpPr>
                <a:spLocks noChangeShapeType="1"/>
              </p:cNvSpPr>
              <p:nvPr/>
            </p:nvSpPr>
            <p:spPr bwMode="auto">
              <a:xfrm>
                <a:off x="4084" y="2893"/>
                <a:ext cx="2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Rectangle 1069"/>
              <p:cNvSpPr>
                <a:spLocks noChangeArrowheads="1"/>
              </p:cNvSpPr>
              <p:nvPr/>
            </p:nvSpPr>
            <p:spPr bwMode="auto">
              <a:xfrm>
                <a:off x="4071" y="2885"/>
                <a:ext cx="162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0</a:t>
                </a:r>
              </a:p>
            </p:txBody>
          </p:sp>
          <p:sp>
            <p:nvSpPr>
              <p:cNvPr id="30741" name="Line 1070"/>
              <p:cNvSpPr>
                <a:spLocks noChangeShapeType="1"/>
              </p:cNvSpPr>
              <p:nvPr/>
            </p:nvSpPr>
            <p:spPr bwMode="auto">
              <a:xfrm>
                <a:off x="4411" y="2806"/>
                <a:ext cx="2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2" name="Rectangle 1071"/>
              <p:cNvSpPr>
                <a:spLocks noChangeArrowheads="1"/>
              </p:cNvSpPr>
              <p:nvPr/>
            </p:nvSpPr>
            <p:spPr bwMode="auto">
              <a:xfrm>
                <a:off x="4398" y="2794"/>
                <a:ext cx="162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5</a:t>
                </a:r>
              </a:p>
            </p:txBody>
          </p:sp>
          <p:sp>
            <p:nvSpPr>
              <p:cNvPr id="30743" name="Line 1072"/>
              <p:cNvSpPr>
                <a:spLocks noChangeShapeType="1"/>
              </p:cNvSpPr>
              <p:nvPr/>
            </p:nvSpPr>
            <p:spPr bwMode="auto">
              <a:xfrm>
                <a:off x="4736" y="2715"/>
                <a:ext cx="21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Rectangle 1073"/>
              <p:cNvSpPr>
                <a:spLocks noChangeArrowheads="1"/>
              </p:cNvSpPr>
              <p:nvPr/>
            </p:nvSpPr>
            <p:spPr bwMode="auto">
              <a:xfrm>
                <a:off x="4723" y="2707"/>
                <a:ext cx="210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10</a:t>
                </a:r>
              </a:p>
            </p:txBody>
          </p:sp>
          <p:sp>
            <p:nvSpPr>
              <p:cNvPr id="30745" name="Line 1074"/>
              <p:cNvSpPr>
                <a:spLocks noChangeShapeType="1"/>
              </p:cNvSpPr>
              <p:nvPr/>
            </p:nvSpPr>
            <p:spPr bwMode="auto">
              <a:xfrm>
                <a:off x="5063" y="2629"/>
                <a:ext cx="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Rectangle 1075"/>
              <p:cNvSpPr>
                <a:spLocks noChangeArrowheads="1"/>
              </p:cNvSpPr>
              <p:nvPr/>
            </p:nvSpPr>
            <p:spPr bwMode="auto">
              <a:xfrm>
                <a:off x="5050" y="2616"/>
                <a:ext cx="210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15</a:t>
                </a:r>
              </a:p>
            </p:txBody>
          </p:sp>
          <p:sp>
            <p:nvSpPr>
              <p:cNvPr id="30747" name="Line 1076"/>
              <p:cNvSpPr>
                <a:spLocks noChangeShapeType="1"/>
              </p:cNvSpPr>
              <p:nvPr/>
            </p:nvSpPr>
            <p:spPr bwMode="auto">
              <a:xfrm flipH="1">
                <a:off x="4047" y="2893"/>
                <a:ext cx="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Rectangle 1077"/>
              <p:cNvSpPr>
                <a:spLocks noChangeArrowheads="1"/>
              </p:cNvSpPr>
              <p:nvPr/>
            </p:nvSpPr>
            <p:spPr bwMode="auto">
              <a:xfrm>
                <a:off x="3918" y="2875"/>
                <a:ext cx="162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0</a:t>
                </a:r>
              </a:p>
            </p:txBody>
          </p:sp>
          <p:sp>
            <p:nvSpPr>
              <p:cNvPr id="30749" name="Line 1078"/>
              <p:cNvSpPr>
                <a:spLocks noChangeShapeType="1"/>
              </p:cNvSpPr>
              <p:nvPr/>
            </p:nvSpPr>
            <p:spPr bwMode="auto">
              <a:xfrm flipH="1">
                <a:off x="3797" y="2778"/>
                <a:ext cx="3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Rectangle 1079"/>
              <p:cNvSpPr>
                <a:spLocks noChangeArrowheads="1"/>
              </p:cNvSpPr>
              <p:nvPr/>
            </p:nvSpPr>
            <p:spPr bwMode="auto">
              <a:xfrm>
                <a:off x="3667" y="2760"/>
                <a:ext cx="162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5</a:t>
                </a:r>
              </a:p>
            </p:txBody>
          </p:sp>
          <p:sp>
            <p:nvSpPr>
              <p:cNvPr id="30751" name="Line 1080"/>
              <p:cNvSpPr>
                <a:spLocks noChangeShapeType="1"/>
              </p:cNvSpPr>
              <p:nvPr/>
            </p:nvSpPr>
            <p:spPr bwMode="auto">
              <a:xfrm flipH="1">
                <a:off x="3543" y="2662"/>
                <a:ext cx="4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2" name="Rectangle 1081"/>
              <p:cNvSpPr>
                <a:spLocks noChangeArrowheads="1"/>
              </p:cNvSpPr>
              <p:nvPr/>
            </p:nvSpPr>
            <p:spPr bwMode="auto">
              <a:xfrm>
                <a:off x="3366" y="2645"/>
                <a:ext cx="210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10</a:t>
                </a:r>
              </a:p>
            </p:txBody>
          </p:sp>
          <p:sp>
            <p:nvSpPr>
              <p:cNvPr id="30753" name="Line 1082"/>
              <p:cNvSpPr>
                <a:spLocks noChangeShapeType="1"/>
              </p:cNvSpPr>
              <p:nvPr/>
            </p:nvSpPr>
            <p:spPr bwMode="auto">
              <a:xfrm flipH="1">
                <a:off x="3293" y="2547"/>
                <a:ext cx="3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Rectangle 1083"/>
              <p:cNvSpPr>
                <a:spLocks noChangeArrowheads="1"/>
              </p:cNvSpPr>
              <p:nvPr/>
            </p:nvSpPr>
            <p:spPr bwMode="auto">
              <a:xfrm>
                <a:off x="3116" y="2530"/>
                <a:ext cx="210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15</a:t>
                </a:r>
              </a:p>
            </p:txBody>
          </p:sp>
          <p:sp>
            <p:nvSpPr>
              <p:cNvPr id="30755" name="Line 1084"/>
              <p:cNvSpPr>
                <a:spLocks noChangeShapeType="1"/>
              </p:cNvSpPr>
              <p:nvPr/>
            </p:nvSpPr>
            <p:spPr bwMode="auto">
              <a:xfrm flipH="1" flipV="1">
                <a:off x="3145" y="2458"/>
                <a:ext cx="36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Rectangle 1085"/>
              <p:cNvSpPr>
                <a:spLocks noChangeArrowheads="1"/>
              </p:cNvSpPr>
              <p:nvPr/>
            </p:nvSpPr>
            <p:spPr bwMode="auto">
              <a:xfrm>
                <a:off x="2986" y="2367"/>
                <a:ext cx="194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-1</a:t>
                </a:r>
              </a:p>
            </p:txBody>
          </p:sp>
          <p:sp>
            <p:nvSpPr>
              <p:cNvPr id="30757" name="Line 1086"/>
              <p:cNvSpPr>
                <a:spLocks noChangeShapeType="1"/>
              </p:cNvSpPr>
              <p:nvPr/>
            </p:nvSpPr>
            <p:spPr bwMode="auto">
              <a:xfrm flipH="1" flipV="1">
                <a:off x="3145" y="2232"/>
                <a:ext cx="36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8" name="Rectangle 1087"/>
              <p:cNvSpPr>
                <a:spLocks noChangeArrowheads="1"/>
              </p:cNvSpPr>
              <p:nvPr/>
            </p:nvSpPr>
            <p:spPr bwMode="auto">
              <a:xfrm>
                <a:off x="3020" y="2141"/>
                <a:ext cx="162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0</a:t>
                </a:r>
              </a:p>
            </p:txBody>
          </p:sp>
          <p:sp>
            <p:nvSpPr>
              <p:cNvPr id="30759" name="Line 1088"/>
              <p:cNvSpPr>
                <a:spLocks noChangeShapeType="1"/>
              </p:cNvSpPr>
              <p:nvPr/>
            </p:nvSpPr>
            <p:spPr bwMode="auto">
              <a:xfrm flipH="1" flipV="1">
                <a:off x="3145" y="2007"/>
                <a:ext cx="36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Rectangle 1089"/>
              <p:cNvSpPr>
                <a:spLocks noChangeArrowheads="1"/>
              </p:cNvSpPr>
              <p:nvPr/>
            </p:nvSpPr>
            <p:spPr bwMode="auto">
              <a:xfrm>
                <a:off x="3020" y="1917"/>
                <a:ext cx="162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1</a:t>
                </a:r>
              </a:p>
            </p:txBody>
          </p:sp>
          <p:sp>
            <p:nvSpPr>
              <p:cNvPr id="30761" name="Line 1090"/>
              <p:cNvSpPr>
                <a:spLocks noChangeShapeType="1"/>
              </p:cNvSpPr>
              <p:nvPr/>
            </p:nvSpPr>
            <p:spPr bwMode="auto">
              <a:xfrm flipH="1" flipV="1">
                <a:off x="3145" y="1781"/>
                <a:ext cx="36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Rectangle 1091"/>
              <p:cNvSpPr>
                <a:spLocks noChangeArrowheads="1"/>
              </p:cNvSpPr>
              <p:nvPr/>
            </p:nvSpPr>
            <p:spPr bwMode="auto">
              <a:xfrm>
                <a:off x="3020" y="1691"/>
                <a:ext cx="162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2</a:t>
                </a:r>
              </a:p>
            </p:txBody>
          </p:sp>
          <p:sp>
            <p:nvSpPr>
              <p:cNvPr id="30763" name="Line 1092"/>
              <p:cNvSpPr>
                <a:spLocks noChangeShapeType="1"/>
              </p:cNvSpPr>
              <p:nvPr/>
            </p:nvSpPr>
            <p:spPr bwMode="auto">
              <a:xfrm flipH="1" flipV="1">
                <a:off x="3145" y="1556"/>
                <a:ext cx="36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4" name="Rectangle 1093"/>
              <p:cNvSpPr>
                <a:spLocks noChangeArrowheads="1"/>
              </p:cNvSpPr>
              <p:nvPr/>
            </p:nvSpPr>
            <p:spPr bwMode="auto">
              <a:xfrm>
                <a:off x="3020" y="1466"/>
                <a:ext cx="162" cy="1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-108" charset="0"/>
                  </a:rPr>
                  <a:t>3</a:t>
                </a:r>
              </a:p>
            </p:txBody>
          </p:sp>
          <p:sp>
            <p:nvSpPr>
              <p:cNvPr id="30765" name="Freeform 1094"/>
              <p:cNvSpPr>
                <a:spLocks/>
              </p:cNvSpPr>
              <p:nvPr/>
            </p:nvSpPr>
            <p:spPr bwMode="auto">
              <a:xfrm>
                <a:off x="4315" y="1920"/>
                <a:ext cx="73" cy="29"/>
              </a:xfrm>
              <a:custGeom>
                <a:avLst/>
                <a:gdLst>
                  <a:gd name="T0" fmla="*/ 33 w 73"/>
                  <a:gd name="T1" fmla="*/ 28 h 29"/>
                  <a:gd name="T2" fmla="*/ 0 w 73"/>
                  <a:gd name="T3" fmla="*/ 14 h 29"/>
                  <a:gd name="T4" fmla="*/ 43 w 73"/>
                  <a:gd name="T5" fmla="*/ 0 h 29"/>
                  <a:gd name="T6" fmla="*/ 72 w 73"/>
                  <a:gd name="T7" fmla="*/ 14 h 29"/>
                  <a:gd name="T8" fmla="*/ 33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3" y="28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6" name="Freeform 1095"/>
              <p:cNvSpPr>
                <a:spLocks/>
              </p:cNvSpPr>
              <p:nvPr/>
            </p:nvSpPr>
            <p:spPr bwMode="auto">
              <a:xfrm>
                <a:off x="4276" y="1934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7" name="Freeform 1096"/>
              <p:cNvSpPr>
                <a:spLocks/>
              </p:cNvSpPr>
              <p:nvPr/>
            </p:nvSpPr>
            <p:spPr bwMode="auto">
              <a:xfrm>
                <a:off x="4348" y="1934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8" name="Freeform 1097"/>
              <p:cNvSpPr>
                <a:spLocks/>
              </p:cNvSpPr>
              <p:nvPr/>
            </p:nvSpPr>
            <p:spPr bwMode="auto">
              <a:xfrm>
                <a:off x="4233" y="1944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Freeform 1098"/>
              <p:cNvSpPr>
                <a:spLocks/>
              </p:cNvSpPr>
              <p:nvPr/>
            </p:nvSpPr>
            <p:spPr bwMode="auto">
              <a:xfrm>
                <a:off x="4305" y="1948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Freeform 1099"/>
              <p:cNvSpPr>
                <a:spLocks/>
              </p:cNvSpPr>
              <p:nvPr/>
            </p:nvSpPr>
            <p:spPr bwMode="auto">
              <a:xfrm>
                <a:off x="4377" y="1948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20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20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Freeform 1100"/>
              <p:cNvSpPr>
                <a:spLocks/>
              </p:cNvSpPr>
              <p:nvPr/>
            </p:nvSpPr>
            <p:spPr bwMode="auto">
              <a:xfrm>
                <a:off x="4191" y="1953"/>
                <a:ext cx="77" cy="30"/>
              </a:xfrm>
              <a:custGeom>
                <a:avLst/>
                <a:gdLst>
                  <a:gd name="T0" fmla="*/ 33 w 77"/>
                  <a:gd name="T1" fmla="*/ 29 h 30"/>
                  <a:gd name="T2" fmla="*/ 0 w 77"/>
                  <a:gd name="T3" fmla="*/ 15 h 30"/>
                  <a:gd name="T4" fmla="*/ 42 w 77"/>
                  <a:gd name="T5" fmla="*/ 0 h 30"/>
                  <a:gd name="T6" fmla="*/ 76 w 77"/>
                  <a:gd name="T7" fmla="*/ 15 h 30"/>
                  <a:gd name="T8" fmla="*/ 33 w 7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30"/>
                  <a:gd name="T17" fmla="*/ 77 w 7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2" y="0"/>
                    </a:lnTo>
                    <a:lnTo>
                      <a:pt x="76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2" name="Freeform 1101"/>
              <p:cNvSpPr>
                <a:spLocks/>
              </p:cNvSpPr>
              <p:nvPr/>
            </p:nvSpPr>
            <p:spPr bwMode="auto">
              <a:xfrm>
                <a:off x="4267" y="1958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3" name="Freeform 1102"/>
              <p:cNvSpPr>
                <a:spLocks/>
              </p:cNvSpPr>
              <p:nvPr/>
            </p:nvSpPr>
            <p:spPr bwMode="auto">
              <a:xfrm>
                <a:off x="4339" y="1963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Freeform 1103"/>
              <p:cNvSpPr>
                <a:spLocks/>
              </p:cNvSpPr>
              <p:nvPr/>
            </p:nvSpPr>
            <p:spPr bwMode="auto">
              <a:xfrm>
                <a:off x="4411" y="1968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Freeform 1104"/>
              <p:cNvSpPr>
                <a:spLocks/>
              </p:cNvSpPr>
              <p:nvPr/>
            </p:nvSpPr>
            <p:spPr bwMode="auto">
              <a:xfrm>
                <a:off x="4152" y="1968"/>
                <a:ext cx="72" cy="25"/>
              </a:xfrm>
              <a:custGeom>
                <a:avLst/>
                <a:gdLst>
                  <a:gd name="T0" fmla="*/ 33 w 72"/>
                  <a:gd name="T1" fmla="*/ 24 h 25"/>
                  <a:gd name="T2" fmla="*/ 0 w 72"/>
                  <a:gd name="T3" fmla="*/ 9 h 25"/>
                  <a:gd name="T4" fmla="*/ 38 w 72"/>
                  <a:gd name="T5" fmla="*/ 0 h 25"/>
                  <a:gd name="T6" fmla="*/ 71 w 72"/>
                  <a:gd name="T7" fmla="*/ 14 h 25"/>
                  <a:gd name="T8" fmla="*/ 33 w 72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5"/>
                  <a:gd name="T17" fmla="*/ 72 w 7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5">
                    <a:moveTo>
                      <a:pt x="33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1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Freeform 1105"/>
              <p:cNvSpPr>
                <a:spLocks/>
              </p:cNvSpPr>
              <p:nvPr/>
            </p:nvSpPr>
            <p:spPr bwMode="auto">
              <a:xfrm>
                <a:off x="4223" y="1968"/>
                <a:ext cx="73" cy="29"/>
              </a:xfrm>
              <a:custGeom>
                <a:avLst/>
                <a:gdLst>
                  <a:gd name="T0" fmla="*/ 34 w 73"/>
                  <a:gd name="T1" fmla="*/ 28 h 29"/>
                  <a:gd name="T2" fmla="*/ 0 w 73"/>
                  <a:gd name="T3" fmla="*/ 14 h 29"/>
                  <a:gd name="T4" fmla="*/ 44 w 73"/>
                  <a:gd name="T5" fmla="*/ 0 h 29"/>
                  <a:gd name="T6" fmla="*/ 72 w 73"/>
                  <a:gd name="T7" fmla="*/ 14 h 29"/>
                  <a:gd name="T8" fmla="*/ 34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4" y="28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7" name="Freeform 1106"/>
              <p:cNvSpPr>
                <a:spLocks/>
              </p:cNvSpPr>
              <p:nvPr/>
            </p:nvSpPr>
            <p:spPr bwMode="auto">
              <a:xfrm>
                <a:off x="4295" y="197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8" name="Freeform 1107"/>
              <p:cNvSpPr>
                <a:spLocks/>
              </p:cNvSpPr>
              <p:nvPr/>
            </p:nvSpPr>
            <p:spPr bwMode="auto">
              <a:xfrm>
                <a:off x="4367" y="197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Freeform 1108"/>
              <p:cNvSpPr>
                <a:spLocks/>
              </p:cNvSpPr>
              <p:nvPr/>
            </p:nvSpPr>
            <p:spPr bwMode="auto">
              <a:xfrm>
                <a:off x="4108" y="1977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10 h 25"/>
                  <a:gd name="T4" fmla="*/ 44 w 78"/>
                  <a:gd name="T5" fmla="*/ 0 h 25"/>
                  <a:gd name="T6" fmla="*/ 77 w 78"/>
                  <a:gd name="T7" fmla="*/ 15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7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Freeform 1109"/>
              <p:cNvSpPr>
                <a:spLocks/>
              </p:cNvSpPr>
              <p:nvPr/>
            </p:nvSpPr>
            <p:spPr bwMode="auto">
              <a:xfrm>
                <a:off x="4439" y="1982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10 h 25"/>
                  <a:gd name="T4" fmla="*/ 44 w 78"/>
                  <a:gd name="T5" fmla="*/ 0 h 25"/>
                  <a:gd name="T6" fmla="*/ 77 w 78"/>
                  <a:gd name="T7" fmla="*/ 14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7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Freeform 1110"/>
              <p:cNvSpPr>
                <a:spLocks/>
              </p:cNvSpPr>
              <p:nvPr/>
            </p:nvSpPr>
            <p:spPr bwMode="auto">
              <a:xfrm>
                <a:off x="4185" y="1982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2" name="Freeform 1111"/>
              <p:cNvSpPr>
                <a:spLocks/>
              </p:cNvSpPr>
              <p:nvPr/>
            </p:nvSpPr>
            <p:spPr bwMode="auto">
              <a:xfrm>
                <a:off x="4257" y="1982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3" name="Freeform 1112"/>
              <p:cNvSpPr>
                <a:spLocks/>
              </p:cNvSpPr>
              <p:nvPr/>
            </p:nvSpPr>
            <p:spPr bwMode="auto">
              <a:xfrm>
                <a:off x="4329" y="1987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Freeform 1113"/>
              <p:cNvSpPr>
                <a:spLocks/>
              </p:cNvSpPr>
              <p:nvPr/>
            </p:nvSpPr>
            <p:spPr bwMode="auto">
              <a:xfrm>
                <a:off x="4071" y="1987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Freeform 1114"/>
              <p:cNvSpPr>
                <a:spLocks/>
              </p:cNvSpPr>
              <p:nvPr/>
            </p:nvSpPr>
            <p:spPr bwMode="auto">
              <a:xfrm>
                <a:off x="4401" y="1992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Freeform 1115"/>
              <p:cNvSpPr>
                <a:spLocks/>
              </p:cNvSpPr>
              <p:nvPr/>
            </p:nvSpPr>
            <p:spPr bwMode="auto">
              <a:xfrm>
                <a:off x="4143" y="199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7" name="Freeform 1116"/>
              <p:cNvSpPr>
                <a:spLocks/>
              </p:cNvSpPr>
              <p:nvPr/>
            </p:nvSpPr>
            <p:spPr bwMode="auto">
              <a:xfrm>
                <a:off x="4473" y="1996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8" name="Freeform 1117"/>
              <p:cNvSpPr>
                <a:spLocks/>
              </p:cNvSpPr>
              <p:nvPr/>
            </p:nvSpPr>
            <p:spPr bwMode="auto">
              <a:xfrm>
                <a:off x="4215" y="199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9" name="Freeform 1118"/>
              <p:cNvSpPr>
                <a:spLocks/>
              </p:cNvSpPr>
              <p:nvPr/>
            </p:nvSpPr>
            <p:spPr bwMode="auto">
              <a:xfrm>
                <a:off x="4287" y="1996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0" name="Freeform 1119"/>
              <p:cNvSpPr>
                <a:spLocks/>
              </p:cNvSpPr>
              <p:nvPr/>
            </p:nvSpPr>
            <p:spPr bwMode="auto">
              <a:xfrm>
                <a:off x="4027" y="2001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1" name="Freeform 1120"/>
              <p:cNvSpPr>
                <a:spLocks/>
              </p:cNvSpPr>
              <p:nvPr/>
            </p:nvSpPr>
            <p:spPr bwMode="auto">
              <a:xfrm>
                <a:off x="4359" y="2001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2" name="Freeform 1121"/>
              <p:cNvSpPr>
                <a:spLocks/>
              </p:cNvSpPr>
              <p:nvPr/>
            </p:nvSpPr>
            <p:spPr bwMode="auto">
              <a:xfrm>
                <a:off x="4099" y="2001"/>
                <a:ext cx="78" cy="30"/>
              </a:xfrm>
              <a:custGeom>
                <a:avLst/>
                <a:gdLst>
                  <a:gd name="T0" fmla="*/ 33 w 78"/>
                  <a:gd name="T1" fmla="*/ 29 h 30"/>
                  <a:gd name="T2" fmla="*/ 0 w 78"/>
                  <a:gd name="T3" fmla="*/ 15 h 30"/>
                  <a:gd name="T4" fmla="*/ 43 w 78"/>
                  <a:gd name="T5" fmla="*/ 0 h 30"/>
                  <a:gd name="T6" fmla="*/ 77 w 78"/>
                  <a:gd name="T7" fmla="*/ 15 h 30"/>
                  <a:gd name="T8" fmla="*/ 33 w 78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30"/>
                  <a:gd name="T17" fmla="*/ 78 w 7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7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3" name="Freeform 1122"/>
              <p:cNvSpPr>
                <a:spLocks/>
              </p:cNvSpPr>
              <p:nvPr/>
            </p:nvSpPr>
            <p:spPr bwMode="auto">
              <a:xfrm>
                <a:off x="4431" y="2006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10 h 25"/>
                  <a:gd name="T4" fmla="*/ 42 w 77"/>
                  <a:gd name="T5" fmla="*/ 0 h 25"/>
                  <a:gd name="T6" fmla="*/ 76 w 77"/>
                  <a:gd name="T7" fmla="*/ 14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2" y="0"/>
                    </a:lnTo>
                    <a:lnTo>
                      <a:pt x="76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4" name="Freeform 1123"/>
              <p:cNvSpPr>
                <a:spLocks/>
              </p:cNvSpPr>
              <p:nvPr/>
            </p:nvSpPr>
            <p:spPr bwMode="auto">
              <a:xfrm>
                <a:off x="4176" y="2006"/>
                <a:ext cx="72" cy="25"/>
              </a:xfrm>
              <a:custGeom>
                <a:avLst/>
                <a:gdLst>
                  <a:gd name="T0" fmla="*/ 28 w 72"/>
                  <a:gd name="T1" fmla="*/ 24 h 25"/>
                  <a:gd name="T2" fmla="*/ 0 w 72"/>
                  <a:gd name="T3" fmla="*/ 10 h 25"/>
                  <a:gd name="T4" fmla="*/ 38 w 72"/>
                  <a:gd name="T5" fmla="*/ 0 h 25"/>
                  <a:gd name="T6" fmla="*/ 71 w 72"/>
                  <a:gd name="T7" fmla="*/ 14 h 25"/>
                  <a:gd name="T8" fmla="*/ 28 w 72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5"/>
                  <a:gd name="T17" fmla="*/ 72 w 7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1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5" name="Freeform 1124"/>
              <p:cNvSpPr>
                <a:spLocks/>
              </p:cNvSpPr>
              <p:nvPr/>
            </p:nvSpPr>
            <p:spPr bwMode="auto">
              <a:xfrm>
                <a:off x="4507" y="2011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6" name="Freeform 1125"/>
              <p:cNvSpPr>
                <a:spLocks/>
              </p:cNvSpPr>
              <p:nvPr/>
            </p:nvSpPr>
            <p:spPr bwMode="auto">
              <a:xfrm>
                <a:off x="4247" y="201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7" name="Freeform 1126"/>
              <p:cNvSpPr>
                <a:spLocks/>
              </p:cNvSpPr>
              <p:nvPr/>
            </p:nvSpPr>
            <p:spPr bwMode="auto">
              <a:xfrm>
                <a:off x="3988" y="201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8" name="Freeform 1127"/>
              <p:cNvSpPr>
                <a:spLocks/>
              </p:cNvSpPr>
              <p:nvPr/>
            </p:nvSpPr>
            <p:spPr bwMode="auto">
              <a:xfrm>
                <a:off x="4319" y="2011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9" name="Freeform 1128"/>
              <p:cNvSpPr>
                <a:spLocks/>
              </p:cNvSpPr>
              <p:nvPr/>
            </p:nvSpPr>
            <p:spPr bwMode="auto">
              <a:xfrm>
                <a:off x="4060" y="201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0" name="Freeform 1129"/>
              <p:cNvSpPr>
                <a:spLocks/>
              </p:cNvSpPr>
              <p:nvPr/>
            </p:nvSpPr>
            <p:spPr bwMode="auto">
              <a:xfrm>
                <a:off x="4391" y="201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1" name="Freeform 1130"/>
              <p:cNvSpPr>
                <a:spLocks/>
              </p:cNvSpPr>
              <p:nvPr/>
            </p:nvSpPr>
            <p:spPr bwMode="auto">
              <a:xfrm>
                <a:off x="4132" y="2016"/>
                <a:ext cx="73" cy="29"/>
              </a:xfrm>
              <a:custGeom>
                <a:avLst/>
                <a:gdLst>
                  <a:gd name="T0" fmla="*/ 34 w 73"/>
                  <a:gd name="T1" fmla="*/ 28 h 29"/>
                  <a:gd name="T2" fmla="*/ 0 w 73"/>
                  <a:gd name="T3" fmla="*/ 14 h 29"/>
                  <a:gd name="T4" fmla="*/ 44 w 73"/>
                  <a:gd name="T5" fmla="*/ 0 h 29"/>
                  <a:gd name="T6" fmla="*/ 72 w 73"/>
                  <a:gd name="T7" fmla="*/ 14 h 29"/>
                  <a:gd name="T8" fmla="*/ 34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4" y="28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2" name="Freeform 1131"/>
              <p:cNvSpPr>
                <a:spLocks/>
              </p:cNvSpPr>
              <p:nvPr/>
            </p:nvSpPr>
            <p:spPr bwMode="auto">
              <a:xfrm>
                <a:off x="4463" y="202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3" name="Freeform 1132"/>
              <p:cNvSpPr>
                <a:spLocks/>
              </p:cNvSpPr>
              <p:nvPr/>
            </p:nvSpPr>
            <p:spPr bwMode="auto">
              <a:xfrm>
                <a:off x="4204" y="202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4" name="Freeform 1133"/>
              <p:cNvSpPr>
                <a:spLocks/>
              </p:cNvSpPr>
              <p:nvPr/>
            </p:nvSpPr>
            <p:spPr bwMode="auto">
              <a:xfrm>
                <a:off x="3945" y="2020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5" name="Freeform 1134"/>
              <p:cNvSpPr>
                <a:spLocks/>
              </p:cNvSpPr>
              <p:nvPr/>
            </p:nvSpPr>
            <p:spPr bwMode="auto">
              <a:xfrm>
                <a:off x="4535" y="202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6" name="Freeform 1135"/>
              <p:cNvSpPr>
                <a:spLocks/>
              </p:cNvSpPr>
              <p:nvPr/>
            </p:nvSpPr>
            <p:spPr bwMode="auto">
              <a:xfrm>
                <a:off x="4276" y="202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7" name="Freeform 1136"/>
              <p:cNvSpPr>
                <a:spLocks/>
              </p:cNvSpPr>
              <p:nvPr/>
            </p:nvSpPr>
            <p:spPr bwMode="auto">
              <a:xfrm>
                <a:off x="4017" y="202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8" name="Freeform 1137"/>
              <p:cNvSpPr>
                <a:spLocks/>
              </p:cNvSpPr>
              <p:nvPr/>
            </p:nvSpPr>
            <p:spPr bwMode="auto">
              <a:xfrm>
                <a:off x="4348" y="2025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9" name="Freeform 1138"/>
              <p:cNvSpPr>
                <a:spLocks/>
              </p:cNvSpPr>
              <p:nvPr/>
            </p:nvSpPr>
            <p:spPr bwMode="auto">
              <a:xfrm>
                <a:off x="4089" y="2030"/>
                <a:ext cx="79" cy="25"/>
              </a:xfrm>
              <a:custGeom>
                <a:avLst/>
                <a:gdLst>
                  <a:gd name="T0" fmla="*/ 34 w 79"/>
                  <a:gd name="T1" fmla="*/ 24 h 25"/>
                  <a:gd name="T2" fmla="*/ 0 w 79"/>
                  <a:gd name="T3" fmla="*/ 10 h 25"/>
                  <a:gd name="T4" fmla="*/ 44 w 79"/>
                  <a:gd name="T5" fmla="*/ 0 h 25"/>
                  <a:gd name="T6" fmla="*/ 78 w 79"/>
                  <a:gd name="T7" fmla="*/ 14 h 25"/>
                  <a:gd name="T8" fmla="*/ 34 w 7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5"/>
                  <a:gd name="T17" fmla="*/ 79 w 7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8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0" name="Freeform 1139"/>
              <p:cNvSpPr>
                <a:spLocks/>
              </p:cNvSpPr>
              <p:nvPr/>
            </p:nvSpPr>
            <p:spPr bwMode="auto">
              <a:xfrm>
                <a:off x="4420" y="2030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10 h 25"/>
                  <a:gd name="T4" fmla="*/ 43 w 78"/>
                  <a:gd name="T5" fmla="*/ 0 h 25"/>
                  <a:gd name="T6" fmla="*/ 77 w 78"/>
                  <a:gd name="T7" fmla="*/ 14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7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1" name="Freeform 1140"/>
              <p:cNvSpPr>
                <a:spLocks/>
              </p:cNvSpPr>
              <p:nvPr/>
            </p:nvSpPr>
            <p:spPr bwMode="auto">
              <a:xfrm>
                <a:off x="4167" y="2030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2" name="Freeform 1141"/>
              <p:cNvSpPr>
                <a:spLocks/>
              </p:cNvSpPr>
              <p:nvPr/>
            </p:nvSpPr>
            <p:spPr bwMode="auto">
              <a:xfrm>
                <a:off x="3907" y="203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3" name="Freeform 1142"/>
              <p:cNvSpPr>
                <a:spLocks/>
              </p:cNvSpPr>
              <p:nvPr/>
            </p:nvSpPr>
            <p:spPr bwMode="auto">
              <a:xfrm>
                <a:off x="4497" y="203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4" name="Freeform 1143"/>
              <p:cNvSpPr>
                <a:spLocks/>
              </p:cNvSpPr>
              <p:nvPr/>
            </p:nvSpPr>
            <p:spPr bwMode="auto">
              <a:xfrm>
                <a:off x="4239" y="203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5" name="Freeform 1144"/>
              <p:cNvSpPr>
                <a:spLocks/>
              </p:cNvSpPr>
              <p:nvPr/>
            </p:nvSpPr>
            <p:spPr bwMode="auto">
              <a:xfrm>
                <a:off x="3979" y="2035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6" name="Freeform 1145"/>
              <p:cNvSpPr>
                <a:spLocks/>
              </p:cNvSpPr>
              <p:nvPr/>
            </p:nvSpPr>
            <p:spPr bwMode="auto">
              <a:xfrm>
                <a:off x="4569" y="2040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7" name="Freeform 1146"/>
              <p:cNvSpPr>
                <a:spLocks/>
              </p:cNvSpPr>
              <p:nvPr/>
            </p:nvSpPr>
            <p:spPr bwMode="auto">
              <a:xfrm>
                <a:off x="4311" y="2040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8" name="Freeform 1147"/>
              <p:cNvSpPr>
                <a:spLocks/>
              </p:cNvSpPr>
              <p:nvPr/>
            </p:nvSpPr>
            <p:spPr bwMode="auto">
              <a:xfrm>
                <a:off x="4051" y="2040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9" name="Freeform 1148"/>
              <p:cNvSpPr>
                <a:spLocks/>
              </p:cNvSpPr>
              <p:nvPr/>
            </p:nvSpPr>
            <p:spPr bwMode="auto">
              <a:xfrm>
                <a:off x="4383" y="2040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8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0" name="Freeform 1149"/>
              <p:cNvSpPr>
                <a:spLocks/>
              </p:cNvSpPr>
              <p:nvPr/>
            </p:nvSpPr>
            <p:spPr bwMode="auto">
              <a:xfrm>
                <a:off x="4123" y="2044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1" name="Freeform 1150"/>
              <p:cNvSpPr>
                <a:spLocks/>
              </p:cNvSpPr>
              <p:nvPr/>
            </p:nvSpPr>
            <p:spPr bwMode="auto">
              <a:xfrm>
                <a:off x="3864" y="2044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2" name="Freeform 1151"/>
              <p:cNvSpPr>
                <a:spLocks/>
              </p:cNvSpPr>
              <p:nvPr/>
            </p:nvSpPr>
            <p:spPr bwMode="auto">
              <a:xfrm>
                <a:off x="4455" y="2044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0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" name="Freeform 1152"/>
              <p:cNvSpPr>
                <a:spLocks/>
              </p:cNvSpPr>
              <p:nvPr/>
            </p:nvSpPr>
            <p:spPr bwMode="auto">
              <a:xfrm>
                <a:off x="4195" y="2044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" name="Freeform 1153"/>
              <p:cNvSpPr>
                <a:spLocks/>
              </p:cNvSpPr>
              <p:nvPr/>
            </p:nvSpPr>
            <p:spPr bwMode="auto">
              <a:xfrm>
                <a:off x="3936" y="2049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5" name="Freeform 1154"/>
              <p:cNvSpPr>
                <a:spLocks/>
              </p:cNvSpPr>
              <p:nvPr/>
            </p:nvSpPr>
            <p:spPr bwMode="auto">
              <a:xfrm>
                <a:off x="4527" y="2049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6" name="Freeform 1155"/>
              <p:cNvSpPr>
                <a:spLocks/>
              </p:cNvSpPr>
              <p:nvPr/>
            </p:nvSpPr>
            <p:spPr bwMode="auto">
              <a:xfrm>
                <a:off x="4267" y="2049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7" name="Freeform 1156"/>
              <p:cNvSpPr>
                <a:spLocks/>
              </p:cNvSpPr>
              <p:nvPr/>
            </p:nvSpPr>
            <p:spPr bwMode="auto">
              <a:xfrm>
                <a:off x="4008" y="2049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" name="Freeform 1157"/>
              <p:cNvSpPr>
                <a:spLocks/>
              </p:cNvSpPr>
              <p:nvPr/>
            </p:nvSpPr>
            <p:spPr bwMode="auto">
              <a:xfrm>
                <a:off x="4599" y="2054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" name="Freeform 1158"/>
              <p:cNvSpPr>
                <a:spLocks/>
              </p:cNvSpPr>
              <p:nvPr/>
            </p:nvSpPr>
            <p:spPr bwMode="auto">
              <a:xfrm>
                <a:off x="4339" y="2054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" name="Freeform 1159"/>
              <p:cNvSpPr>
                <a:spLocks/>
              </p:cNvSpPr>
              <p:nvPr/>
            </p:nvSpPr>
            <p:spPr bwMode="auto">
              <a:xfrm>
                <a:off x="4080" y="2054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10 h 25"/>
                  <a:gd name="T4" fmla="*/ 43 w 77"/>
                  <a:gd name="T5" fmla="*/ 0 h 25"/>
                  <a:gd name="T6" fmla="*/ 76 w 77"/>
                  <a:gd name="T7" fmla="*/ 14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6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Freeform 1160"/>
              <p:cNvSpPr>
                <a:spLocks/>
              </p:cNvSpPr>
              <p:nvPr/>
            </p:nvSpPr>
            <p:spPr bwMode="auto">
              <a:xfrm>
                <a:off x="3825" y="2054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Freeform 1161"/>
              <p:cNvSpPr>
                <a:spLocks/>
              </p:cNvSpPr>
              <p:nvPr/>
            </p:nvSpPr>
            <p:spPr bwMode="auto">
              <a:xfrm>
                <a:off x="4411" y="2054"/>
                <a:ext cx="77" cy="30"/>
              </a:xfrm>
              <a:custGeom>
                <a:avLst/>
                <a:gdLst>
                  <a:gd name="T0" fmla="*/ 33 w 77"/>
                  <a:gd name="T1" fmla="*/ 29 h 30"/>
                  <a:gd name="T2" fmla="*/ 0 w 77"/>
                  <a:gd name="T3" fmla="*/ 14 h 30"/>
                  <a:gd name="T4" fmla="*/ 43 w 77"/>
                  <a:gd name="T5" fmla="*/ 0 h 30"/>
                  <a:gd name="T6" fmla="*/ 76 w 77"/>
                  <a:gd name="T7" fmla="*/ 19 h 30"/>
                  <a:gd name="T8" fmla="*/ 33 w 7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30"/>
                  <a:gd name="T17" fmla="*/ 77 w 7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6" y="19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Freeform 1162"/>
              <p:cNvSpPr>
                <a:spLocks/>
              </p:cNvSpPr>
              <p:nvPr/>
            </p:nvSpPr>
            <p:spPr bwMode="auto">
              <a:xfrm>
                <a:off x="4156" y="205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4" name="Freeform 1163"/>
              <p:cNvSpPr>
                <a:spLocks/>
              </p:cNvSpPr>
              <p:nvPr/>
            </p:nvSpPr>
            <p:spPr bwMode="auto">
              <a:xfrm>
                <a:off x="3897" y="205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5" name="Freeform 1164"/>
              <p:cNvSpPr>
                <a:spLocks/>
              </p:cNvSpPr>
              <p:nvPr/>
            </p:nvSpPr>
            <p:spPr bwMode="auto">
              <a:xfrm>
                <a:off x="4487" y="2059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6" name="Freeform 1165"/>
              <p:cNvSpPr>
                <a:spLocks/>
              </p:cNvSpPr>
              <p:nvPr/>
            </p:nvSpPr>
            <p:spPr bwMode="auto">
              <a:xfrm>
                <a:off x="4228" y="2059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7" name="Freeform 1166"/>
              <p:cNvSpPr>
                <a:spLocks/>
              </p:cNvSpPr>
              <p:nvPr/>
            </p:nvSpPr>
            <p:spPr bwMode="auto">
              <a:xfrm>
                <a:off x="3969" y="2064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8" name="Freeform 1167"/>
              <p:cNvSpPr>
                <a:spLocks/>
              </p:cNvSpPr>
              <p:nvPr/>
            </p:nvSpPr>
            <p:spPr bwMode="auto">
              <a:xfrm>
                <a:off x="4559" y="2064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9" name="Freeform 1168"/>
              <p:cNvSpPr>
                <a:spLocks/>
              </p:cNvSpPr>
              <p:nvPr/>
            </p:nvSpPr>
            <p:spPr bwMode="auto">
              <a:xfrm>
                <a:off x="4300" y="2064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0" name="Freeform 1169"/>
              <p:cNvSpPr>
                <a:spLocks/>
              </p:cNvSpPr>
              <p:nvPr/>
            </p:nvSpPr>
            <p:spPr bwMode="auto">
              <a:xfrm>
                <a:off x="4041" y="2064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9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Freeform 1170"/>
              <p:cNvSpPr>
                <a:spLocks/>
              </p:cNvSpPr>
              <p:nvPr/>
            </p:nvSpPr>
            <p:spPr bwMode="auto">
              <a:xfrm>
                <a:off x="3783" y="2068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Freeform 1171"/>
              <p:cNvSpPr>
                <a:spLocks/>
              </p:cNvSpPr>
              <p:nvPr/>
            </p:nvSpPr>
            <p:spPr bwMode="auto">
              <a:xfrm>
                <a:off x="4631" y="206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Freeform 1172"/>
              <p:cNvSpPr>
                <a:spLocks/>
              </p:cNvSpPr>
              <p:nvPr/>
            </p:nvSpPr>
            <p:spPr bwMode="auto">
              <a:xfrm>
                <a:off x="4372" y="206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4" name="Freeform 1173"/>
              <p:cNvSpPr>
                <a:spLocks/>
              </p:cNvSpPr>
              <p:nvPr/>
            </p:nvSpPr>
            <p:spPr bwMode="auto">
              <a:xfrm>
                <a:off x="4113" y="2068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5" name="Freeform 1174"/>
              <p:cNvSpPr>
                <a:spLocks/>
              </p:cNvSpPr>
              <p:nvPr/>
            </p:nvSpPr>
            <p:spPr bwMode="auto">
              <a:xfrm>
                <a:off x="3855" y="2068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Freeform 1175"/>
              <p:cNvSpPr>
                <a:spLocks/>
              </p:cNvSpPr>
              <p:nvPr/>
            </p:nvSpPr>
            <p:spPr bwMode="auto">
              <a:xfrm>
                <a:off x="4444" y="207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Freeform 1176"/>
              <p:cNvSpPr>
                <a:spLocks/>
              </p:cNvSpPr>
              <p:nvPr/>
            </p:nvSpPr>
            <p:spPr bwMode="auto">
              <a:xfrm>
                <a:off x="4185" y="207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Freeform 1177"/>
              <p:cNvSpPr>
                <a:spLocks/>
              </p:cNvSpPr>
              <p:nvPr/>
            </p:nvSpPr>
            <p:spPr bwMode="auto">
              <a:xfrm>
                <a:off x="3927" y="207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9" name="Freeform 1178"/>
              <p:cNvSpPr>
                <a:spLocks/>
              </p:cNvSpPr>
              <p:nvPr/>
            </p:nvSpPr>
            <p:spPr bwMode="auto">
              <a:xfrm>
                <a:off x="4516" y="2073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0" name="Freeform 1179"/>
              <p:cNvSpPr>
                <a:spLocks/>
              </p:cNvSpPr>
              <p:nvPr/>
            </p:nvSpPr>
            <p:spPr bwMode="auto">
              <a:xfrm>
                <a:off x="4257" y="2073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1" name="Freeform 1180"/>
              <p:cNvSpPr>
                <a:spLocks/>
              </p:cNvSpPr>
              <p:nvPr/>
            </p:nvSpPr>
            <p:spPr bwMode="auto">
              <a:xfrm>
                <a:off x="3999" y="2078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2" name="Freeform 1181"/>
              <p:cNvSpPr>
                <a:spLocks/>
              </p:cNvSpPr>
              <p:nvPr/>
            </p:nvSpPr>
            <p:spPr bwMode="auto">
              <a:xfrm>
                <a:off x="3739" y="2078"/>
                <a:ext cx="78" cy="25"/>
              </a:xfrm>
              <a:custGeom>
                <a:avLst/>
                <a:gdLst>
                  <a:gd name="T0" fmla="*/ 33 w 78"/>
                  <a:gd name="T1" fmla="*/ 24 h 25"/>
                  <a:gd name="T2" fmla="*/ 0 w 78"/>
                  <a:gd name="T3" fmla="*/ 10 h 25"/>
                  <a:gd name="T4" fmla="*/ 43 w 78"/>
                  <a:gd name="T5" fmla="*/ 0 h 25"/>
                  <a:gd name="T6" fmla="*/ 77 w 78"/>
                  <a:gd name="T7" fmla="*/ 14 h 25"/>
                  <a:gd name="T8" fmla="*/ 33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7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3" name="Freeform 1182"/>
              <p:cNvSpPr>
                <a:spLocks/>
              </p:cNvSpPr>
              <p:nvPr/>
            </p:nvSpPr>
            <p:spPr bwMode="auto">
              <a:xfrm>
                <a:off x="4588" y="2078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4" name="Freeform 1183"/>
              <p:cNvSpPr>
                <a:spLocks/>
              </p:cNvSpPr>
              <p:nvPr/>
            </p:nvSpPr>
            <p:spPr bwMode="auto">
              <a:xfrm>
                <a:off x="4329" y="2078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5" name="Freeform 1184"/>
              <p:cNvSpPr>
                <a:spLocks/>
              </p:cNvSpPr>
              <p:nvPr/>
            </p:nvSpPr>
            <p:spPr bwMode="auto">
              <a:xfrm>
                <a:off x="4071" y="2078"/>
                <a:ext cx="77" cy="30"/>
              </a:xfrm>
              <a:custGeom>
                <a:avLst/>
                <a:gdLst>
                  <a:gd name="T0" fmla="*/ 34 w 77"/>
                  <a:gd name="T1" fmla="*/ 29 h 30"/>
                  <a:gd name="T2" fmla="*/ 0 w 77"/>
                  <a:gd name="T3" fmla="*/ 14 h 30"/>
                  <a:gd name="T4" fmla="*/ 42 w 77"/>
                  <a:gd name="T5" fmla="*/ 0 h 30"/>
                  <a:gd name="T6" fmla="*/ 76 w 77"/>
                  <a:gd name="T7" fmla="*/ 14 h 30"/>
                  <a:gd name="T8" fmla="*/ 34 w 7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30"/>
                  <a:gd name="T17" fmla="*/ 77 w 7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2" y="0"/>
                    </a:lnTo>
                    <a:lnTo>
                      <a:pt x="76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6" name="Freeform 1185"/>
              <p:cNvSpPr>
                <a:spLocks/>
              </p:cNvSpPr>
              <p:nvPr/>
            </p:nvSpPr>
            <p:spPr bwMode="auto">
              <a:xfrm>
                <a:off x="3816" y="2083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7" name="Freeform 1186"/>
              <p:cNvSpPr>
                <a:spLocks/>
              </p:cNvSpPr>
              <p:nvPr/>
            </p:nvSpPr>
            <p:spPr bwMode="auto">
              <a:xfrm>
                <a:off x="4660" y="208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8" name="Freeform 1187"/>
              <p:cNvSpPr>
                <a:spLocks/>
              </p:cNvSpPr>
              <p:nvPr/>
            </p:nvSpPr>
            <p:spPr bwMode="auto">
              <a:xfrm>
                <a:off x="4401" y="2083"/>
                <a:ext cx="79" cy="25"/>
              </a:xfrm>
              <a:custGeom>
                <a:avLst/>
                <a:gdLst>
                  <a:gd name="T0" fmla="*/ 34 w 79"/>
                  <a:gd name="T1" fmla="*/ 24 h 25"/>
                  <a:gd name="T2" fmla="*/ 0 w 79"/>
                  <a:gd name="T3" fmla="*/ 9 h 25"/>
                  <a:gd name="T4" fmla="*/ 44 w 79"/>
                  <a:gd name="T5" fmla="*/ 0 h 25"/>
                  <a:gd name="T6" fmla="*/ 78 w 79"/>
                  <a:gd name="T7" fmla="*/ 14 h 25"/>
                  <a:gd name="T8" fmla="*/ 34 w 7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5"/>
                  <a:gd name="T17" fmla="*/ 79 w 7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8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9" name="Freeform 1188"/>
              <p:cNvSpPr>
                <a:spLocks/>
              </p:cNvSpPr>
              <p:nvPr/>
            </p:nvSpPr>
            <p:spPr bwMode="auto">
              <a:xfrm>
                <a:off x="4147" y="208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0" name="Freeform 1189"/>
              <p:cNvSpPr>
                <a:spLocks/>
              </p:cNvSpPr>
              <p:nvPr/>
            </p:nvSpPr>
            <p:spPr bwMode="auto">
              <a:xfrm>
                <a:off x="3888" y="2083"/>
                <a:ext cx="73" cy="30"/>
              </a:xfrm>
              <a:custGeom>
                <a:avLst/>
                <a:gdLst>
                  <a:gd name="T0" fmla="*/ 28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8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8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1" name="Freeform 1190"/>
              <p:cNvSpPr>
                <a:spLocks/>
              </p:cNvSpPr>
              <p:nvPr/>
            </p:nvSpPr>
            <p:spPr bwMode="auto">
              <a:xfrm>
                <a:off x="4479" y="208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2" name="Freeform 1191"/>
              <p:cNvSpPr>
                <a:spLocks/>
              </p:cNvSpPr>
              <p:nvPr/>
            </p:nvSpPr>
            <p:spPr bwMode="auto">
              <a:xfrm>
                <a:off x="4219" y="2088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3" name="Freeform 1192"/>
              <p:cNvSpPr>
                <a:spLocks/>
              </p:cNvSpPr>
              <p:nvPr/>
            </p:nvSpPr>
            <p:spPr bwMode="auto">
              <a:xfrm>
                <a:off x="3960" y="2088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4" name="Freeform 1193"/>
              <p:cNvSpPr>
                <a:spLocks/>
              </p:cNvSpPr>
              <p:nvPr/>
            </p:nvSpPr>
            <p:spPr bwMode="auto">
              <a:xfrm>
                <a:off x="3700" y="208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5" name="Freeform 1194"/>
              <p:cNvSpPr>
                <a:spLocks/>
              </p:cNvSpPr>
              <p:nvPr/>
            </p:nvSpPr>
            <p:spPr bwMode="auto">
              <a:xfrm>
                <a:off x="4551" y="2088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8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6" name="Freeform 1195"/>
              <p:cNvSpPr>
                <a:spLocks/>
              </p:cNvSpPr>
              <p:nvPr/>
            </p:nvSpPr>
            <p:spPr bwMode="auto">
              <a:xfrm>
                <a:off x="4291" y="2088"/>
                <a:ext cx="73" cy="29"/>
              </a:xfrm>
              <a:custGeom>
                <a:avLst/>
                <a:gdLst>
                  <a:gd name="T0" fmla="*/ 28 w 73"/>
                  <a:gd name="T1" fmla="*/ 28 h 29"/>
                  <a:gd name="T2" fmla="*/ 0 w 73"/>
                  <a:gd name="T3" fmla="*/ 14 h 29"/>
                  <a:gd name="T4" fmla="*/ 38 w 73"/>
                  <a:gd name="T5" fmla="*/ 0 h 29"/>
                  <a:gd name="T6" fmla="*/ 72 w 73"/>
                  <a:gd name="T7" fmla="*/ 14 h 29"/>
                  <a:gd name="T8" fmla="*/ 28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8" y="28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7" name="Freeform 1196"/>
              <p:cNvSpPr>
                <a:spLocks/>
              </p:cNvSpPr>
              <p:nvPr/>
            </p:nvSpPr>
            <p:spPr bwMode="auto">
              <a:xfrm>
                <a:off x="4032" y="2092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8" name="Freeform 1197"/>
              <p:cNvSpPr>
                <a:spLocks/>
              </p:cNvSpPr>
              <p:nvPr/>
            </p:nvSpPr>
            <p:spPr bwMode="auto">
              <a:xfrm>
                <a:off x="3772" y="209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9" name="Freeform 1198"/>
              <p:cNvSpPr>
                <a:spLocks/>
              </p:cNvSpPr>
              <p:nvPr/>
            </p:nvSpPr>
            <p:spPr bwMode="auto">
              <a:xfrm>
                <a:off x="4623" y="2092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0" name="Freeform 1199"/>
              <p:cNvSpPr>
                <a:spLocks/>
              </p:cNvSpPr>
              <p:nvPr/>
            </p:nvSpPr>
            <p:spPr bwMode="auto">
              <a:xfrm>
                <a:off x="4363" y="2092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1" name="Freeform 1200"/>
              <p:cNvSpPr>
                <a:spLocks/>
              </p:cNvSpPr>
              <p:nvPr/>
            </p:nvSpPr>
            <p:spPr bwMode="auto">
              <a:xfrm>
                <a:off x="4104" y="2092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5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2" name="Freeform 1201"/>
              <p:cNvSpPr>
                <a:spLocks/>
              </p:cNvSpPr>
              <p:nvPr/>
            </p:nvSpPr>
            <p:spPr bwMode="auto">
              <a:xfrm>
                <a:off x="3844" y="209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3" name="Freeform 1202"/>
              <p:cNvSpPr>
                <a:spLocks/>
              </p:cNvSpPr>
              <p:nvPr/>
            </p:nvSpPr>
            <p:spPr bwMode="auto">
              <a:xfrm>
                <a:off x="4695" y="2097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4" name="Freeform 1203"/>
              <p:cNvSpPr>
                <a:spLocks/>
              </p:cNvSpPr>
              <p:nvPr/>
            </p:nvSpPr>
            <p:spPr bwMode="auto">
              <a:xfrm>
                <a:off x="4435" y="2097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5" name="Freeform 1204"/>
              <p:cNvSpPr>
                <a:spLocks/>
              </p:cNvSpPr>
              <p:nvPr/>
            </p:nvSpPr>
            <p:spPr bwMode="auto">
              <a:xfrm>
                <a:off x="4176" y="2097"/>
                <a:ext cx="72" cy="25"/>
              </a:xfrm>
              <a:custGeom>
                <a:avLst/>
                <a:gdLst>
                  <a:gd name="T0" fmla="*/ 33 w 72"/>
                  <a:gd name="T1" fmla="*/ 24 h 25"/>
                  <a:gd name="T2" fmla="*/ 0 w 72"/>
                  <a:gd name="T3" fmla="*/ 10 h 25"/>
                  <a:gd name="T4" fmla="*/ 43 w 72"/>
                  <a:gd name="T5" fmla="*/ 0 h 25"/>
                  <a:gd name="T6" fmla="*/ 71 w 72"/>
                  <a:gd name="T7" fmla="*/ 15 h 25"/>
                  <a:gd name="T8" fmla="*/ 33 w 72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5"/>
                  <a:gd name="T17" fmla="*/ 72 w 7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1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6" name="Freeform 1205"/>
              <p:cNvSpPr>
                <a:spLocks/>
              </p:cNvSpPr>
              <p:nvPr/>
            </p:nvSpPr>
            <p:spPr bwMode="auto">
              <a:xfrm>
                <a:off x="3916" y="2097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4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7" name="Freeform 1206"/>
              <p:cNvSpPr>
                <a:spLocks/>
              </p:cNvSpPr>
              <p:nvPr/>
            </p:nvSpPr>
            <p:spPr bwMode="auto">
              <a:xfrm>
                <a:off x="3657" y="2097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8" name="Freeform 1207"/>
              <p:cNvSpPr>
                <a:spLocks/>
              </p:cNvSpPr>
              <p:nvPr/>
            </p:nvSpPr>
            <p:spPr bwMode="auto">
              <a:xfrm>
                <a:off x="4507" y="2102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9" name="Freeform 1208"/>
              <p:cNvSpPr>
                <a:spLocks/>
              </p:cNvSpPr>
              <p:nvPr/>
            </p:nvSpPr>
            <p:spPr bwMode="auto">
              <a:xfrm>
                <a:off x="4247" y="210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0" name="Freeform 1209"/>
              <p:cNvSpPr>
                <a:spLocks/>
              </p:cNvSpPr>
              <p:nvPr/>
            </p:nvSpPr>
            <p:spPr bwMode="auto">
              <a:xfrm>
                <a:off x="3988" y="210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1" name="Freeform 1210"/>
              <p:cNvSpPr>
                <a:spLocks/>
              </p:cNvSpPr>
              <p:nvPr/>
            </p:nvSpPr>
            <p:spPr bwMode="auto">
              <a:xfrm>
                <a:off x="3729" y="2102"/>
                <a:ext cx="79" cy="25"/>
              </a:xfrm>
              <a:custGeom>
                <a:avLst/>
                <a:gdLst>
                  <a:gd name="T0" fmla="*/ 34 w 79"/>
                  <a:gd name="T1" fmla="*/ 24 h 25"/>
                  <a:gd name="T2" fmla="*/ 0 w 79"/>
                  <a:gd name="T3" fmla="*/ 10 h 25"/>
                  <a:gd name="T4" fmla="*/ 44 w 79"/>
                  <a:gd name="T5" fmla="*/ 0 h 25"/>
                  <a:gd name="T6" fmla="*/ 78 w 79"/>
                  <a:gd name="T7" fmla="*/ 14 h 25"/>
                  <a:gd name="T8" fmla="*/ 34 w 7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5"/>
                  <a:gd name="T17" fmla="*/ 79 w 7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8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2" name="Freeform 1211"/>
              <p:cNvSpPr>
                <a:spLocks/>
              </p:cNvSpPr>
              <p:nvPr/>
            </p:nvSpPr>
            <p:spPr bwMode="auto">
              <a:xfrm>
                <a:off x="4579" y="2102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3" name="Freeform 1212"/>
              <p:cNvSpPr>
                <a:spLocks/>
              </p:cNvSpPr>
              <p:nvPr/>
            </p:nvSpPr>
            <p:spPr bwMode="auto">
              <a:xfrm>
                <a:off x="4319" y="210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4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4" name="Freeform 1213"/>
              <p:cNvSpPr>
                <a:spLocks/>
              </p:cNvSpPr>
              <p:nvPr/>
            </p:nvSpPr>
            <p:spPr bwMode="auto">
              <a:xfrm>
                <a:off x="4060" y="2107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9 h 25"/>
                  <a:gd name="T4" fmla="*/ 44 w 78"/>
                  <a:gd name="T5" fmla="*/ 0 h 25"/>
                  <a:gd name="T6" fmla="*/ 77 w 78"/>
                  <a:gd name="T7" fmla="*/ 9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7" y="9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5" name="Freeform 1214"/>
              <p:cNvSpPr>
                <a:spLocks/>
              </p:cNvSpPr>
              <p:nvPr/>
            </p:nvSpPr>
            <p:spPr bwMode="auto">
              <a:xfrm>
                <a:off x="3807" y="2107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6" name="Freeform 1215"/>
              <p:cNvSpPr>
                <a:spLocks/>
              </p:cNvSpPr>
              <p:nvPr/>
            </p:nvSpPr>
            <p:spPr bwMode="auto">
              <a:xfrm>
                <a:off x="4651" y="2107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7" name="Freeform 1216"/>
              <p:cNvSpPr>
                <a:spLocks/>
              </p:cNvSpPr>
              <p:nvPr/>
            </p:nvSpPr>
            <p:spPr bwMode="auto">
              <a:xfrm>
                <a:off x="4391" y="2107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9 h 25"/>
                  <a:gd name="T4" fmla="*/ 44 w 78"/>
                  <a:gd name="T5" fmla="*/ 0 h 25"/>
                  <a:gd name="T6" fmla="*/ 77 w 78"/>
                  <a:gd name="T7" fmla="*/ 14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7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8" name="Freeform 1217"/>
              <p:cNvSpPr>
                <a:spLocks/>
              </p:cNvSpPr>
              <p:nvPr/>
            </p:nvSpPr>
            <p:spPr bwMode="auto">
              <a:xfrm>
                <a:off x="4137" y="2107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9" name="Freeform 1218"/>
              <p:cNvSpPr>
                <a:spLocks/>
              </p:cNvSpPr>
              <p:nvPr/>
            </p:nvSpPr>
            <p:spPr bwMode="auto">
              <a:xfrm>
                <a:off x="3879" y="2112"/>
                <a:ext cx="73" cy="24"/>
              </a:xfrm>
              <a:custGeom>
                <a:avLst/>
                <a:gdLst>
                  <a:gd name="T0" fmla="*/ 29 w 73"/>
                  <a:gd name="T1" fmla="*/ 23 h 24"/>
                  <a:gd name="T2" fmla="*/ 0 w 73"/>
                  <a:gd name="T3" fmla="*/ 9 h 24"/>
                  <a:gd name="T4" fmla="*/ 38 w 73"/>
                  <a:gd name="T5" fmla="*/ 0 h 24"/>
                  <a:gd name="T6" fmla="*/ 72 w 73"/>
                  <a:gd name="T7" fmla="*/ 14 h 24"/>
                  <a:gd name="T8" fmla="*/ 29 w 73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4"/>
                  <a:gd name="T17" fmla="*/ 73 w 7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4">
                    <a:moveTo>
                      <a:pt x="29" y="23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0" name="Freeform 1219"/>
              <p:cNvSpPr>
                <a:spLocks/>
              </p:cNvSpPr>
              <p:nvPr/>
            </p:nvSpPr>
            <p:spPr bwMode="auto">
              <a:xfrm>
                <a:off x="4723" y="2112"/>
                <a:ext cx="77" cy="24"/>
              </a:xfrm>
              <a:custGeom>
                <a:avLst/>
                <a:gdLst>
                  <a:gd name="T0" fmla="*/ 34 w 77"/>
                  <a:gd name="T1" fmla="*/ 23 h 24"/>
                  <a:gd name="T2" fmla="*/ 0 w 77"/>
                  <a:gd name="T3" fmla="*/ 9 h 24"/>
                  <a:gd name="T4" fmla="*/ 43 w 77"/>
                  <a:gd name="T5" fmla="*/ 0 h 24"/>
                  <a:gd name="T6" fmla="*/ 76 w 77"/>
                  <a:gd name="T7" fmla="*/ 14 h 24"/>
                  <a:gd name="T8" fmla="*/ 34 w 77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4"/>
                  <a:gd name="T17" fmla="*/ 77 w 7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4">
                    <a:moveTo>
                      <a:pt x="34" y="23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6" y="14"/>
                    </a:lnTo>
                    <a:lnTo>
                      <a:pt x="34" y="2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1" name="Freeform 1220"/>
              <p:cNvSpPr>
                <a:spLocks/>
              </p:cNvSpPr>
              <p:nvPr/>
            </p:nvSpPr>
            <p:spPr bwMode="auto">
              <a:xfrm>
                <a:off x="3619" y="2112"/>
                <a:ext cx="73" cy="24"/>
              </a:xfrm>
              <a:custGeom>
                <a:avLst/>
                <a:gdLst>
                  <a:gd name="T0" fmla="*/ 29 w 73"/>
                  <a:gd name="T1" fmla="*/ 23 h 24"/>
                  <a:gd name="T2" fmla="*/ 0 w 73"/>
                  <a:gd name="T3" fmla="*/ 9 h 24"/>
                  <a:gd name="T4" fmla="*/ 38 w 73"/>
                  <a:gd name="T5" fmla="*/ 0 h 24"/>
                  <a:gd name="T6" fmla="*/ 72 w 73"/>
                  <a:gd name="T7" fmla="*/ 14 h 24"/>
                  <a:gd name="T8" fmla="*/ 29 w 73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4"/>
                  <a:gd name="T17" fmla="*/ 73 w 7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4">
                    <a:moveTo>
                      <a:pt x="29" y="23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2" name="Freeform 1221"/>
              <p:cNvSpPr>
                <a:spLocks/>
              </p:cNvSpPr>
              <p:nvPr/>
            </p:nvSpPr>
            <p:spPr bwMode="auto">
              <a:xfrm>
                <a:off x="4468" y="2112"/>
                <a:ext cx="73" cy="24"/>
              </a:xfrm>
              <a:custGeom>
                <a:avLst/>
                <a:gdLst>
                  <a:gd name="T0" fmla="*/ 29 w 73"/>
                  <a:gd name="T1" fmla="*/ 23 h 24"/>
                  <a:gd name="T2" fmla="*/ 0 w 73"/>
                  <a:gd name="T3" fmla="*/ 9 h 24"/>
                  <a:gd name="T4" fmla="*/ 39 w 73"/>
                  <a:gd name="T5" fmla="*/ 0 h 24"/>
                  <a:gd name="T6" fmla="*/ 72 w 73"/>
                  <a:gd name="T7" fmla="*/ 14 h 24"/>
                  <a:gd name="T8" fmla="*/ 29 w 73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4"/>
                  <a:gd name="T17" fmla="*/ 73 w 7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4">
                    <a:moveTo>
                      <a:pt x="29" y="23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3" name="Freeform 1222"/>
              <p:cNvSpPr>
                <a:spLocks/>
              </p:cNvSpPr>
              <p:nvPr/>
            </p:nvSpPr>
            <p:spPr bwMode="auto">
              <a:xfrm>
                <a:off x="4209" y="2112"/>
                <a:ext cx="73" cy="20"/>
              </a:xfrm>
              <a:custGeom>
                <a:avLst/>
                <a:gdLst>
                  <a:gd name="T0" fmla="*/ 29 w 73"/>
                  <a:gd name="T1" fmla="*/ 19 h 20"/>
                  <a:gd name="T2" fmla="*/ 0 w 73"/>
                  <a:gd name="T3" fmla="*/ 9 h 20"/>
                  <a:gd name="T4" fmla="*/ 38 w 73"/>
                  <a:gd name="T5" fmla="*/ 0 h 20"/>
                  <a:gd name="T6" fmla="*/ 72 w 73"/>
                  <a:gd name="T7" fmla="*/ 14 h 20"/>
                  <a:gd name="T8" fmla="*/ 29 w 73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"/>
                  <a:gd name="T17" fmla="*/ 73 w 7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">
                    <a:moveTo>
                      <a:pt x="29" y="19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4" name="Freeform 1223"/>
              <p:cNvSpPr>
                <a:spLocks/>
              </p:cNvSpPr>
              <p:nvPr/>
            </p:nvSpPr>
            <p:spPr bwMode="auto">
              <a:xfrm>
                <a:off x="3951" y="2112"/>
                <a:ext cx="73" cy="24"/>
              </a:xfrm>
              <a:custGeom>
                <a:avLst/>
                <a:gdLst>
                  <a:gd name="T0" fmla="*/ 29 w 73"/>
                  <a:gd name="T1" fmla="*/ 23 h 24"/>
                  <a:gd name="T2" fmla="*/ 0 w 73"/>
                  <a:gd name="T3" fmla="*/ 14 h 24"/>
                  <a:gd name="T4" fmla="*/ 38 w 73"/>
                  <a:gd name="T5" fmla="*/ 0 h 24"/>
                  <a:gd name="T6" fmla="*/ 72 w 73"/>
                  <a:gd name="T7" fmla="*/ 14 h 24"/>
                  <a:gd name="T8" fmla="*/ 29 w 73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4"/>
                  <a:gd name="T17" fmla="*/ 73 w 7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4">
                    <a:moveTo>
                      <a:pt x="29" y="23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5" name="Freeform 1224"/>
              <p:cNvSpPr>
                <a:spLocks/>
              </p:cNvSpPr>
              <p:nvPr/>
            </p:nvSpPr>
            <p:spPr bwMode="auto">
              <a:xfrm>
                <a:off x="3691" y="2112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8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6" name="Freeform 1225"/>
              <p:cNvSpPr>
                <a:spLocks/>
              </p:cNvSpPr>
              <p:nvPr/>
            </p:nvSpPr>
            <p:spPr bwMode="auto">
              <a:xfrm>
                <a:off x="4540" y="211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7" name="Freeform 1226"/>
              <p:cNvSpPr>
                <a:spLocks/>
              </p:cNvSpPr>
              <p:nvPr/>
            </p:nvSpPr>
            <p:spPr bwMode="auto">
              <a:xfrm>
                <a:off x="4281" y="2116"/>
                <a:ext cx="73" cy="20"/>
              </a:xfrm>
              <a:custGeom>
                <a:avLst/>
                <a:gdLst>
                  <a:gd name="T0" fmla="*/ 29 w 73"/>
                  <a:gd name="T1" fmla="*/ 19 h 20"/>
                  <a:gd name="T2" fmla="*/ 0 w 73"/>
                  <a:gd name="T3" fmla="*/ 10 h 20"/>
                  <a:gd name="T4" fmla="*/ 38 w 73"/>
                  <a:gd name="T5" fmla="*/ 0 h 20"/>
                  <a:gd name="T6" fmla="*/ 72 w 73"/>
                  <a:gd name="T7" fmla="*/ 10 h 20"/>
                  <a:gd name="T8" fmla="*/ 29 w 73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"/>
                  <a:gd name="T17" fmla="*/ 73 w 7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">
                    <a:moveTo>
                      <a:pt x="29" y="19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0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8" name="Freeform 1227"/>
              <p:cNvSpPr>
                <a:spLocks/>
              </p:cNvSpPr>
              <p:nvPr/>
            </p:nvSpPr>
            <p:spPr bwMode="auto">
              <a:xfrm>
                <a:off x="4023" y="211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9" name="Freeform 1228"/>
              <p:cNvSpPr>
                <a:spLocks/>
              </p:cNvSpPr>
              <p:nvPr/>
            </p:nvSpPr>
            <p:spPr bwMode="auto">
              <a:xfrm>
                <a:off x="3763" y="211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0" name="Freeform 1229"/>
              <p:cNvSpPr>
                <a:spLocks/>
              </p:cNvSpPr>
              <p:nvPr/>
            </p:nvSpPr>
            <p:spPr bwMode="auto">
              <a:xfrm>
                <a:off x="4612" y="2116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9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1" name="Freeform 1230"/>
              <p:cNvSpPr>
                <a:spLocks/>
              </p:cNvSpPr>
              <p:nvPr/>
            </p:nvSpPr>
            <p:spPr bwMode="auto">
              <a:xfrm>
                <a:off x="4353" y="211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2" name="Freeform 1231"/>
              <p:cNvSpPr>
                <a:spLocks/>
              </p:cNvSpPr>
              <p:nvPr/>
            </p:nvSpPr>
            <p:spPr bwMode="auto">
              <a:xfrm>
                <a:off x="3835" y="2121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3" name="Freeform 1232"/>
              <p:cNvSpPr>
                <a:spLocks/>
              </p:cNvSpPr>
              <p:nvPr/>
            </p:nvSpPr>
            <p:spPr bwMode="auto">
              <a:xfrm>
                <a:off x="4095" y="2116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5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4" name="Freeform 1233"/>
              <p:cNvSpPr>
                <a:spLocks/>
              </p:cNvSpPr>
              <p:nvPr/>
            </p:nvSpPr>
            <p:spPr bwMode="auto">
              <a:xfrm>
                <a:off x="4684" y="212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5" name="Freeform 1234"/>
              <p:cNvSpPr>
                <a:spLocks/>
              </p:cNvSpPr>
              <p:nvPr/>
            </p:nvSpPr>
            <p:spPr bwMode="auto">
              <a:xfrm>
                <a:off x="3576" y="2121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6" name="Freeform 1235"/>
              <p:cNvSpPr>
                <a:spLocks/>
              </p:cNvSpPr>
              <p:nvPr/>
            </p:nvSpPr>
            <p:spPr bwMode="auto">
              <a:xfrm>
                <a:off x="4425" y="2121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7" name="Freeform 1236"/>
              <p:cNvSpPr>
                <a:spLocks/>
              </p:cNvSpPr>
              <p:nvPr/>
            </p:nvSpPr>
            <p:spPr bwMode="auto">
              <a:xfrm>
                <a:off x="3907" y="212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9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9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8" name="Freeform 1237"/>
              <p:cNvSpPr>
                <a:spLocks/>
              </p:cNvSpPr>
              <p:nvPr/>
            </p:nvSpPr>
            <p:spPr bwMode="auto">
              <a:xfrm>
                <a:off x="4756" y="2126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9" name="Freeform 1238"/>
              <p:cNvSpPr>
                <a:spLocks/>
              </p:cNvSpPr>
              <p:nvPr/>
            </p:nvSpPr>
            <p:spPr bwMode="auto">
              <a:xfrm>
                <a:off x="4167" y="2121"/>
                <a:ext cx="73" cy="17"/>
              </a:xfrm>
              <a:custGeom>
                <a:avLst/>
                <a:gdLst>
                  <a:gd name="T0" fmla="*/ 33 w 73"/>
                  <a:gd name="T1" fmla="*/ 16 h 17"/>
                  <a:gd name="T2" fmla="*/ 0 w 73"/>
                  <a:gd name="T3" fmla="*/ 11 h 17"/>
                  <a:gd name="T4" fmla="*/ 43 w 73"/>
                  <a:gd name="T5" fmla="*/ 0 h 17"/>
                  <a:gd name="T6" fmla="*/ 72 w 73"/>
                  <a:gd name="T7" fmla="*/ 11 h 17"/>
                  <a:gd name="T8" fmla="*/ 33 w 7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33" y="16"/>
                    </a:moveTo>
                    <a:lnTo>
                      <a:pt x="0" y="11"/>
                    </a:lnTo>
                    <a:lnTo>
                      <a:pt x="43" y="0"/>
                    </a:lnTo>
                    <a:lnTo>
                      <a:pt x="72" y="11"/>
                    </a:lnTo>
                    <a:lnTo>
                      <a:pt x="33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0" name="Freeform 1239"/>
              <p:cNvSpPr>
                <a:spLocks/>
              </p:cNvSpPr>
              <p:nvPr/>
            </p:nvSpPr>
            <p:spPr bwMode="auto">
              <a:xfrm>
                <a:off x="3648" y="212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1" name="Freeform 1240"/>
              <p:cNvSpPr>
                <a:spLocks/>
              </p:cNvSpPr>
              <p:nvPr/>
            </p:nvSpPr>
            <p:spPr bwMode="auto">
              <a:xfrm>
                <a:off x="4497" y="2126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2" name="Freeform 1241"/>
              <p:cNvSpPr>
                <a:spLocks/>
              </p:cNvSpPr>
              <p:nvPr/>
            </p:nvSpPr>
            <p:spPr bwMode="auto">
              <a:xfrm>
                <a:off x="3979" y="212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3" name="Freeform 1242"/>
              <p:cNvSpPr>
                <a:spLocks/>
              </p:cNvSpPr>
              <p:nvPr/>
            </p:nvSpPr>
            <p:spPr bwMode="auto">
              <a:xfrm>
                <a:off x="3720" y="2126"/>
                <a:ext cx="77" cy="30"/>
              </a:xfrm>
              <a:custGeom>
                <a:avLst/>
                <a:gdLst>
                  <a:gd name="T0" fmla="*/ 33 w 77"/>
                  <a:gd name="T1" fmla="*/ 29 h 30"/>
                  <a:gd name="T2" fmla="*/ 0 w 77"/>
                  <a:gd name="T3" fmla="*/ 14 h 30"/>
                  <a:gd name="T4" fmla="*/ 43 w 77"/>
                  <a:gd name="T5" fmla="*/ 0 h 30"/>
                  <a:gd name="T6" fmla="*/ 76 w 77"/>
                  <a:gd name="T7" fmla="*/ 14 h 30"/>
                  <a:gd name="T8" fmla="*/ 33 w 7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30"/>
                  <a:gd name="T17" fmla="*/ 77 w 7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6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4" name="Freeform 1243"/>
              <p:cNvSpPr>
                <a:spLocks/>
              </p:cNvSpPr>
              <p:nvPr/>
            </p:nvSpPr>
            <p:spPr bwMode="auto">
              <a:xfrm>
                <a:off x="4239" y="2126"/>
                <a:ext cx="73" cy="17"/>
              </a:xfrm>
              <a:custGeom>
                <a:avLst/>
                <a:gdLst>
                  <a:gd name="T0" fmla="*/ 33 w 73"/>
                  <a:gd name="T1" fmla="*/ 16 h 17"/>
                  <a:gd name="T2" fmla="*/ 0 w 73"/>
                  <a:gd name="T3" fmla="*/ 5 h 17"/>
                  <a:gd name="T4" fmla="*/ 43 w 73"/>
                  <a:gd name="T5" fmla="*/ 0 h 17"/>
                  <a:gd name="T6" fmla="*/ 72 w 73"/>
                  <a:gd name="T7" fmla="*/ 10 h 17"/>
                  <a:gd name="T8" fmla="*/ 33 w 7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33" y="16"/>
                    </a:moveTo>
                    <a:lnTo>
                      <a:pt x="0" y="5"/>
                    </a:lnTo>
                    <a:lnTo>
                      <a:pt x="43" y="0"/>
                    </a:lnTo>
                    <a:lnTo>
                      <a:pt x="72" y="10"/>
                    </a:lnTo>
                    <a:lnTo>
                      <a:pt x="33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5" name="Freeform 1244"/>
              <p:cNvSpPr>
                <a:spLocks/>
              </p:cNvSpPr>
              <p:nvPr/>
            </p:nvSpPr>
            <p:spPr bwMode="auto">
              <a:xfrm>
                <a:off x="4569" y="2131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6" name="Freeform 1245"/>
              <p:cNvSpPr>
                <a:spLocks/>
              </p:cNvSpPr>
              <p:nvPr/>
            </p:nvSpPr>
            <p:spPr bwMode="auto">
              <a:xfrm>
                <a:off x="4311" y="2126"/>
                <a:ext cx="73" cy="20"/>
              </a:xfrm>
              <a:custGeom>
                <a:avLst/>
                <a:gdLst>
                  <a:gd name="T0" fmla="*/ 33 w 73"/>
                  <a:gd name="T1" fmla="*/ 19 h 20"/>
                  <a:gd name="T2" fmla="*/ 0 w 73"/>
                  <a:gd name="T3" fmla="*/ 9 h 20"/>
                  <a:gd name="T4" fmla="*/ 43 w 73"/>
                  <a:gd name="T5" fmla="*/ 0 h 20"/>
                  <a:gd name="T6" fmla="*/ 72 w 73"/>
                  <a:gd name="T7" fmla="*/ 14 h 20"/>
                  <a:gd name="T8" fmla="*/ 33 w 73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"/>
                  <a:gd name="T17" fmla="*/ 73 w 7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">
                    <a:moveTo>
                      <a:pt x="33" y="19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7" name="Freeform 1246"/>
              <p:cNvSpPr>
                <a:spLocks/>
              </p:cNvSpPr>
              <p:nvPr/>
            </p:nvSpPr>
            <p:spPr bwMode="auto">
              <a:xfrm>
                <a:off x="3796" y="213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8" name="Freeform 1247"/>
              <p:cNvSpPr>
                <a:spLocks/>
              </p:cNvSpPr>
              <p:nvPr/>
            </p:nvSpPr>
            <p:spPr bwMode="auto">
              <a:xfrm>
                <a:off x="4641" y="2131"/>
                <a:ext cx="73" cy="29"/>
              </a:xfrm>
              <a:custGeom>
                <a:avLst/>
                <a:gdLst>
                  <a:gd name="T0" fmla="*/ 34 w 73"/>
                  <a:gd name="T1" fmla="*/ 28 h 29"/>
                  <a:gd name="T2" fmla="*/ 0 w 73"/>
                  <a:gd name="T3" fmla="*/ 14 h 29"/>
                  <a:gd name="T4" fmla="*/ 43 w 73"/>
                  <a:gd name="T5" fmla="*/ 0 h 29"/>
                  <a:gd name="T6" fmla="*/ 72 w 73"/>
                  <a:gd name="T7" fmla="*/ 14 h 29"/>
                  <a:gd name="T8" fmla="*/ 34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4" y="28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9" name="Freeform 1248"/>
              <p:cNvSpPr>
                <a:spLocks/>
              </p:cNvSpPr>
              <p:nvPr/>
            </p:nvSpPr>
            <p:spPr bwMode="auto">
              <a:xfrm>
                <a:off x="4051" y="2131"/>
                <a:ext cx="78" cy="17"/>
              </a:xfrm>
              <a:custGeom>
                <a:avLst/>
                <a:gdLst>
                  <a:gd name="T0" fmla="*/ 33 w 78"/>
                  <a:gd name="T1" fmla="*/ 16 h 17"/>
                  <a:gd name="T2" fmla="*/ 0 w 78"/>
                  <a:gd name="T3" fmla="*/ 10 h 17"/>
                  <a:gd name="T4" fmla="*/ 43 w 78"/>
                  <a:gd name="T5" fmla="*/ 0 h 17"/>
                  <a:gd name="T6" fmla="*/ 77 w 78"/>
                  <a:gd name="T7" fmla="*/ 10 h 17"/>
                  <a:gd name="T8" fmla="*/ 33 w 7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7"/>
                  <a:gd name="T17" fmla="*/ 78 w 7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7">
                    <a:moveTo>
                      <a:pt x="33" y="16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7" y="10"/>
                    </a:lnTo>
                    <a:lnTo>
                      <a:pt x="33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0" name="Freeform 1249"/>
              <p:cNvSpPr>
                <a:spLocks/>
              </p:cNvSpPr>
              <p:nvPr/>
            </p:nvSpPr>
            <p:spPr bwMode="auto">
              <a:xfrm>
                <a:off x="3537" y="2131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9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1" name="Freeform 1250"/>
              <p:cNvSpPr>
                <a:spLocks/>
              </p:cNvSpPr>
              <p:nvPr/>
            </p:nvSpPr>
            <p:spPr bwMode="auto">
              <a:xfrm>
                <a:off x="4383" y="2131"/>
                <a:ext cx="77" cy="20"/>
              </a:xfrm>
              <a:custGeom>
                <a:avLst/>
                <a:gdLst>
                  <a:gd name="T0" fmla="*/ 33 w 77"/>
                  <a:gd name="T1" fmla="*/ 19 h 20"/>
                  <a:gd name="T2" fmla="*/ 0 w 77"/>
                  <a:gd name="T3" fmla="*/ 9 h 20"/>
                  <a:gd name="T4" fmla="*/ 42 w 77"/>
                  <a:gd name="T5" fmla="*/ 0 h 20"/>
                  <a:gd name="T6" fmla="*/ 76 w 77"/>
                  <a:gd name="T7" fmla="*/ 14 h 20"/>
                  <a:gd name="T8" fmla="*/ 33 w 77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0"/>
                  <a:gd name="T17" fmla="*/ 77 w 7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0">
                    <a:moveTo>
                      <a:pt x="33" y="19"/>
                    </a:moveTo>
                    <a:lnTo>
                      <a:pt x="0" y="9"/>
                    </a:lnTo>
                    <a:lnTo>
                      <a:pt x="42" y="0"/>
                    </a:lnTo>
                    <a:lnTo>
                      <a:pt x="76" y="14"/>
                    </a:lnTo>
                    <a:lnTo>
                      <a:pt x="33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2" name="Freeform 1251"/>
              <p:cNvSpPr>
                <a:spLocks/>
              </p:cNvSpPr>
              <p:nvPr/>
            </p:nvSpPr>
            <p:spPr bwMode="auto">
              <a:xfrm>
                <a:off x="3868" y="213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3" name="Freeform 1252"/>
              <p:cNvSpPr>
                <a:spLocks/>
              </p:cNvSpPr>
              <p:nvPr/>
            </p:nvSpPr>
            <p:spPr bwMode="auto">
              <a:xfrm>
                <a:off x="4713" y="2135"/>
                <a:ext cx="79" cy="25"/>
              </a:xfrm>
              <a:custGeom>
                <a:avLst/>
                <a:gdLst>
                  <a:gd name="T0" fmla="*/ 33 w 79"/>
                  <a:gd name="T1" fmla="*/ 24 h 25"/>
                  <a:gd name="T2" fmla="*/ 0 w 79"/>
                  <a:gd name="T3" fmla="*/ 10 h 25"/>
                  <a:gd name="T4" fmla="*/ 44 w 79"/>
                  <a:gd name="T5" fmla="*/ 0 h 25"/>
                  <a:gd name="T6" fmla="*/ 78 w 79"/>
                  <a:gd name="T7" fmla="*/ 15 h 25"/>
                  <a:gd name="T8" fmla="*/ 33 w 7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5"/>
                  <a:gd name="T17" fmla="*/ 79 w 7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8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4" name="Freeform 1253"/>
              <p:cNvSpPr>
                <a:spLocks/>
              </p:cNvSpPr>
              <p:nvPr/>
            </p:nvSpPr>
            <p:spPr bwMode="auto">
              <a:xfrm>
                <a:off x="3609" y="213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5" name="Freeform 1254"/>
              <p:cNvSpPr>
                <a:spLocks/>
              </p:cNvSpPr>
              <p:nvPr/>
            </p:nvSpPr>
            <p:spPr bwMode="auto">
              <a:xfrm>
                <a:off x="4459" y="2135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6" name="Freeform 1255"/>
              <p:cNvSpPr>
                <a:spLocks/>
              </p:cNvSpPr>
              <p:nvPr/>
            </p:nvSpPr>
            <p:spPr bwMode="auto">
              <a:xfrm>
                <a:off x="4128" y="2131"/>
                <a:ext cx="72" cy="17"/>
              </a:xfrm>
              <a:custGeom>
                <a:avLst/>
                <a:gdLst>
                  <a:gd name="T0" fmla="*/ 28 w 72"/>
                  <a:gd name="T1" fmla="*/ 16 h 17"/>
                  <a:gd name="T2" fmla="*/ 0 w 72"/>
                  <a:gd name="T3" fmla="*/ 16 h 17"/>
                  <a:gd name="T4" fmla="*/ 38 w 72"/>
                  <a:gd name="T5" fmla="*/ 0 h 17"/>
                  <a:gd name="T6" fmla="*/ 71 w 72"/>
                  <a:gd name="T7" fmla="*/ 7 h 17"/>
                  <a:gd name="T8" fmla="*/ 28 w 7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7"/>
                  <a:gd name="T17" fmla="*/ 72 w 7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7">
                    <a:moveTo>
                      <a:pt x="28" y="16"/>
                    </a:moveTo>
                    <a:lnTo>
                      <a:pt x="0" y="16"/>
                    </a:lnTo>
                    <a:lnTo>
                      <a:pt x="38" y="0"/>
                    </a:lnTo>
                    <a:lnTo>
                      <a:pt x="71" y="7"/>
                    </a:lnTo>
                    <a:lnTo>
                      <a:pt x="28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7" name="Freeform 1256"/>
              <p:cNvSpPr>
                <a:spLocks/>
              </p:cNvSpPr>
              <p:nvPr/>
            </p:nvSpPr>
            <p:spPr bwMode="auto">
              <a:xfrm>
                <a:off x="4791" y="2140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8" name="Freeform 1257"/>
              <p:cNvSpPr>
                <a:spLocks/>
              </p:cNvSpPr>
              <p:nvPr/>
            </p:nvSpPr>
            <p:spPr bwMode="auto">
              <a:xfrm>
                <a:off x="3940" y="213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5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9" name="Freeform 1258"/>
              <p:cNvSpPr>
                <a:spLocks/>
              </p:cNvSpPr>
              <p:nvPr/>
            </p:nvSpPr>
            <p:spPr bwMode="auto">
              <a:xfrm>
                <a:off x="3681" y="2140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0" name="Freeform 1259"/>
              <p:cNvSpPr>
                <a:spLocks/>
              </p:cNvSpPr>
              <p:nvPr/>
            </p:nvSpPr>
            <p:spPr bwMode="auto">
              <a:xfrm>
                <a:off x="4531" y="2140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1" name="Freeform 1260"/>
              <p:cNvSpPr>
                <a:spLocks/>
              </p:cNvSpPr>
              <p:nvPr/>
            </p:nvSpPr>
            <p:spPr bwMode="auto">
              <a:xfrm>
                <a:off x="4199" y="2131"/>
                <a:ext cx="73" cy="17"/>
              </a:xfrm>
              <a:custGeom>
                <a:avLst/>
                <a:gdLst>
                  <a:gd name="T0" fmla="*/ 29 w 73"/>
                  <a:gd name="T1" fmla="*/ 7 h 17"/>
                  <a:gd name="T2" fmla="*/ 0 w 73"/>
                  <a:gd name="T3" fmla="*/ 7 h 17"/>
                  <a:gd name="T4" fmla="*/ 39 w 73"/>
                  <a:gd name="T5" fmla="*/ 0 h 17"/>
                  <a:gd name="T6" fmla="*/ 72 w 73"/>
                  <a:gd name="T7" fmla="*/ 16 h 17"/>
                  <a:gd name="T8" fmla="*/ 29 w 73"/>
                  <a:gd name="T9" fmla="*/ 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29" y="7"/>
                    </a:moveTo>
                    <a:lnTo>
                      <a:pt x="0" y="7"/>
                    </a:lnTo>
                    <a:lnTo>
                      <a:pt x="39" y="0"/>
                    </a:lnTo>
                    <a:lnTo>
                      <a:pt x="72" y="16"/>
                    </a:lnTo>
                    <a:lnTo>
                      <a:pt x="29" y="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" name="Freeform 1261"/>
              <p:cNvSpPr>
                <a:spLocks/>
              </p:cNvSpPr>
              <p:nvPr/>
            </p:nvSpPr>
            <p:spPr bwMode="auto">
              <a:xfrm>
                <a:off x="3753" y="2140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" name="Freeform 1262"/>
              <p:cNvSpPr>
                <a:spLocks/>
              </p:cNvSpPr>
              <p:nvPr/>
            </p:nvSpPr>
            <p:spPr bwMode="auto">
              <a:xfrm>
                <a:off x="4603" y="2145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" name="Freeform 1263"/>
              <p:cNvSpPr>
                <a:spLocks/>
              </p:cNvSpPr>
              <p:nvPr/>
            </p:nvSpPr>
            <p:spPr bwMode="auto">
              <a:xfrm>
                <a:off x="3495" y="214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" name="Freeform 1264"/>
              <p:cNvSpPr>
                <a:spLocks/>
              </p:cNvSpPr>
              <p:nvPr/>
            </p:nvSpPr>
            <p:spPr bwMode="auto">
              <a:xfrm>
                <a:off x="4012" y="2140"/>
                <a:ext cx="73" cy="17"/>
              </a:xfrm>
              <a:custGeom>
                <a:avLst/>
                <a:gdLst>
                  <a:gd name="T0" fmla="*/ 29 w 73"/>
                  <a:gd name="T1" fmla="*/ 16 h 17"/>
                  <a:gd name="T2" fmla="*/ 0 w 73"/>
                  <a:gd name="T3" fmla="*/ 10 h 17"/>
                  <a:gd name="T4" fmla="*/ 39 w 73"/>
                  <a:gd name="T5" fmla="*/ 0 h 17"/>
                  <a:gd name="T6" fmla="*/ 72 w 73"/>
                  <a:gd name="T7" fmla="*/ 5 h 17"/>
                  <a:gd name="T8" fmla="*/ 29 w 7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29" y="16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5"/>
                    </a:lnTo>
                    <a:lnTo>
                      <a:pt x="29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" name="Freeform 1265"/>
              <p:cNvSpPr>
                <a:spLocks/>
              </p:cNvSpPr>
              <p:nvPr/>
            </p:nvSpPr>
            <p:spPr bwMode="auto">
              <a:xfrm>
                <a:off x="4271" y="2135"/>
                <a:ext cx="73" cy="17"/>
              </a:xfrm>
              <a:custGeom>
                <a:avLst/>
                <a:gdLst>
                  <a:gd name="T0" fmla="*/ 29 w 73"/>
                  <a:gd name="T1" fmla="*/ 8 h 17"/>
                  <a:gd name="T2" fmla="*/ 0 w 73"/>
                  <a:gd name="T3" fmla="*/ 8 h 17"/>
                  <a:gd name="T4" fmla="*/ 39 w 73"/>
                  <a:gd name="T5" fmla="*/ 0 h 17"/>
                  <a:gd name="T6" fmla="*/ 72 w 73"/>
                  <a:gd name="T7" fmla="*/ 16 h 17"/>
                  <a:gd name="T8" fmla="*/ 29 w 73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29" y="8"/>
                    </a:moveTo>
                    <a:lnTo>
                      <a:pt x="0" y="8"/>
                    </a:lnTo>
                    <a:lnTo>
                      <a:pt x="39" y="0"/>
                    </a:lnTo>
                    <a:lnTo>
                      <a:pt x="72" y="16"/>
                    </a:lnTo>
                    <a:lnTo>
                      <a:pt x="29" y="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" name="Freeform 1266"/>
              <p:cNvSpPr>
                <a:spLocks/>
              </p:cNvSpPr>
              <p:nvPr/>
            </p:nvSpPr>
            <p:spPr bwMode="auto">
              <a:xfrm>
                <a:off x="3825" y="214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8" name="Freeform 1267"/>
              <p:cNvSpPr>
                <a:spLocks/>
              </p:cNvSpPr>
              <p:nvPr/>
            </p:nvSpPr>
            <p:spPr bwMode="auto">
              <a:xfrm>
                <a:off x="4675" y="2145"/>
                <a:ext cx="73" cy="30"/>
              </a:xfrm>
              <a:custGeom>
                <a:avLst/>
                <a:gdLst>
                  <a:gd name="T0" fmla="*/ 28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28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8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8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9" name="Freeform 1268"/>
              <p:cNvSpPr>
                <a:spLocks/>
              </p:cNvSpPr>
              <p:nvPr/>
            </p:nvSpPr>
            <p:spPr bwMode="auto">
              <a:xfrm>
                <a:off x="3567" y="2145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0" name="Freeform 1269"/>
              <p:cNvSpPr>
                <a:spLocks/>
              </p:cNvSpPr>
              <p:nvPr/>
            </p:nvSpPr>
            <p:spPr bwMode="auto">
              <a:xfrm>
                <a:off x="4343" y="2140"/>
                <a:ext cx="73" cy="17"/>
              </a:xfrm>
              <a:custGeom>
                <a:avLst/>
                <a:gdLst>
                  <a:gd name="T0" fmla="*/ 29 w 73"/>
                  <a:gd name="T1" fmla="*/ 16 h 17"/>
                  <a:gd name="T2" fmla="*/ 0 w 73"/>
                  <a:gd name="T3" fmla="*/ 8 h 17"/>
                  <a:gd name="T4" fmla="*/ 39 w 73"/>
                  <a:gd name="T5" fmla="*/ 0 h 17"/>
                  <a:gd name="T6" fmla="*/ 72 w 73"/>
                  <a:gd name="T7" fmla="*/ 16 h 17"/>
                  <a:gd name="T8" fmla="*/ 29 w 7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29" y="16"/>
                    </a:moveTo>
                    <a:lnTo>
                      <a:pt x="0" y="8"/>
                    </a:lnTo>
                    <a:lnTo>
                      <a:pt x="39" y="0"/>
                    </a:lnTo>
                    <a:lnTo>
                      <a:pt x="72" y="16"/>
                    </a:lnTo>
                    <a:lnTo>
                      <a:pt x="29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1" name="Freeform 1270"/>
              <p:cNvSpPr>
                <a:spLocks/>
              </p:cNvSpPr>
              <p:nvPr/>
            </p:nvSpPr>
            <p:spPr bwMode="auto">
              <a:xfrm>
                <a:off x="4415" y="2145"/>
                <a:ext cx="73" cy="20"/>
              </a:xfrm>
              <a:custGeom>
                <a:avLst/>
                <a:gdLst>
                  <a:gd name="T0" fmla="*/ 34 w 73"/>
                  <a:gd name="T1" fmla="*/ 19 h 20"/>
                  <a:gd name="T2" fmla="*/ 0 w 73"/>
                  <a:gd name="T3" fmla="*/ 5 h 20"/>
                  <a:gd name="T4" fmla="*/ 44 w 73"/>
                  <a:gd name="T5" fmla="*/ 0 h 20"/>
                  <a:gd name="T6" fmla="*/ 72 w 73"/>
                  <a:gd name="T7" fmla="*/ 14 h 20"/>
                  <a:gd name="T8" fmla="*/ 34 w 73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"/>
                  <a:gd name="T17" fmla="*/ 73 w 7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">
                    <a:moveTo>
                      <a:pt x="34" y="19"/>
                    </a:moveTo>
                    <a:lnTo>
                      <a:pt x="0" y="5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2" name="Freeform 1271"/>
              <p:cNvSpPr>
                <a:spLocks/>
              </p:cNvSpPr>
              <p:nvPr/>
            </p:nvSpPr>
            <p:spPr bwMode="auto">
              <a:xfrm>
                <a:off x="4747" y="215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3" name="Freeform 1272"/>
              <p:cNvSpPr>
                <a:spLocks/>
              </p:cNvSpPr>
              <p:nvPr/>
            </p:nvSpPr>
            <p:spPr bwMode="auto">
              <a:xfrm>
                <a:off x="3897" y="2150"/>
                <a:ext cx="73" cy="20"/>
              </a:xfrm>
              <a:custGeom>
                <a:avLst/>
                <a:gdLst>
                  <a:gd name="T0" fmla="*/ 34 w 73"/>
                  <a:gd name="T1" fmla="*/ 19 h 20"/>
                  <a:gd name="T2" fmla="*/ 0 w 73"/>
                  <a:gd name="T3" fmla="*/ 9 h 20"/>
                  <a:gd name="T4" fmla="*/ 43 w 73"/>
                  <a:gd name="T5" fmla="*/ 0 h 20"/>
                  <a:gd name="T6" fmla="*/ 72 w 73"/>
                  <a:gd name="T7" fmla="*/ 9 h 20"/>
                  <a:gd name="T8" fmla="*/ 34 w 73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"/>
                  <a:gd name="T17" fmla="*/ 73 w 7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">
                    <a:moveTo>
                      <a:pt x="34" y="19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9"/>
                    </a:lnTo>
                    <a:lnTo>
                      <a:pt x="3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4" name="Freeform 1273"/>
              <p:cNvSpPr>
                <a:spLocks/>
              </p:cNvSpPr>
              <p:nvPr/>
            </p:nvSpPr>
            <p:spPr bwMode="auto">
              <a:xfrm>
                <a:off x="3639" y="215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5" name="Freeform 1274"/>
              <p:cNvSpPr>
                <a:spLocks/>
              </p:cNvSpPr>
              <p:nvPr/>
            </p:nvSpPr>
            <p:spPr bwMode="auto">
              <a:xfrm>
                <a:off x="4084" y="2140"/>
                <a:ext cx="73" cy="17"/>
              </a:xfrm>
              <a:custGeom>
                <a:avLst/>
                <a:gdLst>
                  <a:gd name="T0" fmla="*/ 34 w 73"/>
                  <a:gd name="T1" fmla="*/ 0 h 17"/>
                  <a:gd name="T2" fmla="*/ 0 w 73"/>
                  <a:gd name="T3" fmla="*/ 16 h 17"/>
                  <a:gd name="T4" fmla="*/ 44 w 73"/>
                  <a:gd name="T5" fmla="*/ 0 h 17"/>
                  <a:gd name="T6" fmla="*/ 72 w 73"/>
                  <a:gd name="T7" fmla="*/ 0 h 17"/>
                  <a:gd name="T8" fmla="*/ 34 w 7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34" y="0"/>
                    </a:moveTo>
                    <a:lnTo>
                      <a:pt x="0" y="16"/>
                    </a:lnTo>
                    <a:lnTo>
                      <a:pt x="44" y="0"/>
                    </a:lnTo>
                    <a:lnTo>
                      <a:pt x="72" y="0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6" name="Freeform 1275"/>
              <p:cNvSpPr>
                <a:spLocks/>
              </p:cNvSpPr>
              <p:nvPr/>
            </p:nvSpPr>
            <p:spPr bwMode="auto">
              <a:xfrm>
                <a:off x="4487" y="215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7" name="Freeform 1276"/>
              <p:cNvSpPr>
                <a:spLocks/>
              </p:cNvSpPr>
              <p:nvPr/>
            </p:nvSpPr>
            <p:spPr bwMode="auto">
              <a:xfrm>
                <a:off x="4819" y="215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8" name="Freeform 1277"/>
              <p:cNvSpPr>
                <a:spLocks/>
              </p:cNvSpPr>
              <p:nvPr/>
            </p:nvSpPr>
            <p:spPr bwMode="auto">
              <a:xfrm>
                <a:off x="3711" y="2155"/>
                <a:ext cx="77" cy="25"/>
              </a:xfrm>
              <a:custGeom>
                <a:avLst/>
                <a:gdLst>
                  <a:gd name="T0" fmla="*/ 34 w 77"/>
                  <a:gd name="T1" fmla="*/ 24 h 25"/>
                  <a:gd name="T2" fmla="*/ 0 w 77"/>
                  <a:gd name="T3" fmla="*/ 9 h 25"/>
                  <a:gd name="T4" fmla="*/ 42 w 77"/>
                  <a:gd name="T5" fmla="*/ 0 h 25"/>
                  <a:gd name="T6" fmla="*/ 76 w 77"/>
                  <a:gd name="T7" fmla="*/ 14 h 25"/>
                  <a:gd name="T8" fmla="*/ 34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4" y="24"/>
                    </a:moveTo>
                    <a:lnTo>
                      <a:pt x="0" y="9"/>
                    </a:lnTo>
                    <a:lnTo>
                      <a:pt x="42" y="0"/>
                    </a:lnTo>
                    <a:lnTo>
                      <a:pt x="76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9" name="Freeform 1278"/>
              <p:cNvSpPr>
                <a:spLocks/>
              </p:cNvSpPr>
              <p:nvPr/>
            </p:nvSpPr>
            <p:spPr bwMode="auto">
              <a:xfrm>
                <a:off x="4559" y="215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0" name="Freeform 1279"/>
              <p:cNvSpPr>
                <a:spLocks/>
              </p:cNvSpPr>
              <p:nvPr/>
            </p:nvSpPr>
            <p:spPr bwMode="auto">
              <a:xfrm>
                <a:off x="3456" y="215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1" name="Freeform 1280"/>
              <p:cNvSpPr>
                <a:spLocks/>
              </p:cNvSpPr>
              <p:nvPr/>
            </p:nvSpPr>
            <p:spPr bwMode="auto">
              <a:xfrm>
                <a:off x="3969" y="2150"/>
                <a:ext cx="73" cy="17"/>
              </a:xfrm>
              <a:custGeom>
                <a:avLst/>
                <a:gdLst>
                  <a:gd name="T0" fmla="*/ 34 w 73"/>
                  <a:gd name="T1" fmla="*/ 16 h 17"/>
                  <a:gd name="T2" fmla="*/ 0 w 73"/>
                  <a:gd name="T3" fmla="*/ 10 h 17"/>
                  <a:gd name="T4" fmla="*/ 43 w 73"/>
                  <a:gd name="T5" fmla="*/ 0 h 17"/>
                  <a:gd name="T6" fmla="*/ 72 w 73"/>
                  <a:gd name="T7" fmla="*/ 5 h 17"/>
                  <a:gd name="T8" fmla="*/ 34 w 7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34" y="16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5"/>
                    </a:lnTo>
                    <a:lnTo>
                      <a:pt x="34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2" name="Freeform 1281"/>
              <p:cNvSpPr>
                <a:spLocks/>
              </p:cNvSpPr>
              <p:nvPr/>
            </p:nvSpPr>
            <p:spPr bwMode="auto">
              <a:xfrm>
                <a:off x="3787" y="2155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8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3" name="Freeform 1282"/>
              <p:cNvSpPr>
                <a:spLocks/>
              </p:cNvSpPr>
              <p:nvPr/>
            </p:nvSpPr>
            <p:spPr bwMode="auto">
              <a:xfrm>
                <a:off x="4156" y="2126"/>
                <a:ext cx="73" cy="17"/>
              </a:xfrm>
              <a:custGeom>
                <a:avLst/>
                <a:gdLst>
                  <a:gd name="T0" fmla="*/ 34 w 73"/>
                  <a:gd name="T1" fmla="*/ 0 h 17"/>
                  <a:gd name="T2" fmla="*/ 0 w 73"/>
                  <a:gd name="T3" fmla="*/ 16 h 17"/>
                  <a:gd name="T4" fmla="*/ 43 w 73"/>
                  <a:gd name="T5" fmla="*/ 10 h 17"/>
                  <a:gd name="T6" fmla="*/ 72 w 73"/>
                  <a:gd name="T7" fmla="*/ 10 h 17"/>
                  <a:gd name="T8" fmla="*/ 34 w 7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34" y="0"/>
                    </a:moveTo>
                    <a:lnTo>
                      <a:pt x="0" y="16"/>
                    </a:lnTo>
                    <a:lnTo>
                      <a:pt x="43" y="10"/>
                    </a:lnTo>
                    <a:lnTo>
                      <a:pt x="72" y="10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4" name="Freeform 1283"/>
              <p:cNvSpPr>
                <a:spLocks/>
              </p:cNvSpPr>
              <p:nvPr/>
            </p:nvSpPr>
            <p:spPr bwMode="auto">
              <a:xfrm>
                <a:off x="4631" y="2159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5" name="Freeform 1284"/>
              <p:cNvSpPr>
                <a:spLocks/>
              </p:cNvSpPr>
              <p:nvPr/>
            </p:nvSpPr>
            <p:spPr bwMode="auto">
              <a:xfrm>
                <a:off x="3528" y="215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6" name="Freeform 1285"/>
              <p:cNvSpPr>
                <a:spLocks/>
              </p:cNvSpPr>
              <p:nvPr/>
            </p:nvSpPr>
            <p:spPr bwMode="auto">
              <a:xfrm>
                <a:off x="4703" y="2159"/>
                <a:ext cx="78" cy="30"/>
              </a:xfrm>
              <a:custGeom>
                <a:avLst/>
                <a:gdLst>
                  <a:gd name="T0" fmla="*/ 34 w 78"/>
                  <a:gd name="T1" fmla="*/ 29 h 30"/>
                  <a:gd name="T2" fmla="*/ 0 w 78"/>
                  <a:gd name="T3" fmla="*/ 15 h 30"/>
                  <a:gd name="T4" fmla="*/ 43 w 78"/>
                  <a:gd name="T5" fmla="*/ 0 h 30"/>
                  <a:gd name="T6" fmla="*/ 77 w 78"/>
                  <a:gd name="T7" fmla="*/ 15 h 30"/>
                  <a:gd name="T8" fmla="*/ 34 w 78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30"/>
                  <a:gd name="T17" fmla="*/ 78 w 7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7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7" name="Freeform 1286"/>
              <p:cNvSpPr>
                <a:spLocks/>
              </p:cNvSpPr>
              <p:nvPr/>
            </p:nvSpPr>
            <p:spPr bwMode="auto">
              <a:xfrm>
                <a:off x="3859" y="215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0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0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8" name="Freeform 1287"/>
              <p:cNvSpPr>
                <a:spLocks/>
              </p:cNvSpPr>
              <p:nvPr/>
            </p:nvSpPr>
            <p:spPr bwMode="auto">
              <a:xfrm>
                <a:off x="3600" y="2159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8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9" name="Freeform 1288"/>
              <p:cNvSpPr>
                <a:spLocks/>
              </p:cNvSpPr>
              <p:nvPr/>
            </p:nvSpPr>
            <p:spPr bwMode="auto">
              <a:xfrm>
                <a:off x="4228" y="2116"/>
                <a:ext cx="73" cy="25"/>
              </a:xfrm>
              <a:custGeom>
                <a:avLst/>
                <a:gdLst>
                  <a:gd name="T0" fmla="*/ 34 w 73"/>
                  <a:gd name="T1" fmla="*/ 0 h 25"/>
                  <a:gd name="T2" fmla="*/ 0 w 73"/>
                  <a:gd name="T3" fmla="*/ 19 h 25"/>
                  <a:gd name="T4" fmla="*/ 43 w 73"/>
                  <a:gd name="T5" fmla="*/ 24 h 25"/>
                  <a:gd name="T6" fmla="*/ 72 w 73"/>
                  <a:gd name="T7" fmla="*/ 24 h 25"/>
                  <a:gd name="T8" fmla="*/ 34 w 7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0"/>
                    </a:moveTo>
                    <a:lnTo>
                      <a:pt x="0" y="19"/>
                    </a:lnTo>
                    <a:lnTo>
                      <a:pt x="43" y="24"/>
                    </a:lnTo>
                    <a:lnTo>
                      <a:pt x="72" y="24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0" name="Freeform 1289"/>
              <p:cNvSpPr>
                <a:spLocks/>
              </p:cNvSpPr>
              <p:nvPr/>
            </p:nvSpPr>
            <p:spPr bwMode="auto">
              <a:xfrm>
                <a:off x="4041" y="2140"/>
                <a:ext cx="79" cy="17"/>
              </a:xfrm>
              <a:custGeom>
                <a:avLst/>
                <a:gdLst>
                  <a:gd name="T0" fmla="*/ 34 w 79"/>
                  <a:gd name="T1" fmla="*/ 5 h 17"/>
                  <a:gd name="T2" fmla="*/ 0 w 79"/>
                  <a:gd name="T3" fmla="*/ 16 h 17"/>
                  <a:gd name="T4" fmla="*/ 44 w 79"/>
                  <a:gd name="T5" fmla="*/ 5 h 17"/>
                  <a:gd name="T6" fmla="*/ 78 w 79"/>
                  <a:gd name="T7" fmla="*/ 0 h 17"/>
                  <a:gd name="T8" fmla="*/ 34 w 79"/>
                  <a:gd name="T9" fmla="*/ 5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7"/>
                  <a:gd name="T17" fmla="*/ 79 w 7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7">
                    <a:moveTo>
                      <a:pt x="34" y="5"/>
                    </a:moveTo>
                    <a:lnTo>
                      <a:pt x="0" y="16"/>
                    </a:lnTo>
                    <a:lnTo>
                      <a:pt x="44" y="5"/>
                    </a:lnTo>
                    <a:lnTo>
                      <a:pt x="78" y="0"/>
                    </a:lnTo>
                    <a:lnTo>
                      <a:pt x="3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1" name="Freeform 1290"/>
              <p:cNvSpPr>
                <a:spLocks/>
              </p:cNvSpPr>
              <p:nvPr/>
            </p:nvSpPr>
            <p:spPr bwMode="auto">
              <a:xfrm>
                <a:off x="4372" y="2150"/>
                <a:ext cx="78" cy="17"/>
              </a:xfrm>
              <a:custGeom>
                <a:avLst/>
                <a:gdLst>
                  <a:gd name="T0" fmla="*/ 34 w 78"/>
                  <a:gd name="T1" fmla="*/ 5 h 17"/>
                  <a:gd name="T2" fmla="*/ 0 w 78"/>
                  <a:gd name="T3" fmla="*/ 0 h 17"/>
                  <a:gd name="T4" fmla="*/ 43 w 78"/>
                  <a:gd name="T5" fmla="*/ 0 h 17"/>
                  <a:gd name="T6" fmla="*/ 77 w 78"/>
                  <a:gd name="T7" fmla="*/ 16 h 17"/>
                  <a:gd name="T8" fmla="*/ 34 w 78"/>
                  <a:gd name="T9" fmla="*/ 5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7"/>
                  <a:gd name="T17" fmla="*/ 78 w 7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7">
                    <a:moveTo>
                      <a:pt x="34" y="5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77" y="16"/>
                    </a:lnTo>
                    <a:lnTo>
                      <a:pt x="3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2" name="Freeform 1291"/>
              <p:cNvSpPr>
                <a:spLocks/>
              </p:cNvSpPr>
              <p:nvPr/>
            </p:nvSpPr>
            <p:spPr bwMode="auto">
              <a:xfrm>
                <a:off x="4780" y="2164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3" name="Freeform 1292"/>
              <p:cNvSpPr>
                <a:spLocks/>
              </p:cNvSpPr>
              <p:nvPr/>
            </p:nvSpPr>
            <p:spPr bwMode="auto">
              <a:xfrm>
                <a:off x="4300" y="2131"/>
                <a:ext cx="73" cy="20"/>
              </a:xfrm>
              <a:custGeom>
                <a:avLst/>
                <a:gdLst>
                  <a:gd name="T0" fmla="*/ 34 w 73"/>
                  <a:gd name="T1" fmla="*/ 0 h 20"/>
                  <a:gd name="T2" fmla="*/ 0 w 73"/>
                  <a:gd name="T3" fmla="*/ 9 h 20"/>
                  <a:gd name="T4" fmla="*/ 43 w 73"/>
                  <a:gd name="T5" fmla="*/ 14 h 20"/>
                  <a:gd name="T6" fmla="*/ 72 w 73"/>
                  <a:gd name="T7" fmla="*/ 19 h 20"/>
                  <a:gd name="T8" fmla="*/ 34 w 73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"/>
                  <a:gd name="T17" fmla="*/ 73 w 7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">
                    <a:moveTo>
                      <a:pt x="34" y="0"/>
                    </a:moveTo>
                    <a:lnTo>
                      <a:pt x="0" y="9"/>
                    </a:lnTo>
                    <a:lnTo>
                      <a:pt x="43" y="14"/>
                    </a:lnTo>
                    <a:lnTo>
                      <a:pt x="72" y="19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4" name="Freeform 1293"/>
              <p:cNvSpPr>
                <a:spLocks/>
              </p:cNvSpPr>
              <p:nvPr/>
            </p:nvSpPr>
            <p:spPr bwMode="auto">
              <a:xfrm>
                <a:off x="4449" y="2159"/>
                <a:ext cx="73" cy="17"/>
              </a:xfrm>
              <a:custGeom>
                <a:avLst/>
                <a:gdLst>
                  <a:gd name="T0" fmla="*/ 29 w 73"/>
                  <a:gd name="T1" fmla="*/ 16 h 17"/>
                  <a:gd name="T2" fmla="*/ 0 w 73"/>
                  <a:gd name="T3" fmla="*/ 5 h 17"/>
                  <a:gd name="T4" fmla="*/ 38 w 73"/>
                  <a:gd name="T5" fmla="*/ 0 h 17"/>
                  <a:gd name="T6" fmla="*/ 72 w 73"/>
                  <a:gd name="T7" fmla="*/ 16 h 17"/>
                  <a:gd name="T8" fmla="*/ 29 w 7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29" y="16"/>
                    </a:moveTo>
                    <a:lnTo>
                      <a:pt x="0" y="5"/>
                    </a:lnTo>
                    <a:lnTo>
                      <a:pt x="38" y="0"/>
                    </a:lnTo>
                    <a:lnTo>
                      <a:pt x="72" y="16"/>
                    </a:lnTo>
                    <a:lnTo>
                      <a:pt x="29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5" name="Freeform 1294"/>
              <p:cNvSpPr>
                <a:spLocks/>
              </p:cNvSpPr>
              <p:nvPr/>
            </p:nvSpPr>
            <p:spPr bwMode="auto">
              <a:xfrm>
                <a:off x="3672" y="2164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6" name="Freeform 1295"/>
              <p:cNvSpPr>
                <a:spLocks/>
              </p:cNvSpPr>
              <p:nvPr/>
            </p:nvSpPr>
            <p:spPr bwMode="auto">
              <a:xfrm>
                <a:off x="3413" y="2164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7" name="Freeform 1296"/>
              <p:cNvSpPr>
                <a:spLocks/>
              </p:cNvSpPr>
              <p:nvPr/>
            </p:nvSpPr>
            <p:spPr bwMode="auto">
              <a:xfrm>
                <a:off x="4521" y="2164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8" name="Freeform 1297"/>
              <p:cNvSpPr>
                <a:spLocks/>
              </p:cNvSpPr>
              <p:nvPr/>
            </p:nvSpPr>
            <p:spPr bwMode="auto">
              <a:xfrm>
                <a:off x="3931" y="2159"/>
                <a:ext cx="73" cy="17"/>
              </a:xfrm>
              <a:custGeom>
                <a:avLst/>
                <a:gdLst>
                  <a:gd name="T0" fmla="*/ 29 w 73"/>
                  <a:gd name="T1" fmla="*/ 16 h 17"/>
                  <a:gd name="T2" fmla="*/ 0 w 73"/>
                  <a:gd name="T3" fmla="*/ 10 h 17"/>
                  <a:gd name="T4" fmla="*/ 38 w 73"/>
                  <a:gd name="T5" fmla="*/ 0 h 17"/>
                  <a:gd name="T6" fmla="*/ 72 w 73"/>
                  <a:gd name="T7" fmla="*/ 5 h 17"/>
                  <a:gd name="T8" fmla="*/ 29 w 7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29" y="16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5"/>
                    </a:lnTo>
                    <a:lnTo>
                      <a:pt x="29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9" name="Freeform 1298"/>
              <p:cNvSpPr>
                <a:spLocks/>
              </p:cNvSpPr>
              <p:nvPr/>
            </p:nvSpPr>
            <p:spPr bwMode="auto">
              <a:xfrm>
                <a:off x="4852" y="216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0" name="Freeform 1299"/>
              <p:cNvSpPr>
                <a:spLocks/>
              </p:cNvSpPr>
              <p:nvPr/>
            </p:nvSpPr>
            <p:spPr bwMode="auto">
              <a:xfrm>
                <a:off x="3744" y="2169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1" name="Freeform 1300"/>
              <p:cNvSpPr>
                <a:spLocks/>
              </p:cNvSpPr>
              <p:nvPr/>
            </p:nvSpPr>
            <p:spPr bwMode="auto">
              <a:xfrm>
                <a:off x="4593" y="216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2" name="Freeform 1301"/>
              <p:cNvSpPr>
                <a:spLocks/>
              </p:cNvSpPr>
              <p:nvPr/>
            </p:nvSpPr>
            <p:spPr bwMode="auto">
              <a:xfrm>
                <a:off x="3485" y="2169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3" name="Freeform 1302"/>
              <p:cNvSpPr>
                <a:spLocks/>
              </p:cNvSpPr>
              <p:nvPr/>
            </p:nvSpPr>
            <p:spPr bwMode="auto">
              <a:xfrm>
                <a:off x="4665" y="2174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4" name="Freeform 1303"/>
              <p:cNvSpPr>
                <a:spLocks/>
              </p:cNvSpPr>
              <p:nvPr/>
            </p:nvSpPr>
            <p:spPr bwMode="auto">
              <a:xfrm>
                <a:off x="3816" y="2169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4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5" name="Freeform 1304"/>
              <p:cNvSpPr>
                <a:spLocks/>
              </p:cNvSpPr>
              <p:nvPr/>
            </p:nvSpPr>
            <p:spPr bwMode="auto">
              <a:xfrm>
                <a:off x="3557" y="2174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6" name="Freeform 1305"/>
              <p:cNvSpPr>
                <a:spLocks/>
              </p:cNvSpPr>
              <p:nvPr/>
            </p:nvSpPr>
            <p:spPr bwMode="auto">
              <a:xfrm>
                <a:off x="4119" y="2112"/>
                <a:ext cx="73" cy="29"/>
              </a:xfrm>
              <a:custGeom>
                <a:avLst/>
                <a:gdLst>
                  <a:gd name="T0" fmla="*/ 29 w 73"/>
                  <a:gd name="T1" fmla="*/ 0 h 29"/>
                  <a:gd name="T2" fmla="*/ 0 w 73"/>
                  <a:gd name="T3" fmla="*/ 28 h 29"/>
                  <a:gd name="T4" fmla="*/ 38 w 73"/>
                  <a:gd name="T5" fmla="*/ 28 h 29"/>
                  <a:gd name="T6" fmla="*/ 72 w 73"/>
                  <a:gd name="T7" fmla="*/ 14 h 29"/>
                  <a:gd name="T8" fmla="*/ 29 w 73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0"/>
                    </a:moveTo>
                    <a:lnTo>
                      <a:pt x="0" y="28"/>
                    </a:lnTo>
                    <a:lnTo>
                      <a:pt x="38" y="28"/>
                    </a:lnTo>
                    <a:lnTo>
                      <a:pt x="72" y="14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7" name="Freeform 1306"/>
              <p:cNvSpPr>
                <a:spLocks/>
              </p:cNvSpPr>
              <p:nvPr/>
            </p:nvSpPr>
            <p:spPr bwMode="auto">
              <a:xfrm>
                <a:off x="4737" y="2174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8" name="Freeform 1307"/>
              <p:cNvSpPr>
                <a:spLocks/>
              </p:cNvSpPr>
              <p:nvPr/>
            </p:nvSpPr>
            <p:spPr bwMode="auto">
              <a:xfrm>
                <a:off x="3629" y="2174"/>
                <a:ext cx="72" cy="30"/>
              </a:xfrm>
              <a:custGeom>
                <a:avLst/>
                <a:gdLst>
                  <a:gd name="T0" fmla="*/ 33 w 72"/>
                  <a:gd name="T1" fmla="*/ 29 h 30"/>
                  <a:gd name="T2" fmla="*/ 0 w 72"/>
                  <a:gd name="T3" fmla="*/ 14 h 30"/>
                  <a:gd name="T4" fmla="*/ 43 w 72"/>
                  <a:gd name="T5" fmla="*/ 0 h 30"/>
                  <a:gd name="T6" fmla="*/ 71 w 72"/>
                  <a:gd name="T7" fmla="*/ 14 h 30"/>
                  <a:gd name="T8" fmla="*/ 33 w 72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1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9" name="Freeform 1308"/>
              <p:cNvSpPr>
                <a:spLocks/>
              </p:cNvSpPr>
              <p:nvPr/>
            </p:nvSpPr>
            <p:spPr bwMode="auto">
              <a:xfrm>
                <a:off x="4003" y="2145"/>
                <a:ext cx="73" cy="20"/>
              </a:xfrm>
              <a:custGeom>
                <a:avLst/>
                <a:gdLst>
                  <a:gd name="T0" fmla="*/ 29 w 73"/>
                  <a:gd name="T1" fmla="*/ 5 h 20"/>
                  <a:gd name="T2" fmla="*/ 0 w 73"/>
                  <a:gd name="T3" fmla="*/ 19 h 20"/>
                  <a:gd name="T4" fmla="*/ 38 w 73"/>
                  <a:gd name="T5" fmla="*/ 10 h 20"/>
                  <a:gd name="T6" fmla="*/ 72 w 73"/>
                  <a:gd name="T7" fmla="*/ 0 h 20"/>
                  <a:gd name="T8" fmla="*/ 29 w 73"/>
                  <a:gd name="T9" fmla="*/ 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"/>
                  <a:gd name="T17" fmla="*/ 73 w 7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">
                    <a:moveTo>
                      <a:pt x="29" y="5"/>
                    </a:moveTo>
                    <a:lnTo>
                      <a:pt x="0" y="19"/>
                    </a:lnTo>
                    <a:lnTo>
                      <a:pt x="38" y="10"/>
                    </a:lnTo>
                    <a:lnTo>
                      <a:pt x="72" y="0"/>
                    </a:lnTo>
                    <a:lnTo>
                      <a:pt x="29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0" name="Freeform 1309"/>
              <p:cNvSpPr>
                <a:spLocks/>
              </p:cNvSpPr>
              <p:nvPr/>
            </p:nvSpPr>
            <p:spPr bwMode="auto">
              <a:xfrm>
                <a:off x="3369" y="2179"/>
                <a:ext cx="79" cy="25"/>
              </a:xfrm>
              <a:custGeom>
                <a:avLst/>
                <a:gdLst>
                  <a:gd name="T0" fmla="*/ 34 w 79"/>
                  <a:gd name="T1" fmla="*/ 24 h 25"/>
                  <a:gd name="T2" fmla="*/ 0 w 79"/>
                  <a:gd name="T3" fmla="*/ 9 h 25"/>
                  <a:gd name="T4" fmla="*/ 45 w 79"/>
                  <a:gd name="T5" fmla="*/ 0 h 25"/>
                  <a:gd name="T6" fmla="*/ 78 w 79"/>
                  <a:gd name="T7" fmla="*/ 14 h 25"/>
                  <a:gd name="T8" fmla="*/ 34 w 7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5"/>
                  <a:gd name="T17" fmla="*/ 79 w 7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5">
                    <a:moveTo>
                      <a:pt x="34" y="24"/>
                    </a:moveTo>
                    <a:lnTo>
                      <a:pt x="0" y="9"/>
                    </a:lnTo>
                    <a:lnTo>
                      <a:pt x="45" y="0"/>
                    </a:lnTo>
                    <a:lnTo>
                      <a:pt x="78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1" name="Freeform 1310"/>
              <p:cNvSpPr>
                <a:spLocks/>
              </p:cNvSpPr>
              <p:nvPr/>
            </p:nvSpPr>
            <p:spPr bwMode="auto">
              <a:xfrm>
                <a:off x="3888" y="2169"/>
                <a:ext cx="73" cy="20"/>
              </a:xfrm>
              <a:custGeom>
                <a:avLst/>
                <a:gdLst>
                  <a:gd name="T0" fmla="*/ 33 w 73"/>
                  <a:gd name="T1" fmla="*/ 19 h 20"/>
                  <a:gd name="T2" fmla="*/ 0 w 73"/>
                  <a:gd name="T3" fmla="*/ 14 h 20"/>
                  <a:gd name="T4" fmla="*/ 43 w 73"/>
                  <a:gd name="T5" fmla="*/ 0 h 20"/>
                  <a:gd name="T6" fmla="*/ 72 w 73"/>
                  <a:gd name="T7" fmla="*/ 5 h 20"/>
                  <a:gd name="T8" fmla="*/ 33 w 73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"/>
                  <a:gd name="T17" fmla="*/ 73 w 7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">
                    <a:moveTo>
                      <a:pt x="33" y="1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5"/>
                    </a:lnTo>
                    <a:lnTo>
                      <a:pt x="33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2" name="Freeform 1311"/>
              <p:cNvSpPr>
                <a:spLocks/>
              </p:cNvSpPr>
              <p:nvPr/>
            </p:nvSpPr>
            <p:spPr bwMode="auto">
              <a:xfrm>
                <a:off x="4809" y="2179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3" name="Freeform 1312"/>
              <p:cNvSpPr>
                <a:spLocks/>
              </p:cNvSpPr>
              <p:nvPr/>
            </p:nvSpPr>
            <p:spPr bwMode="auto">
              <a:xfrm>
                <a:off x="4479" y="2174"/>
                <a:ext cx="73" cy="17"/>
              </a:xfrm>
              <a:custGeom>
                <a:avLst/>
                <a:gdLst>
                  <a:gd name="T0" fmla="*/ 33 w 73"/>
                  <a:gd name="T1" fmla="*/ 16 h 17"/>
                  <a:gd name="T2" fmla="*/ 0 w 73"/>
                  <a:gd name="T3" fmla="*/ 0 h 17"/>
                  <a:gd name="T4" fmla="*/ 43 w 73"/>
                  <a:gd name="T5" fmla="*/ 0 h 17"/>
                  <a:gd name="T6" fmla="*/ 72 w 73"/>
                  <a:gd name="T7" fmla="*/ 16 h 17"/>
                  <a:gd name="T8" fmla="*/ 33 w 7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33" y="16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72" y="16"/>
                    </a:lnTo>
                    <a:lnTo>
                      <a:pt x="33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4" name="Freeform 1313"/>
              <p:cNvSpPr>
                <a:spLocks/>
              </p:cNvSpPr>
              <p:nvPr/>
            </p:nvSpPr>
            <p:spPr bwMode="auto">
              <a:xfrm>
                <a:off x="3700" y="2179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9 h 25"/>
                  <a:gd name="T4" fmla="*/ 44 w 78"/>
                  <a:gd name="T5" fmla="*/ 0 h 25"/>
                  <a:gd name="T6" fmla="*/ 77 w 78"/>
                  <a:gd name="T7" fmla="*/ 14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7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5" name="Freeform 1314"/>
              <p:cNvSpPr>
                <a:spLocks/>
              </p:cNvSpPr>
              <p:nvPr/>
            </p:nvSpPr>
            <p:spPr bwMode="auto">
              <a:xfrm>
                <a:off x="3447" y="2179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9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6" name="Freeform 1315"/>
              <p:cNvSpPr>
                <a:spLocks/>
              </p:cNvSpPr>
              <p:nvPr/>
            </p:nvSpPr>
            <p:spPr bwMode="auto">
              <a:xfrm>
                <a:off x="4551" y="2179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7" name="Freeform 1316"/>
              <p:cNvSpPr>
                <a:spLocks/>
              </p:cNvSpPr>
              <p:nvPr/>
            </p:nvSpPr>
            <p:spPr bwMode="auto">
              <a:xfrm>
                <a:off x="4407" y="2155"/>
                <a:ext cx="73" cy="20"/>
              </a:xfrm>
              <a:custGeom>
                <a:avLst/>
                <a:gdLst>
                  <a:gd name="T0" fmla="*/ 33 w 73"/>
                  <a:gd name="T1" fmla="*/ 4 h 20"/>
                  <a:gd name="T2" fmla="*/ 0 w 73"/>
                  <a:gd name="T3" fmla="*/ 0 h 20"/>
                  <a:gd name="T4" fmla="*/ 43 w 73"/>
                  <a:gd name="T5" fmla="*/ 9 h 20"/>
                  <a:gd name="T6" fmla="*/ 72 w 73"/>
                  <a:gd name="T7" fmla="*/ 19 h 20"/>
                  <a:gd name="T8" fmla="*/ 33 w 73"/>
                  <a:gd name="T9" fmla="*/ 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"/>
                  <a:gd name="T17" fmla="*/ 73 w 7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">
                    <a:moveTo>
                      <a:pt x="33" y="4"/>
                    </a:moveTo>
                    <a:lnTo>
                      <a:pt x="0" y="0"/>
                    </a:lnTo>
                    <a:lnTo>
                      <a:pt x="43" y="9"/>
                    </a:lnTo>
                    <a:lnTo>
                      <a:pt x="72" y="19"/>
                    </a:lnTo>
                    <a:lnTo>
                      <a:pt x="33" y="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8" name="Freeform 1317"/>
              <p:cNvSpPr>
                <a:spLocks/>
              </p:cNvSpPr>
              <p:nvPr/>
            </p:nvSpPr>
            <p:spPr bwMode="auto">
              <a:xfrm>
                <a:off x="4881" y="2183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9" name="Freeform 1318"/>
              <p:cNvSpPr>
                <a:spLocks/>
              </p:cNvSpPr>
              <p:nvPr/>
            </p:nvSpPr>
            <p:spPr bwMode="auto">
              <a:xfrm>
                <a:off x="3777" y="218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0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0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0" name="Freeform 1319"/>
              <p:cNvSpPr>
                <a:spLocks/>
              </p:cNvSpPr>
              <p:nvPr/>
            </p:nvSpPr>
            <p:spPr bwMode="auto">
              <a:xfrm>
                <a:off x="4191" y="2083"/>
                <a:ext cx="73" cy="53"/>
              </a:xfrm>
              <a:custGeom>
                <a:avLst/>
                <a:gdLst>
                  <a:gd name="T0" fmla="*/ 29 w 73"/>
                  <a:gd name="T1" fmla="*/ 0 h 53"/>
                  <a:gd name="T2" fmla="*/ 0 w 73"/>
                  <a:gd name="T3" fmla="*/ 43 h 53"/>
                  <a:gd name="T4" fmla="*/ 38 w 73"/>
                  <a:gd name="T5" fmla="*/ 52 h 53"/>
                  <a:gd name="T6" fmla="*/ 72 w 73"/>
                  <a:gd name="T7" fmla="*/ 33 h 53"/>
                  <a:gd name="T8" fmla="*/ 29 w 7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3"/>
                  <a:gd name="T17" fmla="*/ 73 w 7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3">
                    <a:moveTo>
                      <a:pt x="29" y="0"/>
                    </a:moveTo>
                    <a:lnTo>
                      <a:pt x="0" y="43"/>
                    </a:lnTo>
                    <a:lnTo>
                      <a:pt x="38" y="52"/>
                    </a:lnTo>
                    <a:lnTo>
                      <a:pt x="72" y="33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1" name="Freeform 1320"/>
              <p:cNvSpPr>
                <a:spLocks/>
              </p:cNvSpPr>
              <p:nvPr/>
            </p:nvSpPr>
            <p:spPr bwMode="auto">
              <a:xfrm>
                <a:off x="4623" y="2183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2" name="Freeform 1321"/>
              <p:cNvSpPr>
                <a:spLocks/>
              </p:cNvSpPr>
              <p:nvPr/>
            </p:nvSpPr>
            <p:spPr bwMode="auto">
              <a:xfrm>
                <a:off x="3519" y="218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3" name="Freeform 1322"/>
              <p:cNvSpPr>
                <a:spLocks/>
              </p:cNvSpPr>
              <p:nvPr/>
            </p:nvSpPr>
            <p:spPr bwMode="auto">
              <a:xfrm>
                <a:off x="4335" y="2121"/>
                <a:ext cx="73" cy="35"/>
              </a:xfrm>
              <a:custGeom>
                <a:avLst/>
                <a:gdLst>
                  <a:gd name="T0" fmla="*/ 29 w 73"/>
                  <a:gd name="T1" fmla="*/ 0 h 35"/>
                  <a:gd name="T2" fmla="*/ 0 w 73"/>
                  <a:gd name="T3" fmla="*/ 10 h 35"/>
                  <a:gd name="T4" fmla="*/ 38 w 73"/>
                  <a:gd name="T5" fmla="*/ 29 h 35"/>
                  <a:gd name="T6" fmla="*/ 72 w 73"/>
                  <a:gd name="T7" fmla="*/ 34 h 35"/>
                  <a:gd name="T8" fmla="*/ 29 w 73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5"/>
                  <a:gd name="T17" fmla="*/ 73 w 7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5">
                    <a:moveTo>
                      <a:pt x="29" y="0"/>
                    </a:moveTo>
                    <a:lnTo>
                      <a:pt x="0" y="10"/>
                    </a:lnTo>
                    <a:lnTo>
                      <a:pt x="38" y="29"/>
                    </a:lnTo>
                    <a:lnTo>
                      <a:pt x="72" y="34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4" name="Freeform 1323"/>
              <p:cNvSpPr>
                <a:spLocks/>
              </p:cNvSpPr>
              <p:nvPr/>
            </p:nvSpPr>
            <p:spPr bwMode="auto">
              <a:xfrm>
                <a:off x="4695" y="2188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10 h 25"/>
                  <a:gd name="T4" fmla="*/ 43 w 77"/>
                  <a:gd name="T5" fmla="*/ 0 h 25"/>
                  <a:gd name="T6" fmla="*/ 76 w 77"/>
                  <a:gd name="T7" fmla="*/ 15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6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5" name="Freeform 1324"/>
              <p:cNvSpPr>
                <a:spLocks/>
              </p:cNvSpPr>
              <p:nvPr/>
            </p:nvSpPr>
            <p:spPr bwMode="auto">
              <a:xfrm>
                <a:off x="4263" y="2083"/>
                <a:ext cx="73" cy="58"/>
              </a:xfrm>
              <a:custGeom>
                <a:avLst/>
                <a:gdLst>
                  <a:gd name="T0" fmla="*/ 29 w 73"/>
                  <a:gd name="T1" fmla="*/ 0 h 58"/>
                  <a:gd name="T2" fmla="*/ 0 w 73"/>
                  <a:gd name="T3" fmla="*/ 33 h 58"/>
                  <a:gd name="T4" fmla="*/ 38 w 73"/>
                  <a:gd name="T5" fmla="*/ 57 h 58"/>
                  <a:gd name="T6" fmla="*/ 72 w 73"/>
                  <a:gd name="T7" fmla="*/ 48 h 58"/>
                  <a:gd name="T8" fmla="*/ 29 w 7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8"/>
                  <a:gd name="T17" fmla="*/ 73 w 73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8">
                    <a:moveTo>
                      <a:pt x="29" y="0"/>
                    </a:moveTo>
                    <a:lnTo>
                      <a:pt x="0" y="33"/>
                    </a:lnTo>
                    <a:lnTo>
                      <a:pt x="38" y="57"/>
                    </a:lnTo>
                    <a:lnTo>
                      <a:pt x="72" y="48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6" name="Freeform 1325"/>
              <p:cNvSpPr>
                <a:spLocks/>
              </p:cNvSpPr>
              <p:nvPr/>
            </p:nvSpPr>
            <p:spPr bwMode="auto">
              <a:xfrm>
                <a:off x="3591" y="218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7" name="Freeform 1326"/>
              <p:cNvSpPr>
                <a:spLocks/>
              </p:cNvSpPr>
              <p:nvPr/>
            </p:nvSpPr>
            <p:spPr bwMode="auto">
              <a:xfrm>
                <a:off x="3960" y="2150"/>
                <a:ext cx="73" cy="25"/>
              </a:xfrm>
              <a:custGeom>
                <a:avLst/>
                <a:gdLst>
                  <a:gd name="T0" fmla="*/ 33 w 73"/>
                  <a:gd name="T1" fmla="*/ 14 h 25"/>
                  <a:gd name="T2" fmla="*/ 0 w 73"/>
                  <a:gd name="T3" fmla="*/ 24 h 25"/>
                  <a:gd name="T4" fmla="*/ 43 w 73"/>
                  <a:gd name="T5" fmla="*/ 14 h 25"/>
                  <a:gd name="T6" fmla="*/ 72 w 73"/>
                  <a:gd name="T7" fmla="*/ 0 h 25"/>
                  <a:gd name="T8" fmla="*/ 33 w 73"/>
                  <a:gd name="T9" fmla="*/ 1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14"/>
                    </a:moveTo>
                    <a:lnTo>
                      <a:pt x="0" y="24"/>
                    </a:lnTo>
                    <a:lnTo>
                      <a:pt x="43" y="14"/>
                    </a:lnTo>
                    <a:lnTo>
                      <a:pt x="72" y="0"/>
                    </a:lnTo>
                    <a:lnTo>
                      <a:pt x="33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8" name="Freeform 1327"/>
              <p:cNvSpPr>
                <a:spLocks/>
              </p:cNvSpPr>
              <p:nvPr/>
            </p:nvSpPr>
            <p:spPr bwMode="auto">
              <a:xfrm>
                <a:off x="3849" y="2183"/>
                <a:ext cx="73" cy="21"/>
              </a:xfrm>
              <a:custGeom>
                <a:avLst/>
                <a:gdLst>
                  <a:gd name="T0" fmla="*/ 29 w 73"/>
                  <a:gd name="T1" fmla="*/ 20 h 21"/>
                  <a:gd name="T2" fmla="*/ 0 w 73"/>
                  <a:gd name="T3" fmla="*/ 10 h 21"/>
                  <a:gd name="T4" fmla="*/ 39 w 73"/>
                  <a:gd name="T5" fmla="*/ 0 h 21"/>
                  <a:gd name="T6" fmla="*/ 72 w 73"/>
                  <a:gd name="T7" fmla="*/ 5 h 21"/>
                  <a:gd name="T8" fmla="*/ 29 w 73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1"/>
                  <a:gd name="T17" fmla="*/ 73 w 7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1">
                    <a:moveTo>
                      <a:pt x="29" y="20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5"/>
                    </a:lnTo>
                    <a:lnTo>
                      <a:pt x="29" y="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9" name="Freeform 1328"/>
              <p:cNvSpPr>
                <a:spLocks/>
              </p:cNvSpPr>
              <p:nvPr/>
            </p:nvSpPr>
            <p:spPr bwMode="auto">
              <a:xfrm>
                <a:off x="3331" y="218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0" name="Freeform 1329"/>
              <p:cNvSpPr>
                <a:spLocks/>
              </p:cNvSpPr>
              <p:nvPr/>
            </p:nvSpPr>
            <p:spPr bwMode="auto">
              <a:xfrm>
                <a:off x="4771" y="2188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9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1" name="Freeform 1330"/>
              <p:cNvSpPr>
                <a:spLocks/>
              </p:cNvSpPr>
              <p:nvPr/>
            </p:nvSpPr>
            <p:spPr bwMode="auto">
              <a:xfrm>
                <a:off x="4075" y="2102"/>
                <a:ext cx="73" cy="44"/>
              </a:xfrm>
              <a:custGeom>
                <a:avLst/>
                <a:gdLst>
                  <a:gd name="T0" fmla="*/ 33 w 73"/>
                  <a:gd name="T1" fmla="*/ 0 h 44"/>
                  <a:gd name="T2" fmla="*/ 0 w 73"/>
                  <a:gd name="T3" fmla="*/ 43 h 44"/>
                  <a:gd name="T4" fmla="*/ 43 w 73"/>
                  <a:gd name="T5" fmla="*/ 38 h 44"/>
                  <a:gd name="T6" fmla="*/ 72 w 73"/>
                  <a:gd name="T7" fmla="*/ 10 h 44"/>
                  <a:gd name="T8" fmla="*/ 33 w 7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4"/>
                  <a:gd name="T17" fmla="*/ 73 w 7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4">
                    <a:moveTo>
                      <a:pt x="33" y="0"/>
                    </a:moveTo>
                    <a:lnTo>
                      <a:pt x="0" y="43"/>
                    </a:lnTo>
                    <a:lnTo>
                      <a:pt x="43" y="38"/>
                    </a:lnTo>
                    <a:lnTo>
                      <a:pt x="72" y="1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2" name="Freeform 1331"/>
              <p:cNvSpPr>
                <a:spLocks/>
              </p:cNvSpPr>
              <p:nvPr/>
            </p:nvSpPr>
            <p:spPr bwMode="auto">
              <a:xfrm>
                <a:off x="3663" y="2188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8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3" name="Freeform 1332"/>
              <p:cNvSpPr>
                <a:spLocks/>
              </p:cNvSpPr>
              <p:nvPr/>
            </p:nvSpPr>
            <p:spPr bwMode="auto">
              <a:xfrm>
                <a:off x="3403" y="219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4" name="Freeform 1333"/>
              <p:cNvSpPr>
                <a:spLocks/>
              </p:cNvSpPr>
              <p:nvPr/>
            </p:nvSpPr>
            <p:spPr bwMode="auto">
              <a:xfrm>
                <a:off x="4843" y="219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5" name="Freeform 1334"/>
              <p:cNvSpPr>
                <a:spLocks/>
              </p:cNvSpPr>
              <p:nvPr/>
            </p:nvSpPr>
            <p:spPr bwMode="auto">
              <a:xfrm>
                <a:off x="4511" y="2188"/>
                <a:ext cx="73" cy="17"/>
              </a:xfrm>
              <a:custGeom>
                <a:avLst/>
                <a:gdLst>
                  <a:gd name="T0" fmla="*/ 29 w 73"/>
                  <a:gd name="T1" fmla="*/ 16 h 17"/>
                  <a:gd name="T2" fmla="*/ 0 w 73"/>
                  <a:gd name="T3" fmla="*/ 0 h 17"/>
                  <a:gd name="T4" fmla="*/ 39 w 73"/>
                  <a:gd name="T5" fmla="*/ 0 h 17"/>
                  <a:gd name="T6" fmla="*/ 72 w 73"/>
                  <a:gd name="T7" fmla="*/ 16 h 17"/>
                  <a:gd name="T8" fmla="*/ 29 w 73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"/>
                  <a:gd name="T17" fmla="*/ 73 w 7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">
                    <a:moveTo>
                      <a:pt x="29" y="16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72" y="16"/>
                    </a:lnTo>
                    <a:lnTo>
                      <a:pt x="29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6" name="Freeform 1335"/>
              <p:cNvSpPr>
                <a:spLocks/>
              </p:cNvSpPr>
              <p:nvPr/>
            </p:nvSpPr>
            <p:spPr bwMode="auto">
              <a:xfrm>
                <a:off x="3735" y="219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7" name="Freeform 1336"/>
              <p:cNvSpPr>
                <a:spLocks/>
              </p:cNvSpPr>
              <p:nvPr/>
            </p:nvSpPr>
            <p:spPr bwMode="auto">
              <a:xfrm>
                <a:off x="3475" y="2193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8" name="Freeform 1337"/>
              <p:cNvSpPr>
                <a:spLocks/>
              </p:cNvSpPr>
              <p:nvPr/>
            </p:nvSpPr>
            <p:spPr bwMode="auto">
              <a:xfrm>
                <a:off x="4583" y="219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9" name="Freeform 1338"/>
              <p:cNvSpPr>
                <a:spLocks/>
              </p:cNvSpPr>
              <p:nvPr/>
            </p:nvSpPr>
            <p:spPr bwMode="auto">
              <a:xfrm>
                <a:off x="4439" y="2159"/>
                <a:ext cx="73" cy="30"/>
              </a:xfrm>
              <a:custGeom>
                <a:avLst/>
                <a:gdLst>
                  <a:gd name="T0" fmla="*/ 29 w 73"/>
                  <a:gd name="T1" fmla="*/ 15 h 30"/>
                  <a:gd name="T2" fmla="*/ 0 w 73"/>
                  <a:gd name="T3" fmla="*/ 0 h 30"/>
                  <a:gd name="T4" fmla="*/ 39 w 73"/>
                  <a:gd name="T5" fmla="*/ 15 h 30"/>
                  <a:gd name="T6" fmla="*/ 72 w 73"/>
                  <a:gd name="T7" fmla="*/ 29 h 30"/>
                  <a:gd name="T8" fmla="*/ 29 w 73"/>
                  <a:gd name="T9" fmla="*/ 1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15"/>
                    </a:moveTo>
                    <a:lnTo>
                      <a:pt x="0" y="0"/>
                    </a:lnTo>
                    <a:lnTo>
                      <a:pt x="39" y="15"/>
                    </a:lnTo>
                    <a:lnTo>
                      <a:pt x="72" y="29"/>
                    </a:lnTo>
                    <a:lnTo>
                      <a:pt x="29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0" name="Freeform 1339"/>
              <p:cNvSpPr>
                <a:spLocks/>
              </p:cNvSpPr>
              <p:nvPr/>
            </p:nvSpPr>
            <p:spPr bwMode="auto">
              <a:xfrm>
                <a:off x="4915" y="219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1" name="Freeform 1340"/>
              <p:cNvSpPr>
                <a:spLocks/>
              </p:cNvSpPr>
              <p:nvPr/>
            </p:nvSpPr>
            <p:spPr bwMode="auto">
              <a:xfrm>
                <a:off x="3921" y="2164"/>
                <a:ext cx="73" cy="25"/>
              </a:xfrm>
              <a:custGeom>
                <a:avLst/>
                <a:gdLst>
                  <a:gd name="T0" fmla="*/ 29 w 73"/>
                  <a:gd name="T1" fmla="*/ 19 h 25"/>
                  <a:gd name="T2" fmla="*/ 0 w 73"/>
                  <a:gd name="T3" fmla="*/ 24 h 25"/>
                  <a:gd name="T4" fmla="*/ 39 w 73"/>
                  <a:gd name="T5" fmla="*/ 10 h 25"/>
                  <a:gd name="T6" fmla="*/ 72 w 73"/>
                  <a:gd name="T7" fmla="*/ 0 h 25"/>
                  <a:gd name="T8" fmla="*/ 29 w 73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19"/>
                    </a:moveTo>
                    <a:lnTo>
                      <a:pt x="0" y="24"/>
                    </a:lnTo>
                    <a:lnTo>
                      <a:pt x="39" y="10"/>
                    </a:lnTo>
                    <a:lnTo>
                      <a:pt x="72" y="0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2" name="Freeform 1341"/>
              <p:cNvSpPr>
                <a:spLocks/>
              </p:cNvSpPr>
              <p:nvPr/>
            </p:nvSpPr>
            <p:spPr bwMode="auto">
              <a:xfrm>
                <a:off x="4655" y="2198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3" name="Freeform 1342"/>
              <p:cNvSpPr>
                <a:spLocks/>
              </p:cNvSpPr>
              <p:nvPr/>
            </p:nvSpPr>
            <p:spPr bwMode="auto">
              <a:xfrm>
                <a:off x="3547" y="2198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4" name="Freeform 1343"/>
              <p:cNvSpPr>
                <a:spLocks/>
              </p:cNvSpPr>
              <p:nvPr/>
            </p:nvSpPr>
            <p:spPr bwMode="auto">
              <a:xfrm>
                <a:off x="3807" y="219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4 h 25"/>
                  <a:gd name="T4" fmla="*/ 43 w 73"/>
                  <a:gd name="T5" fmla="*/ 0 h 25"/>
                  <a:gd name="T6" fmla="*/ 72 w 73"/>
                  <a:gd name="T7" fmla="*/ 10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0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5" name="Freeform 1344"/>
              <p:cNvSpPr>
                <a:spLocks/>
              </p:cNvSpPr>
              <p:nvPr/>
            </p:nvSpPr>
            <p:spPr bwMode="auto">
              <a:xfrm>
                <a:off x="3288" y="2198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6" name="Freeform 1345"/>
              <p:cNvSpPr>
                <a:spLocks/>
              </p:cNvSpPr>
              <p:nvPr/>
            </p:nvSpPr>
            <p:spPr bwMode="auto">
              <a:xfrm>
                <a:off x="4727" y="220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7" name="Freeform 1346"/>
              <p:cNvSpPr>
                <a:spLocks/>
              </p:cNvSpPr>
              <p:nvPr/>
            </p:nvSpPr>
            <p:spPr bwMode="auto">
              <a:xfrm>
                <a:off x="3619" y="2203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8" name="Freeform 1347"/>
              <p:cNvSpPr>
                <a:spLocks/>
              </p:cNvSpPr>
              <p:nvPr/>
            </p:nvSpPr>
            <p:spPr bwMode="auto">
              <a:xfrm>
                <a:off x="3360" y="2203"/>
                <a:ext cx="78" cy="25"/>
              </a:xfrm>
              <a:custGeom>
                <a:avLst/>
                <a:gdLst>
                  <a:gd name="T0" fmla="*/ 33 w 78"/>
                  <a:gd name="T1" fmla="*/ 24 h 25"/>
                  <a:gd name="T2" fmla="*/ 0 w 78"/>
                  <a:gd name="T3" fmla="*/ 9 h 25"/>
                  <a:gd name="T4" fmla="*/ 43 w 78"/>
                  <a:gd name="T5" fmla="*/ 0 h 25"/>
                  <a:gd name="T6" fmla="*/ 77 w 78"/>
                  <a:gd name="T7" fmla="*/ 14 h 25"/>
                  <a:gd name="T8" fmla="*/ 33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7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9" name="Freeform 1348"/>
              <p:cNvSpPr>
                <a:spLocks/>
              </p:cNvSpPr>
              <p:nvPr/>
            </p:nvSpPr>
            <p:spPr bwMode="auto">
              <a:xfrm>
                <a:off x="4363" y="2116"/>
                <a:ext cx="77" cy="44"/>
              </a:xfrm>
              <a:custGeom>
                <a:avLst/>
                <a:gdLst>
                  <a:gd name="T0" fmla="*/ 33 w 77"/>
                  <a:gd name="T1" fmla="*/ 0 h 44"/>
                  <a:gd name="T2" fmla="*/ 0 w 77"/>
                  <a:gd name="T3" fmla="*/ 5 h 44"/>
                  <a:gd name="T4" fmla="*/ 43 w 77"/>
                  <a:gd name="T5" fmla="*/ 39 h 44"/>
                  <a:gd name="T6" fmla="*/ 76 w 77"/>
                  <a:gd name="T7" fmla="*/ 43 h 44"/>
                  <a:gd name="T8" fmla="*/ 33 w 77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44"/>
                  <a:gd name="T17" fmla="*/ 77 w 7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44">
                    <a:moveTo>
                      <a:pt x="33" y="0"/>
                    </a:moveTo>
                    <a:lnTo>
                      <a:pt x="0" y="5"/>
                    </a:lnTo>
                    <a:lnTo>
                      <a:pt x="43" y="39"/>
                    </a:lnTo>
                    <a:lnTo>
                      <a:pt x="76" y="43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0" name="Freeform 1349"/>
              <p:cNvSpPr>
                <a:spLocks/>
              </p:cNvSpPr>
              <p:nvPr/>
            </p:nvSpPr>
            <p:spPr bwMode="auto">
              <a:xfrm>
                <a:off x="4799" y="2203"/>
                <a:ext cx="73" cy="29"/>
              </a:xfrm>
              <a:custGeom>
                <a:avLst/>
                <a:gdLst>
                  <a:gd name="T0" fmla="*/ 34 w 73"/>
                  <a:gd name="T1" fmla="*/ 28 h 29"/>
                  <a:gd name="T2" fmla="*/ 0 w 73"/>
                  <a:gd name="T3" fmla="*/ 14 h 29"/>
                  <a:gd name="T4" fmla="*/ 43 w 73"/>
                  <a:gd name="T5" fmla="*/ 0 h 29"/>
                  <a:gd name="T6" fmla="*/ 72 w 73"/>
                  <a:gd name="T7" fmla="*/ 14 h 29"/>
                  <a:gd name="T8" fmla="*/ 34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4" y="28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1" name="Freeform 1350"/>
              <p:cNvSpPr>
                <a:spLocks/>
              </p:cNvSpPr>
              <p:nvPr/>
            </p:nvSpPr>
            <p:spPr bwMode="auto">
              <a:xfrm>
                <a:off x="4032" y="2102"/>
                <a:ext cx="77" cy="49"/>
              </a:xfrm>
              <a:custGeom>
                <a:avLst/>
                <a:gdLst>
                  <a:gd name="T0" fmla="*/ 33 w 77"/>
                  <a:gd name="T1" fmla="*/ 5 h 49"/>
                  <a:gd name="T2" fmla="*/ 0 w 77"/>
                  <a:gd name="T3" fmla="*/ 48 h 49"/>
                  <a:gd name="T4" fmla="*/ 43 w 77"/>
                  <a:gd name="T5" fmla="*/ 43 h 49"/>
                  <a:gd name="T6" fmla="*/ 76 w 77"/>
                  <a:gd name="T7" fmla="*/ 0 h 49"/>
                  <a:gd name="T8" fmla="*/ 33 w 77"/>
                  <a:gd name="T9" fmla="*/ 5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49"/>
                  <a:gd name="T17" fmla="*/ 77 w 7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49">
                    <a:moveTo>
                      <a:pt x="33" y="5"/>
                    </a:moveTo>
                    <a:lnTo>
                      <a:pt x="0" y="48"/>
                    </a:lnTo>
                    <a:lnTo>
                      <a:pt x="43" y="43"/>
                    </a:lnTo>
                    <a:lnTo>
                      <a:pt x="76" y="0"/>
                    </a:lnTo>
                    <a:lnTo>
                      <a:pt x="33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2" name="Freeform 1351"/>
              <p:cNvSpPr>
                <a:spLocks/>
              </p:cNvSpPr>
              <p:nvPr/>
            </p:nvSpPr>
            <p:spPr bwMode="auto">
              <a:xfrm>
                <a:off x="3691" y="2203"/>
                <a:ext cx="78" cy="29"/>
              </a:xfrm>
              <a:custGeom>
                <a:avLst/>
                <a:gdLst>
                  <a:gd name="T0" fmla="*/ 33 w 78"/>
                  <a:gd name="T1" fmla="*/ 28 h 29"/>
                  <a:gd name="T2" fmla="*/ 0 w 78"/>
                  <a:gd name="T3" fmla="*/ 14 h 29"/>
                  <a:gd name="T4" fmla="*/ 43 w 78"/>
                  <a:gd name="T5" fmla="*/ 0 h 29"/>
                  <a:gd name="T6" fmla="*/ 77 w 78"/>
                  <a:gd name="T7" fmla="*/ 14 h 29"/>
                  <a:gd name="T8" fmla="*/ 33 w 78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9"/>
                  <a:gd name="T17" fmla="*/ 78 w 7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9">
                    <a:moveTo>
                      <a:pt x="33" y="28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7" y="14"/>
                    </a:lnTo>
                    <a:lnTo>
                      <a:pt x="33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3" name="Freeform 1352"/>
              <p:cNvSpPr>
                <a:spLocks/>
              </p:cNvSpPr>
              <p:nvPr/>
            </p:nvSpPr>
            <p:spPr bwMode="auto">
              <a:xfrm>
                <a:off x="3437" y="2207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4" name="Freeform 1353"/>
              <p:cNvSpPr>
                <a:spLocks/>
              </p:cNvSpPr>
              <p:nvPr/>
            </p:nvSpPr>
            <p:spPr bwMode="auto">
              <a:xfrm>
                <a:off x="3879" y="218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20 h 25"/>
                  <a:gd name="T4" fmla="*/ 43 w 73"/>
                  <a:gd name="T5" fmla="*/ 5 h 25"/>
                  <a:gd name="T6" fmla="*/ 72 w 73"/>
                  <a:gd name="T7" fmla="*/ 0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20"/>
                    </a:lnTo>
                    <a:lnTo>
                      <a:pt x="43" y="5"/>
                    </a:lnTo>
                    <a:lnTo>
                      <a:pt x="72" y="0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5" name="Freeform 1354"/>
              <p:cNvSpPr>
                <a:spLocks/>
              </p:cNvSpPr>
              <p:nvPr/>
            </p:nvSpPr>
            <p:spPr bwMode="auto">
              <a:xfrm>
                <a:off x="4147" y="2040"/>
                <a:ext cx="73" cy="87"/>
              </a:xfrm>
              <a:custGeom>
                <a:avLst/>
                <a:gdLst>
                  <a:gd name="T0" fmla="*/ 33 w 73"/>
                  <a:gd name="T1" fmla="*/ 0 h 87"/>
                  <a:gd name="T2" fmla="*/ 0 w 73"/>
                  <a:gd name="T3" fmla="*/ 72 h 87"/>
                  <a:gd name="T4" fmla="*/ 43 w 73"/>
                  <a:gd name="T5" fmla="*/ 86 h 87"/>
                  <a:gd name="T6" fmla="*/ 72 w 73"/>
                  <a:gd name="T7" fmla="*/ 43 h 87"/>
                  <a:gd name="T8" fmla="*/ 33 w 73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7"/>
                  <a:gd name="T17" fmla="*/ 73 w 73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7">
                    <a:moveTo>
                      <a:pt x="33" y="0"/>
                    </a:moveTo>
                    <a:lnTo>
                      <a:pt x="0" y="72"/>
                    </a:lnTo>
                    <a:lnTo>
                      <a:pt x="43" y="86"/>
                    </a:lnTo>
                    <a:lnTo>
                      <a:pt x="72" y="43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6" name="Freeform 1355"/>
              <p:cNvSpPr>
                <a:spLocks/>
              </p:cNvSpPr>
              <p:nvPr/>
            </p:nvSpPr>
            <p:spPr bwMode="auto">
              <a:xfrm>
                <a:off x="4871" y="220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7" name="Freeform 1356"/>
              <p:cNvSpPr>
                <a:spLocks/>
              </p:cNvSpPr>
              <p:nvPr/>
            </p:nvSpPr>
            <p:spPr bwMode="auto">
              <a:xfrm>
                <a:off x="4540" y="2203"/>
                <a:ext cx="73" cy="20"/>
              </a:xfrm>
              <a:custGeom>
                <a:avLst/>
                <a:gdLst>
                  <a:gd name="T0" fmla="*/ 34 w 73"/>
                  <a:gd name="T1" fmla="*/ 19 h 20"/>
                  <a:gd name="T2" fmla="*/ 0 w 73"/>
                  <a:gd name="T3" fmla="*/ 0 h 20"/>
                  <a:gd name="T4" fmla="*/ 43 w 73"/>
                  <a:gd name="T5" fmla="*/ 0 h 20"/>
                  <a:gd name="T6" fmla="*/ 72 w 73"/>
                  <a:gd name="T7" fmla="*/ 14 h 20"/>
                  <a:gd name="T8" fmla="*/ 34 w 73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"/>
                  <a:gd name="T17" fmla="*/ 73 w 7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">
                    <a:moveTo>
                      <a:pt x="34" y="19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8" name="Freeform 1357"/>
              <p:cNvSpPr>
                <a:spLocks/>
              </p:cNvSpPr>
              <p:nvPr/>
            </p:nvSpPr>
            <p:spPr bwMode="auto">
              <a:xfrm>
                <a:off x="3768" y="2207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0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0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9" name="Freeform 1358"/>
              <p:cNvSpPr>
                <a:spLocks/>
              </p:cNvSpPr>
              <p:nvPr/>
            </p:nvSpPr>
            <p:spPr bwMode="auto">
              <a:xfrm>
                <a:off x="4612" y="2207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10 h 25"/>
                  <a:gd name="T4" fmla="*/ 43 w 78"/>
                  <a:gd name="T5" fmla="*/ 0 h 25"/>
                  <a:gd name="T6" fmla="*/ 77 w 78"/>
                  <a:gd name="T7" fmla="*/ 15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7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0" name="Freeform 1359"/>
              <p:cNvSpPr>
                <a:spLocks/>
              </p:cNvSpPr>
              <p:nvPr/>
            </p:nvSpPr>
            <p:spPr bwMode="auto">
              <a:xfrm>
                <a:off x="3509" y="2207"/>
                <a:ext cx="73" cy="30"/>
              </a:xfrm>
              <a:custGeom>
                <a:avLst/>
                <a:gdLst>
                  <a:gd name="T0" fmla="*/ 28 w 73"/>
                  <a:gd name="T1" fmla="*/ 29 h 30"/>
                  <a:gd name="T2" fmla="*/ 0 w 73"/>
                  <a:gd name="T3" fmla="*/ 15 h 30"/>
                  <a:gd name="T4" fmla="*/ 38 w 73"/>
                  <a:gd name="T5" fmla="*/ 0 h 30"/>
                  <a:gd name="T6" fmla="*/ 72 w 73"/>
                  <a:gd name="T7" fmla="*/ 15 h 30"/>
                  <a:gd name="T8" fmla="*/ 28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8" y="29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1" name="Freeform 1360"/>
              <p:cNvSpPr>
                <a:spLocks/>
              </p:cNvSpPr>
              <p:nvPr/>
            </p:nvSpPr>
            <p:spPr bwMode="auto">
              <a:xfrm>
                <a:off x="3249" y="2212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2" name="Freeform 1361"/>
              <p:cNvSpPr>
                <a:spLocks/>
              </p:cNvSpPr>
              <p:nvPr/>
            </p:nvSpPr>
            <p:spPr bwMode="auto">
              <a:xfrm>
                <a:off x="4468" y="2174"/>
                <a:ext cx="73" cy="30"/>
              </a:xfrm>
              <a:custGeom>
                <a:avLst/>
                <a:gdLst>
                  <a:gd name="T0" fmla="*/ 34 w 73"/>
                  <a:gd name="T1" fmla="*/ 14 h 30"/>
                  <a:gd name="T2" fmla="*/ 0 w 73"/>
                  <a:gd name="T3" fmla="*/ 0 h 30"/>
                  <a:gd name="T4" fmla="*/ 43 w 73"/>
                  <a:gd name="T5" fmla="*/ 14 h 30"/>
                  <a:gd name="T6" fmla="*/ 72 w 73"/>
                  <a:gd name="T7" fmla="*/ 29 h 30"/>
                  <a:gd name="T8" fmla="*/ 34 w 73"/>
                  <a:gd name="T9" fmla="*/ 1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14"/>
                    </a:moveTo>
                    <a:lnTo>
                      <a:pt x="0" y="0"/>
                    </a:lnTo>
                    <a:lnTo>
                      <a:pt x="43" y="14"/>
                    </a:lnTo>
                    <a:lnTo>
                      <a:pt x="72" y="29"/>
                    </a:lnTo>
                    <a:lnTo>
                      <a:pt x="3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3" name="Freeform 1362"/>
              <p:cNvSpPr>
                <a:spLocks/>
              </p:cNvSpPr>
              <p:nvPr/>
            </p:nvSpPr>
            <p:spPr bwMode="auto">
              <a:xfrm>
                <a:off x="4943" y="2212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10 h 25"/>
                  <a:gd name="T4" fmla="*/ 43 w 78"/>
                  <a:gd name="T5" fmla="*/ 0 h 25"/>
                  <a:gd name="T6" fmla="*/ 77 w 78"/>
                  <a:gd name="T7" fmla="*/ 15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7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" name="Freeform 1363"/>
              <p:cNvSpPr>
                <a:spLocks/>
              </p:cNvSpPr>
              <p:nvPr/>
            </p:nvSpPr>
            <p:spPr bwMode="auto">
              <a:xfrm>
                <a:off x="4689" y="2212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" name="Freeform 1364"/>
              <p:cNvSpPr>
                <a:spLocks/>
              </p:cNvSpPr>
              <p:nvPr/>
            </p:nvSpPr>
            <p:spPr bwMode="auto">
              <a:xfrm>
                <a:off x="3581" y="2212"/>
                <a:ext cx="72" cy="25"/>
              </a:xfrm>
              <a:custGeom>
                <a:avLst/>
                <a:gdLst>
                  <a:gd name="T0" fmla="*/ 28 w 72"/>
                  <a:gd name="T1" fmla="*/ 24 h 25"/>
                  <a:gd name="T2" fmla="*/ 0 w 72"/>
                  <a:gd name="T3" fmla="*/ 10 h 25"/>
                  <a:gd name="T4" fmla="*/ 38 w 72"/>
                  <a:gd name="T5" fmla="*/ 0 h 25"/>
                  <a:gd name="T6" fmla="*/ 71 w 72"/>
                  <a:gd name="T7" fmla="*/ 15 h 25"/>
                  <a:gd name="T8" fmla="*/ 28 w 72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5"/>
                  <a:gd name="T17" fmla="*/ 72 w 7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1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" name="Freeform 1365"/>
              <p:cNvSpPr>
                <a:spLocks/>
              </p:cNvSpPr>
              <p:nvPr/>
            </p:nvSpPr>
            <p:spPr bwMode="auto">
              <a:xfrm>
                <a:off x="4291" y="2044"/>
                <a:ext cx="73" cy="88"/>
              </a:xfrm>
              <a:custGeom>
                <a:avLst/>
                <a:gdLst>
                  <a:gd name="T0" fmla="*/ 33 w 73"/>
                  <a:gd name="T1" fmla="*/ 0 h 88"/>
                  <a:gd name="T2" fmla="*/ 0 w 73"/>
                  <a:gd name="T3" fmla="*/ 39 h 88"/>
                  <a:gd name="T4" fmla="*/ 43 w 73"/>
                  <a:gd name="T5" fmla="*/ 87 h 88"/>
                  <a:gd name="T6" fmla="*/ 72 w 73"/>
                  <a:gd name="T7" fmla="*/ 77 h 88"/>
                  <a:gd name="T8" fmla="*/ 33 w 73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8"/>
                  <a:gd name="T17" fmla="*/ 73 w 7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8">
                    <a:moveTo>
                      <a:pt x="33" y="0"/>
                    </a:moveTo>
                    <a:lnTo>
                      <a:pt x="0" y="39"/>
                    </a:lnTo>
                    <a:lnTo>
                      <a:pt x="43" y="87"/>
                    </a:lnTo>
                    <a:lnTo>
                      <a:pt x="72" y="77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" name="Freeform 1366"/>
              <p:cNvSpPr>
                <a:spLocks/>
              </p:cNvSpPr>
              <p:nvPr/>
            </p:nvSpPr>
            <p:spPr bwMode="auto">
              <a:xfrm>
                <a:off x="3321" y="2212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9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" name="Freeform 1367"/>
              <p:cNvSpPr>
                <a:spLocks/>
              </p:cNvSpPr>
              <p:nvPr/>
            </p:nvSpPr>
            <p:spPr bwMode="auto">
              <a:xfrm>
                <a:off x="3840" y="2203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4 h 25"/>
                  <a:gd name="T4" fmla="*/ 38 w 73"/>
                  <a:gd name="T5" fmla="*/ 0 h 25"/>
                  <a:gd name="T6" fmla="*/ 72 w 73"/>
                  <a:gd name="T7" fmla="*/ 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" name="Freeform 1368"/>
              <p:cNvSpPr>
                <a:spLocks/>
              </p:cNvSpPr>
              <p:nvPr/>
            </p:nvSpPr>
            <p:spPr bwMode="auto">
              <a:xfrm>
                <a:off x="4761" y="2217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" name="Freeform 1369"/>
              <p:cNvSpPr>
                <a:spLocks/>
              </p:cNvSpPr>
              <p:nvPr/>
            </p:nvSpPr>
            <p:spPr bwMode="auto">
              <a:xfrm>
                <a:off x="3993" y="2107"/>
                <a:ext cx="73" cy="58"/>
              </a:xfrm>
              <a:custGeom>
                <a:avLst/>
                <a:gdLst>
                  <a:gd name="T0" fmla="*/ 29 w 73"/>
                  <a:gd name="T1" fmla="*/ 19 h 58"/>
                  <a:gd name="T2" fmla="*/ 0 w 73"/>
                  <a:gd name="T3" fmla="*/ 57 h 58"/>
                  <a:gd name="T4" fmla="*/ 39 w 73"/>
                  <a:gd name="T5" fmla="*/ 43 h 58"/>
                  <a:gd name="T6" fmla="*/ 72 w 73"/>
                  <a:gd name="T7" fmla="*/ 0 h 58"/>
                  <a:gd name="T8" fmla="*/ 29 w 73"/>
                  <a:gd name="T9" fmla="*/ 19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8"/>
                  <a:gd name="T17" fmla="*/ 73 w 73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8">
                    <a:moveTo>
                      <a:pt x="29" y="19"/>
                    </a:moveTo>
                    <a:lnTo>
                      <a:pt x="0" y="57"/>
                    </a:lnTo>
                    <a:lnTo>
                      <a:pt x="39" y="43"/>
                    </a:lnTo>
                    <a:lnTo>
                      <a:pt x="72" y="0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" name="Freeform 1370"/>
              <p:cNvSpPr>
                <a:spLocks/>
              </p:cNvSpPr>
              <p:nvPr/>
            </p:nvSpPr>
            <p:spPr bwMode="auto">
              <a:xfrm>
                <a:off x="3652" y="2217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" name="Freeform 1371"/>
              <p:cNvSpPr>
                <a:spLocks/>
              </p:cNvSpPr>
              <p:nvPr/>
            </p:nvSpPr>
            <p:spPr bwMode="auto">
              <a:xfrm>
                <a:off x="4219" y="2006"/>
                <a:ext cx="73" cy="111"/>
              </a:xfrm>
              <a:custGeom>
                <a:avLst/>
                <a:gdLst>
                  <a:gd name="T0" fmla="*/ 33 w 73"/>
                  <a:gd name="T1" fmla="*/ 0 h 111"/>
                  <a:gd name="T2" fmla="*/ 0 w 73"/>
                  <a:gd name="T3" fmla="*/ 77 h 111"/>
                  <a:gd name="T4" fmla="*/ 43 w 73"/>
                  <a:gd name="T5" fmla="*/ 110 h 111"/>
                  <a:gd name="T6" fmla="*/ 72 w 73"/>
                  <a:gd name="T7" fmla="*/ 77 h 111"/>
                  <a:gd name="T8" fmla="*/ 33 w 73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11"/>
                  <a:gd name="T17" fmla="*/ 73 w 73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11">
                    <a:moveTo>
                      <a:pt x="33" y="0"/>
                    </a:moveTo>
                    <a:lnTo>
                      <a:pt x="0" y="77"/>
                    </a:lnTo>
                    <a:lnTo>
                      <a:pt x="43" y="110"/>
                    </a:lnTo>
                    <a:lnTo>
                      <a:pt x="72" y="77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3" name="Freeform 1372"/>
              <p:cNvSpPr>
                <a:spLocks/>
              </p:cNvSpPr>
              <p:nvPr/>
            </p:nvSpPr>
            <p:spPr bwMode="auto">
              <a:xfrm>
                <a:off x="3393" y="221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4" name="Freeform 1373"/>
              <p:cNvSpPr>
                <a:spLocks/>
              </p:cNvSpPr>
              <p:nvPr/>
            </p:nvSpPr>
            <p:spPr bwMode="auto">
              <a:xfrm>
                <a:off x="4833" y="2217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5" name="Freeform 1374"/>
              <p:cNvSpPr>
                <a:spLocks/>
              </p:cNvSpPr>
              <p:nvPr/>
            </p:nvSpPr>
            <p:spPr bwMode="auto">
              <a:xfrm>
                <a:off x="3724" y="2217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4 h 30"/>
                  <a:gd name="T4" fmla="*/ 44 w 73"/>
                  <a:gd name="T5" fmla="*/ 0 h 30"/>
                  <a:gd name="T6" fmla="*/ 72 w 73"/>
                  <a:gd name="T7" fmla="*/ 14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6" name="Freeform 1375"/>
              <p:cNvSpPr>
                <a:spLocks/>
              </p:cNvSpPr>
              <p:nvPr/>
            </p:nvSpPr>
            <p:spPr bwMode="auto">
              <a:xfrm>
                <a:off x="3465" y="222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7" name="Freeform 1376"/>
              <p:cNvSpPr>
                <a:spLocks/>
              </p:cNvSpPr>
              <p:nvPr/>
            </p:nvSpPr>
            <p:spPr bwMode="auto">
              <a:xfrm>
                <a:off x="4396" y="2116"/>
                <a:ext cx="73" cy="59"/>
              </a:xfrm>
              <a:custGeom>
                <a:avLst/>
                <a:gdLst>
                  <a:gd name="T0" fmla="*/ 34 w 73"/>
                  <a:gd name="T1" fmla="*/ 10 h 59"/>
                  <a:gd name="T2" fmla="*/ 0 w 73"/>
                  <a:gd name="T3" fmla="*/ 0 h 59"/>
                  <a:gd name="T4" fmla="*/ 43 w 73"/>
                  <a:gd name="T5" fmla="*/ 43 h 59"/>
                  <a:gd name="T6" fmla="*/ 72 w 73"/>
                  <a:gd name="T7" fmla="*/ 58 h 59"/>
                  <a:gd name="T8" fmla="*/ 34 w 73"/>
                  <a:gd name="T9" fmla="*/ 1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9"/>
                  <a:gd name="T17" fmla="*/ 73 w 7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9">
                    <a:moveTo>
                      <a:pt x="34" y="10"/>
                    </a:moveTo>
                    <a:lnTo>
                      <a:pt x="0" y="0"/>
                    </a:lnTo>
                    <a:lnTo>
                      <a:pt x="43" y="43"/>
                    </a:lnTo>
                    <a:lnTo>
                      <a:pt x="72" y="58"/>
                    </a:lnTo>
                    <a:lnTo>
                      <a:pt x="34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8" name="Freeform 1377"/>
              <p:cNvSpPr>
                <a:spLocks/>
              </p:cNvSpPr>
              <p:nvPr/>
            </p:nvSpPr>
            <p:spPr bwMode="auto">
              <a:xfrm>
                <a:off x="3207" y="222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9" name="Freeform 1378"/>
              <p:cNvSpPr>
                <a:spLocks/>
              </p:cNvSpPr>
              <p:nvPr/>
            </p:nvSpPr>
            <p:spPr bwMode="auto">
              <a:xfrm>
                <a:off x="4575" y="2217"/>
                <a:ext cx="73" cy="20"/>
              </a:xfrm>
              <a:custGeom>
                <a:avLst/>
                <a:gdLst>
                  <a:gd name="T0" fmla="*/ 29 w 73"/>
                  <a:gd name="T1" fmla="*/ 19 h 20"/>
                  <a:gd name="T2" fmla="*/ 0 w 73"/>
                  <a:gd name="T3" fmla="*/ 5 h 20"/>
                  <a:gd name="T4" fmla="*/ 38 w 73"/>
                  <a:gd name="T5" fmla="*/ 0 h 20"/>
                  <a:gd name="T6" fmla="*/ 72 w 73"/>
                  <a:gd name="T7" fmla="*/ 14 h 20"/>
                  <a:gd name="T8" fmla="*/ 29 w 73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"/>
                  <a:gd name="T17" fmla="*/ 73 w 7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">
                    <a:moveTo>
                      <a:pt x="29" y="19"/>
                    </a:moveTo>
                    <a:lnTo>
                      <a:pt x="0" y="5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0" name="Freeform 1379"/>
              <p:cNvSpPr>
                <a:spLocks/>
              </p:cNvSpPr>
              <p:nvPr/>
            </p:nvSpPr>
            <p:spPr bwMode="auto">
              <a:xfrm>
                <a:off x="4905" y="2222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1" name="Freeform 1380"/>
              <p:cNvSpPr>
                <a:spLocks/>
              </p:cNvSpPr>
              <p:nvPr/>
            </p:nvSpPr>
            <p:spPr bwMode="auto">
              <a:xfrm>
                <a:off x="4647" y="2222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2" name="Freeform 1381"/>
              <p:cNvSpPr>
                <a:spLocks/>
              </p:cNvSpPr>
              <p:nvPr/>
            </p:nvSpPr>
            <p:spPr bwMode="auto">
              <a:xfrm>
                <a:off x="3951" y="2126"/>
                <a:ext cx="73" cy="58"/>
              </a:xfrm>
              <a:custGeom>
                <a:avLst/>
                <a:gdLst>
                  <a:gd name="T0" fmla="*/ 34 w 73"/>
                  <a:gd name="T1" fmla="*/ 29 h 58"/>
                  <a:gd name="T2" fmla="*/ 0 w 73"/>
                  <a:gd name="T3" fmla="*/ 57 h 58"/>
                  <a:gd name="T4" fmla="*/ 43 w 73"/>
                  <a:gd name="T5" fmla="*/ 38 h 58"/>
                  <a:gd name="T6" fmla="*/ 72 w 73"/>
                  <a:gd name="T7" fmla="*/ 0 h 58"/>
                  <a:gd name="T8" fmla="*/ 34 w 73"/>
                  <a:gd name="T9" fmla="*/ 29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8"/>
                  <a:gd name="T17" fmla="*/ 73 w 73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8">
                    <a:moveTo>
                      <a:pt x="34" y="29"/>
                    </a:moveTo>
                    <a:lnTo>
                      <a:pt x="0" y="57"/>
                    </a:lnTo>
                    <a:lnTo>
                      <a:pt x="43" y="38"/>
                    </a:lnTo>
                    <a:lnTo>
                      <a:pt x="72" y="0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3" name="Freeform 1382"/>
              <p:cNvSpPr>
                <a:spLocks/>
              </p:cNvSpPr>
              <p:nvPr/>
            </p:nvSpPr>
            <p:spPr bwMode="auto">
              <a:xfrm>
                <a:off x="3537" y="2222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4 h 30"/>
                  <a:gd name="T4" fmla="*/ 44 w 73"/>
                  <a:gd name="T5" fmla="*/ 0 h 30"/>
                  <a:gd name="T6" fmla="*/ 72 w 73"/>
                  <a:gd name="T7" fmla="*/ 14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4" name="Freeform 1383"/>
              <p:cNvSpPr>
                <a:spLocks/>
              </p:cNvSpPr>
              <p:nvPr/>
            </p:nvSpPr>
            <p:spPr bwMode="auto">
              <a:xfrm>
                <a:off x="4503" y="2188"/>
                <a:ext cx="73" cy="35"/>
              </a:xfrm>
              <a:custGeom>
                <a:avLst/>
                <a:gdLst>
                  <a:gd name="T0" fmla="*/ 29 w 73"/>
                  <a:gd name="T1" fmla="*/ 24 h 35"/>
                  <a:gd name="T2" fmla="*/ 0 w 73"/>
                  <a:gd name="T3" fmla="*/ 0 h 35"/>
                  <a:gd name="T4" fmla="*/ 38 w 73"/>
                  <a:gd name="T5" fmla="*/ 15 h 35"/>
                  <a:gd name="T6" fmla="*/ 72 w 73"/>
                  <a:gd name="T7" fmla="*/ 34 h 35"/>
                  <a:gd name="T8" fmla="*/ 29 w 73"/>
                  <a:gd name="T9" fmla="*/ 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5"/>
                  <a:gd name="T17" fmla="*/ 73 w 7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5">
                    <a:moveTo>
                      <a:pt x="29" y="24"/>
                    </a:moveTo>
                    <a:lnTo>
                      <a:pt x="0" y="0"/>
                    </a:lnTo>
                    <a:lnTo>
                      <a:pt x="38" y="15"/>
                    </a:lnTo>
                    <a:lnTo>
                      <a:pt x="72" y="3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5" name="Freeform 1384"/>
              <p:cNvSpPr>
                <a:spLocks/>
              </p:cNvSpPr>
              <p:nvPr/>
            </p:nvSpPr>
            <p:spPr bwMode="auto">
              <a:xfrm>
                <a:off x="3796" y="221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4 h 25"/>
                  <a:gd name="T4" fmla="*/ 44 w 73"/>
                  <a:gd name="T5" fmla="*/ 0 h 25"/>
                  <a:gd name="T6" fmla="*/ 72 w 73"/>
                  <a:gd name="T7" fmla="*/ 10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2" y="10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6" name="Freeform 1385"/>
              <p:cNvSpPr>
                <a:spLocks/>
              </p:cNvSpPr>
              <p:nvPr/>
            </p:nvSpPr>
            <p:spPr bwMode="auto">
              <a:xfrm>
                <a:off x="3279" y="222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7" name="Freeform 1386"/>
              <p:cNvSpPr>
                <a:spLocks/>
              </p:cNvSpPr>
              <p:nvPr/>
            </p:nvSpPr>
            <p:spPr bwMode="auto">
              <a:xfrm>
                <a:off x="4977" y="2227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8" name="Freeform 1387"/>
              <p:cNvSpPr>
                <a:spLocks/>
              </p:cNvSpPr>
              <p:nvPr/>
            </p:nvSpPr>
            <p:spPr bwMode="auto">
              <a:xfrm>
                <a:off x="4719" y="2227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9" name="Freeform 1388"/>
              <p:cNvSpPr>
                <a:spLocks/>
              </p:cNvSpPr>
              <p:nvPr/>
            </p:nvSpPr>
            <p:spPr bwMode="auto">
              <a:xfrm>
                <a:off x="3609" y="222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0" name="Freeform 1389"/>
              <p:cNvSpPr>
                <a:spLocks/>
              </p:cNvSpPr>
              <p:nvPr/>
            </p:nvSpPr>
            <p:spPr bwMode="auto">
              <a:xfrm>
                <a:off x="3351" y="2227"/>
                <a:ext cx="77" cy="29"/>
              </a:xfrm>
              <a:custGeom>
                <a:avLst/>
                <a:gdLst>
                  <a:gd name="T0" fmla="*/ 34 w 77"/>
                  <a:gd name="T1" fmla="*/ 28 h 29"/>
                  <a:gd name="T2" fmla="*/ 0 w 77"/>
                  <a:gd name="T3" fmla="*/ 14 h 29"/>
                  <a:gd name="T4" fmla="*/ 42 w 77"/>
                  <a:gd name="T5" fmla="*/ 0 h 29"/>
                  <a:gd name="T6" fmla="*/ 76 w 77"/>
                  <a:gd name="T7" fmla="*/ 14 h 29"/>
                  <a:gd name="T8" fmla="*/ 34 w 77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9"/>
                  <a:gd name="T17" fmla="*/ 77 w 7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9">
                    <a:moveTo>
                      <a:pt x="34" y="28"/>
                    </a:moveTo>
                    <a:lnTo>
                      <a:pt x="0" y="14"/>
                    </a:lnTo>
                    <a:lnTo>
                      <a:pt x="42" y="0"/>
                    </a:lnTo>
                    <a:lnTo>
                      <a:pt x="76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1" name="Freeform 1390"/>
              <p:cNvSpPr>
                <a:spLocks/>
              </p:cNvSpPr>
              <p:nvPr/>
            </p:nvSpPr>
            <p:spPr bwMode="auto">
              <a:xfrm>
                <a:off x="4108" y="2011"/>
                <a:ext cx="73" cy="102"/>
              </a:xfrm>
              <a:custGeom>
                <a:avLst/>
                <a:gdLst>
                  <a:gd name="T0" fmla="*/ 29 w 73"/>
                  <a:gd name="T1" fmla="*/ 0 h 102"/>
                  <a:gd name="T2" fmla="*/ 0 w 73"/>
                  <a:gd name="T3" fmla="*/ 91 h 102"/>
                  <a:gd name="T4" fmla="*/ 39 w 73"/>
                  <a:gd name="T5" fmla="*/ 101 h 102"/>
                  <a:gd name="T6" fmla="*/ 72 w 73"/>
                  <a:gd name="T7" fmla="*/ 29 h 102"/>
                  <a:gd name="T8" fmla="*/ 29 w 73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02"/>
                  <a:gd name="T17" fmla="*/ 73 w 7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02">
                    <a:moveTo>
                      <a:pt x="29" y="0"/>
                    </a:moveTo>
                    <a:lnTo>
                      <a:pt x="0" y="91"/>
                    </a:lnTo>
                    <a:lnTo>
                      <a:pt x="39" y="101"/>
                    </a:lnTo>
                    <a:lnTo>
                      <a:pt x="72" y="29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2" name="Freeform 1391"/>
              <p:cNvSpPr>
                <a:spLocks/>
              </p:cNvSpPr>
              <p:nvPr/>
            </p:nvSpPr>
            <p:spPr bwMode="auto">
              <a:xfrm>
                <a:off x="3912" y="2155"/>
                <a:ext cx="73" cy="53"/>
              </a:xfrm>
              <a:custGeom>
                <a:avLst/>
                <a:gdLst>
                  <a:gd name="T0" fmla="*/ 28 w 73"/>
                  <a:gd name="T1" fmla="*/ 38 h 53"/>
                  <a:gd name="T2" fmla="*/ 0 w 73"/>
                  <a:gd name="T3" fmla="*/ 52 h 53"/>
                  <a:gd name="T4" fmla="*/ 38 w 73"/>
                  <a:gd name="T5" fmla="*/ 28 h 53"/>
                  <a:gd name="T6" fmla="*/ 72 w 73"/>
                  <a:gd name="T7" fmla="*/ 0 h 53"/>
                  <a:gd name="T8" fmla="*/ 28 w 73"/>
                  <a:gd name="T9" fmla="*/ 38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3"/>
                  <a:gd name="T17" fmla="*/ 73 w 7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3">
                    <a:moveTo>
                      <a:pt x="28" y="38"/>
                    </a:moveTo>
                    <a:lnTo>
                      <a:pt x="0" y="52"/>
                    </a:lnTo>
                    <a:lnTo>
                      <a:pt x="38" y="28"/>
                    </a:lnTo>
                    <a:lnTo>
                      <a:pt x="72" y="0"/>
                    </a:lnTo>
                    <a:lnTo>
                      <a:pt x="28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3" name="Freeform 1392"/>
              <p:cNvSpPr>
                <a:spLocks/>
              </p:cNvSpPr>
              <p:nvPr/>
            </p:nvSpPr>
            <p:spPr bwMode="auto">
              <a:xfrm>
                <a:off x="4791" y="2231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4" name="Freeform 1393"/>
              <p:cNvSpPr>
                <a:spLocks/>
              </p:cNvSpPr>
              <p:nvPr/>
            </p:nvSpPr>
            <p:spPr bwMode="auto">
              <a:xfrm>
                <a:off x="3681" y="2231"/>
                <a:ext cx="79" cy="25"/>
              </a:xfrm>
              <a:custGeom>
                <a:avLst/>
                <a:gdLst>
                  <a:gd name="T0" fmla="*/ 34 w 79"/>
                  <a:gd name="T1" fmla="*/ 24 h 25"/>
                  <a:gd name="T2" fmla="*/ 0 w 79"/>
                  <a:gd name="T3" fmla="*/ 10 h 25"/>
                  <a:gd name="T4" fmla="*/ 44 w 79"/>
                  <a:gd name="T5" fmla="*/ 0 h 25"/>
                  <a:gd name="T6" fmla="*/ 78 w 79"/>
                  <a:gd name="T7" fmla="*/ 15 h 25"/>
                  <a:gd name="T8" fmla="*/ 34 w 7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5"/>
                  <a:gd name="T17" fmla="*/ 79 w 7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8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5" name="Freeform 1394"/>
              <p:cNvSpPr>
                <a:spLocks/>
              </p:cNvSpPr>
              <p:nvPr/>
            </p:nvSpPr>
            <p:spPr bwMode="auto">
              <a:xfrm>
                <a:off x="3427" y="223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6" name="Freeform 1395"/>
              <p:cNvSpPr>
                <a:spLocks/>
              </p:cNvSpPr>
              <p:nvPr/>
            </p:nvSpPr>
            <p:spPr bwMode="auto">
              <a:xfrm>
                <a:off x="4863" y="2231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7" name="Freeform 1396"/>
              <p:cNvSpPr>
                <a:spLocks/>
              </p:cNvSpPr>
              <p:nvPr/>
            </p:nvSpPr>
            <p:spPr bwMode="auto">
              <a:xfrm>
                <a:off x="3759" y="223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5 h 25"/>
                  <a:gd name="T4" fmla="*/ 38 w 73"/>
                  <a:gd name="T5" fmla="*/ 0 h 25"/>
                  <a:gd name="T6" fmla="*/ 72 w 73"/>
                  <a:gd name="T7" fmla="*/ 10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10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8" name="Freeform 1397"/>
              <p:cNvSpPr>
                <a:spLocks/>
              </p:cNvSpPr>
              <p:nvPr/>
            </p:nvSpPr>
            <p:spPr bwMode="auto">
              <a:xfrm>
                <a:off x="3499" y="223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9" name="Freeform 1398"/>
              <p:cNvSpPr>
                <a:spLocks/>
              </p:cNvSpPr>
              <p:nvPr/>
            </p:nvSpPr>
            <p:spPr bwMode="auto">
              <a:xfrm>
                <a:off x="3868" y="2193"/>
                <a:ext cx="73" cy="35"/>
              </a:xfrm>
              <a:custGeom>
                <a:avLst/>
                <a:gdLst>
                  <a:gd name="T0" fmla="*/ 34 w 73"/>
                  <a:gd name="T1" fmla="*/ 29 h 35"/>
                  <a:gd name="T2" fmla="*/ 0 w 73"/>
                  <a:gd name="T3" fmla="*/ 34 h 35"/>
                  <a:gd name="T4" fmla="*/ 44 w 73"/>
                  <a:gd name="T5" fmla="*/ 14 h 35"/>
                  <a:gd name="T6" fmla="*/ 72 w 73"/>
                  <a:gd name="T7" fmla="*/ 0 h 35"/>
                  <a:gd name="T8" fmla="*/ 34 w 73"/>
                  <a:gd name="T9" fmla="*/ 29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5"/>
                  <a:gd name="T17" fmla="*/ 73 w 7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5">
                    <a:moveTo>
                      <a:pt x="34" y="29"/>
                    </a:moveTo>
                    <a:lnTo>
                      <a:pt x="0" y="34"/>
                    </a:lnTo>
                    <a:lnTo>
                      <a:pt x="44" y="14"/>
                    </a:lnTo>
                    <a:lnTo>
                      <a:pt x="72" y="0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0" name="Freeform 1399"/>
              <p:cNvSpPr>
                <a:spLocks/>
              </p:cNvSpPr>
              <p:nvPr/>
            </p:nvSpPr>
            <p:spPr bwMode="auto">
              <a:xfrm>
                <a:off x="4603" y="2231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5 h 25"/>
                  <a:gd name="T4" fmla="*/ 43 w 77"/>
                  <a:gd name="T5" fmla="*/ 0 h 25"/>
                  <a:gd name="T6" fmla="*/ 76 w 77"/>
                  <a:gd name="T7" fmla="*/ 15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5"/>
                    </a:lnTo>
                    <a:lnTo>
                      <a:pt x="43" y="0"/>
                    </a:lnTo>
                    <a:lnTo>
                      <a:pt x="76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1" name="Freeform 1400"/>
              <p:cNvSpPr>
                <a:spLocks/>
              </p:cNvSpPr>
              <p:nvPr/>
            </p:nvSpPr>
            <p:spPr bwMode="auto">
              <a:xfrm>
                <a:off x="4431" y="2126"/>
                <a:ext cx="73" cy="63"/>
              </a:xfrm>
              <a:custGeom>
                <a:avLst/>
                <a:gdLst>
                  <a:gd name="T0" fmla="*/ 29 w 73"/>
                  <a:gd name="T1" fmla="*/ 19 h 63"/>
                  <a:gd name="T2" fmla="*/ 0 w 73"/>
                  <a:gd name="T3" fmla="*/ 0 h 63"/>
                  <a:gd name="T4" fmla="*/ 38 w 73"/>
                  <a:gd name="T5" fmla="*/ 48 h 63"/>
                  <a:gd name="T6" fmla="*/ 72 w 73"/>
                  <a:gd name="T7" fmla="*/ 62 h 63"/>
                  <a:gd name="T8" fmla="*/ 29 w 73"/>
                  <a:gd name="T9" fmla="*/ 19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63"/>
                  <a:gd name="T17" fmla="*/ 73 w 7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63">
                    <a:moveTo>
                      <a:pt x="29" y="19"/>
                    </a:moveTo>
                    <a:lnTo>
                      <a:pt x="0" y="0"/>
                    </a:lnTo>
                    <a:lnTo>
                      <a:pt x="38" y="48"/>
                    </a:lnTo>
                    <a:lnTo>
                      <a:pt x="72" y="62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2" name="Freeform 1401"/>
              <p:cNvSpPr>
                <a:spLocks/>
              </p:cNvSpPr>
              <p:nvPr/>
            </p:nvSpPr>
            <p:spPr bwMode="auto">
              <a:xfrm>
                <a:off x="3240" y="223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3" name="Freeform 1402"/>
              <p:cNvSpPr>
                <a:spLocks/>
              </p:cNvSpPr>
              <p:nvPr/>
            </p:nvSpPr>
            <p:spPr bwMode="auto">
              <a:xfrm>
                <a:off x="4531" y="2212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0 h 25"/>
                  <a:gd name="T4" fmla="*/ 43 w 73"/>
                  <a:gd name="T5" fmla="*/ 10 h 25"/>
                  <a:gd name="T6" fmla="*/ 72 w 73"/>
                  <a:gd name="T7" fmla="*/ 2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0"/>
                    </a:lnTo>
                    <a:lnTo>
                      <a:pt x="43" y="10"/>
                    </a:lnTo>
                    <a:lnTo>
                      <a:pt x="72" y="2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4" name="Freeform 1403"/>
              <p:cNvSpPr>
                <a:spLocks/>
              </p:cNvSpPr>
              <p:nvPr/>
            </p:nvSpPr>
            <p:spPr bwMode="auto">
              <a:xfrm>
                <a:off x="4935" y="2236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10 h 25"/>
                  <a:gd name="T4" fmla="*/ 43 w 77"/>
                  <a:gd name="T5" fmla="*/ 0 h 25"/>
                  <a:gd name="T6" fmla="*/ 76 w 77"/>
                  <a:gd name="T7" fmla="*/ 15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6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5" name="Freeform 1404"/>
              <p:cNvSpPr>
                <a:spLocks/>
              </p:cNvSpPr>
              <p:nvPr/>
            </p:nvSpPr>
            <p:spPr bwMode="auto">
              <a:xfrm>
                <a:off x="4679" y="223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6" name="Freeform 1405"/>
              <p:cNvSpPr>
                <a:spLocks/>
              </p:cNvSpPr>
              <p:nvPr/>
            </p:nvSpPr>
            <p:spPr bwMode="auto">
              <a:xfrm>
                <a:off x="3571" y="2236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8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7" name="Freeform 1406"/>
              <p:cNvSpPr>
                <a:spLocks/>
              </p:cNvSpPr>
              <p:nvPr/>
            </p:nvSpPr>
            <p:spPr bwMode="auto">
              <a:xfrm>
                <a:off x="3312" y="224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8" name="Freeform 1407"/>
              <p:cNvSpPr>
                <a:spLocks/>
              </p:cNvSpPr>
              <p:nvPr/>
            </p:nvSpPr>
            <p:spPr bwMode="auto">
              <a:xfrm>
                <a:off x="4324" y="2020"/>
                <a:ext cx="73" cy="102"/>
              </a:xfrm>
              <a:custGeom>
                <a:avLst/>
                <a:gdLst>
                  <a:gd name="T0" fmla="*/ 29 w 73"/>
                  <a:gd name="T1" fmla="*/ 0 h 102"/>
                  <a:gd name="T2" fmla="*/ 0 w 73"/>
                  <a:gd name="T3" fmla="*/ 24 h 102"/>
                  <a:gd name="T4" fmla="*/ 39 w 73"/>
                  <a:gd name="T5" fmla="*/ 101 h 102"/>
                  <a:gd name="T6" fmla="*/ 72 w 73"/>
                  <a:gd name="T7" fmla="*/ 96 h 102"/>
                  <a:gd name="T8" fmla="*/ 29 w 73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02"/>
                  <a:gd name="T17" fmla="*/ 73 w 7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02">
                    <a:moveTo>
                      <a:pt x="29" y="0"/>
                    </a:moveTo>
                    <a:lnTo>
                      <a:pt x="0" y="24"/>
                    </a:lnTo>
                    <a:lnTo>
                      <a:pt x="39" y="101"/>
                    </a:lnTo>
                    <a:lnTo>
                      <a:pt x="72" y="96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9" name="Freeform 1408"/>
              <p:cNvSpPr>
                <a:spLocks/>
              </p:cNvSpPr>
              <p:nvPr/>
            </p:nvSpPr>
            <p:spPr bwMode="auto">
              <a:xfrm>
                <a:off x="5011" y="224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0" name="Freeform 1409"/>
              <p:cNvSpPr>
                <a:spLocks/>
              </p:cNvSpPr>
              <p:nvPr/>
            </p:nvSpPr>
            <p:spPr bwMode="auto">
              <a:xfrm>
                <a:off x="4751" y="224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1" name="Freeform 1410"/>
              <p:cNvSpPr>
                <a:spLocks/>
              </p:cNvSpPr>
              <p:nvPr/>
            </p:nvSpPr>
            <p:spPr bwMode="auto">
              <a:xfrm>
                <a:off x="3643" y="224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2" name="Freeform 1411"/>
              <p:cNvSpPr>
                <a:spLocks/>
              </p:cNvSpPr>
              <p:nvPr/>
            </p:nvSpPr>
            <p:spPr bwMode="auto">
              <a:xfrm>
                <a:off x="3831" y="2222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9 h 30"/>
                  <a:gd name="T4" fmla="*/ 38 w 73"/>
                  <a:gd name="T5" fmla="*/ 5 h 30"/>
                  <a:gd name="T6" fmla="*/ 72 w 73"/>
                  <a:gd name="T7" fmla="*/ 0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9"/>
                    </a:lnTo>
                    <a:lnTo>
                      <a:pt x="38" y="5"/>
                    </a:lnTo>
                    <a:lnTo>
                      <a:pt x="72" y="0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3" name="Freeform 1412"/>
              <p:cNvSpPr>
                <a:spLocks/>
              </p:cNvSpPr>
              <p:nvPr/>
            </p:nvSpPr>
            <p:spPr bwMode="auto">
              <a:xfrm>
                <a:off x="3384" y="2241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4" name="Freeform 1413"/>
              <p:cNvSpPr>
                <a:spLocks/>
              </p:cNvSpPr>
              <p:nvPr/>
            </p:nvSpPr>
            <p:spPr bwMode="auto">
              <a:xfrm>
                <a:off x="4823" y="224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5" name="Freeform 1414"/>
              <p:cNvSpPr>
                <a:spLocks/>
              </p:cNvSpPr>
              <p:nvPr/>
            </p:nvSpPr>
            <p:spPr bwMode="auto">
              <a:xfrm>
                <a:off x="3715" y="224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9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9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6" name="Freeform 1415"/>
              <p:cNvSpPr>
                <a:spLocks/>
              </p:cNvSpPr>
              <p:nvPr/>
            </p:nvSpPr>
            <p:spPr bwMode="auto">
              <a:xfrm>
                <a:off x="3456" y="224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7" name="Freeform 1416"/>
              <p:cNvSpPr>
                <a:spLocks/>
              </p:cNvSpPr>
              <p:nvPr/>
            </p:nvSpPr>
            <p:spPr bwMode="auto">
              <a:xfrm>
                <a:off x="4065" y="2011"/>
                <a:ext cx="73" cy="97"/>
              </a:xfrm>
              <a:custGeom>
                <a:avLst/>
                <a:gdLst>
                  <a:gd name="T0" fmla="*/ 34 w 73"/>
                  <a:gd name="T1" fmla="*/ 5 h 97"/>
                  <a:gd name="T2" fmla="*/ 0 w 73"/>
                  <a:gd name="T3" fmla="*/ 96 h 97"/>
                  <a:gd name="T4" fmla="*/ 43 w 73"/>
                  <a:gd name="T5" fmla="*/ 91 h 97"/>
                  <a:gd name="T6" fmla="*/ 72 w 73"/>
                  <a:gd name="T7" fmla="*/ 0 h 97"/>
                  <a:gd name="T8" fmla="*/ 34 w 73"/>
                  <a:gd name="T9" fmla="*/ 5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97"/>
                  <a:gd name="T17" fmla="*/ 73 w 73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97">
                    <a:moveTo>
                      <a:pt x="34" y="5"/>
                    </a:moveTo>
                    <a:lnTo>
                      <a:pt x="0" y="96"/>
                    </a:lnTo>
                    <a:lnTo>
                      <a:pt x="43" y="91"/>
                    </a:lnTo>
                    <a:lnTo>
                      <a:pt x="72" y="0"/>
                    </a:lnTo>
                    <a:lnTo>
                      <a:pt x="3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8" name="Freeform 1417"/>
              <p:cNvSpPr>
                <a:spLocks/>
              </p:cNvSpPr>
              <p:nvPr/>
            </p:nvSpPr>
            <p:spPr bwMode="auto">
              <a:xfrm>
                <a:off x="4459" y="2145"/>
                <a:ext cx="73" cy="68"/>
              </a:xfrm>
              <a:custGeom>
                <a:avLst/>
                <a:gdLst>
                  <a:gd name="T0" fmla="*/ 33 w 73"/>
                  <a:gd name="T1" fmla="*/ 34 h 68"/>
                  <a:gd name="T2" fmla="*/ 0 w 73"/>
                  <a:gd name="T3" fmla="*/ 0 h 68"/>
                  <a:gd name="T4" fmla="*/ 43 w 73"/>
                  <a:gd name="T5" fmla="*/ 43 h 68"/>
                  <a:gd name="T6" fmla="*/ 72 w 73"/>
                  <a:gd name="T7" fmla="*/ 67 h 68"/>
                  <a:gd name="T8" fmla="*/ 33 w 73"/>
                  <a:gd name="T9" fmla="*/ 3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68"/>
                  <a:gd name="T17" fmla="*/ 73 w 7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68">
                    <a:moveTo>
                      <a:pt x="33" y="34"/>
                    </a:moveTo>
                    <a:lnTo>
                      <a:pt x="0" y="0"/>
                    </a:lnTo>
                    <a:lnTo>
                      <a:pt x="43" y="43"/>
                    </a:lnTo>
                    <a:lnTo>
                      <a:pt x="72" y="67"/>
                    </a:lnTo>
                    <a:lnTo>
                      <a:pt x="33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9" name="Freeform 1418"/>
              <p:cNvSpPr>
                <a:spLocks/>
              </p:cNvSpPr>
              <p:nvPr/>
            </p:nvSpPr>
            <p:spPr bwMode="auto">
              <a:xfrm>
                <a:off x="4895" y="2246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0" name="Freeform 1419"/>
              <p:cNvSpPr>
                <a:spLocks/>
              </p:cNvSpPr>
              <p:nvPr/>
            </p:nvSpPr>
            <p:spPr bwMode="auto">
              <a:xfrm>
                <a:off x="4564" y="223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0 h 25"/>
                  <a:gd name="T4" fmla="*/ 39 w 73"/>
                  <a:gd name="T5" fmla="*/ 0 h 25"/>
                  <a:gd name="T6" fmla="*/ 72 w 73"/>
                  <a:gd name="T7" fmla="*/ 19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72" y="19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1" name="Freeform 1420"/>
              <p:cNvSpPr>
                <a:spLocks/>
              </p:cNvSpPr>
              <p:nvPr/>
            </p:nvSpPr>
            <p:spPr bwMode="auto">
              <a:xfrm>
                <a:off x="3528" y="2251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2" name="Freeform 1421"/>
              <p:cNvSpPr>
                <a:spLocks/>
              </p:cNvSpPr>
              <p:nvPr/>
            </p:nvSpPr>
            <p:spPr bwMode="auto">
              <a:xfrm>
                <a:off x="4636" y="2246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3" name="Freeform 1422"/>
              <p:cNvSpPr>
                <a:spLocks/>
              </p:cNvSpPr>
              <p:nvPr/>
            </p:nvSpPr>
            <p:spPr bwMode="auto">
              <a:xfrm>
                <a:off x="3269" y="2251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4" name="Freeform 1423"/>
              <p:cNvSpPr>
                <a:spLocks/>
              </p:cNvSpPr>
              <p:nvPr/>
            </p:nvSpPr>
            <p:spPr bwMode="auto">
              <a:xfrm>
                <a:off x="3787" y="2241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0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0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5" name="Freeform 1424"/>
              <p:cNvSpPr>
                <a:spLocks/>
              </p:cNvSpPr>
              <p:nvPr/>
            </p:nvSpPr>
            <p:spPr bwMode="auto">
              <a:xfrm>
                <a:off x="4967" y="2251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6" name="Freeform 1425"/>
              <p:cNvSpPr>
                <a:spLocks/>
              </p:cNvSpPr>
              <p:nvPr/>
            </p:nvSpPr>
            <p:spPr bwMode="auto">
              <a:xfrm>
                <a:off x="4708" y="2251"/>
                <a:ext cx="73" cy="29"/>
              </a:xfrm>
              <a:custGeom>
                <a:avLst/>
                <a:gdLst>
                  <a:gd name="T0" fmla="*/ 34 w 73"/>
                  <a:gd name="T1" fmla="*/ 28 h 29"/>
                  <a:gd name="T2" fmla="*/ 0 w 73"/>
                  <a:gd name="T3" fmla="*/ 9 h 29"/>
                  <a:gd name="T4" fmla="*/ 43 w 73"/>
                  <a:gd name="T5" fmla="*/ 0 h 29"/>
                  <a:gd name="T6" fmla="*/ 72 w 73"/>
                  <a:gd name="T7" fmla="*/ 14 h 29"/>
                  <a:gd name="T8" fmla="*/ 34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4" y="28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7" name="Freeform 1426"/>
              <p:cNvSpPr>
                <a:spLocks/>
              </p:cNvSpPr>
              <p:nvPr/>
            </p:nvSpPr>
            <p:spPr bwMode="auto">
              <a:xfrm>
                <a:off x="4180" y="1915"/>
                <a:ext cx="73" cy="169"/>
              </a:xfrm>
              <a:custGeom>
                <a:avLst/>
                <a:gdLst>
                  <a:gd name="T0" fmla="*/ 29 w 73"/>
                  <a:gd name="T1" fmla="*/ 0 h 169"/>
                  <a:gd name="T2" fmla="*/ 0 w 73"/>
                  <a:gd name="T3" fmla="*/ 125 h 169"/>
                  <a:gd name="T4" fmla="*/ 39 w 73"/>
                  <a:gd name="T5" fmla="*/ 168 h 169"/>
                  <a:gd name="T6" fmla="*/ 72 w 73"/>
                  <a:gd name="T7" fmla="*/ 91 h 169"/>
                  <a:gd name="T8" fmla="*/ 29 w 73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69"/>
                  <a:gd name="T17" fmla="*/ 73 w 73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69">
                    <a:moveTo>
                      <a:pt x="29" y="0"/>
                    </a:moveTo>
                    <a:lnTo>
                      <a:pt x="0" y="125"/>
                    </a:lnTo>
                    <a:lnTo>
                      <a:pt x="39" y="168"/>
                    </a:lnTo>
                    <a:lnTo>
                      <a:pt x="72" y="91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8" name="Freeform 1427"/>
              <p:cNvSpPr>
                <a:spLocks/>
              </p:cNvSpPr>
              <p:nvPr/>
            </p:nvSpPr>
            <p:spPr bwMode="auto">
              <a:xfrm>
                <a:off x="3600" y="2251"/>
                <a:ext cx="73" cy="29"/>
              </a:xfrm>
              <a:custGeom>
                <a:avLst/>
                <a:gdLst>
                  <a:gd name="T0" fmla="*/ 33 w 73"/>
                  <a:gd name="T1" fmla="*/ 28 h 29"/>
                  <a:gd name="T2" fmla="*/ 0 w 73"/>
                  <a:gd name="T3" fmla="*/ 14 h 29"/>
                  <a:gd name="T4" fmla="*/ 43 w 73"/>
                  <a:gd name="T5" fmla="*/ 0 h 29"/>
                  <a:gd name="T6" fmla="*/ 72 w 73"/>
                  <a:gd name="T7" fmla="*/ 14 h 29"/>
                  <a:gd name="T8" fmla="*/ 33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3" y="28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9" name="Freeform 1428"/>
              <p:cNvSpPr>
                <a:spLocks/>
              </p:cNvSpPr>
              <p:nvPr/>
            </p:nvSpPr>
            <p:spPr bwMode="auto">
              <a:xfrm>
                <a:off x="3341" y="2255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10 h 25"/>
                  <a:gd name="T4" fmla="*/ 43 w 77"/>
                  <a:gd name="T5" fmla="*/ 0 h 25"/>
                  <a:gd name="T6" fmla="*/ 76 w 77"/>
                  <a:gd name="T7" fmla="*/ 15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6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0" name="Freeform 1429"/>
              <p:cNvSpPr>
                <a:spLocks/>
              </p:cNvSpPr>
              <p:nvPr/>
            </p:nvSpPr>
            <p:spPr bwMode="auto">
              <a:xfrm>
                <a:off x="5039" y="225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1" name="Freeform 1430"/>
              <p:cNvSpPr>
                <a:spLocks/>
              </p:cNvSpPr>
              <p:nvPr/>
            </p:nvSpPr>
            <p:spPr bwMode="auto">
              <a:xfrm>
                <a:off x="4780" y="225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2" name="Freeform 1431"/>
              <p:cNvSpPr>
                <a:spLocks/>
              </p:cNvSpPr>
              <p:nvPr/>
            </p:nvSpPr>
            <p:spPr bwMode="auto">
              <a:xfrm>
                <a:off x="4252" y="1915"/>
                <a:ext cx="73" cy="169"/>
              </a:xfrm>
              <a:custGeom>
                <a:avLst/>
                <a:gdLst>
                  <a:gd name="T0" fmla="*/ 29 w 73"/>
                  <a:gd name="T1" fmla="*/ 0 h 169"/>
                  <a:gd name="T2" fmla="*/ 0 w 73"/>
                  <a:gd name="T3" fmla="*/ 91 h 169"/>
                  <a:gd name="T4" fmla="*/ 39 w 73"/>
                  <a:gd name="T5" fmla="*/ 168 h 169"/>
                  <a:gd name="T6" fmla="*/ 72 w 73"/>
                  <a:gd name="T7" fmla="*/ 129 h 169"/>
                  <a:gd name="T8" fmla="*/ 29 w 73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69"/>
                  <a:gd name="T17" fmla="*/ 73 w 73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69">
                    <a:moveTo>
                      <a:pt x="29" y="0"/>
                    </a:moveTo>
                    <a:lnTo>
                      <a:pt x="0" y="91"/>
                    </a:lnTo>
                    <a:lnTo>
                      <a:pt x="39" y="168"/>
                    </a:lnTo>
                    <a:lnTo>
                      <a:pt x="72" y="129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3" name="Freeform 1432"/>
              <p:cNvSpPr>
                <a:spLocks/>
              </p:cNvSpPr>
              <p:nvPr/>
            </p:nvSpPr>
            <p:spPr bwMode="auto">
              <a:xfrm>
                <a:off x="3672" y="2255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10 h 25"/>
                  <a:gd name="T4" fmla="*/ 43 w 77"/>
                  <a:gd name="T5" fmla="*/ 0 h 25"/>
                  <a:gd name="T6" fmla="*/ 76 w 77"/>
                  <a:gd name="T7" fmla="*/ 15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6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4" name="Freeform 1433"/>
              <p:cNvSpPr>
                <a:spLocks/>
              </p:cNvSpPr>
              <p:nvPr/>
            </p:nvSpPr>
            <p:spPr bwMode="auto">
              <a:xfrm>
                <a:off x="4492" y="2179"/>
                <a:ext cx="73" cy="58"/>
              </a:xfrm>
              <a:custGeom>
                <a:avLst/>
                <a:gdLst>
                  <a:gd name="T0" fmla="*/ 29 w 73"/>
                  <a:gd name="T1" fmla="*/ 38 h 58"/>
                  <a:gd name="T2" fmla="*/ 0 w 73"/>
                  <a:gd name="T3" fmla="*/ 0 h 58"/>
                  <a:gd name="T4" fmla="*/ 39 w 73"/>
                  <a:gd name="T5" fmla="*/ 33 h 58"/>
                  <a:gd name="T6" fmla="*/ 72 w 73"/>
                  <a:gd name="T7" fmla="*/ 57 h 58"/>
                  <a:gd name="T8" fmla="*/ 29 w 73"/>
                  <a:gd name="T9" fmla="*/ 3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8"/>
                  <a:gd name="T17" fmla="*/ 73 w 73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8">
                    <a:moveTo>
                      <a:pt x="29" y="38"/>
                    </a:moveTo>
                    <a:lnTo>
                      <a:pt x="0" y="0"/>
                    </a:lnTo>
                    <a:lnTo>
                      <a:pt x="39" y="33"/>
                    </a:lnTo>
                    <a:lnTo>
                      <a:pt x="72" y="57"/>
                    </a:lnTo>
                    <a:lnTo>
                      <a:pt x="29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5" name="Freeform 1434"/>
              <p:cNvSpPr>
                <a:spLocks/>
              </p:cNvSpPr>
              <p:nvPr/>
            </p:nvSpPr>
            <p:spPr bwMode="auto">
              <a:xfrm>
                <a:off x="3417" y="2255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9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6" name="Freeform 1435"/>
              <p:cNvSpPr>
                <a:spLocks/>
              </p:cNvSpPr>
              <p:nvPr/>
            </p:nvSpPr>
            <p:spPr bwMode="auto">
              <a:xfrm>
                <a:off x="4023" y="2016"/>
                <a:ext cx="77" cy="111"/>
              </a:xfrm>
              <a:custGeom>
                <a:avLst/>
                <a:gdLst>
                  <a:gd name="T0" fmla="*/ 34 w 77"/>
                  <a:gd name="T1" fmla="*/ 14 h 111"/>
                  <a:gd name="T2" fmla="*/ 0 w 77"/>
                  <a:gd name="T3" fmla="*/ 110 h 111"/>
                  <a:gd name="T4" fmla="*/ 42 w 77"/>
                  <a:gd name="T5" fmla="*/ 91 h 111"/>
                  <a:gd name="T6" fmla="*/ 76 w 77"/>
                  <a:gd name="T7" fmla="*/ 0 h 111"/>
                  <a:gd name="T8" fmla="*/ 34 w 77"/>
                  <a:gd name="T9" fmla="*/ 1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11"/>
                  <a:gd name="T17" fmla="*/ 77 w 77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11">
                    <a:moveTo>
                      <a:pt x="34" y="14"/>
                    </a:moveTo>
                    <a:lnTo>
                      <a:pt x="0" y="110"/>
                    </a:lnTo>
                    <a:lnTo>
                      <a:pt x="42" y="91"/>
                    </a:lnTo>
                    <a:lnTo>
                      <a:pt x="76" y="0"/>
                    </a:lnTo>
                    <a:lnTo>
                      <a:pt x="34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7" name="Freeform 1436"/>
              <p:cNvSpPr>
                <a:spLocks/>
              </p:cNvSpPr>
              <p:nvPr/>
            </p:nvSpPr>
            <p:spPr bwMode="auto">
              <a:xfrm>
                <a:off x="4852" y="226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8" name="Freeform 1437"/>
              <p:cNvSpPr>
                <a:spLocks/>
              </p:cNvSpPr>
              <p:nvPr/>
            </p:nvSpPr>
            <p:spPr bwMode="auto">
              <a:xfrm>
                <a:off x="4353" y="2020"/>
                <a:ext cx="79" cy="107"/>
              </a:xfrm>
              <a:custGeom>
                <a:avLst/>
                <a:gdLst>
                  <a:gd name="T0" fmla="*/ 34 w 79"/>
                  <a:gd name="T1" fmla="*/ 5 h 107"/>
                  <a:gd name="T2" fmla="*/ 0 w 79"/>
                  <a:gd name="T3" fmla="*/ 0 h 107"/>
                  <a:gd name="T4" fmla="*/ 44 w 79"/>
                  <a:gd name="T5" fmla="*/ 96 h 107"/>
                  <a:gd name="T6" fmla="*/ 78 w 79"/>
                  <a:gd name="T7" fmla="*/ 106 h 107"/>
                  <a:gd name="T8" fmla="*/ 34 w 79"/>
                  <a:gd name="T9" fmla="*/ 5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07"/>
                  <a:gd name="T17" fmla="*/ 79 w 79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07">
                    <a:moveTo>
                      <a:pt x="34" y="5"/>
                    </a:moveTo>
                    <a:lnTo>
                      <a:pt x="0" y="0"/>
                    </a:lnTo>
                    <a:lnTo>
                      <a:pt x="44" y="96"/>
                    </a:lnTo>
                    <a:lnTo>
                      <a:pt x="78" y="106"/>
                    </a:lnTo>
                    <a:lnTo>
                      <a:pt x="3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9" name="Freeform 1438"/>
              <p:cNvSpPr>
                <a:spLocks/>
              </p:cNvSpPr>
              <p:nvPr/>
            </p:nvSpPr>
            <p:spPr bwMode="auto">
              <a:xfrm>
                <a:off x="3748" y="2255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9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0" name="Freeform 1439"/>
              <p:cNvSpPr>
                <a:spLocks/>
              </p:cNvSpPr>
              <p:nvPr/>
            </p:nvSpPr>
            <p:spPr bwMode="auto">
              <a:xfrm>
                <a:off x="3489" y="2260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1" name="Freeform 1440"/>
              <p:cNvSpPr>
                <a:spLocks/>
              </p:cNvSpPr>
              <p:nvPr/>
            </p:nvSpPr>
            <p:spPr bwMode="auto">
              <a:xfrm>
                <a:off x="3903" y="2150"/>
                <a:ext cx="73" cy="73"/>
              </a:xfrm>
              <a:custGeom>
                <a:avLst/>
                <a:gdLst>
                  <a:gd name="T0" fmla="*/ 29 w 73"/>
                  <a:gd name="T1" fmla="*/ 57 h 73"/>
                  <a:gd name="T2" fmla="*/ 0 w 73"/>
                  <a:gd name="T3" fmla="*/ 72 h 73"/>
                  <a:gd name="T4" fmla="*/ 38 w 73"/>
                  <a:gd name="T5" fmla="*/ 43 h 73"/>
                  <a:gd name="T6" fmla="*/ 72 w 73"/>
                  <a:gd name="T7" fmla="*/ 0 h 73"/>
                  <a:gd name="T8" fmla="*/ 29 w 73"/>
                  <a:gd name="T9" fmla="*/ 57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73"/>
                  <a:gd name="T17" fmla="*/ 73 w 7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73">
                    <a:moveTo>
                      <a:pt x="29" y="57"/>
                    </a:moveTo>
                    <a:lnTo>
                      <a:pt x="0" y="72"/>
                    </a:lnTo>
                    <a:lnTo>
                      <a:pt x="38" y="43"/>
                    </a:lnTo>
                    <a:lnTo>
                      <a:pt x="72" y="0"/>
                    </a:lnTo>
                    <a:lnTo>
                      <a:pt x="29" y="5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2" name="Freeform 1441"/>
              <p:cNvSpPr>
                <a:spLocks/>
              </p:cNvSpPr>
              <p:nvPr/>
            </p:nvSpPr>
            <p:spPr bwMode="auto">
              <a:xfrm>
                <a:off x="4593" y="2255"/>
                <a:ext cx="79" cy="25"/>
              </a:xfrm>
              <a:custGeom>
                <a:avLst/>
                <a:gdLst>
                  <a:gd name="T0" fmla="*/ 34 w 79"/>
                  <a:gd name="T1" fmla="*/ 24 h 25"/>
                  <a:gd name="T2" fmla="*/ 0 w 79"/>
                  <a:gd name="T3" fmla="*/ 5 h 25"/>
                  <a:gd name="T4" fmla="*/ 44 w 79"/>
                  <a:gd name="T5" fmla="*/ 0 h 25"/>
                  <a:gd name="T6" fmla="*/ 78 w 79"/>
                  <a:gd name="T7" fmla="*/ 15 h 25"/>
                  <a:gd name="T8" fmla="*/ 34 w 7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5"/>
                  <a:gd name="T17" fmla="*/ 79 w 7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5">
                    <a:moveTo>
                      <a:pt x="34" y="24"/>
                    </a:moveTo>
                    <a:lnTo>
                      <a:pt x="0" y="5"/>
                    </a:lnTo>
                    <a:lnTo>
                      <a:pt x="44" y="0"/>
                    </a:lnTo>
                    <a:lnTo>
                      <a:pt x="78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3" name="Freeform 1442"/>
              <p:cNvSpPr>
                <a:spLocks/>
              </p:cNvSpPr>
              <p:nvPr/>
            </p:nvSpPr>
            <p:spPr bwMode="auto">
              <a:xfrm>
                <a:off x="4924" y="2260"/>
                <a:ext cx="78" cy="30"/>
              </a:xfrm>
              <a:custGeom>
                <a:avLst/>
                <a:gdLst>
                  <a:gd name="T0" fmla="*/ 34 w 78"/>
                  <a:gd name="T1" fmla="*/ 29 h 30"/>
                  <a:gd name="T2" fmla="*/ 0 w 78"/>
                  <a:gd name="T3" fmla="*/ 15 h 30"/>
                  <a:gd name="T4" fmla="*/ 43 w 78"/>
                  <a:gd name="T5" fmla="*/ 0 h 30"/>
                  <a:gd name="T6" fmla="*/ 77 w 78"/>
                  <a:gd name="T7" fmla="*/ 15 h 30"/>
                  <a:gd name="T8" fmla="*/ 34 w 78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30"/>
                  <a:gd name="T17" fmla="*/ 78 w 7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7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4" name="Freeform 1443"/>
              <p:cNvSpPr>
                <a:spLocks/>
              </p:cNvSpPr>
              <p:nvPr/>
            </p:nvSpPr>
            <p:spPr bwMode="auto">
              <a:xfrm>
                <a:off x="3940" y="2083"/>
                <a:ext cx="73" cy="111"/>
              </a:xfrm>
              <a:custGeom>
                <a:avLst/>
                <a:gdLst>
                  <a:gd name="T0" fmla="*/ 34 w 73"/>
                  <a:gd name="T1" fmla="*/ 67 h 111"/>
                  <a:gd name="T2" fmla="*/ 0 w 73"/>
                  <a:gd name="T3" fmla="*/ 110 h 111"/>
                  <a:gd name="T4" fmla="*/ 44 w 73"/>
                  <a:gd name="T5" fmla="*/ 72 h 111"/>
                  <a:gd name="T6" fmla="*/ 72 w 73"/>
                  <a:gd name="T7" fmla="*/ 0 h 111"/>
                  <a:gd name="T8" fmla="*/ 34 w 73"/>
                  <a:gd name="T9" fmla="*/ 67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11"/>
                  <a:gd name="T17" fmla="*/ 73 w 73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11">
                    <a:moveTo>
                      <a:pt x="34" y="67"/>
                    </a:moveTo>
                    <a:lnTo>
                      <a:pt x="0" y="110"/>
                    </a:lnTo>
                    <a:lnTo>
                      <a:pt x="44" y="72"/>
                    </a:lnTo>
                    <a:lnTo>
                      <a:pt x="72" y="0"/>
                    </a:lnTo>
                    <a:lnTo>
                      <a:pt x="34" y="6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5" name="Freeform 1444"/>
              <p:cNvSpPr>
                <a:spLocks/>
              </p:cNvSpPr>
              <p:nvPr/>
            </p:nvSpPr>
            <p:spPr bwMode="auto">
              <a:xfrm>
                <a:off x="3859" y="2207"/>
                <a:ext cx="73" cy="45"/>
              </a:xfrm>
              <a:custGeom>
                <a:avLst/>
                <a:gdLst>
                  <a:gd name="T0" fmla="*/ 33 w 73"/>
                  <a:gd name="T1" fmla="*/ 44 h 45"/>
                  <a:gd name="T2" fmla="*/ 0 w 73"/>
                  <a:gd name="T3" fmla="*/ 44 h 45"/>
                  <a:gd name="T4" fmla="*/ 43 w 73"/>
                  <a:gd name="T5" fmla="*/ 15 h 45"/>
                  <a:gd name="T6" fmla="*/ 72 w 73"/>
                  <a:gd name="T7" fmla="*/ 0 h 45"/>
                  <a:gd name="T8" fmla="*/ 33 w 73"/>
                  <a:gd name="T9" fmla="*/ 4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5"/>
                  <a:gd name="T17" fmla="*/ 73 w 7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5">
                    <a:moveTo>
                      <a:pt x="33" y="44"/>
                    </a:moveTo>
                    <a:lnTo>
                      <a:pt x="0" y="44"/>
                    </a:lnTo>
                    <a:lnTo>
                      <a:pt x="43" y="15"/>
                    </a:lnTo>
                    <a:lnTo>
                      <a:pt x="72" y="0"/>
                    </a:lnTo>
                    <a:lnTo>
                      <a:pt x="33" y="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6" name="Freeform 1445"/>
              <p:cNvSpPr>
                <a:spLocks/>
              </p:cNvSpPr>
              <p:nvPr/>
            </p:nvSpPr>
            <p:spPr bwMode="auto">
              <a:xfrm>
                <a:off x="3984" y="2030"/>
                <a:ext cx="73" cy="126"/>
              </a:xfrm>
              <a:custGeom>
                <a:avLst/>
                <a:gdLst>
                  <a:gd name="T0" fmla="*/ 28 w 73"/>
                  <a:gd name="T1" fmla="*/ 53 h 126"/>
                  <a:gd name="T2" fmla="*/ 0 w 73"/>
                  <a:gd name="T3" fmla="*/ 125 h 126"/>
                  <a:gd name="T4" fmla="*/ 38 w 73"/>
                  <a:gd name="T5" fmla="*/ 96 h 126"/>
                  <a:gd name="T6" fmla="*/ 72 w 73"/>
                  <a:gd name="T7" fmla="*/ 0 h 126"/>
                  <a:gd name="T8" fmla="*/ 28 w 73"/>
                  <a:gd name="T9" fmla="*/ 53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26"/>
                  <a:gd name="T17" fmla="*/ 73 w 73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26">
                    <a:moveTo>
                      <a:pt x="28" y="53"/>
                    </a:moveTo>
                    <a:lnTo>
                      <a:pt x="0" y="125"/>
                    </a:lnTo>
                    <a:lnTo>
                      <a:pt x="38" y="96"/>
                    </a:lnTo>
                    <a:lnTo>
                      <a:pt x="72" y="0"/>
                    </a:lnTo>
                    <a:lnTo>
                      <a:pt x="28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7" name="Freeform 1446"/>
              <p:cNvSpPr>
                <a:spLocks/>
              </p:cNvSpPr>
              <p:nvPr/>
            </p:nvSpPr>
            <p:spPr bwMode="auto">
              <a:xfrm>
                <a:off x="4671" y="2260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0 h 30"/>
                  <a:gd name="T4" fmla="*/ 38 w 73"/>
                  <a:gd name="T5" fmla="*/ 0 h 30"/>
                  <a:gd name="T6" fmla="*/ 72 w 73"/>
                  <a:gd name="T7" fmla="*/ 19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9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8" name="Freeform 1447"/>
              <p:cNvSpPr>
                <a:spLocks/>
              </p:cNvSpPr>
              <p:nvPr/>
            </p:nvSpPr>
            <p:spPr bwMode="auto">
              <a:xfrm>
                <a:off x="3561" y="226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9" name="Freeform 1448"/>
              <p:cNvSpPr>
                <a:spLocks/>
              </p:cNvSpPr>
              <p:nvPr/>
            </p:nvSpPr>
            <p:spPr bwMode="auto">
              <a:xfrm>
                <a:off x="3303" y="226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0" name="Freeform 1449"/>
              <p:cNvSpPr>
                <a:spLocks/>
              </p:cNvSpPr>
              <p:nvPr/>
            </p:nvSpPr>
            <p:spPr bwMode="auto">
              <a:xfrm>
                <a:off x="5001" y="226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1" name="Freeform 1450"/>
              <p:cNvSpPr>
                <a:spLocks/>
              </p:cNvSpPr>
              <p:nvPr/>
            </p:nvSpPr>
            <p:spPr bwMode="auto">
              <a:xfrm>
                <a:off x="4521" y="2217"/>
                <a:ext cx="73" cy="44"/>
              </a:xfrm>
              <a:custGeom>
                <a:avLst/>
                <a:gdLst>
                  <a:gd name="T0" fmla="*/ 34 w 73"/>
                  <a:gd name="T1" fmla="*/ 38 h 44"/>
                  <a:gd name="T2" fmla="*/ 0 w 73"/>
                  <a:gd name="T3" fmla="*/ 0 h 44"/>
                  <a:gd name="T4" fmla="*/ 43 w 73"/>
                  <a:gd name="T5" fmla="*/ 19 h 44"/>
                  <a:gd name="T6" fmla="*/ 72 w 73"/>
                  <a:gd name="T7" fmla="*/ 43 h 44"/>
                  <a:gd name="T8" fmla="*/ 34 w 73"/>
                  <a:gd name="T9" fmla="*/ 3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4"/>
                  <a:gd name="T17" fmla="*/ 73 w 7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4">
                    <a:moveTo>
                      <a:pt x="34" y="38"/>
                    </a:moveTo>
                    <a:lnTo>
                      <a:pt x="0" y="0"/>
                    </a:lnTo>
                    <a:lnTo>
                      <a:pt x="43" y="19"/>
                    </a:lnTo>
                    <a:lnTo>
                      <a:pt x="72" y="43"/>
                    </a:lnTo>
                    <a:lnTo>
                      <a:pt x="34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2" name="Freeform 1451"/>
              <p:cNvSpPr>
                <a:spLocks/>
              </p:cNvSpPr>
              <p:nvPr/>
            </p:nvSpPr>
            <p:spPr bwMode="auto">
              <a:xfrm>
                <a:off x="4743" y="2265"/>
                <a:ext cx="73" cy="30"/>
              </a:xfrm>
              <a:custGeom>
                <a:avLst/>
                <a:gdLst>
                  <a:gd name="T0" fmla="*/ 28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8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8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3" name="Freeform 1452"/>
              <p:cNvSpPr>
                <a:spLocks/>
              </p:cNvSpPr>
              <p:nvPr/>
            </p:nvSpPr>
            <p:spPr bwMode="auto">
              <a:xfrm>
                <a:off x="3633" y="2265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4" name="Freeform 1453"/>
              <p:cNvSpPr>
                <a:spLocks/>
              </p:cNvSpPr>
              <p:nvPr/>
            </p:nvSpPr>
            <p:spPr bwMode="auto">
              <a:xfrm>
                <a:off x="3820" y="225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9 h 25"/>
                  <a:gd name="T4" fmla="*/ 39 w 73"/>
                  <a:gd name="T5" fmla="*/ 0 h 25"/>
                  <a:gd name="T6" fmla="*/ 72 w 73"/>
                  <a:gd name="T7" fmla="*/ 0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9"/>
                    </a:lnTo>
                    <a:lnTo>
                      <a:pt x="39" y="0"/>
                    </a:lnTo>
                    <a:lnTo>
                      <a:pt x="72" y="0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5" name="Freeform 1454"/>
              <p:cNvSpPr>
                <a:spLocks/>
              </p:cNvSpPr>
              <p:nvPr/>
            </p:nvSpPr>
            <p:spPr bwMode="auto">
              <a:xfrm>
                <a:off x="3375" y="227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6" name="Freeform 1455"/>
              <p:cNvSpPr>
                <a:spLocks/>
              </p:cNvSpPr>
              <p:nvPr/>
            </p:nvSpPr>
            <p:spPr bwMode="auto">
              <a:xfrm>
                <a:off x="5073" y="2270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7" name="Freeform 1456"/>
              <p:cNvSpPr>
                <a:spLocks/>
              </p:cNvSpPr>
              <p:nvPr/>
            </p:nvSpPr>
            <p:spPr bwMode="auto">
              <a:xfrm>
                <a:off x="4815" y="2270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8" name="Freeform 1457"/>
              <p:cNvSpPr>
                <a:spLocks/>
              </p:cNvSpPr>
              <p:nvPr/>
            </p:nvSpPr>
            <p:spPr bwMode="auto">
              <a:xfrm>
                <a:off x="3705" y="227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9" name="Freeform 1458"/>
              <p:cNvSpPr>
                <a:spLocks/>
              </p:cNvSpPr>
              <p:nvPr/>
            </p:nvSpPr>
            <p:spPr bwMode="auto">
              <a:xfrm>
                <a:off x="3447" y="2270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0" name="Freeform 1459"/>
              <p:cNvSpPr>
                <a:spLocks/>
              </p:cNvSpPr>
              <p:nvPr/>
            </p:nvSpPr>
            <p:spPr bwMode="auto">
              <a:xfrm>
                <a:off x="4887" y="2275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1" name="Freeform 1460"/>
              <p:cNvSpPr>
                <a:spLocks/>
              </p:cNvSpPr>
              <p:nvPr/>
            </p:nvSpPr>
            <p:spPr bwMode="auto">
              <a:xfrm>
                <a:off x="4387" y="2025"/>
                <a:ext cx="73" cy="121"/>
              </a:xfrm>
              <a:custGeom>
                <a:avLst/>
                <a:gdLst>
                  <a:gd name="T0" fmla="*/ 33 w 73"/>
                  <a:gd name="T1" fmla="*/ 24 h 121"/>
                  <a:gd name="T2" fmla="*/ 0 w 73"/>
                  <a:gd name="T3" fmla="*/ 0 h 121"/>
                  <a:gd name="T4" fmla="*/ 43 w 73"/>
                  <a:gd name="T5" fmla="*/ 101 h 121"/>
                  <a:gd name="T6" fmla="*/ 72 w 73"/>
                  <a:gd name="T7" fmla="*/ 120 h 121"/>
                  <a:gd name="T8" fmla="*/ 33 w 73"/>
                  <a:gd name="T9" fmla="*/ 24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21"/>
                  <a:gd name="T17" fmla="*/ 73 w 73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21">
                    <a:moveTo>
                      <a:pt x="33" y="24"/>
                    </a:moveTo>
                    <a:lnTo>
                      <a:pt x="0" y="0"/>
                    </a:lnTo>
                    <a:lnTo>
                      <a:pt x="43" y="101"/>
                    </a:lnTo>
                    <a:lnTo>
                      <a:pt x="72" y="120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2" name="Freeform 1461"/>
              <p:cNvSpPr>
                <a:spLocks/>
              </p:cNvSpPr>
              <p:nvPr/>
            </p:nvSpPr>
            <p:spPr bwMode="auto">
              <a:xfrm>
                <a:off x="3519" y="227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3" name="Freeform 1462"/>
              <p:cNvSpPr>
                <a:spLocks/>
              </p:cNvSpPr>
              <p:nvPr/>
            </p:nvSpPr>
            <p:spPr bwMode="auto">
              <a:xfrm>
                <a:off x="4627" y="2270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9 h 30"/>
                  <a:gd name="T4" fmla="*/ 43 w 73"/>
                  <a:gd name="T5" fmla="*/ 0 h 30"/>
                  <a:gd name="T6" fmla="*/ 72 w 73"/>
                  <a:gd name="T7" fmla="*/ 19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9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4" name="Freeform 1463"/>
              <p:cNvSpPr>
                <a:spLocks/>
              </p:cNvSpPr>
              <p:nvPr/>
            </p:nvSpPr>
            <p:spPr bwMode="auto">
              <a:xfrm>
                <a:off x="4555" y="2255"/>
                <a:ext cx="73" cy="30"/>
              </a:xfrm>
              <a:custGeom>
                <a:avLst/>
                <a:gdLst>
                  <a:gd name="T0" fmla="*/ 28 w 73"/>
                  <a:gd name="T1" fmla="*/ 29 h 30"/>
                  <a:gd name="T2" fmla="*/ 0 w 73"/>
                  <a:gd name="T3" fmla="*/ 0 h 30"/>
                  <a:gd name="T4" fmla="*/ 38 w 73"/>
                  <a:gd name="T5" fmla="*/ 5 h 30"/>
                  <a:gd name="T6" fmla="*/ 72 w 73"/>
                  <a:gd name="T7" fmla="*/ 24 h 30"/>
                  <a:gd name="T8" fmla="*/ 28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8" y="29"/>
                    </a:moveTo>
                    <a:lnTo>
                      <a:pt x="0" y="0"/>
                    </a:lnTo>
                    <a:lnTo>
                      <a:pt x="38" y="5"/>
                    </a:lnTo>
                    <a:lnTo>
                      <a:pt x="72" y="24"/>
                    </a:lnTo>
                    <a:lnTo>
                      <a:pt x="28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5" name="Freeform 1464"/>
              <p:cNvSpPr>
                <a:spLocks/>
              </p:cNvSpPr>
              <p:nvPr/>
            </p:nvSpPr>
            <p:spPr bwMode="auto">
              <a:xfrm>
                <a:off x="3777" y="227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4 h 25"/>
                  <a:gd name="T4" fmla="*/ 43 w 73"/>
                  <a:gd name="T5" fmla="*/ 0 h 25"/>
                  <a:gd name="T6" fmla="*/ 72 w 73"/>
                  <a:gd name="T7" fmla="*/ 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6" name="Freeform 1465"/>
              <p:cNvSpPr>
                <a:spLocks/>
              </p:cNvSpPr>
              <p:nvPr/>
            </p:nvSpPr>
            <p:spPr bwMode="auto">
              <a:xfrm>
                <a:off x="4959" y="2275"/>
                <a:ext cx="73" cy="29"/>
              </a:xfrm>
              <a:custGeom>
                <a:avLst/>
                <a:gdLst>
                  <a:gd name="T0" fmla="*/ 33 w 73"/>
                  <a:gd name="T1" fmla="*/ 28 h 29"/>
                  <a:gd name="T2" fmla="*/ 0 w 73"/>
                  <a:gd name="T3" fmla="*/ 14 h 29"/>
                  <a:gd name="T4" fmla="*/ 43 w 73"/>
                  <a:gd name="T5" fmla="*/ 0 h 29"/>
                  <a:gd name="T6" fmla="*/ 72 w 73"/>
                  <a:gd name="T7" fmla="*/ 14 h 29"/>
                  <a:gd name="T8" fmla="*/ 33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3" y="28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7" name="Freeform 1466"/>
              <p:cNvSpPr>
                <a:spLocks/>
              </p:cNvSpPr>
              <p:nvPr/>
            </p:nvSpPr>
            <p:spPr bwMode="auto">
              <a:xfrm>
                <a:off x="4699" y="2279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8" name="Freeform 1467"/>
              <p:cNvSpPr>
                <a:spLocks/>
              </p:cNvSpPr>
              <p:nvPr/>
            </p:nvSpPr>
            <p:spPr bwMode="auto">
              <a:xfrm>
                <a:off x="3591" y="2279"/>
                <a:ext cx="77" cy="25"/>
              </a:xfrm>
              <a:custGeom>
                <a:avLst/>
                <a:gdLst>
                  <a:gd name="T0" fmla="*/ 34 w 77"/>
                  <a:gd name="T1" fmla="*/ 24 h 25"/>
                  <a:gd name="T2" fmla="*/ 0 w 77"/>
                  <a:gd name="T3" fmla="*/ 10 h 25"/>
                  <a:gd name="T4" fmla="*/ 42 w 77"/>
                  <a:gd name="T5" fmla="*/ 0 h 25"/>
                  <a:gd name="T6" fmla="*/ 76 w 77"/>
                  <a:gd name="T7" fmla="*/ 15 h 25"/>
                  <a:gd name="T8" fmla="*/ 34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2" y="0"/>
                    </a:lnTo>
                    <a:lnTo>
                      <a:pt x="76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9" name="Freeform 1468"/>
              <p:cNvSpPr>
                <a:spLocks/>
              </p:cNvSpPr>
              <p:nvPr/>
            </p:nvSpPr>
            <p:spPr bwMode="auto">
              <a:xfrm>
                <a:off x="3331" y="2279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10 h 25"/>
                  <a:gd name="T4" fmla="*/ 43 w 78"/>
                  <a:gd name="T5" fmla="*/ 0 h 25"/>
                  <a:gd name="T6" fmla="*/ 77 w 78"/>
                  <a:gd name="T7" fmla="*/ 15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7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0" name="Freeform 1469"/>
              <p:cNvSpPr>
                <a:spLocks/>
              </p:cNvSpPr>
              <p:nvPr/>
            </p:nvSpPr>
            <p:spPr bwMode="auto">
              <a:xfrm>
                <a:off x="5031" y="2279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1" name="Freeform 1470"/>
              <p:cNvSpPr>
                <a:spLocks/>
              </p:cNvSpPr>
              <p:nvPr/>
            </p:nvSpPr>
            <p:spPr bwMode="auto">
              <a:xfrm>
                <a:off x="4771" y="2279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4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2" name="Freeform 1471"/>
              <p:cNvSpPr>
                <a:spLocks/>
              </p:cNvSpPr>
              <p:nvPr/>
            </p:nvSpPr>
            <p:spPr bwMode="auto">
              <a:xfrm>
                <a:off x="3667" y="2279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8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3" name="Freeform 1472"/>
              <p:cNvSpPr>
                <a:spLocks/>
              </p:cNvSpPr>
              <p:nvPr/>
            </p:nvSpPr>
            <p:spPr bwMode="auto">
              <a:xfrm>
                <a:off x="3408" y="2284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4" name="Freeform 1473"/>
              <p:cNvSpPr>
                <a:spLocks/>
              </p:cNvSpPr>
              <p:nvPr/>
            </p:nvSpPr>
            <p:spPr bwMode="auto">
              <a:xfrm>
                <a:off x="4420" y="2049"/>
                <a:ext cx="73" cy="131"/>
              </a:xfrm>
              <a:custGeom>
                <a:avLst/>
                <a:gdLst>
                  <a:gd name="T0" fmla="*/ 29 w 73"/>
                  <a:gd name="T1" fmla="*/ 53 h 131"/>
                  <a:gd name="T2" fmla="*/ 0 w 73"/>
                  <a:gd name="T3" fmla="*/ 0 h 131"/>
                  <a:gd name="T4" fmla="*/ 39 w 73"/>
                  <a:gd name="T5" fmla="*/ 96 h 131"/>
                  <a:gd name="T6" fmla="*/ 72 w 73"/>
                  <a:gd name="T7" fmla="*/ 130 h 131"/>
                  <a:gd name="T8" fmla="*/ 29 w 73"/>
                  <a:gd name="T9" fmla="*/ 53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31"/>
                  <a:gd name="T17" fmla="*/ 73 w 73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31">
                    <a:moveTo>
                      <a:pt x="29" y="53"/>
                    </a:moveTo>
                    <a:lnTo>
                      <a:pt x="0" y="0"/>
                    </a:lnTo>
                    <a:lnTo>
                      <a:pt x="39" y="96"/>
                    </a:lnTo>
                    <a:lnTo>
                      <a:pt x="72" y="130"/>
                    </a:lnTo>
                    <a:lnTo>
                      <a:pt x="29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5" name="Freeform 1474"/>
              <p:cNvSpPr>
                <a:spLocks/>
              </p:cNvSpPr>
              <p:nvPr/>
            </p:nvSpPr>
            <p:spPr bwMode="auto">
              <a:xfrm>
                <a:off x="5103" y="2284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6" name="Freeform 1475"/>
              <p:cNvSpPr>
                <a:spLocks/>
              </p:cNvSpPr>
              <p:nvPr/>
            </p:nvSpPr>
            <p:spPr bwMode="auto">
              <a:xfrm>
                <a:off x="4843" y="2284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7" name="Freeform 1476"/>
              <p:cNvSpPr>
                <a:spLocks/>
              </p:cNvSpPr>
              <p:nvPr/>
            </p:nvSpPr>
            <p:spPr bwMode="auto">
              <a:xfrm>
                <a:off x="3739" y="2284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0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0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8" name="Freeform 1477"/>
              <p:cNvSpPr>
                <a:spLocks/>
              </p:cNvSpPr>
              <p:nvPr/>
            </p:nvSpPr>
            <p:spPr bwMode="auto">
              <a:xfrm>
                <a:off x="4137" y="1857"/>
                <a:ext cx="73" cy="184"/>
              </a:xfrm>
              <a:custGeom>
                <a:avLst/>
                <a:gdLst>
                  <a:gd name="T0" fmla="*/ 34 w 73"/>
                  <a:gd name="T1" fmla="*/ 0 h 184"/>
                  <a:gd name="T2" fmla="*/ 0 w 73"/>
                  <a:gd name="T3" fmla="*/ 154 h 184"/>
                  <a:gd name="T4" fmla="*/ 43 w 73"/>
                  <a:gd name="T5" fmla="*/ 183 h 184"/>
                  <a:gd name="T6" fmla="*/ 72 w 73"/>
                  <a:gd name="T7" fmla="*/ 58 h 184"/>
                  <a:gd name="T8" fmla="*/ 34 w 73"/>
                  <a:gd name="T9" fmla="*/ 0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84"/>
                  <a:gd name="T17" fmla="*/ 73 w 73"/>
                  <a:gd name="T18" fmla="*/ 184 h 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84">
                    <a:moveTo>
                      <a:pt x="34" y="0"/>
                    </a:moveTo>
                    <a:lnTo>
                      <a:pt x="0" y="154"/>
                    </a:lnTo>
                    <a:lnTo>
                      <a:pt x="43" y="183"/>
                    </a:lnTo>
                    <a:lnTo>
                      <a:pt x="72" y="58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9" name="Freeform 1478"/>
              <p:cNvSpPr>
                <a:spLocks/>
              </p:cNvSpPr>
              <p:nvPr/>
            </p:nvSpPr>
            <p:spPr bwMode="auto">
              <a:xfrm>
                <a:off x="4449" y="2102"/>
                <a:ext cx="73" cy="116"/>
              </a:xfrm>
              <a:custGeom>
                <a:avLst/>
                <a:gdLst>
                  <a:gd name="T0" fmla="*/ 34 w 73"/>
                  <a:gd name="T1" fmla="*/ 72 h 116"/>
                  <a:gd name="T2" fmla="*/ 0 w 73"/>
                  <a:gd name="T3" fmla="*/ 0 h 116"/>
                  <a:gd name="T4" fmla="*/ 43 w 73"/>
                  <a:gd name="T5" fmla="*/ 77 h 116"/>
                  <a:gd name="T6" fmla="*/ 72 w 73"/>
                  <a:gd name="T7" fmla="*/ 115 h 116"/>
                  <a:gd name="T8" fmla="*/ 34 w 73"/>
                  <a:gd name="T9" fmla="*/ 72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16"/>
                  <a:gd name="T17" fmla="*/ 73 w 73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16">
                    <a:moveTo>
                      <a:pt x="34" y="72"/>
                    </a:moveTo>
                    <a:lnTo>
                      <a:pt x="0" y="0"/>
                    </a:lnTo>
                    <a:lnTo>
                      <a:pt x="43" y="77"/>
                    </a:lnTo>
                    <a:lnTo>
                      <a:pt x="72" y="115"/>
                    </a:lnTo>
                    <a:lnTo>
                      <a:pt x="3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0" name="Freeform 1479"/>
              <p:cNvSpPr>
                <a:spLocks/>
              </p:cNvSpPr>
              <p:nvPr/>
            </p:nvSpPr>
            <p:spPr bwMode="auto">
              <a:xfrm>
                <a:off x="3480" y="2284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8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1" name="Freeform 1480"/>
              <p:cNvSpPr>
                <a:spLocks/>
              </p:cNvSpPr>
              <p:nvPr/>
            </p:nvSpPr>
            <p:spPr bwMode="auto">
              <a:xfrm>
                <a:off x="3849" y="2241"/>
                <a:ext cx="73" cy="44"/>
              </a:xfrm>
              <a:custGeom>
                <a:avLst/>
                <a:gdLst>
                  <a:gd name="T0" fmla="*/ 34 w 73"/>
                  <a:gd name="T1" fmla="*/ 43 h 44"/>
                  <a:gd name="T2" fmla="*/ 0 w 73"/>
                  <a:gd name="T3" fmla="*/ 34 h 44"/>
                  <a:gd name="T4" fmla="*/ 43 w 73"/>
                  <a:gd name="T5" fmla="*/ 10 h 44"/>
                  <a:gd name="T6" fmla="*/ 72 w 73"/>
                  <a:gd name="T7" fmla="*/ 0 h 44"/>
                  <a:gd name="T8" fmla="*/ 34 w 73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4"/>
                  <a:gd name="T17" fmla="*/ 73 w 7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4">
                    <a:moveTo>
                      <a:pt x="34" y="43"/>
                    </a:moveTo>
                    <a:lnTo>
                      <a:pt x="0" y="34"/>
                    </a:lnTo>
                    <a:lnTo>
                      <a:pt x="43" y="10"/>
                    </a:lnTo>
                    <a:lnTo>
                      <a:pt x="72" y="0"/>
                    </a:lnTo>
                    <a:lnTo>
                      <a:pt x="3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2" name="Freeform 1481"/>
              <p:cNvSpPr>
                <a:spLocks/>
              </p:cNvSpPr>
              <p:nvPr/>
            </p:nvSpPr>
            <p:spPr bwMode="auto">
              <a:xfrm>
                <a:off x="3892" y="2174"/>
                <a:ext cx="73" cy="78"/>
              </a:xfrm>
              <a:custGeom>
                <a:avLst/>
                <a:gdLst>
                  <a:gd name="T0" fmla="*/ 29 w 73"/>
                  <a:gd name="T1" fmla="*/ 67 h 78"/>
                  <a:gd name="T2" fmla="*/ 0 w 73"/>
                  <a:gd name="T3" fmla="*/ 77 h 78"/>
                  <a:gd name="T4" fmla="*/ 39 w 73"/>
                  <a:gd name="T5" fmla="*/ 33 h 78"/>
                  <a:gd name="T6" fmla="*/ 72 w 73"/>
                  <a:gd name="T7" fmla="*/ 0 h 78"/>
                  <a:gd name="T8" fmla="*/ 29 w 73"/>
                  <a:gd name="T9" fmla="*/ 6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78"/>
                  <a:gd name="T17" fmla="*/ 73 w 7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78">
                    <a:moveTo>
                      <a:pt x="29" y="67"/>
                    </a:moveTo>
                    <a:lnTo>
                      <a:pt x="0" y="77"/>
                    </a:lnTo>
                    <a:lnTo>
                      <a:pt x="39" y="33"/>
                    </a:lnTo>
                    <a:lnTo>
                      <a:pt x="72" y="0"/>
                    </a:lnTo>
                    <a:lnTo>
                      <a:pt x="29" y="6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3" name="Freeform 1482"/>
              <p:cNvSpPr>
                <a:spLocks/>
              </p:cNvSpPr>
              <p:nvPr/>
            </p:nvSpPr>
            <p:spPr bwMode="auto">
              <a:xfrm>
                <a:off x="4583" y="2279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5 h 25"/>
                  <a:gd name="T4" fmla="*/ 44 w 78"/>
                  <a:gd name="T5" fmla="*/ 0 h 25"/>
                  <a:gd name="T6" fmla="*/ 77 w 78"/>
                  <a:gd name="T7" fmla="*/ 20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5"/>
                    </a:lnTo>
                    <a:lnTo>
                      <a:pt x="44" y="0"/>
                    </a:lnTo>
                    <a:lnTo>
                      <a:pt x="77" y="20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4" name="Freeform 1483"/>
              <p:cNvSpPr>
                <a:spLocks/>
              </p:cNvSpPr>
              <p:nvPr/>
            </p:nvSpPr>
            <p:spPr bwMode="auto">
              <a:xfrm>
                <a:off x="4915" y="2289"/>
                <a:ext cx="77" cy="25"/>
              </a:xfrm>
              <a:custGeom>
                <a:avLst/>
                <a:gdLst>
                  <a:gd name="T0" fmla="*/ 34 w 77"/>
                  <a:gd name="T1" fmla="*/ 24 h 25"/>
                  <a:gd name="T2" fmla="*/ 0 w 77"/>
                  <a:gd name="T3" fmla="*/ 10 h 25"/>
                  <a:gd name="T4" fmla="*/ 43 w 77"/>
                  <a:gd name="T5" fmla="*/ 0 h 25"/>
                  <a:gd name="T6" fmla="*/ 76 w 77"/>
                  <a:gd name="T7" fmla="*/ 14 h 25"/>
                  <a:gd name="T8" fmla="*/ 34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6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5" name="Freeform 1484"/>
              <p:cNvSpPr>
                <a:spLocks/>
              </p:cNvSpPr>
              <p:nvPr/>
            </p:nvSpPr>
            <p:spPr bwMode="auto">
              <a:xfrm>
                <a:off x="4483" y="2174"/>
                <a:ext cx="73" cy="82"/>
              </a:xfrm>
              <a:custGeom>
                <a:avLst/>
                <a:gdLst>
                  <a:gd name="T0" fmla="*/ 28 w 73"/>
                  <a:gd name="T1" fmla="*/ 62 h 82"/>
                  <a:gd name="T2" fmla="*/ 0 w 73"/>
                  <a:gd name="T3" fmla="*/ 0 h 82"/>
                  <a:gd name="T4" fmla="*/ 38 w 73"/>
                  <a:gd name="T5" fmla="*/ 43 h 82"/>
                  <a:gd name="T6" fmla="*/ 72 w 73"/>
                  <a:gd name="T7" fmla="*/ 81 h 82"/>
                  <a:gd name="T8" fmla="*/ 28 w 73"/>
                  <a:gd name="T9" fmla="*/ 62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2"/>
                  <a:gd name="T17" fmla="*/ 73 w 7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2">
                    <a:moveTo>
                      <a:pt x="28" y="62"/>
                    </a:moveTo>
                    <a:lnTo>
                      <a:pt x="0" y="0"/>
                    </a:lnTo>
                    <a:lnTo>
                      <a:pt x="38" y="43"/>
                    </a:lnTo>
                    <a:lnTo>
                      <a:pt x="72" y="81"/>
                    </a:lnTo>
                    <a:lnTo>
                      <a:pt x="28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6" name="Freeform 1485"/>
              <p:cNvSpPr>
                <a:spLocks/>
              </p:cNvSpPr>
              <p:nvPr/>
            </p:nvSpPr>
            <p:spPr bwMode="auto">
              <a:xfrm>
                <a:off x="4660" y="228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7" name="Freeform 1486"/>
              <p:cNvSpPr>
                <a:spLocks/>
              </p:cNvSpPr>
              <p:nvPr/>
            </p:nvSpPr>
            <p:spPr bwMode="auto">
              <a:xfrm>
                <a:off x="3552" y="228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8" name="Freeform 1487"/>
              <p:cNvSpPr>
                <a:spLocks/>
              </p:cNvSpPr>
              <p:nvPr/>
            </p:nvSpPr>
            <p:spPr bwMode="auto">
              <a:xfrm>
                <a:off x="4991" y="2289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9" name="Freeform 1488"/>
              <p:cNvSpPr>
                <a:spLocks/>
              </p:cNvSpPr>
              <p:nvPr/>
            </p:nvSpPr>
            <p:spPr bwMode="auto">
              <a:xfrm>
                <a:off x="3811" y="2275"/>
                <a:ext cx="73" cy="34"/>
              </a:xfrm>
              <a:custGeom>
                <a:avLst/>
                <a:gdLst>
                  <a:gd name="T0" fmla="*/ 29 w 73"/>
                  <a:gd name="T1" fmla="*/ 33 h 34"/>
                  <a:gd name="T2" fmla="*/ 0 w 73"/>
                  <a:gd name="T3" fmla="*/ 19 h 34"/>
                  <a:gd name="T4" fmla="*/ 38 w 73"/>
                  <a:gd name="T5" fmla="*/ 0 h 34"/>
                  <a:gd name="T6" fmla="*/ 72 w 73"/>
                  <a:gd name="T7" fmla="*/ 9 h 34"/>
                  <a:gd name="T8" fmla="*/ 29 w 73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4"/>
                  <a:gd name="T17" fmla="*/ 73 w 7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4">
                    <a:moveTo>
                      <a:pt x="29" y="33"/>
                    </a:moveTo>
                    <a:lnTo>
                      <a:pt x="0" y="19"/>
                    </a:lnTo>
                    <a:lnTo>
                      <a:pt x="38" y="0"/>
                    </a:lnTo>
                    <a:lnTo>
                      <a:pt x="72" y="9"/>
                    </a:lnTo>
                    <a:lnTo>
                      <a:pt x="29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0" name="Freeform 1489"/>
              <p:cNvSpPr>
                <a:spLocks/>
              </p:cNvSpPr>
              <p:nvPr/>
            </p:nvSpPr>
            <p:spPr bwMode="auto">
              <a:xfrm>
                <a:off x="4732" y="2294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1" name="Freeform 1490"/>
              <p:cNvSpPr>
                <a:spLocks/>
              </p:cNvSpPr>
              <p:nvPr/>
            </p:nvSpPr>
            <p:spPr bwMode="auto">
              <a:xfrm>
                <a:off x="4281" y="1862"/>
                <a:ext cx="73" cy="183"/>
              </a:xfrm>
              <a:custGeom>
                <a:avLst/>
                <a:gdLst>
                  <a:gd name="T0" fmla="*/ 34 w 73"/>
                  <a:gd name="T1" fmla="*/ 0 h 183"/>
                  <a:gd name="T2" fmla="*/ 0 w 73"/>
                  <a:gd name="T3" fmla="*/ 53 h 183"/>
                  <a:gd name="T4" fmla="*/ 43 w 73"/>
                  <a:gd name="T5" fmla="*/ 182 h 183"/>
                  <a:gd name="T6" fmla="*/ 72 w 73"/>
                  <a:gd name="T7" fmla="*/ 158 h 183"/>
                  <a:gd name="T8" fmla="*/ 34 w 73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83"/>
                  <a:gd name="T17" fmla="*/ 73 w 73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83">
                    <a:moveTo>
                      <a:pt x="34" y="0"/>
                    </a:moveTo>
                    <a:lnTo>
                      <a:pt x="0" y="53"/>
                    </a:lnTo>
                    <a:lnTo>
                      <a:pt x="43" y="182"/>
                    </a:lnTo>
                    <a:lnTo>
                      <a:pt x="72" y="158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2" name="Freeform 1491"/>
              <p:cNvSpPr>
                <a:spLocks/>
              </p:cNvSpPr>
              <p:nvPr/>
            </p:nvSpPr>
            <p:spPr bwMode="auto">
              <a:xfrm>
                <a:off x="4511" y="2236"/>
                <a:ext cx="73" cy="49"/>
              </a:xfrm>
              <a:custGeom>
                <a:avLst/>
                <a:gdLst>
                  <a:gd name="T0" fmla="*/ 34 w 73"/>
                  <a:gd name="T1" fmla="*/ 43 h 49"/>
                  <a:gd name="T2" fmla="*/ 0 w 73"/>
                  <a:gd name="T3" fmla="*/ 0 h 49"/>
                  <a:gd name="T4" fmla="*/ 44 w 73"/>
                  <a:gd name="T5" fmla="*/ 19 h 49"/>
                  <a:gd name="T6" fmla="*/ 72 w 73"/>
                  <a:gd name="T7" fmla="*/ 48 h 49"/>
                  <a:gd name="T8" fmla="*/ 34 w 73"/>
                  <a:gd name="T9" fmla="*/ 4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9"/>
                  <a:gd name="T17" fmla="*/ 73 w 73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9">
                    <a:moveTo>
                      <a:pt x="34" y="43"/>
                    </a:moveTo>
                    <a:lnTo>
                      <a:pt x="0" y="0"/>
                    </a:lnTo>
                    <a:lnTo>
                      <a:pt x="44" y="19"/>
                    </a:lnTo>
                    <a:lnTo>
                      <a:pt x="72" y="48"/>
                    </a:lnTo>
                    <a:lnTo>
                      <a:pt x="3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3" name="Freeform 1492"/>
              <p:cNvSpPr>
                <a:spLocks/>
              </p:cNvSpPr>
              <p:nvPr/>
            </p:nvSpPr>
            <p:spPr bwMode="auto">
              <a:xfrm>
                <a:off x="3624" y="2294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4" name="Freeform 1493"/>
              <p:cNvSpPr>
                <a:spLocks/>
              </p:cNvSpPr>
              <p:nvPr/>
            </p:nvSpPr>
            <p:spPr bwMode="auto">
              <a:xfrm>
                <a:off x="3365" y="2294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5" name="Freeform 1494"/>
              <p:cNvSpPr>
                <a:spLocks/>
              </p:cNvSpPr>
              <p:nvPr/>
            </p:nvSpPr>
            <p:spPr bwMode="auto">
              <a:xfrm>
                <a:off x="3931" y="2073"/>
                <a:ext cx="78" cy="135"/>
              </a:xfrm>
              <a:custGeom>
                <a:avLst/>
                <a:gdLst>
                  <a:gd name="T0" fmla="*/ 33 w 78"/>
                  <a:gd name="T1" fmla="*/ 101 h 135"/>
                  <a:gd name="T2" fmla="*/ 0 w 78"/>
                  <a:gd name="T3" fmla="*/ 134 h 135"/>
                  <a:gd name="T4" fmla="*/ 43 w 78"/>
                  <a:gd name="T5" fmla="*/ 77 h 135"/>
                  <a:gd name="T6" fmla="*/ 77 w 78"/>
                  <a:gd name="T7" fmla="*/ 0 h 135"/>
                  <a:gd name="T8" fmla="*/ 33 w 78"/>
                  <a:gd name="T9" fmla="*/ 101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35"/>
                  <a:gd name="T17" fmla="*/ 78 w 78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35">
                    <a:moveTo>
                      <a:pt x="33" y="101"/>
                    </a:moveTo>
                    <a:lnTo>
                      <a:pt x="0" y="134"/>
                    </a:lnTo>
                    <a:lnTo>
                      <a:pt x="43" y="77"/>
                    </a:lnTo>
                    <a:lnTo>
                      <a:pt x="77" y="0"/>
                    </a:lnTo>
                    <a:lnTo>
                      <a:pt x="33" y="10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6" name="Freeform 1495"/>
              <p:cNvSpPr>
                <a:spLocks/>
              </p:cNvSpPr>
              <p:nvPr/>
            </p:nvSpPr>
            <p:spPr bwMode="auto">
              <a:xfrm>
                <a:off x="5063" y="2294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7" name="Freeform 1496"/>
              <p:cNvSpPr>
                <a:spLocks/>
              </p:cNvSpPr>
              <p:nvPr/>
            </p:nvSpPr>
            <p:spPr bwMode="auto">
              <a:xfrm>
                <a:off x="4804" y="2294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8" name="Freeform 1497"/>
              <p:cNvSpPr>
                <a:spLocks/>
              </p:cNvSpPr>
              <p:nvPr/>
            </p:nvSpPr>
            <p:spPr bwMode="auto">
              <a:xfrm>
                <a:off x="3696" y="2294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9" name="Freeform 1498"/>
              <p:cNvSpPr>
                <a:spLocks/>
              </p:cNvSpPr>
              <p:nvPr/>
            </p:nvSpPr>
            <p:spPr bwMode="auto">
              <a:xfrm>
                <a:off x="3437" y="2299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0" name="Freeform 1499"/>
              <p:cNvSpPr>
                <a:spLocks/>
              </p:cNvSpPr>
              <p:nvPr/>
            </p:nvSpPr>
            <p:spPr bwMode="auto">
              <a:xfrm>
                <a:off x="5135" y="229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1" name="Freeform 1500"/>
              <p:cNvSpPr>
                <a:spLocks/>
              </p:cNvSpPr>
              <p:nvPr/>
            </p:nvSpPr>
            <p:spPr bwMode="auto">
              <a:xfrm>
                <a:off x="4876" y="229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2" name="Freeform 1501"/>
              <p:cNvSpPr>
                <a:spLocks/>
              </p:cNvSpPr>
              <p:nvPr/>
            </p:nvSpPr>
            <p:spPr bwMode="auto">
              <a:xfrm>
                <a:off x="3509" y="2299"/>
                <a:ext cx="73" cy="29"/>
              </a:xfrm>
              <a:custGeom>
                <a:avLst/>
                <a:gdLst>
                  <a:gd name="T0" fmla="*/ 33 w 73"/>
                  <a:gd name="T1" fmla="*/ 28 h 29"/>
                  <a:gd name="T2" fmla="*/ 0 w 73"/>
                  <a:gd name="T3" fmla="*/ 14 h 29"/>
                  <a:gd name="T4" fmla="*/ 43 w 73"/>
                  <a:gd name="T5" fmla="*/ 0 h 29"/>
                  <a:gd name="T6" fmla="*/ 72 w 73"/>
                  <a:gd name="T7" fmla="*/ 14 h 29"/>
                  <a:gd name="T8" fmla="*/ 33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3" y="28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3" name="Freeform 1502"/>
              <p:cNvSpPr>
                <a:spLocks/>
              </p:cNvSpPr>
              <p:nvPr/>
            </p:nvSpPr>
            <p:spPr bwMode="auto">
              <a:xfrm>
                <a:off x="3768" y="2294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4" name="Freeform 1503"/>
              <p:cNvSpPr>
                <a:spLocks/>
              </p:cNvSpPr>
              <p:nvPr/>
            </p:nvSpPr>
            <p:spPr bwMode="auto">
              <a:xfrm>
                <a:off x="4617" y="2299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4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5" name="Freeform 1504"/>
              <p:cNvSpPr>
                <a:spLocks/>
              </p:cNvSpPr>
              <p:nvPr/>
            </p:nvSpPr>
            <p:spPr bwMode="auto">
              <a:xfrm>
                <a:off x="4545" y="2279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0 h 30"/>
                  <a:gd name="T4" fmla="*/ 38 w 73"/>
                  <a:gd name="T5" fmla="*/ 5 h 30"/>
                  <a:gd name="T6" fmla="*/ 72 w 73"/>
                  <a:gd name="T7" fmla="*/ 2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0"/>
                    </a:lnTo>
                    <a:lnTo>
                      <a:pt x="38" y="5"/>
                    </a:lnTo>
                    <a:lnTo>
                      <a:pt x="72" y="2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6" name="Freeform 1505"/>
              <p:cNvSpPr>
                <a:spLocks/>
              </p:cNvSpPr>
              <p:nvPr/>
            </p:nvSpPr>
            <p:spPr bwMode="auto">
              <a:xfrm>
                <a:off x="4948" y="230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7" name="Freeform 1506"/>
              <p:cNvSpPr>
                <a:spLocks/>
              </p:cNvSpPr>
              <p:nvPr/>
            </p:nvSpPr>
            <p:spPr bwMode="auto">
              <a:xfrm>
                <a:off x="4689" y="2303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8" name="Freeform 1507"/>
              <p:cNvSpPr>
                <a:spLocks/>
              </p:cNvSpPr>
              <p:nvPr/>
            </p:nvSpPr>
            <p:spPr bwMode="auto">
              <a:xfrm>
                <a:off x="3581" y="2303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10 h 25"/>
                  <a:gd name="T4" fmla="*/ 43 w 77"/>
                  <a:gd name="T5" fmla="*/ 0 h 25"/>
                  <a:gd name="T6" fmla="*/ 76 w 77"/>
                  <a:gd name="T7" fmla="*/ 15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6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9" name="Freeform 1508"/>
              <p:cNvSpPr>
                <a:spLocks/>
              </p:cNvSpPr>
              <p:nvPr/>
            </p:nvSpPr>
            <p:spPr bwMode="auto">
              <a:xfrm>
                <a:off x="5020" y="2303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0" name="Freeform 1509"/>
              <p:cNvSpPr>
                <a:spLocks/>
              </p:cNvSpPr>
              <p:nvPr/>
            </p:nvSpPr>
            <p:spPr bwMode="auto">
              <a:xfrm>
                <a:off x="3883" y="2231"/>
                <a:ext cx="73" cy="59"/>
              </a:xfrm>
              <a:custGeom>
                <a:avLst/>
                <a:gdLst>
                  <a:gd name="T0" fmla="*/ 29 w 73"/>
                  <a:gd name="T1" fmla="*/ 58 h 59"/>
                  <a:gd name="T2" fmla="*/ 0 w 73"/>
                  <a:gd name="T3" fmla="*/ 53 h 59"/>
                  <a:gd name="T4" fmla="*/ 38 w 73"/>
                  <a:gd name="T5" fmla="*/ 10 h 59"/>
                  <a:gd name="T6" fmla="*/ 72 w 73"/>
                  <a:gd name="T7" fmla="*/ 0 h 59"/>
                  <a:gd name="T8" fmla="*/ 29 w 73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9"/>
                  <a:gd name="T17" fmla="*/ 73 w 7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9">
                    <a:moveTo>
                      <a:pt x="29" y="58"/>
                    </a:moveTo>
                    <a:lnTo>
                      <a:pt x="0" y="53"/>
                    </a:lnTo>
                    <a:lnTo>
                      <a:pt x="38" y="10"/>
                    </a:lnTo>
                    <a:lnTo>
                      <a:pt x="72" y="0"/>
                    </a:lnTo>
                    <a:lnTo>
                      <a:pt x="29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1" name="Freeform 1510"/>
              <p:cNvSpPr>
                <a:spLocks/>
              </p:cNvSpPr>
              <p:nvPr/>
            </p:nvSpPr>
            <p:spPr bwMode="auto">
              <a:xfrm>
                <a:off x="4761" y="2308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2" name="Freeform 1511"/>
              <p:cNvSpPr>
                <a:spLocks/>
              </p:cNvSpPr>
              <p:nvPr/>
            </p:nvSpPr>
            <p:spPr bwMode="auto">
              <a:xfrm>
                <a:off x="4099" y="1857"/>
                <a:ext cx="73" cy="160"/>
              </a:xfrm>
              <a:custGeom>
                <a:avLst/>
                <a:gdLst>
                  <a:gd name="T0" fmla="*/ 29 w 73"/>
                  <a:gd name="T1" fmla="*/ 5 h 160"/>
                  <a:gd name="T2" fmla="*/ 0 w 73"/>
                  <a:gd name="T3" fmla="*/ 159 h 160"/>
                  <a:gd name="T4" fmla="*/ 38 w 73"/>
                  <a:gd name="T5" fmla="*/ 154 h 160"/>
                  <a:gd name="T6" fmla="*/ 72 w 73"/>
                  <a:gd name="T7" fmla="*/ 0 h 160"/>
                  <a:gd name="T8" fmla="*/ 29 w 73"/>
                  <a:gd name="T9" fmla="*/ 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60"/>
                  <a:gd name="T17" fmla="*/ 73 w 73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60">
                    <a:moveTo>
                      <a:pt x="29" y="5"/>
                    </a:moveTo>
                    <a:lnTo>
                      <a:pt x="0" y="159"/>
                    </a:lnTo>
                    <a:lnTo>
                      <a:pt x="38" y="154"/>
                    </a:lnTo>
                    <a:lnTo>
                      <a:pt x="72" y="0"/>
                    </a:lnTo>
                    <a:lnTo>
                      <a:pt x="29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3" name="Freeform 1512"/>
              <p:cNvSpPr>
                <a:spLocks/>
              </p:cNvSpPr>
              <p:nvPr/>
            </p:nvSpPr>
            <p:spPr bwMode="auto">
              <a:xfrm>
                <a:off x="3657" y="230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4" name="Freeform 1513"/>
              <p:cNvSpPr>
                <a:spLocks/>
              </p:cNvSpPr>
              <p:nvPr/>
            </p:nvSpPr>
            <p:spPr bwMode="auto">
              <a:xfrm>
                <a:off x="3975" y="1958"/>
                <a:ext cx="73" cy="193"/>
              </a:xfrm>
              <a:custGeom>
                <a:avLst/>
                <a:gdLst>
                  <a:gd name="T0" fmla="*/ 34 w 73"/>
                  <a:gd name="T1" fmla="*/ 115 h 193"/>
                  <a:gd name="T2" fmla="*/ 0 w 73"/>
                  <a:gd name="T3" fmla="*/ 192 h 193"/>
                  <a:gd name="T4" fmla="*/ 38 w 73"/>
                  <a:gd name="T5" fmla="*/ 125 h 193"/>
                  <a:gd name="T6" fmla="*/ 72 w 73"/>
                  <a:gd name="T7" fmla="*/ 0 h 193"/>
                  <a:gd name="T8" fmla="*/ 34 w 73"/>
                  <a:gd name="T9" fmla="*/ 115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3"/>
                  <a:gd name="T17" fmla="*/ 73 w 73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3">
                    <a:moveTo>
                      <a:pt x="34" y="115"/>
                    </a:moveTo>
                    <a:lnTo>
                      <a:pt x="0" y="192"/>
                    </a:lnTo>
                    <a:lnTo>
                      <a:pt x="38" y="125"/>
                    </a:lnTo>
                    <a:lnTo>
                      <a:pt x="72" y="0"/>
                    </a:lnTo>
                    <a:lnTo>
                      <a:pt x="34" y="1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5" name="Freeform 1514"/>
              <p:cNvSpPr>
                <a:spLocks/>
              </p:cNvSpPr>
              <p:nvPr/>
            </p:nvSpPr>
            <p:spPr bwMode="auto">
              <a:xfrm>
                <a:off x="3399" y="230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6" name="Freeform 1515"/>
              <p:cNvSpPr>
                <a:spLocks/>
              </p:cNvSpPr>
              <p:nvPr/>
            </p:nvSpPr>
            <p:spPr bwMode="auto">
              <a:xfrm>
                <a:off x="4209" y="1766"/>
                <a:ext cx="73" cy="241"/>
              </a:xfrm>
              <a:custGeom>
                <a:avLst/>
                <a:gdLst>
                  <a:gd name="T0" fmla="*/ 34 w 73"/>
                  <a:gd name="T1" fmla="*/ 0 h 241"/>
                  <a:gd name="T2" fmla="*/ 0 w 73"/>
                  <a:gd name="T3" fmla="*/ 149 h 241"/>
                  <a:gd name="T4" fmla="*/ 43 w 73"/>
                  <a:gd name="T5" fmla="*/ 240 h 241"/>
                  <a:gd name="T6" fmla="*/ 72 w 73"/>
                  <a:gd name="T7" fmla="*/ 149 h 241"/>
                  <a:gd name="T8" fmla="*/ 34 w 7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41"/>
                  <a:gd name="T17" fmla="*/ 73 w 7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41">
                    <a:moveTo>
                      <a:pt x="34" y="0"/>
                    </a:moveTo>
                    <a:lnTo>
                      <a:pt x="0" y="149"/>
                    </a:lnTo>
                    <a:lnTo>
                      <a:pt x="43" y="240"/>
                    </a:lnTo>
                    <a:lnTo>
                      <a:pt x="72" y="149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7" name="Freeform 1516"/>
              <p:cNvSpPr>
                <a:spLocks/>
              </p:cNvSpPr>
              <p:nvPr/>
            </p:nvSpPr>
            <p:spPr bwMode="auto">
              <a:xfrm>
                <a:off x="3840" y="2284"/>
                <a:ext cx="73" cy="35"/>
              </a:xfrm>
              <a:custGeom>
                <a:avLst/>
                <a:gdLst>
                  <a:gd name="T0" fmla="*/ 33 w 73"/>
                  <a:gd name="T1" fmla="*/ 34 h 35"/>
                  <a:gd name="T2" fmla="*/ 0 w 73"/>
                  <a:gd name="T3" fmla="*/ 24 h 35"/>
                  <a:gd name="T4" fmla="*/ 43 w 73"/>
                  <a:gd name="T5" fmla="*/ 0 h 35"/>
                  <a:gd name="T6" fmla="*/ 72 w 73"/>
                  <a:gd name="T7" fmla="*/ 5 h 35"/>
                  <a:gd name="T8" fmla="*/ 33 w 73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5"/>
                  <a:gd name="T17" fmla="*/ 73 w 7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5">
                    <a:moveTo>
                      <a:pt x="33" y="34"/>
                    </a:moveTo>
                    <a:lnTo>
                      <a:pt x="0" y="24"/>
                    </a:lnTo>
                    <a:lnTo>
                      <a:pt x="43" y="0"/>
                    </a:lnTo>
                    <a:lnTo>
                      <a:pt x="72" y="5"/>
                    </a:lnTo>
                    <a:lnTo>
                      <a:pt x="33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8" name="Freeform 1517"/>
              <p:cNvSpPr>
                <a:spLocks/>
              </p:cNvSpPr>
              <p:nvPr/>
            </p:nvSpPr>
            <p:spPr bwMode="auto">
              <a:xfrm>
                <a:off x="5092" y="2308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9" name="Freeform 1518"/>
              <p:cNvSpPr>
                <a:spLocks/>
              </p:cNvSpPr>
              <p:nvPr/>
            </p:nvSpPr>
            <p:spPr bwMode="auto">
              <a:xfrm>
                <a:off x="4833" y="2308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0" name="Freeform 1519"/>
              <p:cNvSpPr>
                <a:spLocks/>
              </p:cNvSpPr>
              <p:nvPr/>
            </p:nvSpPr>
            <p:spPr bwMode="auto">
              <a:xfrm>
                <a:off x="3729" y="2308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9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1" name="Freeform 1520"/>
              <p:cNvSpPr>
                <a:spLocks/>
              </p:cNvSpPr>
              <p:nvPr/>
            </p:nvSpPr>
            <p:spPr bwMode="auto">
              <a:xfrm>
                <a:off x="3471" y="231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2" name="Freeform 1521"/>
              <p:cNvSpPr>
                <a:spLocks/>
              </p:cNvSpPr>
              <p:nvPr/>
            </p:nvSpPr>
            <p:spPr bwMode="auto">
              <a:xfrm>
                <a:off x="5164" y="231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3" name="Freeform 1522"/>
              <p:cNvSpPr>
                <a:spLocks/>
              </p:cNvSpPr>
              <p:nvPr/>
            </p:nvSpPr>
            <p:spPr bwMode="auto">
              <a:xfrm>
                <a:off x="4575" y="2303"/>
                <a:ext cx="77" cy="30"/>
              </a:xfrm>
              <a:custGeom>
                <a:avLst/>
                <a:gdLst>
                  <a:gd name="T0" fmla="*/ 33 w 77"/>
                  <a:gd name="T1" fmla="*/ 29 h 30"/>
                  <a:gd name="T2" fmla="*/ 0 w 77"/>
                  <a:gd name="T3" fmla="*/ 5 h 30"/>
                  <a:gd name="T4" fmla="*/ 42 w 77"/>
                  <a:gd name="T5" fmla="*/ 0 h 30"/>
                  <a:gd name="T6" fmla="*/ 76 w 77"/>
                  <a:gd name="T7" fmla="*/ 20 h 30"/>
                  <a:gd name="T8" fmla="*/ 33 w 7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30"/>
                  <a:gd name="T17" fmla="*/ 77 w 7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30">
                    <a:moveTo>
                      <a:pt x="33" y="29"/>
                    </a:moveTo>
                    <a:lnTo>
                      <a:pt x="0" y="5"/>
                    </a:lnTo>
                    <a:lnTo>
                      <a:pt x="42" y="0"/>
                    </a:lnTo>
                    <a:lnTo>
                      <a:pt x="76" y="20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4" name="Freeform 1523"/>
              <p:cNvSpPr>
                <a:spLocks/>
              </p:cNvSpPr>
              <p:nvPr/>
            </p:nvSpPr>
            <p:spPr bwMode="auto">
              <a:xfrm>
                <a:off x="4905" y="2313"/>
                <a:ext cx="79" cy="25"/>
              </a:xfrm>
              <a:custGeom>
                <a:avLst/>
                <a:gdLst>
                  <a:gd name="T0" fmla="*/ 33 w 79"/>
                  <a:gd name="T1" fmla="*/ 24 h 25"/>
                  <a:gd name="T2" fmla="*/ 0 w 79"/>
                  <a:gd name="T3" fmla="*/ 10 h 25"/>
                  <a:gd name="T4" fmla="*/ 44 w 79"/>
                  <a:gd name="T5" fmla="*/ 0 h 25"/>
                  <a:gd name="T6" fmla="*/ 78 w 79"/>
                  <a:gd name="T7" fmla="*/ 14 h 25"/>
                  <a:gd name="T8" fmla="*/ 33 w 7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5"/>
                  <a:gd name="T17" fmla="*/ 79 w 7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8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5" name="Freeform 1524"/>
              <p:cNvSpPr>
                <a:spLocks/>
              </p:cNvSpPr>
              <p:nvPr/>
            </p:nvSpPr>
            <p:spPr bwMode="auto">
              <a:xfrm>
                <a:off x="3921" y="2135"/>
                <a:ext cx="79" cy="107"/>
              </a:xfrm>
              <a:custGeom>
                <a:avLst/>
                <a:gdLst>
                  <a:gd name="T0" fmla="*/ 34 w 79"/>
                  <a:gd name="T1" fmla="*/ 96 h 107"/>
                  <a:gd name="T2" fmla="*/ 0 w 79"/>
                  <a:gd name="T3" fmla="*/ 106 h 107"/>
                  <a:gd name="T4" fmla="*/ 44 w 79"/>
                  <a:gd name="T5" fmla="*/ 39 h 107"/>
                  <a:gd name="T6" fmla="*/ 78 w 79"/>
                  <a:gd name="T7" fmla="*/ 0 h 107"/>
                  <a:gd name="T8" fmla="*/ 34 w 79"/>
                  <a:gd name="T9" fmla="*/ 96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07"/>
                  <a:gd name="T17" fmla="*/ 79 w 79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07">
                    <a:moveTo>
                      <a:pt x="34" y="96"/>
                    </a:moveTo>
                    <a:lnTo>
                      <a:pt x="0" y="106"/>
                    </a:lnTo>
                    <a:lnTo>
                      <a:pt x="44" y="39"/>
                    </a:lnTo>
                    <a:lnTo>
                      <a:pt x="78" y="0"/>
                    </a:lnTo>
                    <a:lnTo>
                      <a:pt x="34" y="9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6" name="Freeform 1525"/>
              <p:cNvSpPr>
                <a:spLocks/>
              </p:cNvSpPr>
              <p:nvPr/>
            </p:nvSpPr>
            <p:spPr bwMode="auto">
              <a:xfrm>
                <a:off x="4473" y="2198"/>
                <a:ext cx="73" cy="82"/>
              </a:xfrm>
              <a:custGeom>
                <a:avLst/>
                <a:gdLst>
                  <a:gd name="T0" fmla="*/ 29 w 73"/>
                  <a:gd name="T1" fmla="*/ 72 h 82"/>
                  <a:gd name="T2" fmla="*/ 0 w 73"/>
                  <a:gd name="T3" fmla="*/ 0 h 82"/>
                  <a:gd name="T4" fmla="*/ 38 w 73"/>
                  <a:gd name="T5" fmla="*/ 38 h 82"/>
                  <a:gd name="T6" fmla="*/ 72 w 73"/>
                  <a:gd name="T7" fmla="*/ 81 h 82"/>
                  <a:gd name="T8" fmla="*/ 29 w 73"/>
                  <a:gd name="T9" fmla="*/ 72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2"/>
                  <a:gd name="T17" fmla="*/ 73 w 7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2">
                    <a:moveTo>
                      <a:pt x="29" y="72"/>
                    </a:moveTo>
                    <a:lnTo>
                      <a:pt x="0" y="0"/>
                    </a:lnTo>
                    <a:lnTo>
                      <a:pt x="38" y="38"/>
                    </a:lnTo>
                    <a:lnTo>
                      <a:pt x="72" y="81"/>
                    </a:lnTo>
                    <a:lnTo>
                      <a:pt x="29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7" name="Freeform 1526"/>
              <p:cNvSpPr>
                <a:spLocks/>
              </p:cNvSpPr>
              <p:nvPr/>
            </p:nvSpPr>
            <p:spPr bwMode="auto">
              <a:xfrm>
                <a:off x="4651" y="2313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8" name="Freeform 1527"/>
              <p:cNvSpPr>
                <a:spLocks/>
              </p:cNvSpPr>
              <p:nvPr/>
            </p:nvSpPr>
            <p:spPr bwMode="auto">
              <a:xfrm>
                <a:off x="3543" y="2313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9" name="Freeform 1528"/>
              <p:cNvSpPr>
                <a:spLocks/>
              </p:cNvSpPr>
              <p:nvPr/>
            </p:nvSpPr>
            <p:spPr bwMode="auto">
              <a:xfrm>
                <a:off x="3801" y="2308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9 w 73"/>
                  <a:gd name="T5" fmla="*/ 0 h 30"/>
                  <a:gd name="T6" fmla="*/ 72 w 73"/>
                  <a:gd name="T7" fmla="*/ 10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72" y="10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0" name="Freeform 1529"/>
              <p:cNvSpPr>
                <a:spLocks/>
              </p:cNvSpPr>
              <p:nvPr/>
            </p:nvSpPr>
            <p:spPr bwMode="auto">
              <a:xfrm>
                <a:off x="4983" y="2318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1" name="Freeform 1530"/>
              <p:cNvSpPr>
                <a:spLocks/>
              </p:cNvSpPr>
              <p:nvPr/>
            </p:nvSpPr>
            <p:spPr bwMode="auto">
              <a:xfrm>
                <a:off x="4503" y="2270"/>
                <a:ext cx="73" cy="44"/>
              </a:xfrm>
              <a:custGeom>
                <a:avLst/>
                <a:gdLst>
                  <a:gd name="T0" fmla="*/ 33 w 73"/>
                  <a:gd name="T1" fmla="*/ 43 h 44"/>
                  <a:gd name="T2" fmla="*/ 0 w 73"/>
                  <a:gd name="T3" fmla="*/ 0 h 44"/>
                  <a:gd name="T4" fmla="*/ 43 w 73"/>
                  <a:gd name="T5" fmla="*/ 9 h 44"/>
                  <a:gd name="T6" fmla="*/ 72 w 73"/>
                  <a:gd name="T7" fmla="*/ 38 h 44"/>
                  <a:gd name="T8" fmla="*/ 33 w 73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4"/>
                  <a:gd name="T17" fmla="*/ 73 w 7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4">
                    <a:moveTo>
                      <a:pt x="33" y="43"/>
                    </a:moveTo>
                    <a:lnTo>
                      <a:pt x="0" y="0"/>
                    </a:lnTo>
                    <a:lnTo>
                      <a:pt x="43" y="9"/>
                    </a:lnTo>
                    <a:lnTo>
                      <a:pt x="72" y="38"/>
                    </a:lnTo>
                    <a:lnTo>
                      <a:pt x="33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2" name="Freeform 1531"/>
              <p:cNvSpPr>
                <a:spLocks/>
              </p:cNvSpPr>
              <p:nvPr/>
            </p:nvSpPr>
            <p:spPr bwMode="auto">
              <a:xfrm>
                <a:off x="4315" y="1862"/>
                <a:ext cx="73" cy="164"/>
              </a:xfrm>
              <a:custGeom>
                <a:avLst/>
                <a:gdLst>
                  <a:gd name="T0" fmla="*/ 33 w 73"/>
                  <a:gd name="T1" fmla="*/ 10 h 164"/>
                  <a:gd name="T2" fmla="*/ 0 w 73"/>
                  <a:gd name="T3" fmla="*/ 0 h 164"/>
                  <a:gd name="T4" fmla="*/ 38 w 73"/>
                  <a:gd name="T5" fmla="*/ 158 h 164"/>
                  <a:gd name="T6" fmla="*/ 72 w 73"/>
                  <a:gd name="T7" fmla="*/ 163 h 164"/>
                  <a:gd name="T8" fmla="*/ 33 w 73"/>
                  <a:gd name="T9" fmla="*/ 10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64"/>
                  <a:gd name="T17" fmla="*/ 73 w 73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64">
                    <a:moveTo>
                      <a:pt x="33" y="10"/>
                    </a:moveTo>
                    <a:lnTo>
                      <a:pt x="0" y="0"/>
                    </a:lnTo>
                    <a:lnTo>
                      <a:pt x="38" y="158"/>
                    </a:lnTo>
                    <a:lnTo>
                      <a:pt x="72" y="163"/>
                    </a:lnTo>
                    <a:lnTo>
                      <a:pt x="33" y="1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3" name="Freeform 1532"/>
              <p:cNvSpPr>
                <a:spLocks/>
              </p:cNvSpPr>
              <p:nvPr/>
            </p:nvSpPr>
            <p:spPr bwMode="auto">
              <a:xfrm>
                <a:off x="4723" y="231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4" name="Freeform 1533"/>
              <p:cNvSpPr>
                <a:spLocks/>
              </p:cNvSpPr>
              <p:nvPr/>
            </p:nvSpPr>
            <p:spPr bwMode="auto">
              <a:xfrm>
                <a:off x="4439" y="2092"/>
                <a:ext cx="73" cy="145"/>
              </a:xfrm>
              <a:custGeom>
                <a:avLst/>
                <a:gdLst>
                  <a:gd name="T0" fmla="*/ 34 w 73"/>
                  <a:gd name="T1" fmla="*/ 106 h 145"/>
                  <a:gd name="T2" fmla="*/ 0 w 73"/>
                  <a:gd name="T3" fmla="*/ 0 h 145"/>
                  <a:gd name="T4" fmla="*/ 44 w 73"/>
                  <a:gd name="T5" fmla="*/ 82 h 145"/>
                  <a:gd name="T6" fmla="*/ 72 w 73"/>
                  <a:gd name="T7" fmla="*/ 144 h 145"/>
                  <a:gd name="T8" fmla="*/ 34 w 73"/>
                  <a:gd name="T9" fmla="*/ 106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5"/>
                  <a:gd name="T17" fmla="*/ 73 w 73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5">
                    <a:moveTo>
                      <a:pt x="34" y="106"/>
                    </a:moveTo>
                    <a:lnTo>
                      <a:pt x="0" y="0"/>
                    </a:lnTo>
                    <a:lnTo>
                      <a:pt x="44" y="82"/>
                    </a:lnTo>
                    <a:lnTo>
                      <a:pt x="72" y="144"/>
                    </a:lnTo>
                    <a:lnTo>
                      <a:pt x="34" y="10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5" name="Freeform 1534"/>
              <p:cNvSpPr>
                <a:spLocks/>
              </p:cNvSpPr>
              <p:nvPr/>
            </p:nvSpPr>
            <p:spPr bwMode="auto">
              <a:xfrm>
                <a:off x="4056" y="1862"/>
                <a:ext cx="73" cy="169"/>
              </a:xfrm>
              <a:custGeom>
                <a:avLst/>
                <a:gdLst>
                  <a:gd name="T0" fmla="*/ 33 w 73"/>
                  <a:gd name="T1" fmla="*/ 14 h 169"/>
                  <a:gd name="T2" fmla="*/ 0 w 73"/>
                  <a:gd name="T3" fmla="*/ 168 h 169"/>
                  <a:gd name="T4" fmla="*/ 43 w 73"/>
                  <a:gd name="T5" fmla="*/ 154 h 169"/>
                  <a:gd name="T6" fmla="*/ 72 w 73"/>
                  <a:gd name="T7" fmla="*/ 0 h 169"/>
                  <a:gd name="T8" fmla="*/ 33 w 73"/>
                  <a:gd name="T9" fmla="*/ 14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69"/>
                  <a:gd name="T17" fmla="*/ 73 w 73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69">
                    <a:moveTo>
                      <a:pt x="33" y="14"/>
                    </a:moveTo>
                    <a:lnTo>
                      <a:pt x="0" y="168"/>
                    </a:lnTo>
                    <a:lnTo>
                      <a:pt x="43" y="154"/>
                    </a:lnTo>
                    <a:lnTo>
                      <a:pt x="72" y="0"/>
                    </a:lnTo>
                    <a:lnTo>
                      <a:pt x="33" y="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6" name="Freeform 1535"/>
              <p:cNvSpPr>
                <a:spLocks/>
              </p:cNvSpPr>
              <p:nvPr/>
            </p:nvSpPr>
            <p:spPr bwMode="auto">
              <a:xfrm>
                <a:off x="3615" y="2318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7" name="Freeform 1536"/>
              <p:cNvSpPr>
                <a:spLocks/>
              </p:cNvSpPr>
              <p:nvPr/>
            </p:nvSpPr>
            <p:spPr bwMode="auto">
              <a:xfrm>
                <a:off x="4012" y="1876"/>
                <a:ext cx="78" cy="208"/>
              </a:xfrm>
              <a:custGeom>
                <a:avLst/>
                <a:gdLst>
                  <a:gd name="T0" fmla="*/ 34 w 78"/>
                  <a:gd name="T1" fmla="*/ 82 h 208"/>
                  <a:gd name="T2" fmla="*/ 0 w 78"/>
                  <a:gd name="T3" fmla="*/ 207 h 208"/>
                  <a:gd name="T4" fmla="*/ 44 w 78"/>
                  <a:gd name="T5" fmla="*/ 154 h 208"/>
                  <a:gd name="T6" fmla="*/ 77 w 78"/>
                  <a:gd name="T7" fmla="*/ 0 h 208"/>
                  <a:gd name="T8" fmla="*/ 34 w 78"/>
                  <a:gd name="T9" fmla="*/ 82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08"/>
                  <a:gd name="T17" fmla="*/ 78 w 78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08">
                    <a:moveTo>
                      <a:pt x="34" y="82"/>
                    </a:moveTo>
                    <a:lnTo>
                      <a:pt x="0" y="207"/>
                    </a:lnTo>
                    <a:lnTo>
                      <a:pt x="44" y="154"/>
                    </a:lnTo>
                    <a:lnTo>
                      <a:pt x="77" y="0"/>
                    </a:lnTo>
                    <a:lnTo>
                      <a:pt x="34" y="8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8" name="Freeform 1537"/>
              <p:cNvSpPr>
                <a:spLocks/>
              </p:cNvSpPr>
              <p:nvPr/>
            </p:nvSpPr>
            <p:spPr bwMode="auto">
              <a:xfrm>
                <a:off x="5055" y="2318"/>
                <a:ext cx="73" cy="30"/>
              </a:xfrm>
              <a:custGeom>
                <a:avLst/>
                <a:gdLst>
                  <a:gd name="T0" fmla="*/ 28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8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8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9" name="Freeform 1538"/>
              <p:cNvSpPr>
                <a:spLocks/>
              </p:cNvSpPr>
              <p:nvPr/>
            </p:nvSpPr>
            <p:spPr bwMode="auto">
              <a:xfrm>
                <a:off x="4795" y="232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0" name="Freeform 1539"/>
              <p:cNvSpPr>
                <a:spLocks/>
              </p:cNvSpPr>
              <p:nvPr/>
            </p:nvSpPr>
            <p:spPr bwMode="auto">
              <a:xfrm>
                <a:off x="3687" y="232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1" name="Freeform 1540"/>
              <p:cNvSpPr>
                <a:spLocks/>
              </p:cNvSpPr>
              <p:nvPr/>
            </p:nvSpPr>
            <p:spPr bwMode="auto">
              <a:xfrm>
                <a:off x="3427" y="232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2" name="Freeform 1541"/>
              <p:cNvSpPr>
                <a:spLocks/>
              </p:cNvSpPr>
              <p:nvPr/>
            </p:nvSpPr>
            <p:spPr bwMode="auto">
              <a:xfrm>
                <a:off x="5127" y="2323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3" name="Freeform 1542"/>
              <p:cNvSpPr>
                <a:spLocks/>
              </p:cNvSpPr>
              <p:nvPr/>
            </p:nvSpPr>
            <p:spPr bwMode="auto">
              <a:xfrm>
                <a:off x="4867" y="2323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9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4" name="Freeform 1543"/>
              <p:cNvSpPr>
                <a:spLocks/>
              </p:cNvSpPr>
              <p:nvPr/>
            </p:nvSpPr>
            <p:spPr bwMode="auto">
              <a:xfrm>
                <a:off x="3873" y="2289"/>
                <a:ext cx="73" cy="39"/>
              </a:xfrm>
              <a:custGeom>
                <a:avLst/>
                <a:gdLst>
                  <a:gd name="T0" fmla="*/ 29 w 73"/>
                  <a:gd name="T1" fmla="*/ 38 h 39"/>
                  <a:gd name="T2" fmla="*/ 0 w 73"/>
                  <a:gd name="T3" fmla="*/ 29 h 39"/>
                  <a:gd name="T4" fmla="*/ 39 w 73"/>
                  <a:gd name="T5" fmla="*/ 0 h 39"/>
                  <a:gd name="T6" fmla="*/ 72 w 73"/>
                  <a:gd name="T7" fmla="*/ 5 h 39"/>
                  <a:gd name="T8" fmla="*/ 29 w 73"/>
                  <a:gd name="T9" fmla="*/ 38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9"/>
                  <a:gd name="T17" fmla="*/ 73 w 7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9">
                    <a:moveTo>
                      <a:pt x="29" y="38"/>
                    </a:moveTo>
                    <a:lnTo>
                      <a:pt x="0" y="29"/>
                    </a:lnTo>
                    <a:lnTo>
                      <a:pt x="39" y="0"/>
                    </a:lnTo>
                    <a:lnTo>
                      <a:pt x="72" y="5"/>
                    </a:lnTo>
                    <a:lnTo>
                      <a:pt x="29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5" name="Freeform 1544"/>
              <p:cNvSpPr>
                <a:spLocks/>
              </p:cNvSpPr>
              <p:nvPr/>
            </p:nvSpPr>
            <p:spPr bwMode="auto">
              <a:xfrm>
                <a:off x="4535" y="2308"/>
                <a:ext cx="73" cy="35"/>
              </a:xfrm>
              <a:custGeom>
                <a:avLst/>
                <a:gdLst>
                  <a:gd name="T0" fmla="*/ 29 w 73"/>
                  <a:gd name="T1" fmla="*/ 34 h 35"/>
                  <a:gd name="T2" fmla="*/ 0 w 73"/>
                  <a:gd name="T3" fmla="*/ 5 h 35"/>
                  <a:gd name="T4" fmla="*/ 39 w 73"/>
                  <a:gd name="T5" fmla="*/ 0 h 35"/>
                  <a:gd name="T6" fmla="*/ 72 w 73"/>
                  <a:gd name="T7" fmla="*/ 24 h 35"/>
                  <a:gd name="T8" fmla="*/ 29 w 73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5"/>
                  <a:gd name="T17" fmla="*/ 73 w 7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5">
                    <a:moveTo>
                      <a:pt x="29" y="34"/>
                    </a:moveTo>
                    <a:lnTo>
                      <a:pt x="0" y="5"/>
                    </a:lnTo>
                    <a:lnTo>
                      <a:pt x="39" y="0"/>
                    </a:lnTo>
                    <a:lnTo>
                      <a:pt x="72" y="24"/>
                    </a:lnTo>
                    <a:lnTo>
                      <a:pt x="29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6" name="Freeform 1545"/>
              <p:cNvSpPr>
                <a:spLocks/>
              </p:cNvSpPr>
              <p:nvPr/>
            </p:nvSpPr>
            <p:spPr bwMode="auto">
              <a:xfrm>
                <a:off x="3759" y="2323"/>
                <a:ext cx="73" cy="29"/>
              </a:xfrm>
              <a:custGeom>
                <a:avLst/>
                <a:gdLst>
                  <a:gd name="T0" fmla="*/ 34 w 73"/>
                  <a:gd name="T1" fmla="*/ 28 h 29"/>
                  <a:gd name="T2" fmla="*/ 0 w 73"/>
                  <a:gd name="T3" fmla="*/ 14 h 29"/>
                  <a:gd name="T4" fmla="*/ 43 w 73"/>
                  <a:gd name="T5" fmla="*/ 0 h 29"/>
                  <a:gd name="T6" fmla="*/ 72 w 73"/>
                  <a:gd name="T7" fmla="*/ 14 h 29"/>
                  <a:gd name="T8" fmla="*/ 34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4" y="28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7" name="Freeform 1546"/>
              <p:cNvSpPr>
                <a:spLocks/>
              </p:cNvSpPr>
              <p:nvPr/>
            </p:nvSpPr>
            <p:spPr bwMode="auto">
              <a:xfrm>
                <a:off x="3912" y="2227"/>
                <a:ext cx="77" cy="68"/>
              </a:xfrm>
              <a:custGeom>
                <a:avLst/>
                <a:gdLst>
                  <a:gd name="T0" fmla="*/ 33 w 77"/>
                  <a:gd name="T1" fmla="*/ 67 h 68"/>
                  <a:gd name="T2" fmla="*/ 0 w 77"/>
                  <a:gd name="T3" fmla="*/ 62 h 68"/>
                  <a:gd name="T4" fmla="*/ 43 w 77"/>
                  <a:gd name="T5" fmla="*/ 4 h 68"/>
                  <a:gd name="T6" fmla="*/ 76 w 77"/>
                  <a:gd name="T7" fmla="*/ 0 h 68"/>
                  <a:gd name="T8" fmla="*/ 33 w 77"/>
                  <a:gd name="T9" fmla="*/ 6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68"/>
                  <a:gd name="T17" fmla="*/ 77 w 7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68">
                    <a:moveTo>
                      <a:pt x="33" y="67"/>
                    </a:moveTo>
                    <a:lnTo>
                      <a:pt x="0" y="62"/>
                    </a:lnTo>
                    <a:lnTo>
                      <a:pt x="43" y="4"/>
                    </a:lnTo>
                    <a:lnTo>
                      <a:pt x="76" y="0"/>
                    </a:lnTo>
                    <a:lnTo>
                      <a:pt x="33" y="6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8" name="Freeform 1547"/>
              <p:cNvSpPr>
                <a:spLocks/>
              </p:cNvSpPr>
              <p:nvPr/>
            </p:nvSpPr>
            <p:spPr bwMode="auto">
              <a:xfrm>
                <a:off x="3499" y="232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9" name="Freeform 1548"/>
              <p:cNvSpPr>
                <a:spLocks/>
              </p:cNvSpPr>
              <p:nvPr/>
            </p:nvSpPr>
            <p:spPr bwMode="auto">
              <a:xfrm>
                <a:off x="4607" y="2323"/>
                <a:ext cx="73" cy="29"/>
              </a:xfrm>
              <a:custGeom>
                <a:avLst/>
                <a:gdLst>
                  <a:gd name="T0" fmla="*/ 34 w 73"/>
                  <a:gd name="T1" fmla="*/ 28 h 29"/>
                  <a:gd name="T2" fmla="*/ 0 w 73"/>
                  <a:gd name="T3" fmla="*/ 9 h 29"/>
                  <a:gd name="T4" fmla="*/ 44 w 73"/>
                  <a:gd name="T5" fmla="*/ 0 h 29"/>
                  <a:gd name="T6" fmla="*/ 72 w 73"/>
                  <a:gd name="T7" fmla="*/ 14 h 29"/>
                  <a:gd name="T8" fmla="*/ 34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4" y="28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0" name="Freeform 1549"/>
              <p:cNvSpPr>
                <a:spLocks/>
              </p:cNvSpPr>
              <p:nvPr/>
            </p:nvSpPr>
            <p:spPr bwMode="auto">
              <a:xfrm>
                <a:off x="4939" y="232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1" name="Freeform 1550"/>
              <p:cNvSpPr>
                <a:spLocks/>
              </p:cNvSpPr>
              <p:nvPr/>
            </p:nvSpPr>
            <p:spPr bwMode="auto">
              <a:xfrm>
                <a:off x="4411" y="1972"/>
                <a:ext cx="73" cy="203"/>
              </a:xfrm>
              <a:custGeom>
                <a:avLst/>
                <a:gdLst>
                  <a:gd name="T0" fmla="*/ 28 w 73"/>
                  <a:gd name="T1" fmla="*/ 120 h 203"/>
                  <a:gd name="T2" fmla="*/ 0 w 73"/>
                  <a:gd name="T3" fmla="*/ 0 h 203"/>
                  <a:gd name="T4" fmla="*/ 38 w 73"/>
                  <a:gd name="T5" fmla="*/ 130 h 203"/>
                  <a:gd name="T6" fmla="*/ 72 w 73"/>
                  <a:gd name="T7" fmla="*/ 202 h 203"/>
                  <a:gd name="T8" fmla="*/ 28 w 73"/>
                  <a:gd name="T9" fmla="*/ 120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3"/>
                  <a:gd name="T17" fmla="*/ 73 w 73"/>
                  <a:gd name="T18" fmla="*/ 203 h 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3">
                    <a:moveTo>
                      <a:pt x="28" y="120"/>
                    </a:moveTo>
                    <a:lnTo>
                      <a:pt x="0" y="0"/>
                    </a:lnTo>
                    <a:lnTo>
                      <a:pt x="38" y="130"/>
                    </a:lnTo>
                    <a:lnTo>
                      <a:pt x="72" y="202"/>
                    </a:lnTo>
                    <a:lnTo>
                      <a:pt x="28" y="1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2" name="Freeform 1551"/>
              <p:cNvSpPr>
                <a:spLocks/>
              </p:cNvSpPr>
              <p:nvPr/>
            </p:nvSpPr>
            <p:spPr bwMode="auto">
              <a:xfrm>
                <a:off x="4679" y="2327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0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3" name="Freeform 1552"/>
              <p:cNvSpPr>
                <a:spLocks/>
              </p:cNvSpPr>
              <p:nvPr/>
            </p:nvSpPr>
            <p:spPr bwMode="auto">
              <a:xfrm>
                <a:off x="3571" y="2327"/>
                <a:ext cx="78" cy="30"/>
              </a:xfrm>
              <a:custGeom>
                <a:avLst/>
                <a:gdLst>
                  <a:gd name="T0" fmla="*/ 34 w 78"/>
                  <a:gd name="T1" fmla="*/ 29 h 30"/>
                  <a:gd name="T2" fmla="*/ 0 w 78"/>
                  <a:gd name="T3" fmla="*/ 15 h 30"/>
                  <a:gd name="T4" fmla="*/ 43 w 78"/>
                  <a:gd name="T5" fmla="*/ 0 h 30"/>
                  <a:gd name="T6" fmla="*/ 77 w 78"/>
                  <a:gd name="T7" fmla="*/ 15 h 30"/>
                  <a:gd name="T8" fmla="*/ 34 w 78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30"/>
                  <a:gd name="T17" fmla="*/ 78 w 7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7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4" name="Freeform 1553"/>
              <p:cNvSpPr>
                <a:spLocks/>
              </p:cNvSpPr>
              <p:nvPr/>
            </p:nvSpPr>
            <p:spPr bwMode="auto">
              <a:xfrm>
                <a:off x="3831" y="2318"/>
                <a:ext cx="73" cy="34"/>
              </a:xfrm>
              <a:custGeom>
                <a:avLst/>
                <a:gdLst>
                  <a:gd name="T0" fmla="*/ 34 w 73"/>
                  <a:gd name="T1" fmla="*/ 33 h 34"/>
                  <a:gd name="T2" fmla="*/ 0 w 73"/>
                  <a:gd name="T3" fmla="*/ 19 h 34"/>
                  <a:gd name="T4" fmla="*/ 43 w 73"/>
                  <a:gd name="T5" fmla="*/ 0 h 34"/>
                  <a:gd name="T6" fmla="*/ 72 w 73"/>
                  <a:gd name="T7" fmla="*/ 9 h 34"/>
                  <a:gd name="T8" fmla="*/ 34 w 73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4"/>
                  <a:gd name="T17" fmla="*/ 73 w 7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4">
                    <a:moveTo>
                      <a:pt x="34" y="33"/>
                    </a:moveTo>
                    <a:lnTo>
                      <a:pt x="0" y="19"/>
                    </a:lnTo>
                    <a:lnTo>
                      <a:pt x="43" y="0"/>
                    </a:lnTo>
                    <a:lnTo>
                      <a:pt x="72" y="9"/>
                    </a:lnTo>
                    <a:lnTo>
                      <a:pt x="3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5" name="Freeform 1554"/>
              <p:cNvSpPr>
                <a:spLocks/>
              </p:cNvSpPr>
              <p:nvPr/>
            </p:nvSpPr>
            <p:spPr bwMode="auto">
              <a:xfrm>
                <a:off x="5011" y="233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6" name="Freeform 1555"/>
              <p:cNvSpPr>
                <a:spLocks/>
              </p:cNvSpPr>
              <p:nvPr/>
            </p:nvSpPr>
            <p:spPr bwMode="auto">
              <a:xfrm>
                <a:off x="4348" y="1872"/>
                <a:ext cx="73" cy="178"/>
              </a:xfrm>
              <a:custGeom>
                <a:avLst/>
                <a:gdLst>
                  <a:gd name="T0" fmla="*/ 29 w 73"/>
                  <a:gd name="T1" fmla="*/ 19 h 178"/>
                  <a:gd name="T2" fmla="*/ 0 w 73"/>
                  <a:gd name="T3" fmla="*/ 0 h 178"/>
                  <a:gd name="T4" fmla="*/ 39 w 73"/>
                  <a:gd name="T5" fmla="*/ 153 h 178"/>
                  <a:gd name="T6" fmla="*/ 72 w 73"/>
                  <a:gd name="T7" fmla="*/ 177 h 178"/>
                  <a:gd name="T8" fmla="*/ 29 w 73"/>
                  <a:gd name="T9" fmla="*/ 19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8"/>
                  <a:gd name="T17" fmla="*/ 73 w 73"/>
                  <a:gd name="T18" fmla="*/ 178 h 1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8">
                    <a:moveTo>
                      <a:pt x="29" y="19"/>
                    </a:moveTo>
                    <a:lnTo>
                      <a:pt x="0" y="0"/>
                    </a:lnTo>
                    <a:lnTo>
                      <a:pt x="39" y="153"/>
                    </a:lnTo>
                    <a:lnTo>
                      <a:pt x="72" y="177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7" name="Freeform 1556"/>
              <p:cNvSpPr>
                <a:spLocks/>
              </p:cNvSpPr>
              <p:nvPr/>
            </p:nvSpPr>
            <p:spPr bwMode="auto">
              <a:xfrm>
                <a:off x="4751" y="233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8" name="Freeform 1557"/>
              <p:cNvSpPr>
                <a:spLocks/>
              </p:cNvSpPr>
              <p:nvPr/>
            </p:nvSpPr>
            <p:spPr bwMode="auto">
              <a:xfrm>
                <a:off x="3648" y="2332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9" name="Freeform 1558"/>
              <p:cNvSpPr>
                <a:spLocks/>
              </p:cNvSpPr>
              <p:nvPr/>
            </p:nvSpPr>
            <p:spPr bwMode="auto">
              <a:xfrm>
                <a:off x="4463" y="2255"/>
                <a:ext cx="73" cy="59"/>
              </a:xfrm>
              <a:custGeom>
                <a:avLst/>
                <a:gdLst>
                  <a:gd name="T0" fmla="*/ 29 w 73"/>
                  <a:gd name="T1" fmla="*/ 58 h 59"/>
                  <a:gd name="T2" fmla="*/ 0 w 73"/>
                  <a:gd name="T3" fmla="*/ 0 h 59"/>
                  <a:gd name="T4" fmla="*/ 39 w 73"/>
                  <a:gd name="T5" fmla="*/ 15 h 59"/>
                  <a:gd name="T6" fmla="*/ 72 w 73"/>
                  <a:gd name="T7" fmla="*/ 58 h 59"/>
                  <a:gd name="T8" fmla="*/ 29 w 73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9"/>
                  <a:gd name="T17" fmla="*/ 73 w 7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9">
                    <a:moveTo>
                      <a:pt x="29" y="58"/>
                    </a:moveTo>
                    <a:lnTo>
                      <a:pt x="0" y="0"/>
                    </a:lnTo>
                    <a:lnTo>
                      <a:pt x="39" y="15"/>
                    </a:lnTo>
                    <a:lnTo>
                      <a:pt x="72" y="58"/>
                    </a:lnTo>
                    <a:lnTo>
                      <a:pt x="29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0" name="Freeform 1559"/>
              <p:cNvSpPr>
                <a:spLocks/>
              </p:cNvSpPr>
              <p:nvPr/>
            </p:nvSpPr>
            <p:spPr bwMode="auto">
              <a:xfrm>
                <a:off x="3964" y="1982"/>
                <a:ext cx="73" cy="193"/>
              </a:xfrm>
              <a:custGeom>
                <a:avLst/>
                <a:gdLst>
                  <a:gd name="T0" fmla="*/ 34 w 73"/>
                  <a:gd name="T1" fmla="*/ 153 h 193"/>
                  <a:gd name="T2" fmla="*/ 0 w 73"/>
                  <a:gd name="T3" fmla="*/ 192 h 193"/>
                  <a:gd name="T4" fmla="*/ 44 w 73"/>
                  <a:gd name="T5" fmla="*/ 91 h 193"/>
                  <a:gd name="T6" fmla="*/ 72 w 73"/>
                  <a:gd name="T7" fmla="*/ 0 h 193"/>
                  <a:gd name="T8" fmla="*/ 34 w 73"/>
                  <a:gd name="T9" fmla="*/ 153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3"/>
                  <a:gd name="T17" fmla="*/ 73 w 73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3">
                    <a:moveTo>
                      <a:pt x="34" y="153"/>
                    </a:moveTo>
                    <a:lnTo>
                      <a:pt x="0" y="192"/>
                    </a:lnTo>
                    <a:lnTo>
                      <a:pt x="44" y="91"/>
                    </a:lnTo>
                    <a:lnTo>
                      <a:pt x="72" y="0"/>
                    </a:lnTo>
                    <a:lnTo>
                      <a:pt x="34" y="1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1" name="Freeform 1560"/>
              <p:cNvSpPr>
                <a:spLocks/>
              </p:cNvSpPr>
              <p:nvPr/>
            </p:nvSpPr>
            <p:spPr bwMode="auto">
              <a:xfrm>
                <a:off x="5083" y="2332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4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2" name="Freeform 1561"/>
              <p:cNvSpPr>
                <a:spLocks/>
              </p:cNvSpPr>
              <p:nvPr/>
            </p:nvSpPr>
            <p:spPr bwMode="auto">
              <a:xfrm>
                <a:off x="4823" y="233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3" name="Freeform 1562"/>
              <p:cNvSpPr>
                <a:spLocks/>
              </p:cNvSpPr>
              <p:nvPr/>
            </p:nvSpPr>
            <p:spPr bwMode="auto">
              <a:xfrm>
                <a:off x="4377" y="1891"/>
                <a:ext cx="73" cy="212"/>
              </a:xfrm>
              <a:custGeom>
                <a:avLst/>
                <a:gdLst>
                  <a:gd name="T0" fmla="*/ 34 w 73"/>
                  <a:gd name="T1" fmla="*/ 81 h 212"/>
                  <a:gd name="T2" fmla="*/ 0 w 73"/>
                  <a:gd name="T3" fmla="*/ 0 h 212"/>
                  <a:gd name="T4" fmla="*/ 43 w 73"/>
                  <a:gd name="T5" fmla="*/ 158 h 212"/>
                  <a:gd name="T6" fmla="*/ 72 w 73"/>
                  <a:gd name="T7" fmla="*/ 211 h 212"/>
                  <a:gd name="T8" fmla="*/ 34 w 73"/>
                  <a:gd name="T9" fmla="*/ 81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12"/>
                  <a:gd name="T17" fmla="*/ 73 w 73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12">
                    <a:moveTo>
                      <a:pt x="34" y="81"/>
                    </a:moveTo>
                    <a:lnTo>
                      <a:pt x="0" y="0"/>
                    </a:lnTo>
                    <a:lnTo>
                      <a:pt x="43" y="158"/>
                    </a:lnTo>
                    <a:lnTo>
                      <a:pt x="72" y="211"/>
                    </a:lnTo>
                    <a:lnTo>
                      <a:pt x="34" y="8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4" name="Freeform 1563"/>
              <p:cNvSpPr>
                <a:spLocks/>
              </p:cNvSpPr>
              <p:nvPr/>
            </p:nvSpPr>
            <p:spPr bwMode="auto">
              <a:xfrm>
                <a:off x="3720" y="2337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5" name="Freeform 1564"/>
              <p:cNvSpPr>
                <a:spLocks/>
              </p:cNvSpPr>
              <p:nvPr/>
            </p:nvSpPr>
            <p:spPr bwMode="auto">
              <a:xfrm>
                <a:off x="4431" y="2155"/>
                <a:ext cx="73" cy="116"/>
              </a:xfrm>
              <a:custGeom>
                <a:avLst/>
                <a:gdLst>
                  <a:gd name="T0" fmla="*/ 33 w 73"/>
                  <a:gd name="T1" fmla="*/ 100 h 116"/>
                  <a:gd name="T2" fmla="*/ 0 w 73"/>
                  <a:gd name="T3" fmla="*/ 0 h 116"/>
                  <a:gd name="T4" fmla="*/ 43 w 73"/>
                  <a:gd name="T5" fmla="*/ 43 h 116"/>
                  <a:gd name="T6" fmla="*/ 72 w 73"/>
                  <a:gd name="T7" fmla="*/ 115 h 116"/>
                  <a:gd name="T8" fmla="*/ 33 w 73"/>
                  <a:gd name="T9" fmla="*/ 10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16"/>
                  <a:gd name="T17" fmla="*/ 73 w 73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16">
                    <a:moveTo>
                      <a:pt x="33" y="100"/>
                    </a:moveTo>
                    <a:lnTo>
                      <a:pt x="0" y="0"/>
                    </a:lnTo>
                    <a:lnTo>
                      <a:pt x="43" y="43"/>
                    </a:lnTo>
                    <a:lnTo>
                      <a:pt x="72" y="115"/>
                    </a:lnTo>
                    <a:lnTo>
                      <a:pt x="33" y="10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6" name="Freeform 1565"/>
              <p:cNvSpPr>
                <a:spLocks/>
              </p:cNvSpPr>
              <p:nvPr/>
            </p:nvSpPr>
            <p:spPr bwMode="auto">
              <a:xfrm>
                <a:off x="3461" y="2337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7" name="Freeform 1566"/>
              <p:cNvSpPr>
                <a:spLocks/>
              </p:cNvSpPr>
              <p:nvPr/>
            </p:nvSpPr>
            <p:spPr bwMode="auto">
              <a:xfrm>
                <a:off x="4564" y="2332"/>
                <a:ext cx="78" cy="30"/>
              </a:xfrm>
              <a:custGeom>
                <a:avLst/>
                <a:gdLst>
                  <a:gd name="T0" fmla="*/ 34 w 78"/>
                  <a:gd name="T1" fmla="*/ 29 h 30"/>
                  <a:gd name="T2" fmla="*/ 0 w 78"/>
                  <a:gd name="T3" fmla="*/ 10 h 30"/>
                  <a:gd name="T4" fmla="*/ 43 w 78"/>
                  <a:gd name="T5" fmla="*/ 0 h 30"/>
                  <a:gd name="T6" fmla="*/ 77 w 78"/>
                  <a:gd name="T7" fmla="*/ 19 h 30"/>
                  <a:gd name="T8" fmla="*/ 34 w 78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30"/>
                  <a:gd name="T17" fmla="*/ 78 w 7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30">
                    <a:moveTo>
                      <a:pt x="34" y="29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7" y="19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8" name="Freeform 1567"/>
              <p:cNvSpPr>
                <a:spLocks/>
              </p:cNvSpPr>
              <p:nvPr/>
            </p:nvSpPr>
            <p:spPr bwMode="auto">
              <a:xfrm>
                <a:off x="4492" y="2313"/>
                <a:ext cx="73" cy="35"/>
              </a:xfrm>
              <a:custGeom>
                <a:avLst/>
                <a:gdLst>
                  <a:gd name="T0" fmla="*/ 34 w 73"/>
                  <a:gd name="T1" fmla="*/ 34 h 35"/>
                  <a:gd name="T2" fmla="*/ 0 w 73"/>
                  <a:gd name="T3" fmla="*/ 0 h 35"/>
                  <a:gd name="T4" fmla="*/ 43 w 73"/>
                  <a:gd name="T5" fmla="*/ 0 h 35"/>
                  <a:gd name="T6" fmla="*/ 72 w 73"/>
                  <a:gd name="T7" fmla="*/ 29 h 35"/>
                  <a:gd name="T8" fmla="*/ 34 w 73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5"/>
                  <a:gd name="T17" fmla="*/ 73 w 7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5">
                    <a:moveTo>
                      <a:pt x="34" y="3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72" y="29"/>
                    </a:lnTo>
                    <a:lnTo>
                      <a:pt x="3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9" name="Freeform 1568"/>
              <p:cNvSpPr>
                <a:spLocks/>
              </p:cNvSpPr>
              <p:nvPr/>
            </p:nvSpPr>
            <p:spPr bwMode="auto">
              <a:xfrm>
                <a:off x="4895" y="2337"/>
                <a:ext cx="78" cy="30"/>
              </a:xfrm>
              <a:custGeom>
                <a:avLst/>
                <a:gdLst>
                  <a:gd name="T0" fmla="*/ 34 w 78"/>
                  <a:gd name="T1" fmla="*/ 29 h 30"/>
                  <a:gd name="T2" fmla="*/ 0 w 78"/>
                  <a:gd name="T3" fmla="*/ 14 h 30"/>
                  <a:gd name="T4" fmla="*/ 43 w 78"/>
                  <a:gd name="T5" fmla="*/ 0 h 30"/>
                  <a:gd name="T6" fmla="*/ 77 w 78"/>
                  <a:gd name="T7" fmla="*/ 14 h 30"/>
                  <a:gd name="T8" fmla="*/ 34 w 78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30"/>
                  <a:gd name="T17" fmla="*/ 78 w 7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7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0" name="Freeform 1569"/>
              <p:cNvSpPr>
                <a:spLocks/>
              </p:cNvSpPr>
              <p:nvPr/>
            </p:nvSpPr>
            <p:spPr bwMode="auto">
              <a:xfrm>
                <a:off x="3955" y="2107"/>
                <a:ext cx="73" cy="125"/>
              </a:xfrm>
              <a:custGeom>
                <a:avLst/>
                <a:gdLst>
                  <a:gd name="T0" fmla="*/ 33 w 73"/>
                  <a:gd name="T1" fmla="*/ 120 h 125"/>
                  <a:gd name="T2" fmla="*/ 0 w 73"/>
                  <a:gd name="T3" fmla="*/ 124 h 125"/>
                  <a:gd name="T4" fmla="*/ 43 w 73"/>
                  <a:gd name="T5" fmla="*/ 28 h 125"/>
                  <a:gd name="T6" fmla="*/ 72 w 73"/>
                  <a:gd name="T7" fmla="*/ 0 h 125"/>
                  <a:gd name="T8" fmla="*/ 33 w 73"/>
                  <a:gd name="T9" fmla="*/ 12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25"/>
                  <a:gd name="T17" fmla="*/ 73 w 73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25">
                    <a:moveTo>
                      <a:pt x="33" y="120"/>
                    </a:moveTo>
                    <a:lnTo>
                      <a:pt x="0" y="124"/>
                    </a:lnTo>
                    <a:lnTo>
                      <a:pt x="43" y="28"/>
                    </a:lnTo>
                    <a:lnTo>
                      <a:pt x="72" y="0"/>
                    </a:lnTo>
                    <a:lnTo>
                      <a:pt x="33" y="1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1" name="Freeform 1570"/>
              <p:cNvSpPr>
                <a:spLocks/>
              </p:cNvSpPr>
              <p:nvPr/>
            </p:nvSpPr>
            <p:spPr bwMode="auto">
              <a:xfrm>
                <a:off x="4641" y="2337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9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9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2" name="Freeform 1571"/>
              <p:cNvSpPr>
                <a:spLocks/>
              </p:cNvSpPr>
              <p:nvPr/>
            </p:nvSpPr>
            <p:spPr bwMode="auto">
              <a:xfrm>
                <a:off x="3792" y="2337"/>
                <a:ext cx="73" cy="30"/>
              </a:xfrm>
              <a:custGeom>
                <a:avLst/>
                <a:gdLst>
                  <a:gd name="T0" fmla="*/ 28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8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8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3" name="Freeform 1572"/>
              <p:cNvSpPr>
                <a:spLocks/>
              </p:cNvSpPr>
              <p:nvPr/>
            </p:nvSpPr>
            <p:spPr bwMode="auto">
              <a:xfrm>
                <a:off x="3533" y="2342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4" name="Freeform 1573"/>
              <p:cNvSpPr>
                <a:spLocks/>
              </p:cNvSpPr>
              <p:nvPr/>
            </p:nvSpPr>
            <p:spPr bwMode="auto">
              <a:xfrm>
                <a:off x="3903" y="2294"/>
                <a:ext cx="77" cy="49"/>
              </a:xfrm>
              <a:custGeom>
                <a:avLst/>
                <a:gdLst>
                  <a:gd name="T0" fmla="*/ 34 w 77"/>
                  <a:gd name="T1" fmla="*/ 48 h 49"/>
                  <a:gd name="T2" fmla="*/ 0 w 77"/>
                  <a:gd name="T3" fmla="*/ 33 h 49"/>
                  <a:gd name="T4" fmla="*/ 42 w 77"/>
                  <a:gd name="T5" fmla="*/ 0 h 49"/>
                  <a:gd name="T6" fmla="*/ 76 w 77"/>
                  <a:gd name="T7" fmla="*/ 9 h 49"/>
                  <a:gd name="T8" fmla="*/ 34 w 77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49"/>
                  <a:gd name="T17" fmla="*/ 77 w 7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49">
                    <a:moveTo>
                      <a:pt x="34" y="48"/>
                    </a:moveTo>
                    <a:lnTo>
                      <a:pt x="0" y="33"/>
                    </a:lnTo>
                    <a:lnTo>
                      <a:pt x="42" y="0"/>
                    </a:lnTo>
                    <a:lnTo>
                      <a:pt x="76" y="9"/>
                    </a:lnTo>
                    <a:lnTo>
                      <a:pt x="3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5" name="Freeform 1574"/>
              <p:cNvSpPr>
                <a:spLocks/>
              </p:cNvSpPr>
              <p:nvPr/>
            </p:nvSpPr>
            <p:spPr bwMode="auto">
              <a:xfrm>
                <a:off x="4972" y="2342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6" name="Freeform 1575"/>
              <p:cNvSpPr>
                <a:spLocks/>
              </p:cNvSpPr>
              <p:nvPr/>
            </p:nvSpPr>
            <p:spPr bwMode="auto">
              <a:xfrm>
                <a:off x="4713" y="2342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7" name="Freeform 1576"/>
              <p:cNvSpPr>
                <a:spLocks/>
              </p:cNvSpPr>
              <p:nvPr/>
            </p:nvSpPr>
            <p:spPr bwMode="auto">
              <a:xfrm>
                <a:off x="3945" y="2227"/>
                <a:ext cx="73" cy="77"/>
              </a:xfrm>
              <a:custGeom>
                <a:avLst/>
                <a:gdLst>
                  <a:gd name="T0" fmla="*/ 34 w 73"/>
                  <a:gd name="T1" fmla="*/ 76 h 77"/>
                  <a:gd name="T2" fmla="*/ 0 w 73"/>
                  <a:gd name="T3" fmla="*/ 67 h 77"/>
                  <a:gd name="T4" fmla="*/ 43 w 73"/>
                  <a:gd name="T5" fmla="*/ 0 h 77"/>
                  <a:gd name="T6" fmla="*/ 72 w 73"/>
                  <a:gd name="T7" fmla="*/ 9 h 77"/>
                  <a:gd name="T8" fmla="*/ 34 w 73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77"/>
                  <a:gd name="T17" fmla="*/ 73 w 73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77">
                    <a:moveTo>
                      <a:pt x="34" y="76"/>
                    </a:moveTo>
                    <a:lnTo>
                      <a:pt x="0" y="67"/>
                    </a:lnTo>
                    <a:lnTo>
                      <a:pt x="43" y="0"/>
                    </a:lnTo>
                    <a:lnTo>
                      <a:pt x="72" y="9"/>
                    </a:lnTo>
                    <a:lnTo>
                      <a:pt x="34" y="7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8" name="Freeform 1577"/>
              <p:cNvSpPr>
                <a:spLocks/>
              </p:cNvSpPr>
              <p:nvPr/>
            </p:nvSpPr>
            <p:spPr bwMode="auto">
              <a:xfrm>
                <a:off x="3605" y="2342"/>
                <a:ext cx="72" cy="30"/>
              </a:xfrm>
              <a:custGeom>
                <a:avLst/>
                <a:gdLst>
                  <a:gd name="T0" fmla="*/ 33 w 72"/>
                  <a:gd name="T1" fmla="*/ 29 h 30"/>
                  <a:gd name="T2" fmla="*/ 0 w 72"/>
                  <a:gd name="T3" fmla="*/ 14 h 30"/>
                  <a:gd name="T4" fmla="*/ 43 w 72"/>
                  <a:gd name="T5" fmla="*/ 0 h 30"/>
                  <a:gd name="T6" fmla="*/ 71 w 72"/>
                  <a:gd name="T7" fmla="*/ 14 h 30"/>
                  <a:gd name="T8" fmla="*/ 33 w 72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1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9" name="Freeform 1578"/>
              <p:cNvSpPr>
                <a:spLocks/>
              </p:cNvSpPr>
              <p:nvPr/>
            </p:nvSpPr>
            <p:spPr bwMode="auto">
              <a:xfrm>
                <a:off x="5044" y="2347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0" name="Freeform 1579"/>
              <p:cNvSpPr>
                <a:spLocks/>
              </p:cNvSpPr>
              <p:nvPr/>
            </p:nvSpPr>
            <p:spPr bwMode="auto">
              <a:xfrm>
                <a:off x="3864" y="2327"/>
                <a:ext cx="73" cy="40"/>
              </a:xfrm>
              <a:custGeom>
                <a:avLst/>
                <a:gdLst>
                  <a:gd name="T0" fmla="*/ 28 w 73"/>
                  <a:gd name="T1" fmla="*/ 39 h 40"/>
                  <a:gd name="T2" fmla="*/ 0 w 73"/>
                  <a:gd name="T3" fmla="*/ 24 h 40"/>
                  <a:gd name="T4" fmla="*/ 38 w 73"/>
                  <a:gd name="T5" fmla="*/ 0 h 40"/>
                  <a:gd name="T6" fmla="*/ 72 w 73"/>
                  <a:gd name="T7" fmla="*/ 15 h 40"/>
                  <a:gd name="T8" fmla="*/ 28 w 73"/>
                  <a:gd name="T9" fmla="*/ 3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0"/>
                  <a:gd name="T17" fmla="*/ 73 w 7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0">
                    <a:moveTo>
                      <a:pt x="28" y="39"/>
                    </a:moveTo>
                    <a:lnTo>
                      <a:pt x="0" y="24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1" name="Freeform 1580"/>
              <p:cNvSpPr>
                <a:spLocks/>
              </p:cNvSpPr>
              <p:nvPr/>
            </p:nvSpPr>
            <p:spPr bwMode="auto">
              <a:xfrm>
                <a:off x="4785" y="2347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2" name="Freeform 1581"/>
              <p:cNvSpPr>
                <a:spLocks/>
              </p:cNvSpPr>
              <p:nvPr/>
            </p:nvSpPr>
            <p:spPr bwMode="auto">
              <a:xfrm>
                <a:off x="3676" y="234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3" name="Freeform 1582"/>
              <p:cNvSpPr>
                <a:spLocks/>
              </p:cNvSpPr>
              <p:nvPr/>
            </p:nvSpPr>
            <p:spPr bwMode="auto">
              <a:xfrm>
                <a:off x="4527" y="2342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5 h 30"/>
                  <a:gd name="T4" fmla="*/ 38 w 73"/>
                  <a:gd name="T5" fmla="*/ 0 h 30"/>
                  <a:gd name="T6" fmla="*/ 72 w 73"/>
                  <a:gd name="T7" fmla="*/ 19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5"/>
                    </a:lnTo>
                    <a:lnTo>
                      <a:pt x="38" y="0"/>
                    </a:lnTo>
                    <a:lnTo>
                      <a:pt x="72" y="19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4" name="Freeform 1583"/>
              <p:cNvSpPr>
                <a:spLocks/>
              </p:cNvSpPr>
              <p:nvPr/>
            </p:nvSpPr>
            <p:spPr bwMode="auto">
              <a:xfrm>
                <a:off x="4420" y="2246"/>
                <a:ext cx="73" cy="73"/>
              </a:xfrm>
              <a:custGeom>
                <a:avLst/>
                <a:gdLst>
                  <a:gd name="T0" fmla="*/ 34 w 73"/>
                  <a:gd name="T1" fmla="*/ 72 h 73"/>
                  <a:gd name="T2" fmla="*/ 0 w 73"/>
                  <a:gd name="T3" fmla="*/ 0 h 73"/>
                  <a:gd name="T4" fmla="*/ 43 w 73"/>
                  <a:gd name="T5" fmla="*/ 9 h 73"/>
                  <a:gd name="T6" fmla="*/ 72 w 73"/>
                  <a:gd name="T7" fmla="*/ 67 h 73"/>
                  <a:gd name="T8" fmla="*/ 34 w 73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73"/>
                  <a:gd name="T17" fmla="*/ 73 w 7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73">
                    <a:moveTo>
                      <a:pt x="34" y="72"/>
                    </a:moveTo>
                    <a:lnTo>
                      <a:pt x="0" y="0"/>
                    </a:lnTo>
                    <a:lnTo>
                      <a:pt x="43" y="9"/>
                    </a:lnTo>
                    <a:lnTo>
                      <a:pt x="72" y="67"/>
                    </a:lnTo>
                    <a:lnTo>
                      <a:pt x="3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5" name="Freeform 1584"/>
              <p:cNvSpPr>
                <a:spLocks/>
              </p:cNvSpPr>
              <p:nvPr/>
            </p:nvSpPr>
            <p:spPr bwMode="auto">
              <a:xfrm>
                <a:off x="4857" y="235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6" name="Freeform 1585"/>
              <p:cNvSpPr>
                <a:spLocks/>
              </p:cNvSpPr>
              <p:nvPr/>
            </p:nvSpPr>
            <p:spPr bwMode="auto">
              <a:xfrm>
                <a:off x="3748" y="2351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7" name="Freeform 1586"/>
              <p:cNvSpPr>
                <a:spLocks/>
              </p:cNvSpPr>
              <p:nvPr/>
            </p:nvSpPr>
            <p:spPr bwMode="auto">
              <a:xfrm>
                <a:off x="4599" y="2351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8" name="Freeform 1587"/>
              <p:cNvSpPr>
                <a:spLocks/>
              </p:cNvSpPr>
              <p:nvPr/>
            </p:nvSpPr>
            <p:spPr bwMode="auto">
              <a:xfrm>
                <a:off x="3489" y="2351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9" name="Freeform 1588"/>
              <p:cNvSpPr>
                <a:spLocks/>
              </p:cNvSpPr>
              <p:nvPr/>
            </p:nvSpPr>
            <p:spPr bwMode="auto">
              <a:xfrm>
                <a:off x="4455" y="2313"/>
                <a:ext cx="73" cy="44"/>
              </a:xfrm>
              <a:custGeom>
                <a:avLst/>
                <a:gdLst>
                  <a:gd name="T0" fmla="*/ 29 w 73"/>
                  <a:gd name="T1" fmla="*/ 43 h 44"/>
                  <a:gd name="T2" fmla="*/ 0 w 73"/>
                  <a:gd name="T3" fmla="*/ 5 h 44"/>
                  <a:gd name="T4" fmla="*/ 38 w 73"/>
                  <a:gd name="T5" fmla="*/ 0 h 44"/>
                  <a:gd name="T6" fmla="*/ 72 w 73"/>
                  <a:gd name="T7" fmla="*/ 34 h 44"/>
                  <a:gd name="T8" fmla="*/ 29 w 73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4"/>
                  <a:gd name="T17" fmla="*/ 73 w 7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4">
                    <a:moveTo>
                      <a:pt x="29" y="43"/>
                    </a:moveTo>
                    <a:lnTo>
                      <a:pt x="0" y="5"/>
                    </a:lnTo>
                    <a:lnTo>
                      <a:pt x="38" y="0"/>
                    </a:lnTo>
                    <a:lnTo>
                      <a:pt x="72" y="34"/>
                    </a:lnTo>
                    <a:lnTo>
                      <a:pt x="29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0" name="Freeform 1589"/>
              <p:cNvSpPr>
                <a:spLocks/>
              </p:cNvSpPr>
              <p:nvPr/>
            </p:nvSpPr>
            <p:spPr bwMode="auto">
              <a:xfrm>
                <a:off x="4929" y="2351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1" name="Freeform 1590"/>
              <p:cNvSpPr>
                <a:spLocks/>
              </p:cNvSpPr>
              <p:nvPr/>
            </p:nvSpPr>
            <p:spPr bwMode="auto">
              <a:xfrm>
                <a:off x="4401" y="2001"/>
                <a:ext cx="73" cy="198"/>
              </a:xfrm>
              <a:custGeom>
                <a:avLst/>
                <a:gdLst>
                  <a:gd name="T0" fmla="*/ 29 w 73"/>
                  <a:gd name="T1" fmla="*/ 154 h 198"/>
                  <a:gd name="T2" fmla="*/ 0 w 73"/>
                  <a:gd name="T3" fmla="*/ 0 h 198"/>
                  <a:gd name="T4" fmla="*/ 38 w 73"/>
                  <a:gd name="T5" fmla="*/ 91 h 198"/>
                  <a:gd name="T6" fmla="*/ 72 w 73"/>
                  <a:gd name="T7" fmla="*/ 197 h 198"/>
                  <a:gd name="T8" fmla="*/ 29 w 73"/>
                  <a:gd name="T9" fmla="*/ 154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8"/>
                  <a:gd name="T17" fmla="*/ 73 w 73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8">
                    <a:moveTo>
                      <a:pt x="29" y="154"/>
                    </a:moveTo>
                    <a:lnTo>
                      <a:pt x="0" y="0"/>
                    </a:lnTo>
                    <a:lnTo>
                      <a:pt x="38" y="91"/>
                    </a:lnTo>
                    <a:lnTo>
                      <a:pt x="72" y="197"/>
                    </a:lnTo>
                    <a:lnTo>
                      <a:pt x="29" y="15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2" name="Freeform 1591"/>
              <p:cNvSpPr>
                <a:spLocks/>
              </p:cNvSpPr>
              <p:nvPr/>
            </p:nvSpPr>
            <p:spPr bwMode="auto">
              <a:xfrm>
                <a:off x="4671" y="235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3" name="Freeform 1592"/>
              <p:cNvSpPr>
                <a:spLocks/>
              </p:cNvSpPr>
              <p:nvPr/>
            </p:nvSpPr>
            <p:spPr bwMode="auto">
              <a:xfrm>
                <a:off x="3820" y="2351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4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4" name="Freeform 1593"/>
              <p:cNvSpPr>
                <a:spLocks/>
              </p:cNvSpPr>
              <p:nvPr/>
            </p:nvSpPr>
            <p:spPr bwMode="auto">
              <a:xfrm>
                <a:off x="3561" y="2356"/>
                <a:ext cx="79" cy="25"/>
              </a:xfrm>
              <a:custGeom>
                <a:avLst/>
                <a:gdLst>
                  <a:gd name="T0" fmla="*/ 34 w 79"/>
                  <a:gd name="T1" fmla="*/ 24 h 25"/>
                  <a:gd name="T2" fmla="*/ 0 w 79"/>
                  <a:gd name="T3" fmla="*/ 10 h 25"/>
                  <a:gd name="T4" fmla="*/ 45 w 79"/>
                  <a:gd name="T5" fmla="*/ 0 h 25"/>
                  <a:gd name="T6" fmla="*/ 78 w 79"/>
                  <a:gd name="T7" fmla="*/ 15 h 25"/>
                  <a:gd name="T8" fmla="*/ 34 w 7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5"/>
                  <a:gd name="T17" fmla="*/ 79 w 7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5" y="0"/>
                    </a:lnTo>
                    <a:lnTo>
                      <a:pt x="78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5" name="Freeform 1594"/>
              <p:cNvSpPr>
                <a:spLocks/>
              </p:cNvSpPr>
              <p:nvPr/>
            </p:nvSpPr>
            <p:spPr bwMode="auto">
              <a:xfrm>
                <a:off x="3936" y="2303"/>
                <a:ext cx="73" cy="54"/>
              </a:xfrm>
              <a:custGeom>
                <a:avLst/>
                <a:gdLst>
                  <a:gd name="T0" fmla="*/ 33 w 73"/>
                  <a:gd name="T1" fmla="*/ 53 h 54"/>
                  <a:gd name="T2" fmla="*/ 0 w 73"/>
                  <a:gd name="T3" fmla="*/ 39 h 54"/>
                  <a:gd name="T4" fmla="*/ 43 w 73"/>
                  <a:gd name="T5" fmla="*/ 0 h 54"/>
                  <a:gd name="T6" fmla="*/ 72 w 73"/>
                  <a:gd name="T7" fmla="*/ 20 h 54"/>
                  <a:gd name="T8" fmla="*/ 33 w 73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4"/>
                  <a:gd name="T17" fmla="*/ 73 w 73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4">
                    <a:moveTo>
                      <a:pt x="33" y="53"/>
                    </a:moveTo>
                    <a:lnTo>
                      <a:pt x="0" y="39"/>
                    </a:lnTo>
                    <a:lnTo>
                      <a:pt x="43" y="0"/>
                    </a:lnTo>
                    <a:lnTo>
                      <a:pt x="72" y="20"/>
                    </a:lnTo>
                    <a:lnTo>
                      <a:pt x="33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6" name="Freeform 1595"/>
              <p:cNvSpPr>
                <a:spLocks/>
              </p:cNvSpPr>
              <p:nvPr/>
            </p:nvSpPr>
            <p:spPr bwMode="auto">
              <a:xfrm>
                <a:off x="4171" y="1670"/>
                <a:ext cx="73" cy="246"/>
              </a:xfrm>
              <a:custGeom>
                <a:avLst/>
                <a:gdLst>
                  <a:gd name="T0" fmla="*/ 28 w 73"/>
                  <a:gd name="T1" fmla="*/ 0 h 246"/>
                  <a:gd name="T2" fmla="*/ 0 w 73"/>
                  <a:gd name="T3" fmla="*/ 187 h 246"/>
                  <a:gd name="T4" fmla="*/ 38 w 73"/>
                  <a:gd name="T5" fmla="*/ 245 h 246"/>
                  <a:gd name="T6" fmla="*/ 72 w 73"/>
                  <a:gd name="T7" fmla="*/ 96 h 246"/>
                  <a:gd name="T8" fmla="*/ 28 w 73"/>
                  <a:gd name="T9" fmla="*/ 0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46"/>
                  <a:gd name="T17" fmla="*/ 73 w 73"/>
                  <a:gd name="T18" fmla="*/ 246 h 2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46">
                    <a:moveTo>
                      <a:pt x="28" y="0"/>
                    </a:moveTo>
                    <a:lnTo>
                      <a:pt x="0" y="187"/>
                    </a:lnTo>
                    <a:lnTo>
                      <a:pt x="38" y="245"/>
                    </a:lnTo>
                    <a:lnTo>
                      <a:pt x="72" y="96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7" name="Freeform 1596"/>
              <p:cNvSpPr>
                <a:spLocks/>
              </p:cNvSpPr>
              <p:nvPr/>
            </p:nvSpPr>
            <p:spPr bwMode="auto">
              <a:xfrm>
                <a:off x="5001" y="235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8" name="Freeform 1597"/>
              <p:cNvSpPr>
                <a:spLocks/>
              </p:cNvSpPr>
              <p:nvPr/>
            </p:nvSpPr>
            <p:spPr bwMode="auto">
              <a:xfrm>
                <a:off x="4743" y="2356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9" name="Freeform 1598"/>
              <p:cNvSpPr>
                <a:spLocks/>
              </p:cNvSpPr>
              <p:nvPr/>
            </p:nvSpPr>
            <p:spPr bwMode="auto">
              <a:xfrm>
                <a:off x="3979" y="2236"/>
                <a:ext cx="73" cy="88"/>
              </a:xfrm>
              <a:custGeom>
                <a:avLst/>
                <a:gdLst>
                  <a:gd name="T0" fmla="*/ 29 w 73"/>
                  <a:gd name="T1" fmla="*/ 87 h 88"/>
                  <a:gd name="T2" fmla="*/ 0 w 73"/>
                  <a:gd name="T3" fmla="*/ 67 h 88"/>
                  <a:gd name="T4" fmla="*/ 38 w 73"/>
                  <a:gd name="T5" fmla="*/ 0 h 88"/>
                  <a:gd name="T6" fmla="*/ 72 w 73"/>
                  <a:gd name="T7" fmla="*/ 19 h 88"/>
                  <a:gd name="T8" fmla="*/ 29 w 73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8"/>
                  <a:gd name="T17" fmla="*/ 73 w 7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8">
                    <a:moveTo>
                      <a:pt x="29" y="87"/>
                    </a:moveTo>
                    <a:lnTo>
                      <a:pt x="0" y="67"/>
                    </a:lnTo>
                    <a:lnTo>
                      <a:pt x="38" y="0"/>
                    </a:lnTo>
                    <a:lnTo>
                      <a:pt x="72" y="19"/>
                    </a:lnTo>
                    <a:lnTo>
                      <a:pt x="29" y="8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0" name="Freeform 1599"/>
              <p:cNvSpPr>
                <a:spLocks/>
              </p:cNvSpPr>
              <p:nvPr/>
            </p:nvSpPr>
            <p:spPr bwMode="auto">
              <a:xfrm>
                <a:off x="3639" y="2356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8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1" name="Freeform 1600"/>
              <p:cNvSpPr>
                <a:spLocks/>
              </p:cNvSpPr>
              <p:nvPr/>
            </p:nvSpPr>
            <p:spPr bwMode="auto">
              <a:xfrm>
                <a:off x="4243" y="1675"/>
                <a:ext cx="73" cy="241"/>
              </a:xfrm>
              <a:custGeom>
                <a:avLst/>
                <a:gdLst>
                  <a:gd name="T0" fmla="*/ 28 w 73"/>
                  <a:gd name="T1" fmla="*/ 0 h 241"/>
                  <a:gd name="T2" fmla="*/ 0 w 73"/>
                  <a:gd name="T3" fmla="*/ 91 h 241"/>
                  <a:gd name="T4" fmla="*/ 38 w 73"/>
                  <a:gd name="T5" fmla="*/ 240 h 241"/>
                  <a:gd name="T6" fmla="*/ 72 w 73"/>
                  <a:gd name="T7" fmla="*/ 187 h 241"/>
                  <a:gd name="T8" fmla="*/ 28 w 7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41"/>
                  <a:gd name="T17" fmla="*/ 73 w 7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41">
                    <a:moveTo>
                      <a:pt x="28" y="0"/>
                    </a:moveTo>
                    <a:lnTo>
                      <a:pt x="0" y="91"/>
                    </a:lnTo>
                    <a:lnTo>
                      <a:pt x="38" y="240"/>
                    </a:lnTo>
                    <a:lnTo>
                      <a:pt x="72" y="187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2" name="Freeform 1601"/>
              <p:cNvSpPr>
                <a:spLocks/>
              </p:cNvSpPr>
              <p:nvPr/>
            </p:nvSpPr>
            <p:spPr bwMode="auto">
              <a:xfrm>
                <a:off x="4391" y="2126"/>
                <a:ext cx="73" cy="130"/>
              </a:xfrm>
              <a:custGeom>
                <a:avLst/>
                <a:gdLst>
                  <a:gd name="T0" fmla="*/ 29 w 73"/>
                  <a:gd name="T1" fmla="*/ 120 h 130"/>
                  <a:gd name="T2" fmla="*/ 0 w 73"/>
                  <a:gd name="T3" fmla="*/ 0 h 130"/>
                  <a:gd name="T4" fmla="*/ 39 w 73"/>
                  <a:gd name="T5" fmla="*/ 29 h 130"/>
                  <a:gd name="T6" fmla="*/ 72 w 73"/>
                  <a:gd name="T7" fmla="*/ 129 h 130"/>
                  <a:gd name="T8" fmla="*/ 29 w 73"/>
                  <a:gd name="T9" fmla="*/ 12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30"/>
                  <a:gd name="T17" fmla="*/ 73 w 73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30">
                    <a:moveTo>
                      <a:pt x="29" y="120"/>
                    </a:moveTo>
                    <a:lnTo>
                      <a:pt x="0" y="0"/>
                    </a:lnTo>
                    <a:lnTo>
                      <a:pt x="39" y="29"/>
                    </a:lnTo>
                    <a:lnTo>
                      <a:pt x="72" y="129"/>
                    </a:lnTo>
                    <a:lnTo>
                      <a:pt x="29" y="1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3" name="Freeform 1602"/>
              <p:cNvSpPr>
                <a:spLocks/>
              </p:cNvSpPr>
              <p:nvPr/>
            </p:nvSpPr>
            <p:spPr bwMode="auto">
              <a:xfrm>
                <a:off x="3988" y="2107"/>
                <a:ext cx="73" cy="130"/>
              </a:xfrm>
              <a:custGeom>
                <a:avLst/>
                <a:gdLst>
                  <a:gd name="T0" fmla="*/ 29 w 73"/>
                  <a:gd name="T1" fmla="*/ 129 h 130"/>
                  <a:gd name="T2" fmla="*/ 0 w 73"/>
                  <a:gd name="T3" fmla="*/ 120 h 130"/>
                  <a:gd name="T4" fmla="*/ 39 w 73"/>
                  <a:gd name="T5" fmla="*/ 0 h 130"/>
                  <a:gd name="T6" fmla="*/ 72 w 73"/>
                  <a:gd name="T7" fmla="*/ 9 h 130"/>
                  <a:gd name="T8" fmla="*/ 29 w 73"/>
                  <a:gd name="T9" fmla="*/ 12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30"/>
                  <a:gd name="T17" fmla="*/ 73 w 73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30">
                    <a:moveTo>
                      <a:pt x="29" y="129"/>
                    </a:moveTo>
                    <a:lnTo>
                      <a:pt x="0" y="120"/>
                    </a:lnTo>
                    <a:lnTo>
                      <a:pt x="39" y="0"/>
                    </a:lnTo>
                    <a:lnTo>
                      <a:pt x="72" y="9"/>
                    </a:lnTo>
                    <a:lnTo>
                      <a:pt x="29" y="1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4" name="Freeform 1603"/>
              <p:cNvSpPr>
                <a:spLocks/>
              </p:cNvSpPr>
              <p:nvPr/>
            </p:nvSpPr>
            <p:spPr bwMode="auto">
              <a:xfrm>
                <a:off x="3892" y="2342"/>
                <a:ext cx="78" cy="39"/>
              </a:xfrm>
              <a:custGeom>
                <a:avLst/>
                <a:gdLst>
                  <a:gd name="T0" fmla="*/ 34 w 78"/>
                  <a:gd name="T1" fmla="*/ 38 h 39"/>
                  <a:gd name="T2" fmla="*/ 0 w 78"/>
                  <a:gd name="T3" fmla="*/ 24 h 39"/>
                  <a:gd name="T4" fmla="*/ 44 w 78"/>
                  <a:gd name="T5" fmla="*/ 0 h 39"/>
                  <a:gd name="T6" fmla="*/ 77 w 78"/>
                  <a:gd name="T7" fmla="*/ 14 h 39"/>
                  <a:gd name="T8" fmla="*/ 34 w 78"/>
                  <a:gd name="T9" fmla="*/ 38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39"/>
                  <a:gd name="T17" fmla="*/ 78 w 7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39">
                    <a:moveTo>
                      <a:pt x="34" y="38"/>
                    </a:moveTo>
                    <a:lnTo>
                      <a:pt x="0" y="24"/>
                    </a:lnTo>
                    <a:lnTo>
                      <a:pt x="44" y="0"/>
                    </a:lnTo>
                    <a:lnTo>
                      <a:pt x="77" y="14"/>
                    </a:lnTo>
                    <a:lnTo>
                      <a:pt x="34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5" name="Freeform 1604"/>
              <p:cNvSpPr>
                <a:spLocks/>
              </p:cNvSpPr>
              <p:nvPr/>
            </p:nvSpPr>
            <p:spPr bwMode="auto">
              <a:xfrm>
                <a:off x="4815" y="2361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6" name="Freeform 1605"/>
              <p:cNvSpPr>
                <a:spLocks/>
              </p:cNvSpPr>
              <p:nvPr/>
            </p:nvSpPr>
            <p:spPr bwMode="auto">
              <a:xfrm>
                <a:off x="4483" y="2347"/>
                <a:ext cx="73" cy="34"/>
              </a:xfrm>
              <a:custGeom>
                <a:avLst/>
                <a:gdLst>
                  <a:gd name="T0" fmla="*/ 33 w 73"/>
                  <a:gd name="T1" fmla="*/ 33 h 34"/>
                  <a:gd name="T2" fmla="*/ 0 w 73"/>
                  <a:gd name="T3" fmla="*/ 9 h 34"/>
                  <a:gd name="T4" fmla="*/ 43 w 73"/>
                  <a:gd name="T5" fmla="*/ 0 h 34"/>
                  <a:gd name="T6" fmla="*/ 72 w 73"/>
                  <a:gd name="T7" fmla="*/ 24 h 34"/>
                  <a:gd name="T8" fmla="*/ 33 w 73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4"/>
                  <a:gd name="T17" fmla="*/ 73 w 7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4">
                    <a:moveTo>
                      <a:pt x="33" y="33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24"/>
                    </a:lnTo>
                    <a:lnTo>
                      <a:pt x="33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7" name="Freeform 1606"/>
              <p:cNvSpPr>
                <a:spLocks/>
              </p:cNvSpPr>
              <p:nvPr/>
            </p:nvSpPr>
            <p:spPr bwMode="auto">
              <a:xfrm>
                <a:off x="3711" y="236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8" name="Freeform 1607"/>
              <p:cNvSpPr>
                <a:spLocks/>
              </p:cNvSpPr>
              <p:nvPr/>
            </p:nvSpPr>
            <p:spPr bwMode="auto">
              <a:xfrm>
                <a:off x="4555" y="2361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10 h 25"/>
                  <a:gd name="T4" fmla="*/ 43 w 77"/>
                  <a:gd name="T5" fmla="*/ 0 h 25"/>
                  <a:gd name="T6" fmla="*/ 76 w 77"/>
                  <a:gd name="T7" fmla="*/ 14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6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9" name="Freeform 1608"/>
              <p:cNvSpPr>
                <a:spLocks/>
              </p:cNvSpPr>
              <p:nvPr/>
            </p:nvSpPr>
            <p:spPr bwMode="auto">
              <a:xfrm>
                <a:off x="4383" y="2246"/>
                <a:ext cx="73" cy="82"/>
              </a:xfrm>
              <a:custGeom>
                <a:avLst/>
                <a:gdLst>
                  <a:gd name="T0" fmla="*/ 29 w 73"/>
                  <a:gd name="T1" fmla="*/ 81 h 82"/>
                  <a:gd name="T2" fmla="*/ 0 w 73"/>
                  <a:gd name="T3" fmla="*/ 5 h 82"/>
                  <a:gd name="T4" fmla="*/ 38 w 73"/>
                  <a:gd name="T5" fmla="*/ 0 h 82"/>
                  <a:gd name="T6" fmla="*/ 72 w 73"/>
                  <a:gd name="T7" fmla="*/ 72 h 82"/>
                  <a:gd name="T8" fmla="*/ 29 w 73"/>
                  <a:gd name="T9" fmla="*/ 8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2"/>
                  <a:gd name="T17" fmla="*/ 73 w 7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2">
                    <a:moveTo>
                      <a:pt x="29" y="81"/>
                    </a:moveTo>
                    <a:lnTo>
                      <a:pt x="0" y="5"/>
                    </a:lnTo>
                    <a:lnTo>
                      <a:pt x="38" y="0"/>
                    </a:lnTo>
                    <a:lnTo>
                      <a:pt x="72" y="72"/>
                    </a:lnTo>
                    <a:lnTo>
                      <a:pt x="29" y="8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0" name="Freeform 1609"/>
              <p:cNvSpPr>
                <a:spLocks/>
              </p:cNvSpPr>
              <p:nvPr/>
            </p:nvSpPr>
            <p:spPr bwMode="auto">
              <a:xfrm>
                <a:off x="4008" y="1809"/>
                <a:ext cx="73" cy="265"/>
              </a:xfrm>
              <a:custGeom>
                <a:avLst/>
                <a:gdLst>
                  <a:gd name="T0" fmla="*/ 28 w 73"/>
                  <a:gd name="T1" fmla="*/ 173 h 265"/>
                  <a:gd name="T2" fmla="*/ 0 w 73"/>
                  <a:gd name="T3" fmla="*/ 264 h 265"/>
                  <a:gd name="T4" fmla="*/ 38 w 73"/>
                  <a:gd name="T5" fmla="*/ 149 h 265"/>
                  <a:gd name="T6" fmla="*/ 72 w 73"/>
                  <a:gd name="T7" fmla="*/ 0 h 265"/>
                  <a:gd name="T8" fmla="*/ 28 w 73"/>
                  <a:gd name="T9" fmla="*/ 173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65"/>
                  <a:gd name="T17" fmla="*/ 73 w 73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65">
                    <a:moveTo>
                      <a:pt x="28" y="173"/>
                    </a:moveTo>
                    <a:lnTo>
                      <a:pt x="0" y="264"/>
                    </a:lnTo>
                    <a:lnTo>
                      <a:pt x="38" y="149"/>
                    </a:lnTo>
                    <a:lnTo>
                      <a:pt x="72" y="0"/>
                    </a:lnTo>
                    <a:lnTo>
                      <a:pt x="28" y="17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1" name="Freeform 1610"/>
              <p:cNvSpPr>
                <a:spLocks/>
              </p:cNvSpPr>
              <p:nvPr/>
            </p:nvSpPr>
            <p:spPr bwMode="auto">
              <a:xfrm>
                <a:off x="4411" y="2318"/>
                <a:ext cx="73" cy="49"/>
              </a:xfrm>
              <a:custGeom>
                <a:avLst/>
                <a:gdLst>
                  <a:gd name="T0" fmla="*/ 33 w 73"/>
                  <a:gd name="T1" fmla="*/ 48 h 49"/>
                  <a:gd name="T2" fmla="*/ 0 w 73"/>
                  <a:gd name="T3" fmla="*/ 9 h 49"/>
                  <a:gd name="T4" fmla="*/ 43 w 73"/>
                  <a:gd name="T5" fmla="*/ 0 h 49"/>
                  <a:gd name="T6" fmla="*/ 72 w 73"/>
                  <a:gd name="T7" fmla="*/ 38 h 49"/>
                  <a:gd name="T8" fmla="*/ 33 w 73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9"/>
                  <a:gd name="T17" fmla="*/ 73 w 73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9">
                    <a:moveTo>
                      <a:pt x="33" y="48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38"/>
                    </a:lnTo>
                    <a:lnTo>
                      <a:pt x="33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2" name="Freeform 1611"/>
              <p:cNvSpPr>
                <a:spLocks/>
              </p:cNvSpPr>
              <p:nvPr/>
            </p:nvSpPr>
            <p:spPr bwMode="auto">
              <a:xfrm>
                <a:off x="4887" y="2366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9 h 25"/>
                  <a:gd name="T4" fmla="*/ 43 w 77"/>
                  <a:gd name="T5" fmla="*/ 0 h 25"/>
                  <a:gd name="T6" fmla="*/ 76 w 77"/>
                  <a:gd name="T7" fmla="*/ 14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6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3" name="Freeform 1612"/>
              <p:cNvSpPr>
                <a:spLocks/>
              </p:cNvSpPr>
              <p:nvPr/>
            </p:nvSpPr>
            <p:spPr bwMode="auto">
              <a:xfrm>
                <a:off x="3783" y="236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4" name="Freeform 1613"/>
              <p:cNvSpPr>
                <a:spLocks/>
              </p:cNvSpPr>
              <p:nvPr/>
            </p:nvSpPr>
            <p:spPr bwMode="auto">
              <a:xfrm>
                <a:off x="4631" y="236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5" name="Freeform 1614"/>
              <p:cNvSpPr>
                <a:spLocks/>
              </p:cNvSpPr>
              <p:nvPr/>
            </p:nvSpPr>
            <p:spPr bwMode="auto">
              <a:xfrm>
                <a:off x="3523" y="236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6" name="Freeform 1615"/>
              <p:cNvSpPr>
                <a:spLocks/>
              </p:cNvSpPr>
              <p:nvPr/>
            </p:nvSpPr>
            <p:spPr bwMode="auto">
              <a:xfrm>
                <a:off x="4963" y="2366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7" name="Freeform 1616"/>
              <p:cNvSpPr>
                <a:spLocks/>
              </p:cNvSpPr>
              <p:nvPr/>
            </p:nvSpPr>
            <p:spPr bwMode="auto">
              <a:xfrm>
                <a:off x="3969" y="2323"/>
                <a:ext cx="73" cy="53"/>
              </a:xfrm>
              <a:custGeom>
                <a:avLst/>
                <a:gdLst>
                  <a:gd name="T0" fmla="*/ 29 w 73"/>
                  <a:gd name="T1" fmla="*/ 52 h 53"/>
                  <a:gd name="T2" fmla="*/ 0 w 73"/>
                  <a:gd name="T3" fmla="*/ 33 h 53"/>
                  <a:gd name="T4" fmla="*/ 39 w 73"/>
                  <a:gd name="T5" fmla="*/ 0 h 53"/>
                  <a:gd name="T6" fmla="*/ 72 w 73"/>
                  <a:gd name="T7" fmla="*/ 24 h 53"/>
                  <a:gd name="T8" fmla="*/ 29 w 73"/>
                  <a:gd name="T9" fmla="*/ 5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3"/>
                  <a:gd name="T17" fmla="*/ 73 w 73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3">
                    <a:moveTo>
                      <a:pt x="29" y="52"/>
                    </a:moveTo>
                    <a:lnTo>
                      <a:pt x="0" y="33"/>
                    </a:lnTo>
                    <a:lnTo>
                      <a:pt x="39" y="0"/>
                    </a:lnTo>
                    <a:lnTo>
                      <a:pt x="72" y="24"/>
                    </a:lnTo>
                    <a:lnTo>
                      <a:pt x="29" y="5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8" name="Freeform 1617"/>
              <p:cNvSpPr>
                <a:spLocks/>
              </p:cNvSpPr>
              <p:nvPr/>
            </p:nvSpPr>
            <p:spPr bwMode="auto">
              <a:xfrm>
                <a:off x="4703" y="237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9" name="Freeform 1618"/>
              <p:cNvSpPr>
                <a:spLocks/>
              </p:cNvSpPr>
              <p:nvPr/>
            </p:nvSpPr>
            <p:spPr bwMode="auto">
              <a:xfrm>
                <a:off x="3855" y="2366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0" name="Freeform 1619"/>
              <p:cNvSpPr>
                <a:spLocks/>
              </p:cNvSpPr>
              <p:nvPr/>
            </p:nvSpPr>
            <p:spPr bwMode="auto">
              <a:xfrm>
                <a:off x="4008" y="2255"/>
                <a:ext cx="73" cy="93"/>
              </a:xfrm>
              <a:custGeom>
                <a:avLst/>
                <a:gdLst>
                  <a:gd name="T0" fmla="*/ 33 w 73"/>
                  <a:gd name="T1" fmla="*/ 92 h 93"/>
                  <a:gd name="T2" fmla="*/ 0 w 73"/>
                  <a:gd name="T3" fmla="*/ 68 h 93"/>
                  <a:gd name="T4" fmla="*/ 43 w 73"/>
                  <a:gd name="T5" fmla="*/ 0 h 93"/>
                  <a:gd name="T6" fmla="*/ 72 w 73"/>
                  <a:gd name="T7" fmla="*/ 34 h 93"/>
                  <a:gd name="T8" fmla="*/ 33 w 73"/>
                  <a:gd name="T9" fmla="*/ 9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93"/>
                  <a:gd name="T17" fmla="*/ 73 w 73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93">
                    <a:moveTo>
                      <a:pt x="33" y="92"/>
                    </a:moveTo>
                    <a:lnTo>
                      <a:pt x="0" y="68"/>
                    </a:lnTo>
                    <a:lnTo>
                      <a:pt x="43" y="0"/>
                    </a:lnTo>
                    <a:lnTo>
                      <a:pt x="72" y="34"/>
                    </a:lnTo>
                    <a:lnTo>
                      <a:pt x="33" y="9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1" name="Freeform 1620"/>
              <p:cNvSpPr>
                <a:spLocks/>
              </p:cNvSpPr>
              <p:nvPr/>
            </p:nvSpPr>
            <p:spPr bwMode="auto">
              <a:xfrm>
                <a:off x="3595" y="2371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2" name="Freeform 1621"/>
              <p:cNvSpPr>
                <a:spLocks/>
              </p:cNvSpPr>
              <p:nvPr/>
            </p:nvSpPr>
            <p:spPr bwMode="auto">
              <a:xfrm>
                <a:off x="3999" y="1929"/>
                <a:ext cx="73" cy="207"/>
              </a:xfrm>
              <a:custGeom>
                <a:avLst/>
                <a:gdLst>
                  <a:gd name="T0" fmla="*/ 29 w 73"/>
                  <a:gd name="T1" fmla="*/ 178 h 207"/>
                  <a:gd name="T2" fmla="*/ 0 w 73"/>
                  <a:gd name="T3" fmla="*/ 206 h 207"/>
                  <a:gd name="T4" fmla="*/ 38 w 73"/>
                  <a:gd name="T5" fmla="*/ 53 h 207"/>
                  <a:gd name="T6" fmla="*/ 72 w 73"/>
                  <a:gd name="T7" fmla="*/ 0 h 207"/>
                  <a:gd name="T8" fmla="*/ 29 w 73"/>
                  <a:gd name="T9" fmla="*/ 178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7"/>
                  <a:gd name="T17" fmla="*/ 73 w 73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7">
                    <a:moveTo>
                      <a:pt x="29" y="178"/>
                    </a:moveTo>
                    <a:lnTo>
                      <a:pt x="0" y="206"/>
                    </a:lnTo>
                    <a:lnTo>
                      <a:pt x="38" y="53"/>
                    </a:lnTo>
                    <a:lnTo>
                      <a:pt x="72" y="0"/>
                    </a:lnTo>
                    <a:lnTo>
                      <a:pt x="29" y="17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3" name="Freeform 1622"/>
              <p:cNvSpPr>
                <a:spLocks/>
              </p:cNvSpPr>
              <p:nvPr/>
            </p:nvSpPr>
            <p:spPr bwMode="auto">
              <a:xfrm>
                <a:off x="4775" y="2371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9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4" name="Freeform 1623"/>
              <p:cNvSpPr>
                <a:spLocks/>
              </p:cNvSpPr>
              <p:nvPr/>
            </p:nvSpPr>
            <p:spPr bwMode="auto">
              <a:xfrm>
                <a:off x="3667" y="2371"/>
                <a:ext cx="73" cy="29"/>
              </a:xfrm>
              <a:custGeom>
                <a:avLst/>
                <a:gdLst>
                  <a:gd name="T0" fmla="*/ 33 w 73"/>
                  <a:gd name="T1" fmla="*/ 28 h 29"/>
                  <a:gd name="T2" fmla="*/ 0 w 73"/>
                  <a:gd name="T3" fmla="*/ 14 h 29"/>
                  <a:gd name="T4" fmla="*/ 43 w 73"/>
                  <a:gd name="T5" fmla="*/ 0 h 29"/>
                  <a:gd name="T6" fmla="*/ 72 w 73"/>
                  <a:gd name="T7" fmla="*/ 14 h 29"/>
                  <a:gd name="T8" fmla="*/ 33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3" y="28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5" name="Freeform 1624"/>
              <p:cNvSpPr>
                <a:spLocks/>
              </p:cNvSpPr>
              <p:nvPr/>
            </p:nvSpPr>
            <p:spPr bwMode="auto">
              <a:xfrm>
                <a:off x="4444" y="2356"/>
                <a:ext cx="73" cy="35"/>
              </a:xfrm>
              <a:custGeom>
                <a:avLst/>
                <a:gdLst>
                  <a:gd name="T0" fmla="*/ 29 w 73"/>
                  <a:gd name="T1" fmla="*/ 34 h 35"/>
                  <a:gd name="T2" fmla="*/ 0 w 73"/>
                  <a:gd name="T3" fmla="*/ 10 h 35"/>
                  <a:gd name="T4" fmla="*/ 39 w 73"/>
                  <a:gd name="T5" fmla="*/ 0 h 35"/>
                  <a:gd name="T6" fmla="*/ 72 w 73"/>
                  <a:gd name="T7" fmla="*/ 24 h 35"/>
                  <a:gd name="T8" fmla="*/ 29 w 73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5"/>
                  <a:gd name="T17" fmla="*/ 73 w 7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5">
                    <a:moveTo>
                      <a:pt x="29" y="3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24"/>
                    </a:lnTo>
                    <a:lnTo>
                      <a:pt x="29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6" name="Freeform 1625"/>
              <p:cNvSpPr>
                <a:spLocks/>
              </p:cNvSpPr>
              <p:nvPr/>
            </p:nvSpPr>
            <p:spPr bwMode="auto">
              <a:xfrm>
                <a:off x="4516" y="2371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9 h 29"/>
                  <a:gd name="T4" fmla="*/ 39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7" name="Freeform 1626"/>
              <p:cNvSpPr>
                <a:spLocks/>
              </p:cNvSpPr>
              <p:nvPr/>
            </p:nvSpPr>
            <p:spPr bwMode="auto">
              <a:xfrm>
                <a:off x="4017" y="2116"/>
                <a:ext cx="73" cy="140"/>
              </a:xfrm>
              <a:custGeom>
                <a:avLst/>
                <a:gdLst>
                  <a:gd name="T0" fmla="*/ 34 w 73"/>
                  <a:gd name="T1" fmla="*/ 139 h 140"/>
                  <a:gd name="T2" fmla="*/ 0 w 73"/>
                  <a:gd name="T3" fmla="*/ 120 h 140"/>
                  <a:gd name="T4" fmla="*/ 43 w 73"/>
                  <a:gd name="T5" fmla="*/ 0 h 140"/>
                  <a:gd name="T6" fmla="*/ 72 w 73"/>
                  <a:gd name="T7" fmla="*/ 19 h 140"/>
                  <a:gd name="T8" fmla="*/ 34 w 73"/>
                  <a:gd name="T9" fmla="*/ 139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0"/>
                  <a:gd name="T17" fmla="*/ 73 w 73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0">
                    <a:moveTo>
                      <a:pt x="34" y="139"/>
                    </a:moveTo>
                    <a:lnTo>
                      <a:pt x="0" y="120"/>
                    </a:lnTo>
                    <a:lnTo>
                      <a:pt x="43" y="0"/>
                    </a:lnTo>
                    <a:lnTo>
                      <a:pt x="72" y="19"/>
                    </a:lnTo>
                    <a:lnTo>
                      <a:pt x="34" y="1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8" name="Freeform 1627"/>
              <p:cNvSpPr>
                <a:spLocks/>
              </p:cNvSpPr>
              <p:nvPr/>
            </p:nvSpPr>
            <p:spPr bwMode="auto">
              <a:xfrm>
                <a:off x="3927" y="2356"/>
                <a:ext cx="73" cy="40"/>
              </a:xfrm>
              <a:custGeom>
                <a:avLst/>
                <a:gdLst>
                  <a:gd name="T0" fmla="*/ 34 w 73"/>
                  <a:gd name="T1" fmla="*/ 39 h 40"/>
                  <a:gd name="T2" fmla="*/ 0 w 73"/>
                  <a:gd name="T3" fmla="*/ 24 h 40"/>
                  <a:gd name="T4" fmla="*/ 43 w 73"/>
                  <a:gd name="T5" fmla="*/ 0 h 40"/>
                  <a:gd name="T6" fmla="*/ 72 w 73"/>
                  <a:gd name="T7" fmla="*/ 19 h 40"/>
                  <a:gd name="T8" fmla="*/ 34 w 73"/>
                  <a:gd name="T9" fmla="*/ 3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0"/>
                  <a:gd name="T17" fmla="*/ 73 w 7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0">
                    <a:moveTo>
                      <a:pt x="34" y="39"/>
                    </a:moveTo>
                    <a:lnTo>
                      <a:pt x="0" y="24"/>
                    </a:lnTo>
                    <a:lnTo>
                      <a:pt x="43" y="0"/>
                    </a:lnTo>
                    <a:lnTo>
                      <a:pt x="72" y="19"/>
                    </a:lnTo>
                    <a:lnTo>
                      <a:pt x="34" y="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9" name="Freeform 1628"/>
              <p:cNvSpPr>
                <a:spLocks/>
              </p:cNvSpPr>
              <p:nvPr/>
            </p:nvSpPr>
            <p:spPr bwMode="auto">
              <a:xfrm>
                <a:off x="4339" y="2251"/>
                <a:ext cx="73" cy="87"/>
              </a:xfrm>
              <a:custGeom>
                <a:avLst/>
                <a:gdLst>
                  <a:gd name="T0" fmla="*/ 33 w 73"/>
                  <a:gd name="T1" fmla="*/ 86 h 87"/>
                  <a:gd name="T2" fmla="*/ 0 w 73"/>
                  <a:gd name="T3" fmla="*/ 19 h 87"/>
                  <a:gd name="T4" fmla="*/ 43 w 73"/>
                  <a:gd name="T5" fmla="*/ 0 h 87"/>
                  <a:gd name="T6" fmla="*/ 72 w 73"/>
                  <a:gd name="T7" fmla="*/ 76 h 87"/>
                  <a:gd name="T8" fmla="*/ 33 w 73"/>
                  <a:gd name="T9" fmla="*/ 86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7"/>
                  <a:gd name="T17" fmla="*/ 73 w 73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7">
                    <a:moveTo>
                      <a:pt x="33" y="86"/>
                    </a:moveTo>
                    <a:lnTo>
                      <a:pt x="0" y="19"/>
                    </a:lnTo>
                    <a:lnTo>
                      <a:pt x="43" y="0"/>
                    </a:lnTo>
                    <a:lnTo>
                      <a:pt x="72" y="76"/>
                    </a:lnTo>
                    <a:lnTo>
                      <a:pt x="33" y="8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0" name="Freeform 1629"/>
              <p:cNvSpPr>
                <a:spLocks/>
              </p:cNvSpPr>
              <p:nvPr/>
            </p:nvSpPr>
            <p:spPr bwMode="auto">
              <a:xfrm>
                <a:off x="4372" y="2327"/>
                <a:ext cx="73" cy="54"/>
              </a:xfrm>
              <a:custGeom>
                <a:avLst/>
                <a:gdLst>
                  <a:gd name="T0" fmla="*/ 29 w 73"/>
                  <a:gd name="T1" fmla="*/ 53 h 54"/>
                  <a:gd name="T2" fmla="*/ 0 w 73"/>
                  <a:gd name="T3" fmla="*/ 10 h 54"/>
                  <a:gd name="T4" fmla="*/ 39 w 73"/>
                  <a:gd name="T5" fmla="*/ 0 h 54"/>
                  <a:gd name="T6" fmla="*/ 72 w 73"/>
                  <a:gd name="T7" fmla="*/ 39 h 54"/>
                  <a:gd name="T8" fmla="*/ 29 w 73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4"/>
                  <a:gd name="T17" fmla="*/ 73 w 73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4">
                    <a:moveTo>
                      <a:pt x="29" y="53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39"/>
                    </a:lnTo>
                    <a:lnTo>
                      <a:pt x="29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1" name="Freeform 1630"/>
              <p:cNvSpPr>
                <a:spLocks/>
              </p:cNvSpPr>
              <p:nvPr/>
            </p:nvSpPr>
            <p:spPr bwMode="auto">
              <a:xfrm>
                <a:off x="4847" y="237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2" name="Freeform 1631"/>
              <p:cNvSpPr>
                <a:spLocks/>
              </p:cNvSpPr>
              <p:nvPr/>
            </p:nvSpPr>
            <p:spPr bwMode="auto">
              <a:xfrm>
                <a:off x="3739" y="2375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3" name="Freeform 1632"/>
              <p:cNvSpPr>
                <a:spLocks/>
              </p:cNvSpPr>
              <p:nvPr/>
            </p:nvSpPr>
            <p:spPr bwMode="auto">
              <a:xfrm>
                <a:off x="4588" y="237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4" name="Freeform 1633"/>
              <p:cNvSpPr>
                <a:spLocks/>
              </p:cNvSpPr>
              <p:nvPr/>
            </p:nvSpPr>
            <p:spPr bwMode="auto">
              <a:xfrm>
                <a:off x="4348" y="2126"/>
                <a:ext cx="73" cy="126"/>
              </a:xfrm>
              <a:custGeom>
                <a:avLst/>
                <a:gdLst>
                  <a:gd name="T0" fmla="*/ 34 w 73"/>
                  <a:gd name="T1" fmla="*/ 125 h 126"/>
                  <a:gd name="T2" fmla="*/ 0 w 73"/>
                  <a:gd name="T3" fmla="*/ 5 h 126"/>
                  <a:gd name="T4" fmla="*/ 43 w 73"/>
                  <a:gd name="T5" fmla="*/ 0 h 126"/>
                  <a:gd name="T6" fmla="*/ 72 w 73"/>
                  <a:gd name="T7" fmla="*/ 120 h 126"/>
                  <a:gd name="T8" fmla="*/ 34 w 73"/>
                  <a:gd name="T9" fmla="*/ 125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26"/>
                  <a:gd name="T17" fmla="*/ 73 w 73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26">
                    <a:moveTo>
                      <a:pt x="34" y="125"/>
                    </a:moveTo>
                    <a:lnTo>
                      <a:pt x="0" y="5"/>
                    </a:lnTo>
                    <a:lnTo>
                      <a:pt x="43" y="0"/>
                    </a:lnTo>
                    <a:lnTo>
                      <a:pt x="72" y="120"/>
                    </a:lnTo>
                    <a:lnTo>
                      <a:pt x="34" y="12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5" name="Freeform 1634"/>
              <p:cNvSpPr>
                <a:spLocks/>
              </p:cNvSpPr>
              <p:nvPr/>
            </p:nvSpPr>
            <p:spPr bwMode="auto">
              <a:xfrm>
                <a:off x="4041" y="2289"/>
                <a:ext cx="73" cy="83"/>
              </a:xfrm>
              <a:custGeom>
                <a:avLst/>
                <a:gdLst>
                  <a:gd name="T0" fmla="*/ 29 w 73"/>
                  <a:gd name="T1" fmla="*/ 82 h 83"/>
                  <a:gd name="T2" fmla="*/ 0 w 73"/>
                  <a:gd name="T3" fmla="*/ 58 h 83"/>
                  <a:gd name="T4" fmla="*/ 39 w 73"/>
                  <a:gd name="T5" fmla="*/ 0 h 83"/>
                  <a:gd name="T6" fmla="*/ 72 w 73"/>
                  <a:gd name="T7" fmla="*/ 38 h 83"/>
                  <a:gd name="T8" fmla="*/ 29 w 73"/>
                  <a:gd name="T9" fmla="*/ 82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3"/>
                  <a:gd name="T17" fmla="*/ 73 w 7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3">
                    <a:moveTo>
                      <a:pt x="29" y="82"/>
                    </a:moveTo>
                    <a:lnTo>
                      <a:pt x="0" y="58"/>
                    </a:lnTo>
                    <a:lnTo>
                      <a:pt x="39" y="0"/>
                    </a:lnTo>
                    <a:lnTo>
                      <a:pt x="72" y="38"/>
                    </a:lnTo>
                    <a:lnTo>
                      <a:pt x="29" y="8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6" name="Freeform 1635"/>
              <p:cNvSpPr>
                <a:spLocks/>
              </p:cNvSpPr>
              <p:nvPr/>
            </p:nvSpPr>
            <p:spPr bwMode="auto">
              <a:xfrm>
                <a:off x="4919" y="238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7" name="Freeform 1636"/>
              <p:cNvSpPr>
                <a:spLocks/>
              </p:cNvSpPr>
              <p:nvPr/>
            </p:nvSpPr>
            <p:spPr bwMode="auto">
              <a:xfrm>
                <a:off x="3811" y="2380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8" name="Freeform 1637"/>
              <p:cNvSpPr>
                <a:spLocks/>
              </p:cNvSpPr>
              <p:nvPr/>
            </p:nvSpPr>
            <p:spPr bwMode="auto">
              <a:xfrm>
                <a:off x="4660" y="238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9" name="Freeform 1638"/>
              <p:cNvSpPr>
                <a:spLocks/>
              </p:cNvSpPr>
              <p:nvPr/>
            </p:nvSpPr>
            <p:spPr bwMode="auto">
              <a:xfrm>
                <a:off x="3552" y="2380"/>
                <a:ext cx="78" cy="25"/>
              </a:xfrm>
              <a:custGeom>
                <a:avLst/>
                <a:gdLst>
                  <a:gd name="T0" fmla="*/ 33 w 78"/>
                  <a:gd name="T1" fmla="*/ 24 h 25"/>
                  <a:gd name="T2" fmla="*/ 0 w 78"/>
                  <a:gd name="T3" fmla="*/ 10 h 25"/>
                  <a:gd name="T4" fmla="*/ 43 w 78"/>
                  <a:gd name="T5" fmla="*/ 0 h 25"/>
                  <a:gd name="T6" fmla="*/ 77 w 78"/>
                  <a:gd name="T7" fmla="*/ 15 h 25"/>
                  <a:gd name="T8" fmla="*/ 33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7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0" name="Freeform 1639"/>
              <p:cNvSpPr>
                <a:spLocks/>
              </p:cNvSpPr>
              <p:nvPr/>
            </p:nvSpPr>
            <p:spPr bwMode="auto">
              <a:xfrm>
                <a:off x="4367" y="1824"/>
                <a:ext cx="73" cy="269"/>
              </a:xfrm>
              <a:custGeom>
                <a:avLst/>
                <a:gdLst>
                  <a:gd name="T0" fmla="*/ 34 w 73"/>
                  <a:gd name="T1" fmla="*/ 177 h 269"/>
                  <a:gd name="T2" fmla="*/ 0 w 73"/>
                  <a:gd name="T3" fmla="*/ 0 h 269"/>
                  <a:gd name="T4" fmla="*/ 44 w 73"/>
                  <a:gd name="T5" fmla="*/ 148 h 269"/>
                  <a:gd name="T6" fmla="*/ 72 w 73"/>
                  <a:gd name="T7" fmla="*/ 268 h 269"/>
                  <a:gd name="T8" fmla="*/ 34 w 73"/>
                  <a:gd name="T9" fmla="*/ 177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69"/>
                  <a:gd name="T17" fmla="*/ 73 w 73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69">
                    <a:moveTo>
                      <a:pt x="34" y="177"/>
                    </a:moveTo>
                    <a:lnTo>
                      <a:pt x="0" y="0"/>
                    </a:lnTo>
                    <a:lnTo>
                      <a:pt x="44" y="148"/>
                    </a:lnTo>
                    <a:lnTo>
                      <a:pt x="72" y="268"/>
                    </a:lnTo>
                    <a:lnTo>
                      <a:pt x="34" y="17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1" name="Freeform 1640"/>
              <p:cNvSpPr>
                <a:spLocks/>
              </p:cNvSpPr>
              <p:nvPr/>
            </p:nvSpPr>
            <p:spPr bwMode="auto">
              <a:xfrm>
                <a:off x="3999" y="2347"/>
                <a:ext cx="73" cy="49"/>
              </a:xfrm>
              <a:custGeom>
                <a:avLst/>
                <a:gdLst>
                  <a:gd name="T0" fmla="*/ 34 w 73"/>
                  <a:gd name="T1" fmla="*/ 48 h 49"/>
                  <a:gd name="T2" fmla="*/ 0 w 73"/>
                  <a:gd name="T3" fmla="*/ 28 h 49"/>
                  <a:gd name="T4" fmla="*/ 43 w 73"/>
                  <a:gd name="T5" fmla="*/ 0 h 49"/>
                  <a:gd name="T6" fmla="*/ 72 w 73"/>
                  <a:gd name="T7" fmla="*/ 24 h 49"/>
                  <a:gd name="T8" fmla="*/ 34 w 73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9"/>
                  <a:gd name="T17" fmla="*/ 73 w 73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9">
                    <a:moveTo>
                      <a:pt x="34" y="48"/>
                    </a:moveTo>
                    <a:lnTo>
                      <a:pt x="0" y="28"/>
                    </a:lnTo>
                    <a:lnTo>
                      <a:pt x="43" y="0"/>
                    </a:lnTo>
                    <a:lnTo>
                      <a:pt x="72" y="24"/>
                    </a:lnTo>
                    <a:lnTo>
                      <a:pt x="34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2" name="Freeform 1641"/>
              <p:cNvSpPr>
                <a:spLocks/>
              </p:cNvSpPr>
              <p:nvPr/>
            </p:nvSpPr>
            <p:spPr bwMode="auto">
              <a:xfrm>
                <a:off x="4051" y="2135"/>
                <a:ext cx="73" cy="155"/>
              </a:xfrm>
              <a:custGeom>
                <a:avLst/>
                <a:gdLst>
                  <a:gd name="T0" fmla="*/ 29 w 73"/>
                  <a:gd name="T1" fmla="*/ 154 h 155"/>
                  <a:gd name="T2" fmla="*/ 0 w 73"/>
                  <a:gd name="T3" fmla="*/ 120 h 155"/>
                  <a:gd name="T4" fmla="*/ 38 w 73"/>
                  <a:gd name="T5" fmla="*/ 0 h 155"/>
                  <a:gd name="T6" fmla="*/ 72 w 73"/>
                  <a:gd name="T7" fmla="*/ 58 h 155"/>
                  <a:gd name="T8" fmla="*/ 29 w 73"/>
                  <a:gd name="T9" fmla="*/ 15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55"/>
                  <a:gd name="T17" fmla="*/ 73 w 73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55">
                    <a:moveTo>
                      <a:pt x="29" y="154"/>
                    </a:moveTo>
                    <a:lnTo>
                      <a:pt x="0" y="120"/>
                    </a:lnTo>
                    <a:lnTo>
                      <a:pt x="38" y="0"/>
                    </a:lnTo>
                    <a:lnTo>
                      <a:pt x="72" y="58"/>
                    </a:lnTo>
                    <a:lnTo>
                      <a:pt x="29" y="15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3" name="Freeform 1642"/>
              <p:cNvSpPr>
                <a:spLocks/>
              </p:cNvSpPr>
              <p:nvPr/>
            </p:nvSpPr>
            <p:spPr bwMode="auto">
              <a:xfrm>
                <a:off x="4300" y="2270"/>
                <a:ext cx="73" cy="87"/>
              </a:xfrm>
              <a:custGeom>
                <a:avLst/>
                <a:gdLst>
                  <a:gd name="T0" fmla="*/ 29 w 73"/>
                  <a:gd name="T1" fmla="*/ 86 h 87"/>
                  <a:gd name="T2" fmla="*/ 0 w 73"/>
                  <a:gd name="T3" fmla="*/ 29 h 87"/>
                  <a:gd name="T4" fmla="*/ 39 w 73"/>
                  <a:gd name="T5" fmla="*/ 0 h 87"/>
                  <a:gd name="T6" fmla="*/ 72 w 73"/>
                  <a:gd name="T7" fmla="*/ 67 h 87"/>
                  <a:gd name="T8" fmla="*/ 29 w 73"/>
                  <a:gd name="T9" fmla="*/ 86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7"/>
                  <a:gd name="T17" fmla="*/ 73 w 73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7">
                    <a:moveTo>
                      <a:pt x="29" y="86"/>
                    </a:moveTo>
                    <a:lnTo>
                      <a:pt x="0" y="29"/>
                    </a:lnTo>
                    <a:lnTo>
                      <a:pt x="39" y="0"/>
                    </a:lnTo>
                    <a:lnTo>
                      <a:pt x="72" y="67"/>
                    </a:lnTo>
                    <a:lnTo>
                      <a:pt x="29" y="8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4" name="Freeform 1643"/>
              <p:cNvSpPr>
                <a:spLocks/>
              </p:cNvSpPr>
              <p:nvPr/>
            </p:nvSpPr>
            <p:spPr bwMode="auto">
              <a:xfrm>
                <a:off x="4128" y="1670"/>
                <a:ext cx="72" cy="193"/>
              </a:xfrm>
              <a:custGeom>
                <a:avLst/>
                <a:gdLst>
                  <a:gd name="T0" fmla="*/ 33 w 72"/>
                  <a:gd name="T1" fmla="*/ 0 h 193"/>
                  <a:gd name="T2" fmla="*/ 0 w 72"/>
                  <a:gd name="T3" fmla="*/ 192 h 193"/>
                  <a:gd name="T4" fmla="*/ 43 w 72"/>
                  <a:gd name="T5" fmla="*/ 187 h 193"/>
                  <a:gd name="T6" fmla="*/ 71 w 72"/>
                  <a:gd name="T7" fmla="*/ 0 h 193"/>
                  <a:gd name="T8" fmla="*/ 33 w 72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93"/>
                  <a:gd name="T17" fmla="*/ 72 w 72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93">
                    <a:moveTo>
                      <a:pt x="33" y="0"/>
                    </a:moveTo>
                    <a:lnTo>
                      <a:pt x="0" y="192"/>
                    </a:lnTo>
                    <a:lnTo>
                      <a:pt x="43" y="187"/>
                    </a:lnTo>
                    <a:lnTo>
                      <a:pt x="71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5" name="Freeform 1644"/>
              <p:cNvSpPr>
                <a:spLocks/>
              </p:cNvSpPr>
              <p:nvPr/>
            </p:nvSpPr>
            <p:spPr bwMode="auto">
              <a:xfrm>
                <a:off x="4732" y="238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6" name="Freeform 1645"/>
              <p:cNvSpPr>
                <a:spLocks/>
              </p:cNvSpPr>
              <p:nvPr/>
            </p:nvSpPr>
            <p:spPr bwMode="auto">
              <a:xfrm>
                <a:off x="3883" y="2380"/>
                <a:ext cx="78" cy="30"/>
              </a:xfrm>
              <a:custGeom>
                <a:avLst/>
                <a:gdLst>
                  <a:gd name="T0" fmla="*/ 33 w 78"/>
                  <a:gd name="T1" fmla="*/ 29 h 30"/>
                  <a:gd name="T2" fmla="*/ 0 w 78"/>
                  <a:gd name="T3" fmla="*/ 15 h 30"/>
                  <a:gd name="T4" fmla="*/ 43 w 78"/>
                  <a:gd name="T5" fmla="*/ 0 h 30"/>
                  <a:gd name="T6" fmla="*/ 77 w 78"/>
                  <a:gd name="T7" fmla="*/ 15 h 30"/>
                  <a:gd name="T8" fmla="*/ 33 w 78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30"/>
                  <a:gd name="T17" fmla="*/ 78 w 7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7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7" name="Freeform 1646"/>
              <p:cNvSpPr>
                <a:spLocks/>
              </p:cNvSpPr>
              <p:nvPr/>
            </p:nvSpPr>
            <p:spPr bwMode="auto">
              <a:xfrm>
                <a:off x="3629" y="2385"/>
                <a:ext cx="72" cy="25"/>
              </a:xfrm>
              <a:custGeom>
                <a:avLst/>
                <a:gdLst>
                  <a:gd name="T0" fmla="*/ 28 w 72"/>
                  <a:gd name="T1" fmla="*/ 24 h 25"/>
                  <a:gd name="T2" fmla="*/ 0 w 72"/>
                  <a:gd name="T3" fmla="*/ 10 h 25"/>
                  <a:gd name="T4" fmla="*/ 38 w 72"/>
                  <a:gd name="T5" fmla="*/ 0 h 25"/>
                  <a:gd name="T6" fmla="*/ 71 w 72"/>
                  <a:gd name="T7" fmla="*/ 14 h 25"/>
                  <a:gd name="T8" fmla="*/ 28 w 72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5"/>
                  <a:gd name="T17" fmla="*/ 72 w 7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1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8" name="Freeform 1647"/>
              <p:cNvSpPr>
                <a:spLocks/>
              </p:cNvSpPr>
              <p:nvPr/>
            </p:nvSpPr>
            <p:spPr bwMode="auto">
              <a:xfrm>
                <a:off x="4401" y="2366"/>
                <a:ext cx="73" cy="39"/>
              </a:xfrm>
              <a:custGeom>
                <a:avLst/>
                <a:gdLst>
                  <a:gd name="T0" fmla="*/ 34 w 73"/>
                  <a:gd name="T1" fmla="*/ 38 h 39"/>
                  <a:gd name="T2" fmla="*/ 0 w 73"/>
                  <a:gd name="T3" fmla="*/ 14 h 39"/>
                  <a:gd name="T4" fmla="*/ 43 w 73"/>
                  <a:gd name="T5" fmla="*/ 0 h 39"/>
                  <a:gd name="T6" fmla="*/ 72 w 73"/>
                  <a:gd name="T7" fmla="*/ 24 h 39"/>
                  <a:gd name="T8" fmla="*/ 34 w 73"/>
                  <a:gd name="T9" fmla="*/ 38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9"/>
                  <a:gd name="T17" fmla="*/ 73 w 7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9">
                    <a:moveTo>
                      <a:pt x="34" y="38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24"/>
                    </a:lnTo>
                    <a:lnTo>
                      <a:pt x="34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9" name="Freeform 1648"/>
              <p:cNvSpPr>
                <a:spLocks/>
              </p:cNvSpPr>
              <p:nvPr/>
            </p:nvSpPr>
            <p:spPr bwMode="auto">
              <a:xfrm>
                <a:off x="4473" y="2380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0 h 30"/>
                  <a:gd name="T4" fmla="*/ 43 w 73"/>
                  <a:gd name="T5" fmla="*/ 0 h 30"/>
                  <a:gd name="T6" fmla="*/ 72 w 73"/>
                  <a:gd name="T7" fmla="*/ 19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9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0" name="Freeform 1649"/>
              <p:cNvSpPr>
                <a:spLocks/>
              </p:cNvSpPr>
              <p:nvPr/>
            </p:nvSpPr>
            <p:spPr bwMode="auto">
              <a:xfrm>
                <a:off x="4329" y="2337"/>
                <a:ext cx="73" cy="59"/>
              </a:xfrm>
              <a:custGeom>
                <a:avLst/>
                <a:gdLst>
                  <a:gd name="T0" fmla="*/ 34 w 73"/>
                  <a:gd name="T1" fmla="*/ 58 h 59"/>
                  <a:gd name="T2" fmla="*/ 0 w 73"/>
                  <a:gd name="T3" fmla="*/ 19 h 59"/>
                  <a:gd name="T4" fmla="*/ 43 w 73"/>
                  <a:gd name="T5" fmla="*/ 0 h 59"/>
                  <a:gd name="T6" fmla="*/ 72 w 73"/>
                  <a:gd name="T7" fmla="*/ 43 h 59"/>
                  <a:gd name="T8" fmla="*/ 34 w 73"/>
                  <a:gd name="T9" fmla="*/ 5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9"/>
                  <a:gd name="T17" fmla="*/ 73 w 7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9">
                    <a:moveTo>
                      <a:pt x="34" y="58"/>
                    </a:moveTo>
                    <a:lnTo>
                      <a:pt x="0" y="19"/>
                    </a:lnTo>
                    <a:lnTo>
                      <a:pt x="43" y="0"/>
                    </a:lnTo>
                    <a:lnTo>
                      <a:pt x="72" y="43"/>
                    </a:lnTo>
                    <a:lnTo>
                      <a:pt x="34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1" name="Freeform 1650"/>
              <p:cNvSpPr>
                <a:spLocks/>
              </p:cNvSpPr>
              <p:nvPr/>
            </p:nvSpPr>
            <p:spPr bwMode="auto">
              <a:xfrm>
                <a:off x="4080" y="2193"/>
                <a:ext cx="73" cy="135"/>
              </a:xfrm>
              <a:custGeom>
                <a:avLst/>
                <a:gdLst>
                  <a:gd name="T0" fmla="*/ 33 w 73"/>
                  <a:gd name="T1" fmla="*/ 134 h 135"/>
                  <a:gd name="T2" fmla="*/ 0 w 73"/>
                  <a:gd name="T3" fmla="*/ 96 h 135"/>
                  <a:gd name="T4" fmla="*/ 43 w 73"/>
                  <a:gd name="T5" fmla="*/ 0 h 135"/>
                  <a:gd name="T6" fmla="*/ 72 w 73"/>
                  <a:gd name="T7" fmla="*/ 67 h 135"/>
                  <a:gd name="T8" fmla="*/ 33 w 73"/>
                  <a:gd name="T9" fmla="*/ 134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35"/>
                  <a:gd name="T17" fmla="*/ 73 w 73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35">
                    <a:moveTo>
                      <a:pt x="33" y="134"/>
                    </a:moveTo>
                    <a:lnTo>
                      <a:pt x="0" y="96"/>
                    </a:lnTo>
                    <a:lnTo>
                      <a:pt x="43" y="0"/>
                    </a:lnTo>
                    <a:lnTo>
                      <a:pt x="72" y="67"/>
                    </a:lnTo>
                    <a:lnTo>
                      <a:pt x="33" y="1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2" name="Freeform 1651"/>
              <p:cNvSpPr>
                <a:spLocks/>
              </p:cNvSpPr>
              <p:nvPr/>
            </p:nvSpPr>
            <p:spPr bwMode="auto">
              <a:xfrm>
                <a:off x="4804" y="2385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3" name="Freeform 1652"/>
              <p:cNvSpPr>
                <a:spLocks/>
              </p:cNvSpPr>
              <p:nvPr/>
            </p:nvSpPr>
            <p:spPr bwMode="auto">
              <a:xfrm>
                <a:off x="4359" y="1944"/>
                <a:ext cx="73" cy="212"/>
              </a:xfrm>
              <a:custGeom>
                <a:avLst/>
                <a:gdLst>
                  <a:gd name="T0" fmla="*/ 33 w 73"/>
                  <a:gd name="T1" fmla="*/ 182 h 212"/>
                  <a:gd name="T2" fmla="*/ 0 w 73"/>
                  <a:gd name="T3" fmla="*/ 0 h 212"/>
                  <a:gd name="T4" fmla="*/ 43 w 73"/>
                  <a:gd name="T5" fmla="*/ 57 h 212"/>
                  <a:gd name="T6" fmla="*/ 72 w 73"/>
                  <a:gd name="T7" fmla="*/ 211 h 212"/>
                  <a:gd name="T8" fmla="*/ 33 w 73"/>
                  <a:gd name="T9" fmla="*/ 182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12"/>
                  <a:gd name="T17" fmla="*/ 73 w 73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12">
                    <a:moveTo>
                      <a:pt x="33" y="182"/>
                    </a:moveTo>
                    <a:lnTo>
                      <a:pt x="0" y="0"/>
                    </a:lnTo>
                    <a:lnTo>
                      <a:pt x="43" y="57"/>
                    </a:lnTo>
                    <a:lnTo>
                      <a:pt x="72" y="211"/>
                    </a:lnTo>
                    <a:lnTo>
                      <a:pt x="33" y="18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4" name="Freeform 1653"/>
              <p:cNvSpPr>
                <a:spLocks/>
              </p:cNvSpPr>
              <p:nvPr/>
            </p:nvSpPr>
            <p:spPr bwMode="auto">
              <a:xfrm>
                <a:off x="3700" y="2385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5" name="Freeform 1654"/>
              <p:cNvSpPr>
                <a:spLocks/>
              </p:cNvSpPr>
              <p:nvPr/>
            </p:nvSpPr>
            <p:spPr bwMode="auto">
              <a:xfrm>
                <a:off x="4071" y="2327"/>
                <a:ext cx="73" cy="69"/>
              </a:xfrm>
              <a:custGeom>
                <a:avLst/>
                <a:gdLst>
                  <a:gd name="T0" fmla="*/ 34 w 73"/>
                  <a:gd name="T1" fmla="*/ 68 h 69"/>
                  <a:gd name="T2" fmla="*/ 0 w 73"/>
                  <a:gd name="T3" fmla="*/ 44 h 69"/>
                  <a:gd name="T4" fmla="*/ 43 w 73"/>
                  <a:gd name="T5" fmla="*/ 0 h 69"/>
                  <a:gd name="T6" fmla="*/ 72 w 73"/>
                  <a:gd name="T7" fmla="*/ 39 h 69"/>
                  <a:gd name="T8" fmla="*/ 34 w 73"/>
                  <a:gd name="T9" fmla="*/ 68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69"/>
                  <a:gd name="T17" fmla="*/ 73 w 7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69">
                    <a:moveTo>
                      <a:pt x="34" y="68"/>
                    </a:moveTo>
                    <a:lnTo>
                      <a:pt x="0" y="44"/>
                    </a:lnTo>
                    <a:lnTo>
                      <a:pt x="43" y="0"/>
                    </a:lnTo>
                    <a:lnTo>
                      <a:pt x="72" y="39"/>
                    </a:lnTo>
                    <a:lnTo>
                      <a:pt x="34" y="6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6" name="Freeform 1655"/>
              <p:cNvSpPr>
                <a:spLocks/>
              </p:cNvSpPr>
              <p:nvPr/>
            </p:nvSpPr>
            <p:spPr bwMode="auto">
              <a:xfrm>
                <a:off x="4113" y="2260"/>
                <a:ext cx="73" cy="107"/>
              </a:xfrm>
              <a:custGeom>
                <a:avLst/>
                <a:gdLst>
                  <a:gd name="T0" fmla="*/ 29 w 73"/>
                  <a:gd name="T1" fmla="*/ 106 h 107"/>
                  <a:gd name="T2" fmla="*/ 0 w 73"/>
                  <a:gd name="T3" fmla="*/ 67 h 107"/>
                  <a:gd name="T4" fmla="*/ 39 w 73"/>
                  <a:gd name="T5" fmla="*/ 0 h 107"/>
                  <a:gd name="T6" fmla="*/ 72 w 73"/>
                  <a:gd name="T7" fmla="*/ 63 h 107"/>
                  <a:gd name="T8" fmla="*/ 29 w 73"/>
                  <a:gd name="T9" fmla="*/ 106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07"/>
                  <a:gd name="T17" fmla="*/ 73 w 73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07">
                    <a:moveTo>
                      <a:pt x="29" y="106"/>
                    </a:moveTo>
                    <a:lnTo>
                      <a:pt x="0" y="67"/>
                    </a:lnTo>
                    <a:lnTo>
                      <a:pt x="39" y="0"/>
                    </a:lnTo>
                    <a:lnTo>
                      <a:pt x="72" y="63"/>
                    </a:lnTo>
                    <a:lnTo>
                      <a:pt x="29" y="10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7" name="Freeform 1656"/>
              <p:cNvSpPr>
                <a:spLocks/>
              </p:cNvSpPr>
              <p:nvPr/>
            </p:nvSpPr>
            <p:spPr bwMode="auto">
              <a:xfrm>
                <a:off x="4311" y="2131"/>
                <a:ext cx="73" cy="140"/>
              </a:xfrm>
              <a:custGeom>
                <a:avLst/>
                <a:gdLst>
                  <a:gd name="T0" fmla="*/ 29 w 73"/>
                  <a:gd name="T1" fmla="*/ 139 h 140"/>
                  <a:gd name="T2" fmla="*/ 0 w 73"/>
                  <a:gd name="T3" fmla="*/ 19 h 140"/>
                  <a:gd name="T4" fmla="*/ 38 w 73"/>
                  <a:gd name="T5" fmla="*/ 0 h 140"/>
                  <a:gd name="T6" fmla="*/ 72 w 73"/>
                  <a:gd name="T7" fmla="*/ 120 h 140"/>
                  <a:gd name="T8" fmla="*/ 29 w 73"/>
                  <a:gd name="T9" fmla="*/ 139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0"/>
                  <a:gd name="T17" fmla="*/ 73 w 73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0">
                    <a:moveTo>
                      <a:pt x="29" y="139"/>
                    </a:moveTo>
                    <a:lnTo>
                      <a:pt x="0" y="19"/>
                    </a:lnTo>
                    <a:lnTo>
                      <a:pt x="38" y="0"/>
                    </a:lnTo>
                    <a:lnTo>
                      <a:pt x="72" y="120"/>
                    </a:lnTo>
                    <a:lnTo>
                      <a:pt x="29" y="1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8" name="Freeform 1657"/>
              <p:cNvSpPr>
                <a:spLocks/>
              </p:cNvSpPr>
              <p:nvPr/>
            </p:nvSpPr>
            <p:spPr bwMode="auto">
              <a:xfrm>
                <a:off x="4545" y="2385"/>
                <a:ext cx="79" cy="30"/>
              </a:xfrm>
              <a:custGeom>
                <a:avLst/>
                <a:gdLst>
                  <a:gd name="T0" fmla="*/ 34 w 79"/>
                  <a:gd name="T1" fmla="*/ 29 h 30"/>
                  <a:gd name="T2" fmla="*/ 0 w 79"/>
                  <a:gd name="T3" fmla="*/ 14 h 30"/>
                  <a:gd name="T4" fmla="*/ 44 w 79"/>
                  <a:gd name="T5" fmla="*/ 0 h 30"/>
                  <a:gd name="T6" fmla="*/ 78 w 79"/>
                  <a:gd name="T7" fmla="*/ 14 h 30"/>
                  <a:gd name="T8" fmla="*/ 34 w 79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30"/>
                  <a:gd name="T17" fmla="*/ 79 w 7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8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9" name="Freeform 1658"/>
              <p:cNvSpPr>
                <a:spLocks/>
              </p:cNvSpPr>
              <p:nvPr/>
            </p:nvSpPr>
            <p:spPr bwMode="auto">
              <a:xfrm>
                <a:off x="3960" y="2375"/>
                <a:ext cx="73" cy="35"/>
              </a:xfrm>
              <a:custGeom>
                <a:avLst/>
                <a:gdLst>
                  <a:gd name="T0" fmla="*/ 28 w 73"/>
                  <a:gd name="T1" fmla="*/ 34 h 35"/>
                  <a:gd name="T2" fmla="*/ 0 w 73"/>
                  <a:gd name="T3" fmla="*/ 20 h 35"/>
                  <a:gd name="T4" fmla="*/ 38 w 73"/>
                  <a:gd name="T5" fmla="*/ 0 h 35"/>
                  <a:gd name="T6" fmla="*/ 72 w 73"/>
                  <a:gd name="T7" fmla="*/ 20 h 35"/>
                  <a:gd name="T8" fmla="*/ 28 w 73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5"/>
                  <a:gd name="T17" fmla="*/ 73 w 7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5">
                    <a:moveTo>
                      <a:pt x="28" y="34"/>
                    </a:moveTo>
                    <a:lnTo>
                      <a:pt x="0" y="20"/>
                    </a:lnTo>
                    <a:lnTo>
                      <a:pt x="38" y="0"/>
                    </a:lnTo>
                    <a:lnTo>
                      <a:pt x="72" y="20"/>
                    </a:lnTo>
                    <a:lnTo>
                      <a:pt x="28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0" name="Freeform 1659"/>
              <p:cNvSpPr>
                <a:spLocks/>
              </p:cNvSpPr>
              <p:nvPr/>
            </p:nvSpPr>
            <p:spPr bwMode="auto">
              <a:xfrm>
                <a:off x="4257" y="2299"/>
                <a:ext cx="73" cy="82"/>
              </a:xfrm>
              <a:custGeom>
                <a:avLst/>
                <a:gdLst>
                  <a:gd name="T0" fmla="*/ 34 w 73"/>
                  <a:gd name="T1" fmla="*/ 81 h 82"/>
                  <a:gd name="T2" fmla="*/ 0 w 73"/>
                  <a:gd name="T3" fmla="*/ 38 h 82"/>
                  <a:gd name="T4" fmla="*/ 43 w 73"/>
                  <a:gd name="T5" fmla="*/ 0 h 82"/>
                  <a:gd name="T6" fmla="*/ 72 w 73"/>
                  <a:gd name="T7" fmla="*/ 57 h 82"/>
                  <a:gd name="T8" fmla="*/ 34 w 73"/>
                  <a:gd name="T9" fmla="*/ 8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2"/>
                  <a:gd name="T17" fmla="*/ 73 w 7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2">
                    <a:moveTo>
                      <a:pt x="34" y="81"/>
                    </a:moveTo>
                    <a:lnTo>
                      <a:pt x="0" y="38"/>
                    </a:lnTo>
                    <a:lnTo>
                      <a:pt x="43" y="0"/>
                    </a:lnTo>
                    <a:lnTo>
                      <a:pt x="72" y="57"/>
                    </a:lnTo>
                    <a:lnTo>
                      <a:pt x="34" y="8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1" name="Freeform 1660"/>
              <p:cNvSpPr>
                <a:spLocks/>
              </p:cNvSpPr>
              <p:nvPr/>
            </p:nvSpPr>
            <p:spPr bwMode="auto">
              <a:xfrm>
                <a:off x="4047" y="1694"/>
                <a:ext cx="73" cy="265"/>
              </a:xfrm>
              <a:custGeom>
                <a:avLst/>
                <a:gdLst>
                  <a:gd name="T0" fmla="*/ 34 w 73"/>
                  <a:gd name="T1" fmla="*/ 115 h 265"/>
                  <a:gd name="T2" fmla="*/ 0 w 73"/>
                  <a:gd name="T3" fmla="*/ 264 h 265"/>
                  <a:gd name="T4" fmla="*/ 43 w 73"/>
                  <a:gd name="T5" fmla="*/ 182 h 265"/>
                  <a:gd name="T6" fmla="*/ 72 w 73"/>
                  <a:gd name="T7" fmla="*/ 0 h 265"/>
                  <a:gd name="T8" fmla="*/ 34 w 73"/>
                  <a:gd name="T9" fmla="*/ 11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65"/>
                  <a:gd name="T17" fmla="*/ 73 w 73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65">
                    <a:moveTo>
                      <a:pt x="34" y="115"/>
                    </a:moveTo>
                    <a:lnTo>
                      <a:pt x="0" y="264"/>
                    </a:lnTo>
                    <a:lnTo>
                      <a:pt x="43" y="182"/>
                    </a:lnTo>
                    <a:lnTo>
                      <a:pt x="72" y="0"/>
                    </a:lnTo>
                    <a:lnTo>
                      <a:pt x="34" y="1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2" name="Freeform 1661"/>
              <p:cNvSpPr>
                <a:spLocks/>
              </p:cNvSpPr>
              <p:nvPr/>
            </p:nvSpPr>
            <p:spPr bwMode="auto">
              <a:xfrm>
                <a:off x="4271" y="1675"/>
                <a:ext cx="78" cy="198"/>
              </a:xfrm>
              <a:custGeom>
                <a:avLst/>
                <a:gdLst>
                  <a:gd name="T0" fmla="*/ 34 w 78"/>
                  <a:gd name="T1" fmla="*/ 5 h 198"/>
                  <a:gd name="T2" fmla="*/ 0 w 78"/>
                  <a:gd name="T3" fmla="*/ 0 h 198"/>
                  <a:gd name="T4" fmla="*/ 44 w 78"/>
                  <a:gd name="T5" fmla="*/ 187 h 198"/>
                  <a:gd name="T6" fmla="*/ 77 w 78"/>
                  <a:gd name="T7" fmla="*/ 197 h 198"/>
                  <a:gd name="T8" fmla="*/ 34 w 78"/>
                  <a:gd name="T9" fmla="*/ 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98"/>
                  <a:gd name="T17" fmla="*/ 78 w 78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98">
                    <a:moveTo>
                      <a:pt x="34" y="5"/>
                    </a:moveTo>
                    <a:lnTo>
                      <a:pt x="0" y="0"/>
                    </a:lnTo>
                    <a:lnTo>
                      <a:pt x="44" y="187"/>
                    </a:lnTo>
                    <a:lnTo>
                      <a:pt x="77" y="197"/>
                    </a:lnTo>
                    <a:lnTo>
                      <a:pt x="34" y="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3" name="Freeform 1662"/>
              <p:cNvSpPr>
                <a:spLocks/>
              </p:cNvSpPr>
              <p:nvPr/>
            </p:nvSpPr>
            <p:spPr bwMode="auto">
              <a:xfrm>
                <a:off x="4876" y="2390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9 h 25"/>
                  <a:gd name="T4" fmla="*/ 43 w 78"/>
                  <a:gd name="T5" fmla="*/ 0 h 25"/>
                  <a:gd name="T6" fmla="*/ 77 w 78"/>
                  <a:gd name="T7" fmla="*/ 14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7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4" name="Freeform 1663"/>
              <p:cNvSpPr>
                <a:spLocks/>
              </p:cNvSpPr>
              <p:nvPr/>
            </p:nvSpPr>
            <p:spPr bwMode="auto">
              <a:xfrm>
                <a:off x="3772" y="2390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5" name="Freeform 1664"/>
              <p:cNvSpPr>
                <a:spLocks/>
              </p:cNvSpPr>
              <p:nvPr/>
            </p:nvSpPr>
            <p:spPr bwMode="auto">
              <a:xfrm>
                <a:off x="4623" y="2390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9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6" name="Freeform 1665"/>
              <p:cNvSpPr>
                <a:spLocks/>
              </p:cNvSpPr>
              <p:nvPr/>
            </p:nvSpPr>
            <p:spPr bwMode="auto">
              <a:xfrm>
                <a:off x="4185" y="2265"/>
                <a:ext cx="73" cy="102"/>
              </a:xfrm>
              <a:custGeom>
                <a:avLst/>
                <a:gdLst>
                  <a:gd name="T0" fmla="*/ 29 w 73"/>
                  <a:gd name="T1" fmla="*/ 101 h 102"/>
                  <a:gd name="T2" fmla="*/ 0 w 73"/>
                  <a:gd name="T3" fmla="*/ 58 h 102"/>
                  <a:gd name="T4" fmla="*/ 38 w 73"/>
                  <a:gd name="T5" fmla="*/ 0 h 102"/>
                  <a:gd name="T6" fmla="*/ 72 w 73"/>
                  <a:gd name="T7" fmla="*/ 72 h 102"/>
                  <a:gd name="T8" fmla="*/ 29 w 73"/>
                  <a:gd name="T9" fmla="*/ 10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02"/>
                  <a:gd name="T17" fmla="*/ 73 w 7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02">
                    <a:moveTo>
                      <a:pt x="29" y="101"/>
                    </a:moveTo>
                    <a:lnTo>
                      <a:pt x="0" y="58"/>
                    </a:lnTo>
                    <a:lnTo>
                      <a:pt x="38" y="0"/>
                    </a:lnTo>
                    <a:lnTo>
                      <a:pt x="72" y="72"/>
                    </a:lnTo>
                    <a:lnTo>
                      <a:pt x="29" y="10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7" name="Freeform 1666"/>
              <p:cNvSpPr>
                <a:spLocks/>
              </p:cNvSpPr>
              <p:nvPr/>
            </p:nvSpPr>
            <p:spPr bwMode="auto">
              <a:xfrm>
                <a:off x="4223" y="2198"/>
                <a:ext cx="78" cy="140"/>
              </a:xfrm>
              <a:custGeom>
                <a:avLst/>
                <a:gdLst>
                  <a:gd name="T0" fmla="*/ 34 w 78"/>
                  <a:gd name="T1" fmla="*/ 139 h 140"/>
                  <a:gd name="T2" fmla="*/ 0 w 78"/>
                  <a:gd name="T3" fmla="*/ 67 h 140"/>
                  <a:gd name="T4" fmla="*/ 44 w 78"/>
                  <a:gd name="T5" fmla="*/ 0 h 140"/>
                  <a:gd name="T6" fmla="*/ 77 w 78"/>
                  <a:gd name="T7" fmla="*/ 101 h 140"/>
                  <a:gd name="T8" fmla="*/ 34 w 78"/>
                  <a:gd name="T9" fmla="*/ 139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40"/>
                  <a:gd name="T17" fmla="*/ 78 w 78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40">
                    <a:moveTo>
                      <a:pt x="34" y="139"/>
                    </a:moveTo>
                    <a:lnTo>
                      <a:pt x="0" y="67"/>
                    </a:lnTo>
                    <a:lnTo>
                      <a:pt x="44" y="0"/>
                    </a:lnTo>
                    <a:lnTo>
                      <a:pt x="77" y="101"/>
                    </a:lnTo>
                    <a:lnTo>
                      <a:pt x="34" y="13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8" name="Freeform 1667"/>
              <p:cNvSpPr>
                <a:spLocks/>
              </p:cNvSpPr>
              <p:nvPr/>
            </p:nvSpPr>
            <p:spPr bwMode="auto">
              <a:xfrm>
                <a:off x="4143" y="2323"/>
                <a:ext cx="73" cy="73"/>
              </a:xfrm>
              <a:custGeom>
                <a:avLst/>
                <a:gdLst>
                  <a:gd name="T0" fmla="*/ 34 w 73"/>
                  <a:gd name="T1" fmla="*/ 72 h 73"/>
                  <a:gd name="T2" fmla="*/ 0 w 73"/>
                  <a:gd name="T3" fmla="*/ 43 h 73"/>
                  <a:gd name="T4" fmla="*/ 43 w 73"/>
                  <a:gd name="T5" fmla="*/ 0 h 73"/>
                  <a:gd name="T6" fmla="*/ 72 w 73"/>
                  <a:gd name="T7" fmla="*/ 43 h 73"/>
                  <a:gd name="T8" fmla="*/ 34 w 73"/>
                  <a:gd name="T9" fmla="*/ 7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73"/>
                  <a:gd name="T17" fmla="*/ 73 w 7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73">
                    <a:moveTo>
                      <a:pt x="34" y="72"/>
                    </a:moveTo>
                    <a:lnTo>
                      <a:pt x="0" y="43"/>
                    </a:lnTo>
                    <a:lnTo>
                      <a:pt x="43" y="0"/>
                    </a:lnTo>
                    <a:lnTo>
                      <a:pt x="72" y="43"/>
                    </a:lnTo>
                    <a:lnTo>
                      <a:pt x="34" y="7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9" name="Freeform 1668"/>
              <p:cNvSpPr>
                <a:spLocks/>
              </p:cNvSpPr>
              <p:nvPr/>
            </p:nvSpPr>
            <p:spPr bwMode="auto">
              <a:xfrm>
                <a:off x="4267" y="2150"/>
                <a:ext cx="73" cy="150"/>
              </a:xfrm>
              <a:custGeom>
                <a:avLst/>
                <a:gdLst>
                  <a:gd name="T0" fmla="*/ 33 w 73"/>
                  <a:gd name="T1" fmla="*/ 149 h 150"/>
                  <a:gd name="T2" fmla="*/ 0 w 73"/>
                  <a:gd name="T3" fmla="*/ 48 h 150"/>
                  <a:gd name="T4" fmla="*/ 43 w 73"/>
                  <a:gd name="T5" fmla="*/ 0 h 150"/>
                  <a:gd name="T6" fmla="*/ 72 w 73"/>
                  <a:gd name="T7" fmla="*/ 120 h 150"/>
                  <a:gd name="T8" fmla="*/ 33 w 73"/>
                  <a:gd name="T9" fmla="*/ 149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50"/>
                  <a:gd name="T17" fmla="*/ 73 w 73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50">
                    <a:moveTo>
                      <a:pt x="33" y="149"/>
                    </a:moveTo>
                    <a:lnTo>
                      <a:pt x="0" y="48"/>
                    </a:lnTo>
                    <a:lnTo>
                      <a:pt x="43" y="0"/>
                    </a:lnTo>
                    <a:lnTo>
                      <a:pt x="72" y="120"/>
                    </a:lnTo>
                    <a:lnTo>
                      <a:pt x="33" y="14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0" name="Freeform 1669"/>
              <p:cNvSpPr>
                <a:spLocks/>
              </p:cNvSpPr>
              <p:nvPr/>
            </p:nvSpPr>
            <p:spPr bwMode="auto">
              <a:xfrm>
                <a:off x="4032" y="2371"/>
                <a:ext cx="73" cy="39"/>
              </a:xfrm>
              <a:custGeom>
                <a:avLst/>
                <a:gdLst>
                  <a:gd name="T0" fmla="*/ 28 w 73"/>
                  <a:gd name="T1" fmla="*/ 38 h 39"/>
                  <a:gd name="T2" fmla="*/ 0 w 73"/>
                  <a:gd name="T3" fmla="*/ 24 h 39"/>
                  <a:gd name="T4" fmla="*/ 38 w 73"/>
                  <a:gd name="T5" fmla="*/ 0 h 39"/>
                  <a:gd name="T6" fmla="*/ 72 w 73"/>
                  <a:gd name="T7" fmla="*/ 24 h 39"/>
                  <a:gd name="T8" fmla="*/ 28 w 73"/>
                  <a:gd name="T9" fmla="*/ 38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9"/>
                  <a:gd name="T17" fmla="*/ 73 w 7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9">
                    <a:moveTo>
                      <a:pt x="28" y="38"/>
                    </a:moveTo>
                    <a:lnTo>
                      <a:pt x="0" y="24"/>
                    </a:lnTo>
                    <a:lnTo>
                      <a:pt x="38" y="0"/>
                    </a:lnTo>
                    <a:lnTo>
                      <a:pt x="72" y="24"/>
                    </a:lnTo>
                    <a:lnTo>
                      <a:pt x="28" y="3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1" name="Freeform 1670"/>
              <p:cNvSpPr>
                <a:spLocks/>
              </p:cNvSpPr>
              <p:nvPr/>
            </p:nvSpPr>
            <p:spPr bwMode="auto">
              <a:xfrm>
                <a:off x="4089" y="1670"/>
                <a:ext cx="73" cy="207"/>
              </a:xfrm>
              <a:custGeom>
                <a:avLst/>
                <a:gdLst>
                  <a:gd name="T0" fmla="*/ 29 w 73"/>
                  <a:gd name="T1" fmla="*/ 24 h 207"/>
                  <a:gd name="T2" fmla="*/ 0 w 73"/>
                  <a:gd name="T3" fmla="*/ 206 h 207"/>
                  <a:gd name="T4" fmla="*/ 39 w 73"/>
                  <a:gd name="T5" fmla="*/ 192 h 207"/>
                  <a:gd name="T6" fmla="*/ 72 w 73"/>
                  <a:gd name="T7" fmla="*/ 0 h 207"/>
                  <a:gd name="T8" fmla="*/ 29 w 73"/>
                  <a:gd name="T9" fmla="*/ 24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7"/>
                  <a:gd name="T17" fmla="*/ 73 w 73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7">
                    <a:moveTo>
                      <a:pt x="29" y="24"/>
                    </a:moveTo>
                    <a:lnTo>
                      <a:pt x="0" y="206"/>
                    </a:lnTo>
                    <a:lnTo>
                      <a:pt x="39" y="192"/>
                    </a:lnTo>
                    <a:lnTo>
                      <a:pt x="72" y="0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2" name="Freeform 1671"/>
              <p:cNvSpPr>
                <a:spLocks/>
              </p:cNvSpPr>
              <p:nvPr/>
            </p:nvSpPr>
            <p:spPr bwMode="auto">
              <a:xfrm>
                <a:off x="3844" y="239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3" name="Freeform 1672"/>
              <p:cNvSpPr>
                <a:spLocks/>
              </p:cNvSpPr>
              <p:nvPr/>
            </p:nvSpPr>
            <p:spPr bwMode="auto">
              <a:xfrm>
                <a:off x="4291" y="2356"/>
                <a:ext cx="73" cy="54"/>
              </a:xfrm>
              <a:custGeom>
                <a:avLst/>
                <a:gdLst>
                  <a:gd name="T0" fmla="*/ 28 w 73"/>
                  <a:gd name="T1" fmla="*/ 53 h 54"/>
                  <a:gd name="T2" fmla="*/ 0 w 73"/>
                  <a:gd name="T3" fmla="*/ 24 h 54"/>
                  <a:gd name="T4" fmla="*/ 38 w 73"/>
                  <a:gd name="T5" fmla="*/ 0 h 54"/>
                  <a:gd name="T6" fmla="*/ 72 w 73"/>
                  <a:gd name="T7" fmla="*/ 39 h 54"/>
                  <a:gd name="T8" fmla="*/ 28 w 73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4"/>
                  <a:gd name="T17" fmla="*/ 73 w 73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4">
                    <a:moveTo>
                      <a:pt x="28" y="53"/>
                    </a:moveTo>
                    <a:lnTo>
                      <a:pt x="0" y="24"/>
                    </a:lnTo>
                    <a:lnTo>
                      <a:pt x="38" y="0"/>
                    </a:lnTo>
                    <a:lnTo>
                      <a:pt x="72" y="39"/>
                    </a:lnTo>
                    <a:lnTo>
                      <a:pt x="28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4" name="Freeform 1673"/>
              <p:cNvSpPr>
                <a:spLocks/>
              </p:cNvSpPr>
              <p:nvPr/>
            </p:nvSpPr>
            <p:spPr bwMode="auto">
              <a:xfrm>
                <a:off x="4695" y="2395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5" name="Freeform 1674"/>
              <p:cNvSpPr>
                <a:spLocks/>
              </p:cNvSpPr>
              <p:nvPr/>
            </p:nvSpPr>
            <p:spPr bwMode="auto">
              <a:xfrm>
                <a:off x="4215" y="2337"/>
                <a:ext cx="77" cy="63"/>
              </a:xfrm>
              <a:custGeom>
                <a:avLst/>
                <a:gdLst>
                  <a:gd name="T0" fmla="*/ 33 w 77"/>
                  <a:gd name="T1" fmla="*/ 62 h 63"/>
                  <a:gd name="T2" fmla="*/ 0 w 77"/>
                  <a:gd name="T3" fmla="*/ 29 h 63"/>
                  <a:gd name="T4" fmla="*/ 42 w 77"/>
                  <a:gd name="T5" fmla="*/ 0 h 63"/>
                  <a:gd name="T6" fmla="*/ 76 w 77"/>
                  <a:gd name="T7" fmla="*/ 43 h 63"/>
                  <a:gd name="T8" fmla="*/ 33 w 77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63"/>
                  <a:gd name="T17" fmla="*/ 77 w 7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63">
                    <a:moveTo>
                      <a:pt x="33" y="62"/>
                    </a:moveTo>
                    <a:lnTo>
                      <a:pt x="0" y="29"/>
                    </a:lnTo>
                    <a:lnTo>
                      <a:pt x="42" y="0"/>
                    </a:lnTo>
                    <a:lnTo>
                      <a:pt x="76" y="43"/>
                    </a:lnTo>
                    <a:lnTo>
                      <a:pt x="33" y="6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6" name="Freeform 1675"/>
              <p:cNvSpPr>
                <a:spLocks/>
              </p:cNvSpPr>
              <p:nvPr/>
            </p:nvSpPr>
            <p:spPr bwMode="auto">
              <a:xfrm>
                <a:off x="4363" y="2380"/>
                <a:ext cx="73" cy="35"/>
              </a:xfrm>
              <a:custGeom>
                <a:avLst/>
                <a:gdLst>
                  <a:gd name="T0" fmla="*/ 28 w 73"/>
                  <a:gd name="T1" fmla="*/ 34 h 35"/>
                  <a:gd name="T2" fmla="*/ 0 w 73"/>
                  <a:gd name="T3" fmla="*/ 15 h 35"/>
                  <a:gd name="T4" fmla="*/ 38 w 73"/>
                  <a:gd name="T5" fmla="*/ 0 h 35"/>
                  <a:gd name="T6" fmla="*/ 72 w 73"/>
                  <a:gd name="T7" fmla="*/ 24 h 35"/>
                  <a:gd name="T8" fmla="*/ 28 w 73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5"/>
                  <a:gd name="T17" fmla="*/ 73 w 7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5">
                    <a:moveTo>
                      <a:pt x="28" y="34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24"/>
                    </a:lnTo>
                    <a:lnTo>
                      <a:pt x="28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7" name="Freeform 1676"/>
              <p:cNvSpPr>
                <a:spLocks/>
              </p:cNvSpPr>
              <p:nvPr/>
            </p:nvSpPr>
            <p:spPr bwMode="auto">
              <a:xfrm>
                <a:off x="4027" y="1929"/>
                <a:ext cx="73" cy="188"/>
              </a:xfrm>
              <a:custGeom>
                <a:avLst/>
                <a:gdLst>
                  <a:gd name="T0" fmla="*/ 33 w 73"/>
                  <a:gd name="T1" fmla="*/ 187 h 188"/>
                  <a:gd name="T2" fmla="*/ 0 w 73"/>
                  <a:gd name="T3" fmla="*/ 178 h 188"/>
                  <a:gd name="T4" fmla="*/ 43 w 73"/>
                  <a:gd name="T5" fmla="*/ 0 h 188"/>
                  <a:gd name="T6" fmla="*/ 72 w 73"/>
                  <a:gd name="T7" fmla="*/ 10 h 188"/>
                  <a:gd name="T8" fmla="*/ 33 w 73"/>
                  <a:gd name="T9" fmla="*/ 187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88"/>
                  <a:gd name="T17" fmla="*/ 73 w 7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88">
                    <a:moveTo>
                      <a:pt x="33" y="187"/>
                    </a:moveTo>
                    <a:lnTo>
                      <a:pt x="0" y="178"/>
                    </a:lnTo>
                    <a:lnTo>
                      <a:pt x="43" y="0"/>
                    </a:lnTo>
                    <a:lnTo>
                      <a:pt x="72" y="10"/>
                    </a:lnTo>
                    <a:lnTo>
                      <a:pt x="33" y="18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8" name="Freeform 1677"/>
              <p:cNvSpPr>
                <a:spLocks/>
              </p:cNvSpPr>
              <p:nvPr/>
            </p:nvSpPr>
            <p:spPr bwMode="auto">
              <a:xfrm>
                <a:off x="3585" y="239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9" name="Freeform 1678"/>
              <p:cNvSpPr>
                <a:spLocks/>
              </p:cNvSpPr>
              <p:nvPr/>
            </p:nvSpPr>
            <p:spPr bwMode="auto">
              <a:xfrm>
                <a:off x="4152" y="2159"/>
                <a:ext cx="72" cy="165"/>
              </a:xfrm>
              <a:custGeom>
                <a:avLst/>
                <a:gdLst>
                  <a:gd name="T0" fmla="*/ 33 w 72"/>
                  <a:gd name="T1" fmla="*/ 164 h 165"/>
                  <a:gd name="T2" fmla="*/ 0 w 72"/>
                  <a:gd name="T3" fmla="*/ 101 h 165"/>
                  <a:gd name="T4" fmla="*/ 43 w 72"/>
                  <a:gd name="T5" fmla="*/ 0 h 165"/>
                  <a:gd name="T6" fmla="*/ 71 w 72"/>
                  <a:gd name="T7" fmla="*/ 106 h 165"/>
                  <a:gd name="T8" fmla="*/ 33 w 72"/>
                  <a:gd name="T9" fmla="*/ 164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65"/>
                  <a:gd name="T17" fmla="*/ 72 w 72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65">
                    <a:moveTo>
                      <a:pt x="33" y="164"/>
                    </a:moveTo>
                    <a:lnTo>
                      <a:pt x="0" y="101"/>
                    </a:lnTo>
                    <a:lnTo>
                      <a:pt x="43" y="0"/>
                    </a:lnTo>
                    <a:lnTo>
                      <a:pt x="71" y="106"/>
                    </a:lnTo>
                    <a:lnTo>
                      <a:pt x="33" y="16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0" name="Freeform 1679"/>
              <p:cNvSpPr>
                <a:spLocks/>
              </p:cNvSpPr>
              <p:nvPr/>
            </p:nvSpPr>
            <p:spPr bwMode="auto">
              <a:xfrm>
                <a:off x="4435" y="2390"/>
                <a:ext cx="73" cy="30"/>
              </a:xfrm>
              <a:custGeom>
                <a:avLst/>
                <a:gdLst>
                  <a:gd name="T0" fmla="*/ 28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9 h 30"/>
                  <a:gd name="T8" fmla="*/ 28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8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9"/>
                    </a:lnTo>
                    <a:lnTo>
                      <a:pt x="28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1" name="Freeform 1680"/>
              <p:cNvSpPr>
                <a:spLocks/>
              </p:cNvSpPr>
              <p:nvPr/>
            </p:nvSpPr>
            <p:spPr bwMode="auto">
              <a:xfrm>
                <a:off x="4767" y="2399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2" name="Freeform 1681"/>
              <p:cNvSpPr>
                <a:spLocks/>
              </p:cNvSpPr>
              <p:nvPr/>
            </p:nvSpPr>
            <p:spPr bwMode="auto">
              <a:xfrm>
                <a:off x="4104" y="2366"/>
                <a:ext cx="73" cy="49"/>
              </a:xfrm>
              <a:custGeom>
                <a:avLst/>
                <a:gdLst>
                  <a:gd name="T0" fmla="*/ 28 w 73"/>
                  <a:gd name="T1" fmla="*/ 48 h 49"/>
                  <a:gd name="T2" fmla="*/ 0 w 73"/>
                  <a:gd name="T3" fmla="*/ 29 h 49"/>
                  <a:gd name="T4" fmla="*/ 38 w 73"/>
                  <a:gd name="T5" fmla="*/ 0 h 49"/>
                  <a:gd name="T6" fmla="*/ 72 w 73"/>
                  <a:gd name="T7" fmla="*/ 29 h 49"/>
                  <a:gd name="T8" fmla="*/ 28 w 73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9"/>
                  <a:gd name="T17" fmla="*/ 73 w 73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9">
                    <a:moveTo>
                      <a:pt x="28" y="48"/>
                    </a:moveTo>
                    <a:lnTo>
                      <a:pt x="0" y="29"/>
                    </a:lnTo>
                    <a:lnTo>
                      <a:pt x="38" y="0"/>
                    </a:lnTo>
                    <a:lnTo>
                      <a:pt x="72" y="29"/>
                    </a:lnTo>
                    <a:lnTo>
                      <a:pt x="28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3" name="Freeform 1682"/>
              <p:cNvSpPr>
                <a:spLocks/>
              </p:cNvSpPr>
              <p:nvPr/>
            </p:nvSpPr>
            <p:spPr bwMode="auto">
              <a:xfrm>
                <a:off x="3916" y="2395"/>
                <a:ext cx="73" cy="29"/>
              </a:xfrm>
              <a:custGeom>
                <a:avLst/>
                <a:gdLst>
                  <a:gd name="T0" fmla="*/ 34 w 73"/>
                  <a:gd name="T1" fmla="*/ 28 h 29"/>
                  <a:gd name="T2" fmla="*/ 0 w 73"/>
                  <a:gd name="T3" fmla="*/ 14 h 29"/>
                  <a:gd name="T4" fmla="*/ 44 w 73"/>
                  <a:gd name="T5" fmla="*/ 0 h 29"/>
                  <a:gd name="T6" fmla="*/ 72 w 73"/>
                  <a:gd name="T7" fmla="*/ 14 h 29"/>
                  <a:gd name="T8" fmla="*/ 34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4" y="28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4" name="Freeform 1683"/>
              <p:cNvSpPr>
                <a:spLocks/>
              </p:cNvSpPr>
              <p:nvPr/>
            </p:nvSpPr>
            <p:spPr bwMode="auto">
              <a:xfrm>
                <a:off x="3657" y="2399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5" name="Freeform 1684"/>
              <p:cNvSpPr>
                <a:spLocks/>
              </p:cNvSpPr>
              <p:nvPr/>
            </p:nvSpPr>
            <p:spPr bwMode="auto">
              <a:xfrm>
                <a:off x="4507" y="2399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6" name="Freeform 1685"/>
              <p:cNvSpPr>
                <a:spLocks/>
              </p:cNvSpPr>
              <p:nvPr/>
            </p:nvSpPr>
            <p:spPr bwMode="auto">
              <a:xfrm>
                <a:off x="4839" y="2399"/>
                <a:ext cx="73" cy="30"/>
              </a:xfrm>
              <a:custGeom>
                <a:avLst/>
                <a:gdLst>
                  <a:gd name="T0" fmla="*/ 28 w 73"/>
                  <a:gd name="T1" fmla="*/ 29 h 30"/>
                  <a:gd name="T2" fmla="*/ 0 w 73"/>
                  <a:gd name="T3" fmla="*/ 15 h 30"/>
                  <a:gd name="T4" fmla="*/ 38 w 73"/>
                  <a:gd name="T5" fmla="*/ 0 h 30"/>
                  <a:gd name="T6" fmla="*/ 72 w 73"/>
                  <a:gd name="T7" fmla="*/ 15 h 30"/>
                  <a:gd name="T8" fmla="*/ 28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8" y="29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7" name="Freeform 1686"/>
              <p:cNvSpPr>
                <a:spLocks/>
              </p:cNvSpPr>
              <p:nvPr/>
            </p:nvSpPr>
            <p:spPr bwMode="auto">
              <a:xfrm>
                <a:off x="4176" y="2366"/>
                <a:ext cx="72" cy="49"/>
              </a:xfrm>
              <a:custGeom>
                <a:avLst/>
                <a:gdLst>
                  <a:gd name="T0" fmla="*/ 28 w 72"/>
                  <a:gd name="T1" fmla="*/ 48 h 49"/>
                  <a:gd name="T2" fmla="*/ 0 w 72"/>
                  <a:gd name="T3" fmla="*/ 29 h 49"/>
                  <a:gd name="T4" fmla="*/ 38 w 72"/>
                  <a:gd name="T5" fmla="*/ 0 h 49"/>
                  <a:gd name="T6" fmla="*/ 71 w 72"/>
                  <a:gd name="T7" fmla="*/ 33 h 49"/>
                  <a:gd name="T8" fmla="*/ 28 w 72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9"/>
                  <a:gd name="T17" fmla="*/ 72 w 7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9">
                    <a:moveTo>
                      <a:pt x="28" y="48"/>
                    </a:moveTo>
                    <a:lnTo>
                      <a:pt x="0" y="29"/>
                    </a:lnTo>
                    <a:lnTo>
                      <a:pt x="38" y="0"/>
                    </a:lnTo>
                    <a:lnTo>
                      <a:pt x="71" y="33"/>
                    </a:lnTo>
                    <a:lnTo>
                      <a:pt x="28" y="4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8" name="Freeform 1687"/>
              <p:cNvSpPr>
                <a:spLocks/>
              </p:cNvSpPr>
              <p:nvPr/>
            </p:nvSpPr>
            <p:spPr bwMode="auto">
              <a:xfrm>
                <a:off x="3729" y="2399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9" name="Freeform 1688"/>
              <p:cNvSpPr>
                <a:spLocks/>
              </p:cNvSpPr>
              <p:nvPr/>
            </p:nvSpPr>
            <p:spPr bwMode="auto">
              <a:xfrm>
                <a:off x="3988" y="2395"/>
                <a:ext cx="73" cy="29"/>
              </a:xfrm>
              <a:custGeom>
                <a:avLst/>
                <a:gdLst>
                  <a:gd name="T0" fmla="*/ 34 w 73"/>
                  <a:gd name="T1" fmla="*/ 28 h 29"/>
                  <a:gd name="T2" fmla="*/ 0 w 73"/>
                  <a:gd name="T3" fmla="*/ 14 h 29"/>
                  <a:gd name="T4" fmla="*/ 44 w 73"/>
                  <a:gd name="T5" fmla="*/ 0 h 29"/>
                  <a:gd name="T6" fmla="*/ 72 w 73"/>
                  <a:gd name="T7" fmla="*/ 14 h 29"/>
                  <a:gd name="T8" fmla="*/ 34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4" y="28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0" name="Freeform 1689"/>
              <p:cNvSpPr>
                <a:spLocks/>
              </p:cNvSpPr>
              <p:nvPr/>
            </p:nvSpPr>
            <p:spPr bwMode="auto">
              <a:xfrm>
                <a:off x="4579" y="2399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20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20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1" name="Freeform 1690"/>
              <p:cNvSpPr>
                <a:spLocks/>
              </p:cNvSpPr>
              <p:nvPr/>
            </p:nvSpPr>
            <p:spPr bwMode="auto">
              <a:xfrm>
                <a:off x="4339" y="1704"/>
                <a:ext cx="73" cy="269"/>
              </a:xfrm>
              <a:custGeom>
                <a:avLst/>
                <a:gdLst>
                  <a:gd name="T0" fmla="*/ 28 w 73"/>
                  <a:gd name="T1" fmla="*/ 120 h 269"/>
                  <a:gd name="T2" fmla="*/ 0 w 73"/>
                  <a:gd name="T3" fmla="*/ 0 h 269"/>
                  <a:gd name="T4" fmla="*/ 38 w 73"/>
                  <a:gd name="T5" fmla="*/ 187 h 269"/>
                  <a:gd name="T6" fmla="*/ 72 w 73"/>
                  <a:gd name="T7" fmla="*/ 268 h 269"/>
                  <a:gd name="T8" fmla="*/ 28 w 73"/>
                  <a:gd name="T9" fmla="*/ 120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69"/>
                  <a:gd name="T17" fmla="*/ 73 w 73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69">
                    <a:moveTo>
                      <a:pt x="28" y="120"/>
                    </a:moveTo>
                    <a:lnTo>
                      <a:pt x="0" y="0"/>
                    </a:lnTo>
                    <a:lnTo>
                      <a:pt x="38" y="187"/>
                    </a:lnTo>
                    <a:lnTo>
                      <a:pt x="72" y="268"/>
                    </a:lnTo>
                    <a:lnTo>
                      <a:pt x="28" y="1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2" name="Freeform 1691"/>
              <p:cNvSpPr>
                <a:spLocks/>
              </p:cNvSpPr>
              <p:nvPr/>
            </p:nvSpPr>
            <p:spPr bwMode="auto">
              <a:xfrm>
                <a:off x="4247" y="2380"/>
                <a:ext cx="73" cy="44"/>
              </a:xfrm>
              <a:custGeom>
                <a:avLst/>
                <a:gdLst>
                  <a:gd name="T0" fmla="*/ 34 w 73"/>
                  <a:gd name="T1" fmla="*/ 43 h 44"/>
                  <a:gd name="T2" fmla="*/ 0 w 73"/>
                  <a:gd name="T3" fmla="*/ 19 h 44"/>
                  <a:gd name="T4" fmla="*/ 44 w 73"/>
                  <a:gd name="T5" fmla="*/ 0 h 44"/>
                  <a:gd name="T6" fmla="*/ 72 w 73"/>
                  <a:gd name="T7" fmla="*/ 29 h 44"/>
                  <a:gd name="T8" fmla="*/ 34 w 73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4"/>
                  <a:gd name="T17" fmla="*/ 73 w 7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4">
                    <a:moveTo>
                      <a:pt x="34" y="43"/>
                    </a:moveTo>
                    <a:lnTo>
                      <a:pt x="0" y="19"/>
                    </a:lnTo>
                    <a:lnTo>
                      <a:pt x="44" y="0"/>
                    </a:lnTo>
                    <a:lnTo>
                      <a:pt x="72" y="29"/>
                    </a:lnTo>
                    <a:lnTo>
                      <a:pt x="34" y="4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3" name="Freeform 1692"/>
              <p:cNvSpPr>
                <a:spLocks/>
              </p:cNvSpPr>
              <p:nvPr/>
            </p:nvSpPr>
            <p:spPr bwMode="auto">
              <a:xfrm>
                <a:off x="4305" y="1680"/>
                <a:ext cx="73" cy="212"/>
              </a:xfrm>
              <a:custGeom>
                <a:avLst/>
                <a:gdLst>
                  <a:gd name="T0" fmla="*/ 34 w 73"/>
                  <a:gd name="T1" fmla="*/ 24 h 212"/>
                  <a:gd name="T2" fmla="*/ 0 w 73"/>
                  <a:gd name="T3" fmla="*/ 0 h 212"/>
                  <a:gd name="T4" fmla="*/ 43 w 73"/>
                  <a:gd name="T5" fmla="*/ 192 h 212"/>
                  <a:gd name="T6" fmla="*/ 72 w 73"/>
                  <a:gd name="T7" fmla="*/ 211 h 212"/>
                  <a:gd name="T8" fmla="*/ 34 w 73"/>
                  <a:gd name="T9" fmla="*/ 24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12"/>
                  <a:gd name="T17" fmla="*/ 73 w 73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12">
                    <a:moveTo>
                      <a:pt x="34" y="24"/>
                    </a:moveTo>
                    <a:lnTo>
                      <a:pt x="0" y="0"/>
                    </a:lnTo>
                    <a:lnTo>
                      <a:pt x="43" y="192"/>
                    </a:lnTo>
                    <a:lnTo>
                      <a:pt x="72" y="211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4" name="Freeform 1693"/>
              <p:cNvSpPr>
                <a:spLocks/>
              </p:cNvSpPr>
              <p:nvPr/>
            </p:nvSpPr>
            <p:spPr bwMode="auto">
              <a:xfrm>
                <a:off x="4319" y="2395"/>
                <a:ext cx="73" cy="34"/>
              </a:xfrm>
              <a:custGeom>
                <a:avLst/>
                <a:gdLst>
                  <a:gd name="T0" fmla="*/ 34 w 73"/>
                  <a:gd name="T1" fmla="*/ 33 h 34"/>
                  <a:gd name="T2" fmla="*/ 0 w 73"/>
                  <a:gd name="T3" fmla="*/ 14 h 34"/>
                  <a:gd name="T4" fmla="*/ 44 w 73"/>
                  <a:gd name="T5" fmla="*/ 0 h 34"/>
                  <a:gd name="T6" fmla="*/ 72 w 73"/>
                  <a:gd name="T7" fmla="*/ 19 h 34"/>
                  <a:gd name="T8" fmla="*/ 34 w 73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4"/>
                  <a:gd name="T17" fmla="*/ 73 w 7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4">
                    <a:moveTo>
                      <a:pt x="34" y="33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2" y="19"/>
                    </a:lnTo>
                    <a:lnTo>
                      <a:pt x="3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5" name="Freeform 1694"/>
              <p:cNvSpPr>
                <a:spLocks/>
              </p:cNvSpPr>
              <p:nvPr/>
            </p:nvSpPr>
            <p:spPr bwMode="auto">
              <a:xfrm>
                <a:off x="3801" y="2404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6" name="Freeform 1695"/>
              <p:cNvSpPr>
                <a:spLocks/>
              </p:cNvSpPr>
              <p:nvPr/>
            </p:nvSpPr>
            <p:spPr bwMode="auto">
              <a:xfrm>
                <a:off x="4651" y="2404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4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7" name="Freeform 1696"/>
              <p:cNvSpPr>
                <a:spLocks/>
              </p:cNvSpPr>
              <p:nvPr/>
            </p:nvSpPr>
            <p:spPr bwMode="auto">
              <a:xfrm>
                <a:off x="4123" y="2040"/>
                <a:ext cx="73" cy="221"/>
              </a:xfrm>
              <a:custGeom>
                <a:avLst/>
                <a:gdLst>
                  <a:gd name="T0" fmla="*/ 29 w 73"/>
                  <a:gd name="T1" fmla="*/ 220 h 221"/>
                  <a:gd name="T2" fmla="*/ 0 w 73"/>
                  <a:gd name="T3" fmla="*/ 153 h 221"/>
                  <a:gd name="T4" fmla="*/ 38 w 73"/>
                  <a:gd name="T5" fmla="*/ 0 h 221"/>
                  <a:gd name="T6" fmla="*/ 72 w 73"/>
                  <a:gd name="T7" fmla="*/ 119 h 221"/>
                  <a:gd name="T8" fmla="*/ 29 w 73"/>
                  <a:gd name="T9" fmla="*/ 22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21"/>
                  <a:gd name="T17" fmla="*/ 73 w 73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21">
                    <a:moveTo>
                      <a:pt x="29" y="220"/>
                    </a:moveTo>
                    <a:lnTo>
                      <a:pt x="0" y="153"/>
                    </a:lnTo>
                    <a:lnTo>
                      <a:pt x="38" y="0"/>
                    </a:lnTo>
                    <a:lnTo>
                      <a:pt x="72" y="119"/>
                    </a:lnTo>
                    <a:lnTo>
                      <a:pt x="29" y="2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8" name="Freeform 1697"/>
              <p:cNvSpPr>
                <a:spLocks/>
              </p:cNvSpPr>
              <p:nvPr/>
            </p:nvSpPr>
            <p:spPr bwMode="auto">
              <a:xfrm>
                <a:off x="4060" y="2395"/>
                <a:ext cx="73" cy="34"/>
              </a:xfrm>
              <a:custGeom>
                <a:avLst/>
                <a:gdLst>
                  <a:gd name="T0" fmla="*/ 34 w 73"/>
                  <a:gd name="T1" fmla="*/ 33 h 34"/>
                  <a:gd name="T2" fmla="*/ 0 w 73"/>
                  <a:gd name="T3" fmla="*/ 14 h 34"/>
                  <a:gd name="T4" fmla="*/ 44 w 73"/>
                  <a:gd name="T5" fmla="*/ 0 h 34"/>
                  <a:gd name="T6" fmla="*/ 72 w 73"/>
                  <a:gd name="T7" fmla="*/ 19 h 34"/>
                  <a:gd name="T8" fmla="*/ 34 w 73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4"/>
                  <a:gd name="T17" fmla="*/ 73 w 7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4">
                    <a:moveTo>
                      <a:pt x="34" y="33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2" y="19"/>
                    </a:lnTo>
                    <a:lnTo>
                      <a:pt x="3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9" name="Freeform 1698"/>
              <p:cNvSpPr>
                <a:spLocks/>
              </p:cNvSpPr>
              <p:nvPr/>
            </p:nvSpPr>
            <p:spPr bwMode="auto">
              <a:xfrm>
                <a:off x="4391" y="2404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0 h 30"/>
                  <a:gd name="T4" fmla="*/ 44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0" name="Freeform 1699"/>
              <p:cNvSpPr>
                <a:spLocks/>
              </p:cNvSpPr>
              <p:nvPr/>
            </p:nvSpPr>
            <p:spPr bwMode="auto">
              <a:xfrm>
                <a:off x="4319" y="1944"/>
                <a:ext cx="73" cy="188"/>
              </a:xfrm>
              <a:custGeom>
                <a:avLst/>
                <a:gdLst>
                  <a:gd name="T0" fmla="*/ 29 w 73"/>
                  <a:gd name="T1" fmla="*/ 187 h 188"/>
                  <a:gd name="T2" fmla="*/ 0 w 73"/>
                  <a:gd name="T3" fmla="*/ 4 h 188"/>
                  <a:gd name="T4" fmla="*/ 39 w 73"/>
                  <a:gd name="T5" fmla="*/ 0 h 188"/>
                  <a:gd name="T6" fmla="*/ 72 w 73"/>
                  <a:gd name="T7" fmla="*/ 182 h 188"/>
                  <a:gd name="T8" fmla="*/ 29 w 73"/>
                  <a:gd name="T9" fmla="*/ 187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88"/>
                  <a:gd name="T17" fmla="*/ 73 w 7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88">
                    <a:moveTo>
                      <a:pt x="29" y="187"/>
                    </a:moveTo>
                    <a:lnTo>
                      <a:pt x="0" y="4"/>
                    </a:lnTo>
                    <a:lnTo>
                      <a:pt x="39" y="0"/>
                    </a:lnTo>
                    <a:lnTo>
                      <a:pt x="72" y="182"/>
                    </a:lnTo>
                    <a:lnTo>
                      <a:pt x="29" y="18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1" name="Freeform 1700"/>
              <p:cNvSpPr>
                <a:spLocks/>
              </p:cNvSpPr>
              <p:nvPr/>
            </p:nvSpPr>
            <p:spPr bwMode="auto">
              <a:xfrm>
                <a:off x="3873" y="2409"/>
                <a:ext cx="79" cy="25"/>
              </a:xfrm>
              <a:custGeom>
                <a:avLst/>
                <a:gdLst>
                  <a:gd name="T0" fmla="*/ 34 w 79"/>
                  <a:gd name="T1" fmla="*/ 24 h 25"/>
                  <a:gd name="T2" fmla="*/ 0 w 79"/>
                  <a:gd name="T3" fmla="*/ 10 h 25"/>
                  <a:gd name="T4" fmla="*/ 44 w 79"/>
                  <a:gd name="T5" fmla="*/ 0 h 25"/>
                  <a:gd name="T6" fmla="*/ 78 w 79"/>
                  <a:gd name="T7" fmla="*/ 14 h 25"/>
                  <a:gd name="T8" fmla="*/ 34 w 7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5"/>
                  <a:gd name="T17" fmla="*/ 79 w 7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8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2" name="Freeform 1701"/>
              <p:cNvSpPr>
                <a:spLocks/>
              </p:cNvSpPr>
              <p:nvPr/>
            </p:nvSpPr>
            <p:spPr bwMode="auto">
              <a:xfrm>
                <a:off x="4723" y="2409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3" name="Freeform 1702"/>
              <p:cNvSpPr>
                <a:spLocks/>
              </p:cNvSpPr>
              <p:nvPr/>
            </p:nvSpPr>
            <p:spPr bwMode="auto">
              <a:xfrm>
                <a:off x="4195" y="2044"/>
                <a:ext cx="73" cy="222"/>
              </a:xfrm>
              <a:custGeom>
                <a:avLst/>
                <a:gdLst>
                  <a:gd name="T0" fmla="*/ 28 w 73"/>
                  <a:gd name="T1" fmla="*/ 221 h 222"/>
                  <a:gd name="T2" fmla="*/ 0 w 73"/>
                  <a:gd name="T3" fmla="*/ 115 h 222"/>
                  <a:gd name="T4" fmla="*/ 38 w 73"/>
                  <a:gd name="T5" fmla="*/ 0 h 222"/>
                  <a:gd name="T6" fmla="*/ 72 w 73"/>
                  <a:gd name="T7" fmla="*/ 154 h 222"/>
                  <a:gd name="T8" fmla="*/ 28 w 73"/>
                  <a:gd name="T9" fmla="*/ 221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22"/>
                  <a:gd name="T17" fmla="*/ 73 w 73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22">
                    <a:moveTo>
                      <a:pt x="28" y="221"/>
                    </a:moveTo>
                    <a:lnTo>
                      <a:pt x="0" y="115"/>
                    </a:lnTo>
                    <a:lnTo>
                      <a:pt x="38" y="0"/>
                    </a:lnTo>
                    <a:lnTo>
                      <a:pt x="72" y="154"/>
                    </a:lnTo>
                    <a:lnTo>
                      <a:pt x="28" y="22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4" name="Freeform 1703"/>
              <p:cNvSpPr>
                <a:spLocks/>
              </p:cNvSpPr>
              <p:nvPr/>
            </p:nvSpPr>
            <p:spPr bwMode="auto">
              <a:xfrm>
                <a:off x="4060" y="1939"/>
                <a:ext cx="73" cy="197"/>
              </a:xfrm>
              <a:custGeom>
                <a:avLst/>
                <a:gdLst>
                  <a:gd name="T0" fmla="*/ 29 w 73"/>
                  <a:gd name="T1" fmla="*/ 196 h 197"/>
                  <a:gd name="T2" fmla="*/ 0 w 73"/>
                  <a:gd name="T3" fmla="*/ 177 h 197"/>
                  <a:gd name="T4" fmla="*/ 39 w 73"/>
                  <a:gd name="T5" fmla="*/ 0 h 197"/>
                  <a:gd name="T6" fmla="*/ 72 w 73"/>
                  <a:gd name="T7" fmla="*/ 19 h 197"/>
                  <a:gd name="T8" fmla="*/ 29 w 73"/>
                  <a:gd name="T9" fmla="*/ 196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7"/>
                  <a:gd name="T17" fmla="*/ 73 w 73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7">
                    <a:moveTo>
                      <a:pt x="29" y="196"/>
                    </a:moveTo>
                    <a:lnTo>
                      <a:pt x="0" y="177"/>
                    </a:lnTo>
                    <a:lnTo>
                      <a:pt x="39" y="0"/>
                    </a:lnTo>
                    <a:lnTo>
                      <a:pt x="72" y="19"/>
                    </a:lnTo>
                    <a:lnTo>
                      <a:pt x="29" y="19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5" name="Freeform 1704"/>
              <p:cNvSpPr>
                <a:spLocks/>
              </p:cNvSpPr>
              <p:nvPr/>
            </p:nvSpPr>
            <p:spPr bwMode="auto">
              <a:xfrm>
                <a:off x="3619" y="240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6" name="Freeform 1705"/>
              <p:cNvSpPr>
                <a:spLocks/>
              </p:cNvSpPr>
              <p:nvPr/>
            </p:nvSpPr>
            <p:spPr bwMode="auto">
              <a:xfrm>
                <a:off x="4132" y="2395"/>
                <a:ext cx="73" cy="34"/>
              </a:xfrm>
              <a:custGeom>
                <a:avLst/>
                <a:gdLst>
                  <a:gd name="T0" fmla="*/ 34 w 73"/>
                  <a:gd name="T1" fmla="*/ 33 h 34"/>
                  <a:gd name="T2" fmla="*/ 0 w 73"/>
                  <a:gd name="T3" fmla="*/ 19 h 34"/>
                  <a:gd name="T4" fmla="*/ 44 w 73"/>
                  <a:gd name="T5" fmla="*/ 0 h 34"/>
                  <a:gd name="T6" fmla="*/ 72 w 73"/>
                  <a:gd name="T7" fmla="*/ 19 h 34"/>
                  <a:gd name="T8" fmla="*/ 34 w 73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4"/>
                  <a:gd name="T17" fmla="*/ 73 w 7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4">
                    <a:moveTo>
                      <a:pt x="34" y="33"/>
                    </a:moveTo>
                    <a:lnTo>
                      <a:pt x="0" y="19"/>
                    </a:lnTo>
                    <a:lnTo>
                      <a:pt x="44" y="0"/>
                    </a:lnTo>
                    <a:lnTo>
                      <a:pt x="72" y="19"/>
                    </a:lnTo>
                    <a:lnTo>
                      <a:pt x="34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7" name="Freeform 1706"/>
              <p:cNvSpPr>
                <a:spLocks/>
              </p:cNvSpPr>
              <p:nvPr/>
            </p:nvSpPr>
            <p:spPr bwMode="auto">
              <a:xfrm>
                <a:off x="4463" y="2409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8" name="Freeform 1707"/>
              <p:cNvSpPr>
                <a:spLocks/>
              </p:cNvSpPr>
              <p:nvPr/>
            </p:nvSpPr>
            <p:spPr bwMode="auto">
              <a:xfrm>
                <a:off x="3951" y="2409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9" name="Freeform 1708"/>
              <p:cNvSpPr>
                <a:spLocks/>
              </p:cNvSpPr>
              <p:nvPr/>
            </p:nvSpPr>
            <p:spPr bwMode="auto">
              <a:xfrm>
                <a:off x="4795" y="2414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0" name="Freeform 1709"/>
              <p:cNvSpPr>
                <a:spLocks/>
              </p:cNvSpPr>
              <p:nvPr/>
            </p:nvSpPr>
            <p:spPr bwMode="auto">
              <a:xfrm>
                <a:off x="4204" y="2399"/>
                <a:ext cx="78" cy="35"/>
              </a:xfrm>
              <a:custGeom>
                <a:avLst/>
                <a:gdLst>
                  <a:gd name="T0" fmla="*/ 34 w 78"/>
                  <a:gd name="T1" fmla="*/ 34 h 35"/>
                  <a:gd name="T2" fmla="*/ 0 w 78"/>
                  <a:gd name="T3" fmla="*/ 15 h 35"/>
                  <a:gd name="T4" fmla="*/ 43 w 78"/>
                  <a:gd name="T5" fmla="*/ 0 h 35"/>
                  <a:gd name="T6" fmla="*/ 77 w 78"/>
                  <a:gd name="T7" fmla="*/ 24 h 35"/>
                  <a:gd name="T8" fmla="*/ 34 w 78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35"/>
                  <a:gd name="T17" fmla="*/ 78 w 7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35">
                    <a:moveTo>
                      <a:pt x="34" y="34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7" y="24"/>
                    </a:lnTo>
                    <a:lnTo>
                      <a:pt x="34" y="3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1" name="Freeform 1710"/>
              <p:cNvSpPr>
                <a:spLocks/>
              </p:cNvSpPr>
              <p:nvPr/>
            </p:nvSpPr>
            <p:spPr bwMode="auto">
              <a:xfrm>
                <a:off x="3691" y="2414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2" name="Freeform 1711"/>
              <p:cNvSpPr>
                <a:spLocks/>
              </p:cNvSpPr>
              <p:nvPr/>
            </p:nvSpPr>
            <p:spPr bwMode="auto">
              <a:xfrm>
                <a:off x="4535" y="2414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9 h 25"/>
                  <a:gd name="T4" fmla="*/ 44 w 78"/>
                  <a:gd name="T5" fmla="*/ 0 h 25"/>
                  <a:gd name="T6" fmla="*/ 77 w 78"/>
                  <a:gd name="T7" fmla="*/ 14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7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3" name="Freeform 1712"/>
              <p:cNvSpPr>
                <a:spLocks/>
              </p:cNvSpPr>
              <p:nvPr/>
            </p:nvSpPr>
            <p:spPr bwMode="auto">
              <a:xfrm>
                <a:off x="4089" y="1958"/>
                <a:ext cx="73" cy="236"/>
              </a:xfrm>
              <a:custGeom>
                <a:avLst/>
                <a:gdLst>
                  <a:gd name="T0" fmla="*/ 34 w 73"/>
                  <a:gd name="T1" fmla="*/ 235 h 236"/>
                  <a:gd name="T2" fmla="*/ 0 w 73"/>
                  <a:gd name="T3" fmla="*/ 177 h 236"/>
                  <a:gd name="T4" fmla="*/ 43 w 73"/>
                  <a:gd name="T5" fmla="*/ 0 h 236"/>
                  <a:gd name="T6" fmla="*/ 72 w 73"/>
                  <a:gd name="T7" fmla="*/ 82 h 236"/>
                  <a:gd name="T8" fmla="*/ 34 w 73"/>
                  <a:gd name="T9" fmla="*/ 235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6"/>
                  <a:gd name="T17" fmla="*/ 73 w 73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6">
                    <a:moveTo>
                      <a:pt x="34" y="235"/>
                    </a:moveTo>
                    <a:lnTo>
                      <a:pt x="0" y="177"/>
                    </a:lnTo>
                    <a:lnTo>
                      <a:pt x="43" y="0"/>
                    </a:lnTo>
                    <a:lnTo>
                      <a:pt x="72" y="82"/>
                    </a:lnTo>
                    <a:lnTo>
                      <a:pt x="34" y="23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4" name="Freeform 1713"/>
              <p:cNvSpPr>
                <a:spLocks/>
              </p:cNvSpPr>
              <p:nvPr/>
            </p:nvSpPr>
            <p:spPr bwMode="auto">
              <a:xfrm>
                <a:off x="4036" y="1718"/>
                <a:ext cx="73" cy="265"/>
              </a:xfrm>
              <a:custGeom>
                <a:avLst/>
                <a:gdLst>
                  <a:gd name="T0" fmla="*/ 34 w 73"/>
                  <a:gd name="T1" fmla="*/ 211 h 265"/>
                  <a:gd name="T2" fmla="*/ 0 w 73"/>
                  <a:gd name="T3" fmla="*/ 264 h 265"/>
                  <a:gd name="T4" fmla="*/ 44 w 73"/>
                  <a:gd name="T5" fmla="*/ 91 h 265"/>
                  <a:gd name="T6" fmla="*/ 72 w 73"/>
                  <a:gd name="T7" fmla="*/ 0 h 265"/>
                  <a:gd name="T8" fmla="*/ 34 w 73"/>
                  <a:gd name="T9" fmla="*/ 211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65"/>
                  <a:gd name="T17" fmla="*/ 73 w 73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65">
                    <a:moveTo>
                      <a:pt x="34" y="211"/>
                    </a:moveTo>
                    <a:lnTo>
                      <a:pt x="0" y="264"/>
                    </a:lnTo>
                    <a:lnTo>
                      <a:pt x="44" y="91"/>
                    </a:lnTo>
                    <a:lnTo>
                      <a:pt x="72" y="0"/>
                    </a:lnTo>
                    <a:lnTo>
                      <a:pt x="34" y="21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5" name="Freeform 1714"/>
              <p:cNvSpPr>
                <a:spLocks/>
              </p:cNvSpPr>
              <p:nvPr/>
            </p:nvSpPr>
            <p:spPr bwMode="auto">
              <a:xfrm>
                <a:off x="4281" y="2409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9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9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6" name="Freeform 1715"/>
              <p:cNvSpPr>
                <a:spLocks/>
              </p:cNvSpPr>
              <p:nvPr/>
            </p:nvSpPr>
            <p:spPr bwMode="auto">
              <a:xfrm>
                <a:off x="4023" y="2409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9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9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7" name="Freeform 1716"/>
              <p:cNvSpPr>
                <a:spLocks/>
              </p:cNvSpPr>
              <p:nvPr/>
            </p:nvSpPr>
            <p:spPr bwMode="auto">
              <a:xfrm>
                <a:off x="3763" y="2414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8" name="Freeform 1717"/>
              <p:cNvSpPr>
                <a:spLocks/>
              </p:cNvSpPr>
              <p:nvPr/>
            </p:nvSpPr>
            <p:spPr bwMode="auto">
              <a:xfrm>
                <a:off x="4612" y="241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9" name="Freeform 1718"/>
              <p:cNvSpPr>
                <a:spLocks/>
              </p:cNvSpPr>
              <p:nvPr/>
            </p:nvSpPr>
            <p:spPr bwMode="auto">
              <a:xfrm>
                <a:off x="4353" y="2414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9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9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0" name="Freeform 1719"/>
              <p:cNvSpPr>
                <a:spLocks/>
              </p:cNvSpPr>
              <p:nvPr/>
            </p:nvSpPr>
            <p:spPr bwMode="auto">
              <a:xfrm>
                <a:off x="4276" y="1948"/>
                <a:ext cx="73" cy="203"/>
              </a:xfrm>
              <a:custGeom>
                <a:avLst/>
                <a:gdLst>
                  <a:gd name="T0" fmla="*/ 34 w 73"/>
                  <a:gd name="T1" fmla="*/ 202 h 203"/>
                  <a:gd name="T2" fmla="*/ 0 w 73"/>
                  <a:gd name="T3" fmla="*/ 15 h 203"/>
                  <a:gd name="T4" fmla="*/ 43 w 73"/>
                  <a:gd name="T5" fmla="*/ 0 h 203"/>
                  <a:gd name="T6" fmla="*/ 72 w 73"/>
                  <a:gd name="T7" fmla="*/ 183 h 203"/>
                  <a:gd name="T8" fmla="*/ 34 w 73"/>
                  <a:gd name="T9" fmla="*/ 202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3"/>
                  <a:gd name="T17" fmla="*/ 73 w 73"/>
                  <a:gd name="T18" fmla="*/ 203 h 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3">
                    <a:moveTo>
                      <a:pt x="34" y="202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83"/>
                    </a:lnTo>
                    <a:lnTo>
                      <a:pt x="34" y="20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1" name="Freeform 1720"/>
              <p:cNvSpPr>
                <a:spLocks/>
              </p:cNvSpPr>
              <p:nvPr/>
            </p:nvSpPr>
            <p:spPr bwMode="auto">
              <a:xfrm>
                <a:off x="4095" y="2414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2" name="Freeform 1721"/>
              <p:cNvSpPr>
                <a:spLocks/>
              </p:cNvSpPr>
              <p:nvPr/>
            </p:nvSpPr>
            <p:spPr bwMode="auto">
              <a:xfrm>
                <a:off x="3835" y="2419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3" name="Freeform 1722"/>
              <p:cNvSpPr>
                <a:spLocks/>
              </p:cNvSpPr>
              <p:nvPr/>
            </p:nvSpPr>
            <p:spPr bwMode="auto">
              <a:xfrm>
                <a:off x="4684" y="2419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8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4" name="Freeform 1723"/>
              <p:cNvSpPr>
                <a:spLocks/>
              </p:cNvSpPr>
              <p:nvPr/>
            </p:nvSpPr>
            <p:spPr bwMode="auto">
              <a:xfrm>
                <a:off x="4233" y="1963"/>
                <a:ext cx="79" cy="236"/>
              </a:xfrm>
              <a:custGeom>
                <a:avLst/>
                <a:gdLst>
                  <a:gd name="T0" fmla="*/ 34 w 79"/>
                  <a:gd name="T1" fmla="*/ 235 h 236"/>
                  <a:gd name="T2" fmla="*/ 0 w 79"/>
                  <a:gd name="T3" fmla="*/ 81 h 236"/>
                  <a:gd name="T4" fmla="*/ 44 w 79"/>
                  <a:gd name="T5" fmla="*/ 0 h 236"/>
                  <a:gd name="T6" fmla="*/ 78 w 79"/>
                  <a:gd name="T7" fmla="*/ 187 h 236"/>
                  <a:gd name="T8" fmla="*/ 34 w 79"/>
                  <a:gd name="T9" fmla="*/ 235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36"/>
                  <a:gd name="T17" fmla="*/ 79 w 79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36">
                    <a:moveTo>
                      <a:pt x="34" y="235"/>
                    </a:moveTo>
                    <a:lnTo>
                      <a:pt x="0" y="81"/>
                    </a:lnTo>
                    <a:lnTo>
                      <a:pt x="44" y="0"/>
                    </a:lnTo>
                    <a:lnTo>
                      <a:pt x="78" y="187"/>
                    </a:lnTo>
                    <a:lnTo>
                      <a:pt x="34" y="23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5" name="Freeform 1724"/>
              <p:cNvSpPr>
                <a:spLocks/>
              </p:cNvSpPr>
              <p:nvPr/>
            </p:nvSpPr>
            <p:spPr bwMode="auto">
              <a:xfrm>
                <a:off x="4425" y="2419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8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6" name="Freeform 1725"/>
              <p:cNvSpPr>
                <a:spLocks/>
              </p:cNvSpPr>
              <p:nvPr/>
            </p:nvSpPr>
            <p:spPr bwMode="auto">
              <a:xfrm>
                <a:off x="4199" y="1536"/>
                <a:ext cx="73" cy="231"/>
              </a:xfrm>
              <a:custGeom>
                <a:avLst/>
                <a:gdLst>
                  <a:gd name="T0" fmla="*/ 34 w 73"/>
                  <a:gd name="T1" fmla="*/ 0 h 231"/>
                  <a:gd name="T2" fmla="*/ 0 w 73"/>
                  <a:gd name="T3" fmla="*/ 134 h 231"/>
                  <a:gd name="T4" fmla="*/ 44 w 73"/>
                  <a:gd name="T5" fmla="*/ 230 h 231"/>
                  <a:gd name="T6" fmla="*/ 72 w 73"/>
                  <a:gd name="T7" fmla="*/ 139 h 231"/>
                  <a:gd name="T8" fmla="*/ 34 w 73"/>
                  <a:gd name="T9" fmla="*/ 0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1"/>
                  <a:gd name="T17" fmla="*/ 73 w 73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1">
                    <a:moveTo>
                      <a:pt x="34" y="0"/>
                    </a:moveTo>
                    <a:lnTo>
                      <a:pt x="0" y="134"/>
                    </a:lnTo>
                    <a:lnTo>
                      <a:pt x="44" y="230"/>
                    </a:lnTo>
                    <a:lnTo>
                      <a:pt x="72" y="139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7" name="Freeform 1726"/>
              <p:cNvSpPr>
                <a:spLocks/>
              </p:cNvSpPr>
              <p:nvPr/>
            </p:nvSpPr>
            <p:spPr bwMode="auto">
              <a:xfrm>
                <a:off x="4167" y="2414"/>
                <a:ext cx="73" cy="34"/>
              </a:xfrm>
              <a:custGeom>
                <a:avLst/>
                <a:gdLst>
                  <a:gd name="T0" fmla="*/ 29 w 73"/>
                  <a:gd name="T1" fmla="*/ 33 h 34"/>
                  <a:gd name="T2" fmla="*/ 0 w 73"/>
                  <a:gd name="T3" fmla="*/ 14 h 34"/>
                  <a:gd name="T4" fmla="*/ 38 w 73"/>
                  <a:gd name="T5" fmla="*/ 0 h 34"/>
                  <a:gd name="T6" fmla="*/ 72 w 73"/>
                  <a:gd name="T7" fmla="*/ 19 h 34"/>
                  <a:gd name="T8" fmla="*/ 29 w 73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4"/>
                  <a:gd name="T17" fmla="*/ 73 w 7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4">
                    <a:moveTo>
                      <a:pt x="29" y="33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9"/>
                    </a:lnTo>
                    <a:lnTo>
                      <a:pt x="29" y="3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8" name="Freeform 1727"/>
              <p:cNvSpPr>
                <a:spLocks/>
              </p:cNvSpPr>
              <p:nvPr/>
            </p:nvSpPr>
            <p:spPr bwMode="auto">
              <a:xfrm>
                <a:off x="3907" y="2423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9" name="Freeform 1728"/>
              <p:cNvSpPr>
                <a:spLocks/>
              </p:cNvSpPr>
              <p:nvPr/>
            </p:nvSpPr>
            <p:spPr bwMode="auto">
              <a:xfrm>
                <a:off x="4756" y="242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0" name="Freeform 1729"/>
              <p:cNvSpPr>
                <a:spLocks/>
              </p:cNvSpPr>
              <p:nvPr/>
            </p:nvSpPr>
            <p:spPr bwMode="auto">
              <a:xfrm>
                <a:off x="3648" y="2423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1" name="Freeform 1730"/>
              <p:cNvSpPr>
                <a:spLocks/>
              </p:cNvSpPr>
              <p:nvPr/>
            </p:nvSpPr>
            <p:spPr bwMode="auto">
              <a:xfrm>
                <a:off x="4497" y="242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2" name="Freeform 1731"/>
              <p:cNvSpPr>
                <a:spLocks/>
              </p:cNvSpPr>
              <p:nvPr/>
            </p:nvSpPr>
            <p:spPr bwMode="auto">
              <a:xfrm>
                <a:off x="4239" y="2423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0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3" name="Freeform 1732"/>
              <p:cNvSpPr>
                <a:spLocks/>
              </p:cNvSpPr>
              <p:nvPr/>
            </p:nvSpPr>
            <p:spPr bwMode="auto">
              <a:xfrm>
                <a:off x="3979" y="2423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4" name="Freeform 1733"/>
              <p:cNvSpPr>
                <a:spLocks/>
              </p:cNvSpPr>
              <p:nvPr/>
            </p:nvSpPr>
            <p:spPr bwMode="auto">
              <a:xfrm>
                <a:off x="3720" y="2428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5" name="Freeform 1734"/>
              <p:cNvSpPr>
                <a:spLocks/>
              </p:cNvSpPr>
              <p:nvPr/>
            </p:nvSpPr>
            <p:spPr bwMode="auto">
              <a:xfrm>
                <a:off x="4569" y="2428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6" name="Freeform 1735"/>
              <p:cNvSpPr>
                <a:spLocks/>
              </p:cNvSpPr>
              <p:nvPr/>
            </p:nvSpPr>
            <p:spPr bwMode="auto">
              <a:xfrm>
                <a:off x="4329" y="1728"/>
                <a:ext cx="73" cy="274"/>
              </a:xfrm>
              <a:custGeom>
                <a:avLst/>
                <a:gdLst>
                  <a:gd name="T0" fmla="*/ 29 w 73"/>
                  <a:gd name="T1" fmla="*/ 216 h 274"/>
                  <a:gd name="T2" fmla="*/ 0 w 73"/>
                  <a:gd name="T3" fmla="*/ 0 h 274"/>
                  <a:gd name="T4" fmla="*/ 38 w 73"/>
                  <a:gd name="T5" fmla="*/ 96 h 274"/>
                  <a:gd name="T6" fmla="*/ 72 w 73"/>
                  <a:gd name="T7" fmla="*/ 273 h 274"/>
                  <a:gd name="T8" fmla="*/ 29 w 73"/>
                  <a:gd name="T9" fmla="*/ 216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74"/>
                  <a:gd name="T17" fmla="*/ 73 w 73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74">
                    <a:moveTo>
                      <a:pt x="29" y="216"/>
                    </a:moveTo>
                    <a:lnTo>
                      <a:pt x="0" y="0"/>
                    </a:lnTo>
                    <a:lnTo>
                      <a:pt x="38" y="96"/>
                    </a:lnTo>
                    <a:lnTo>
                      <a:pt x="72" y="273"/>
                    </a:lnTo>
                    <a:lnTo>
                      <a:pt x="29" y="2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7" name="Freeform 1736"/>
              <p:cNvSpPr>
                <a:spLocks/>
              </p:cNvSpPr>
              <p:nvPr/>
            </p:nvSpPr>
            <p:spPr bwMode="auto">
              <a:xfrm>
                <a:off x="4311" y="2428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8" name="Freeform 1737"/>
              <p:cNvSpPr>
                <a:spLocks/>
              </p:cNvSpPr>
              <p:nvPr/>
            </p:nvSpPr>
            <p:spPr bwMode="auto">
              <a:xfrm>
                <a:off x="4051" y="2428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0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9" name="Freeform 1738"/>
              <p:cNvSpPr>
                <a:spLocks/>
              </p:cNvSpPr>
              <p:nvPr/>
            </p:nvSpPr>
            <p:spPr bwMode="auto">
              <a:xfrm>
                <a:off x="3792" y="2428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0" name="Freeform 1739"/>
              <p:cNvSpPr>
                <a:spLocks/>
              </p:cNvSpPr>
              <p:nvPr/>
            </p:nvSpPr>
            <p:spPr bwMode="auto">
              <a:xfrm>
                <a:off x="4641" y="2433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1" name="Freeform 1740"/>
              <p:cNvSpPr>
                <a:spLocks/>
              </p:cNvSpPr>
              <p:nvPr/>
            </p:nvSpPr>
            <p:spPr bwMode="auto">
              <a:xfrm>
                <a:off x="4383" y="2433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2" name="Freeform 1741"/>
              <p:cNvSpPr>
                <a:spLocks/>
              </p:cNvSpPr>
              <p:nvPr/>
            </p:nvSpPr>
            <p:spPr bwMode="auto">
              <a:xfrm>
                <a:off x="4123" y="2428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9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9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3" name="Freeform 1742"/>
              <p:cNvSpPr>
                <a:spLocks/>
              </p:cNvSpPr>
              <p:nvPr/>
            </p:nvSpPr>
            <p:spPr bwMode="auto">
              <a:xfrm>
                <a:off x="3864" y="2433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10 h 25"/>
                  <a:gd name="T4" fmla="*/ 43 w 77"/>
                  <a:gd name="T5" fmla="*/ 0 h 25"/>
                  <a:gd name="T6" fmla="*/ 76 w 77"/>
                  <a:gd name="T7" fmla="*/ 14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6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4" name="Freeform 1743"/>
              <p:cNvSpPr>
                <a:spLocks/>
              </p:cNvSpPr>
              <p:nvPr/>
            </p:nvSpPr>
            <p:spPr bwMode="auto">
              <a:xfrm>
                <a:off x="4713" y="2433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5" name="Freeform 1744"/>
              <p:cNvSpPr>
                <a:spLocks/>
              </p:cNvSpPr>
              <p:nvPr/>
            </p:nvSpPr>
            <p:spPr bwMode="auto">
              <a:xfrm>
                <a:off x="4455" y="2433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6" name="Freeform 1745"/>
              <p:cNvSpPr>
                <a:spLocks/>
              </p:cNvSpPr>
              <p:nvPr/>
            </p:nvSpPr>
            <p:spPr bwMode="auto">
              <a:xfrm>
                <a:off x="4161" y="1867"/>
                <a:ext cx="73" cy="293"/>
              </a:xfrm>
              <a:custGeom>
                <a:avLst/>
                <a:gdLst>
                  <a:gd name="T0" fmla="*/ 34 w 73"/>
                  <a:gd name="T1" fmla="*/ 292 h 293"/>
                  <a:gd name="T2" fmla="*/ 0 w 73"/>
                  <a:gd name="T3" fmla="*/ 173 h 293"/>
                  <a:gd name="T4" fmla="*/ 43 w 73"/>
                  <a:gd name="T5" fmla="*/ 0 h 293"/>
                  <a:gd name="T6" fmla="*/ 72 w 73"/>
                  <a:gd name="T7" fmla="*/ 177 h 293"/>
                  <a:gd name="T8" fmla="*/ 34 w 73"/>
                  <a:gd name="T9" fmla="*/ 292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3"/>
                  <a:gd name="T17" fmla="*/ 73 w 73"/>
                  <a:gd name="T18" fmla="*/ 293 h 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3">
                    <a:moveTo>
                      <a:pt x="34" y="292"/>
                    </a:moveTo>
                    <a:lnTo>
                      <a:pt x="0" y="173"/>
                    </a:lnTo>
                    <a:lnTo>
                      <a:pt x="43" y="0"/>
                    </a:lnTo>
                    <a:lnTo>
                      <a:pt x="72" y="177"/>
                    </a:lnTo>
                    <a:lnTo>
                      <a:pt x="34" y="29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7" name="Freeform 1746"/>
              <p:cNvSpPr>
                <a:spLocks/>
              </p:cNvSpPr>
              <p:nvPr/>
            </p:nvSpPr>
            <p:spPr bwMode="auto">
              <a:xfrm>
                <a:off x="4195" y="2433"/>
                <a:ext cx="77" cy="30"/>
              </a:xfrm>
              <a:custGeom>
                <a:avLst/>
                <a:gdLst>
                  <a:gd name="T0" fmla="*/ 33 w 77"/>
                  <a:gd name="T1" fmla="*/ 29 h 30"/>
                  <a:gd name="T2" fmla="*/ 0 w 77"/>
                  <a:gd name="T3" fmla="*/ 14 h 30"/>
                  <a:gd name="T4" fmla="*/ 43 w 77"/>
                  <a:gd name="T5" fmla="*/ 0 h 30"/>
                  <a:gd name="T6" fmla="*/ 76 w 77"/>
                  <a:gd name="T7" fmla="*/ 19 h 30"/>
                  <a:gd name="T8" fmla="*/ 33 w 7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30"/>
                  <a:gd name="T17" fmla="*/ 77 w 7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6" y="19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8" name="Freeform 1747"/>
              <p:cNvSpPr>
                <a:spLocks/>
              </p:cNvSpPr>
              <p:nvPr/>
            </p:nvSpPr>
            <p:spPr bwMode="auto">
              <a:xfrm>
                <a:off x="3940" y="243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9" name="Freeform 1748"/>
              <p:cNvSpPr>
                <a:spLocks/>
              </p:cNvSpPr>
              <p:nvPr/>
            </p:nvSpPr>
            <p:spPr bwMode="auto">
              <a:xfrm>
                <a:off x="3681" y="243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0" name="Freeform 1749"/>
              <p:cNvSpPr>
                <a:spLocks/>
              </p:cNvSpPr>
              <p:nvPr/>
            </p:nvSpPr>
            <p:spPr bwMode="auto">
              <a:xfrm>
                <a:off x="4527" y="2438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9 h 25"/>
                  <a:gd name="T4" fmla="*/ 42 w 77"/>
                  <a:gd name="T5" fmla="*/ 0 h 25"/>
                  <a:gd name="T6" fmla="*/ 76 w 77"/>
                  <a:gd name="T7" fmla="*/ 14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9"/>
                    </a:lnTo>
                    <a:lnTo>
                      <a:pt x="42" y="0"/>
                    </a:lnTo>
                    <a:lnTo>
                      <a:pt x="76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1" name="Freeform 1750"/>
              <p:cNvSpPr>
                <a:spLocks/>
              </p:cNvSpPr>
              <p:nvPr/>
            </p:nvSpPr>
            <p:spPr bwMode="auto">
              <a:xfrm>
                <a:off x="4271" y="2438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2" name="Freeform 1751"/>
              <p:cNvSpPr>
                <a:spLocks/>
              </p:cNvSpPr>
              <p:nvPr/>
            </p:nvSpPr>
            <p:spPr bwMode="auto">
              <a:xfrm>
                <a:off x="4012" y="2438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9 w 73"/>
                  <a:gd name="T5" fmla="*/ 0 h 30"/>
                  <a:gd name="T6" fmla="*/ 72 w 73"/>
                  <a:gd name="T7" fmla="*/ 19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9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3" name="Freeform 1752"/>
              <p:cNvSpPr>
                <a:spLocks/>
              </p:cNvSpPr>
              <p:nvPr/>
            </p:nvSpPr>
            <p:spPr bwMode="auto">
              <a:xfrm>
                <a:off x="3753" y="244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4" name="Freeform 1753"/>
              <p:cNvSpPr>
                <a:spLocks/>
              </p:cNvSpPr>
              <p:nvPr/>
            </p:nvSpPr>
            <p:spPr bwMode="auto">
              <a:xfrm>
                <a:off x="4603" y="2443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5" name="Freeform 1754"/>
              <p:cNvSpPr>
                <a:spLocks/>
              </p:cNvSpPr>
              <p:nvPr/>
            </p:nvSpPr>
            <p:spPr bwMode="auto">
              <a:xfrm>
                <a:off x="4343" y="244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6" name="Freeform 1755"/>
              <p:cNvSpPr>
                <a:spLocks/>
              </p:cNvSpPr>
              <p:nvPr/>
            </p:nvSpPr>
            <p:spPr bwMode="auto">
              <a:xfrm>
                <a:off x="4084" y="2443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9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7" name="Freeform 1756"/>
              <p:cNvSpPr>
                <a:spLocks/>
              </p:cNvSpPr>
              <p:nvPr/>
            </p:nvSpPr>
            <p:spPr bwMode="auto">
              <a:xfrm>
                <a:off x="3825" y="2443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9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8" name="Freeform 1757"/>
              <p:cNvSpPr>
                <a:spLocks/>
              </p:cNvSpPr>
              <p:nvPr/>
            </p:nvSpPr>
            <p:spPr bwMode="auto">
              <a:xfrm>
                <a:off x="4071" y="1718"/>
                <a:ext cx="73" cy="222"/>
              </a:xfrm>
              <a:custGeom>
                <a:avLst/>
                <a:gdLst>
                  <a:gd name="T0" fmla="*/ 29 w 73"/>
                  <a:gd name="T1" fmla="*/ 221 h 222"/>
                  <a:gd name="T2" fmla="*/ 0 w 73"/>
                  <a:gd name="T3" fmla="*/ 211 h 222"/>
                  <a:gd name="T4" fmla="*/ 38 w 73"/>
                  <a:gd name="T5" fmla="*/ 0 h 222"/>
                  <a:gd name="T6" fmla="*/ 72 w 73"/>
                  <a:gd name="T7" fmla="*/ 5 h 222"/>
                  <a:gd name="T8" fmla="*/ 29 w 73"/>
                  <a:gd name="T9" fmla="*/ 221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22"/>
                  <a:gd name="T17" fmla="*/ 73 w 73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22">
                    <a:moveTo>
                      <a:pt x="29" y="221"/>
                    </a:moveTo>
                    <a:lnTo>
                      <a:pt x="0" y="211"/>
                    </a:lnTo>
                    <a:lnTo>
                      <a:pt x="38" y="0"/>
                    </a:lnTo>
                    <a:lnTo>
                      <a:pt x="72" y="5"/>
                    </a:lnTo>
                    <a:lnTo>
                      <a:pt x="29" y="22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9" name="Freeform 1758"/>
              <p:cNvSpPr>
                <a:spLocks/>
              </p:cNvSpPr>
              <p:nvPr/>
            </p:nvSpPr>
            <p:spPr bwMode="auto">
              <a:xfrm>
                <a:off x="4675" y="2447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0" name="Freeform 1759"/>
              <p:cNvSpPr>
                <a:spLocks/>
              </p:cNvSpPr>
              <p:nvPr/>
            </p:nvSpPr>
            <p:spPr bwMode="auto">
              <a:xfrm>
                <a:off x="4415" y="2447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1" name="Freeform 1760"/>
              <p:cNvSpPr>
                <a:spLocks/>
              </p:cNvSpPr>
              <p:nvPr/>
            </p:nvSpPr>
            <p:spPr bwMode="auto">
              <a:xfrm>
                <a:off x="4156" y="2447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2" name="Freeform 1761"/>
              <p:cNvSpPr>
                <a:spLocks/>
              </p:cNvSpPr>
              <p:nvPr/>
            </p:nvSpPr>
            <p:spPr bwMode="auto">
              <a:xfrm>
                <a:off x="3897" y="2447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0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3" name="Freeform 1762"/>
              <p:cNvSpPr>
                <a:spLocks/>
              </p:cNvSpPr>
              <p:nvPr/>
            </p:nvSpPr>
            <p:spPr bwMode="auto">
              <a:xfrm>
                <a:off x="4487" y="2447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9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4" name="Freeform 1763"/>
              <p:cNvSpPr>
                <a:spLocks/>
              </p:cNvSpPr>
              <p:nvPr/>
            </p:nvSpPr>
            <p:spPr bwMode="auto">
              <a:xfrm>
                <a:off x="4228" y="245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5" name="Freeform 1764"/>
              <p:cNvSpPr>
                <a:spLocks/>
              </p:cNvSpPr>
              <p:nvPr/>
            </p:nvSpPr>
            <p:spPr bwMode="auto">
              <a:xfrm>
                <a:off x="3969" y="245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6" name="Freeform 1765"/>
              <p:cNvSpPr>
                <a:spLocks/>
              </p:cNvSpPr>
              <p:nvPr/>
            </p:nvSpPr>
            <p:spPr bwMode="auto">
              <a:xfrm>
                <a:off x="3711" y="245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7" name="Freeform 1766"/>
              <p:cNvSpPr>
                <a:spLocks/>
              </p:cNvSpPr>
              <p:nvPr/>
            </p:nvSpPr>
            <p:spPr bwMode="auto">
              <a:xfrm>
                <a:off x="4559" y="245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8" name="Freeform 1767"/>
              <p:cNvSpPr>
                <a:spLocks/>
              </p:cNvSpPr>
              <p:nvPr/>
            </p:nvSpPr>
            <p:spPr bwMode="auto">
              <a:xfrm>
                <a:off x="4300" y="2452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9" name="Freeform 1768"/>
              <p:cNvSpPr>
                <a:spLocks/>
              </p:cNvSpPr>
              <p:nvPr/>
            </p:nvSpPr>
            <p:spPr bwMode="auto">
              <a:xfrm>
                <a:off x="4080" y="1560"/>
                <a:ext cx="73" cy="250"/>
              </a:xfrm>
              <a:custGeom>
                <a:avLst/>
                <a:gdLst>
                  <a:gd name="T0" fmla="*/ 28 w 73"/>
                  <a:gd name="T1" fmla="*/ 158 h 250"/>
                  <a:gd name="T2" fmla="*/ 0 w 73"/>
                  <a:gd name="T3" fmla="*/ 249 h 250"/>
                  <a:gd name="T4" fmla="*/ 38 w 73"/>
                  <a:gd name="T5" fmla="*/ 134 h 250"/>
                  <a:gd name="T6" fmla="*/ 72 w 73"/>
                  <a:gd name="T7" fmla="*/ 0 h 250"/>
                  <a:gd name="T8" fmla="*/ 28 w 73"/>
                  <a:gd name="T9" fmla="*/ 158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0"/>
                  <a:gd name="T17" fmla="*/ 73 w 73"/>
                  <a:gd name="T18" fmla="*/ 250 h 2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0">
                    <a:moveTo>
                      <a:pt x="28" y="158"/>
                    </a:moveTo>
                    <a:lnTo>
                      <a:pt x="0" y="249"/>
                    </a:lnTo>
                    <a:lnTo>
                      <a:pt x="38" y="134"/>
                    </a:lnTo>
                    <a:lnTo>
                      <a:pt x="72" y="0"/>
                    </a:lnTo>
                    <a:lnTo>
                      <a:pt x="28" y="1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0" name="Freeform 1769"/>
              <p:cNvSpPr>
                <a:spLocks/>
              </p:cNvSpPr>
              <p:nvPr/>
            </p:nvSpPr>
            <p:spPr bwMode="auto">
              <a:xfrm>
                <a:off x="4041" y="245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1" name="Freeform 1770"/>
              <p:cNvSpPr>
                <a:spLocks/>
              </p:cNvSpPr>
              <p:nvPr/>
            </p:nvSpPr>
            <p:spPr bwMode="auto">
              <a:xfrm>
                <a:off x="4287" y="1728"/>
                <a:ext cx="73" cy="221"/>
              </a:xfrm>
              <a:custGeom>
                <a:avLst/>
                <a:gdLst>
                  <a:gd name="T0" fmla="*/ 33 w 73"/>
                  <a:gd name="T1" fmla="*/ 220 h 221"/>
                  <a:gd name="T2" fmla="*/ 0 w 73"/>
                  <a:gd name="T3" fmla="*/ 0 h 221"/>
                  <a:gd name="T4" fmla="*/ 43 w 73"/>
                  <a:gd name="T5" fmla="*/ 0 h 221"/>
                  <a:gd name="T6" fmla="*/ 72 w 73"/>
                  <a:gd name="T7" fmla="*/ 216 h 221"/>
                  <a:gd name="T8" fmla="*/ 33 w 73"/>
                  <a:gd name="T9" fmla="*/ 22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21"/>
                  <a:gd name="T17" fmla="*/ 73 w 73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21">
                    <a:moveTo>
                      <a:pt x="33" y="22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72" y="216"/>
                    </a:lnTo>
                    <a:lnTo>
                      <a:pt x="33" y="22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2" name="Freeform 1771"/>
              <p:cNvSpPr>
                <a:spLocks/>
              </p:cNvSpPr>
              <p:nvPr/>
            </p:nvSpPr>
            <p:spPr bwMode="auto">
              <a:xfrm>
                <a:off x="3783" y="245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3" name="Freeform 1772"/>
              <p:cNvSpPr>
                <a:spLocks/>
              </p:cNvSpPr>
              <p:nvPr/>
            </p:nvSpPr>
            <p:spPr bwMode="auto">
              <a:xfrm>
                <a:off x="4631" y="245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4" name="Freeform 1773"/>
              <p:cNvSpPr>
                <a:spLocks/>
              </p:cNvSpPr>
              <p:nvPr/>
            </p:nvSpPr>
            <p:spPr bwMode="auto">
              <a:xfrm>
                <a:off x="4372" y="245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5" name="Freeform 1774"/>
              <p:cNvSpPr>
                <a:spLocks/>
              </p:cNvSpPr>
              <p:nvPr/>
            </p:nvSpPr>
            <p:spPr bwMode="auto">
              <a:xfrm>
                <a:off x="4132" y="1747"/>
                <a:ext cx="73" cy="294"/>
              </a:xfrm>
              <a:custGeom>
                <a:avLst/>
                <a:gdLst>
                  <a:gd name="T0" fmla="*/ 29 w 73"/>
                  <a:gd name="T1" fmla="*/ 293 h 294"/>
                  <a:gd name="T2" fmla="*/ 0 w 73"/>
                  <a:gd name="T3" fmla="*/ 211 h 294"/>
                  <a:gd name="T4" fmla="*/ 39 w 73"/>
                  <a:gd name="T5" fmla="*/ 0 h 294"/>
                  <a:gd name="T6" fmla="*/ 72 w 73"/>
                  <a:gd name="T7" fmla="*/ 120 h 294"/>
                  <a:gd name="T8" fmla="*/ 29 w 73"/>
                  <a:gd name="T9" fmla="*/ 293 h 2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4"/>
                  <a:gd name="T17" fmla="*/ 73 w 73"/>
                  <a:gd name="T18" fmla="*/ 294 h 2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4">
                    <a:moveTo>
                      <a:pt x="29" y="293"/>
                    </a:moveTo>
                    <a:lnTo>
                      <a:pt x="0" y="211"/>
                    </a:lnTo>
                    <a:lnTo>
                      <a:pt x="39" y="0"/>
                    </a:lnTo>
                    <a:lnTo>
                      <a:pt x="72" y="120"/>
                    </a:lnTo>
                    <a:lnTo>
                      <a:pt x="29" y="29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6" name="Freeform 1775"/>
              <p:cNvSpPr>
                <a:spLocks/>
              </p:cNvSpPr>
              <p:nvPr/>
            </p:nvSpPr>
            <p:spPr bwMode="auto">
              <a:xfrm>
                <a:off x="4161" y="1507"/>
                <a:ext cx="73" cy="164"/>
              </a:xfrm>
              <a:custGeom>
                <a:avLst/>
                <a:gdLst>
                  <a:gd name="T0" fmla="*/ 29 w 73"/>
                  <a:gd name="T1" fmla="*/ 0 h 164"/>
                  <a:gd name="T2" fmla="*/ 0 w 73"/>
                  <a:gd name="T3" fmla="*/ 163 h 164"/>
                  <a:gd name="T4" fmla="*/ 38 w 73"/>
                  <a:gd name="T5" fmla="*/ 163 h 164"/>
                  <a:gd name="T6" fmla="*/ 72 w 73"/>
                  <a:gd name="T7" fmla="*/ 29 h 164"/>
                  <a:gd name="T8" fmla="*/ 29 w 73"/>
                  <a:gd name="T9" fmla="*/ 0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64"/>
                  <a:gd name="T17" fmla="*/ 73 w 73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64">
                    <a:moveTo>
                      <a:pt x="29" y="0"/>
                    </a:moveTo>
                    <a:lnTo>
                      <a:pt x="0" y="163"/>
                    </a:lnTo>
                    <a:lnTo>
                      <a:pt x="38" y="163"/>
                    </a:lnTo>
                    <a:lnTo>
                      <a:pt x="72" y="29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7" name="Freeform 1776"/>
              <p:cNvSpPr>
                <a:spLocks/>
              </p:cNvSpPr>
              <p:nvPr/>
            </p:nvSpPr>
            <p:spPr bwMode="auto">
              <a:xfrm>
                <a:off x="4113" y="2457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8" name="Freeform 1777"/>
              <p:cNvSpPr>
                <a:spLocks/>
              </p:cNvSpPr>
              <p:nvPr/>
            </p:nvSpPr>
            <p:spPr bwMode="auto">
              <a:xfrm>
                <a:off x="3855" y="2457"/>
                <a:ext cx="77" cy="30"/>
              </a:xfrm>
              <a:custGeom>
                <a:avLst/>
                <a:gdLst>
                  <a:gd name="T0" fmla="*/ 34 w 77"/>
                  <a:gd name="T1" fmla="*/ 29 h 30"/>
                  <a:gd name="T2" fmla="*/ 0 w 77"/>
                  <a:gd name="T3" fmla="*/ 14 h 30"/>
                  <a:gd name="T4" fmla="*/ 42 w 77"/>
                  <a:gd name="T5" fmla="*/ 0 h 30"/>
                  <a:gd name="T6" fmla="*/ 76 w 77"/>
                  <a:gd name="T7" fmla="*/ 19 h 30"/>
                  <a:gd name="T8" fmla="*/ 34 w 7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30"/>
                  <a:gd name="T17" fmla="*/ 77 w 7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2" y="0"/>
                    </a:lnTo>
                    <a:lnTo>
                      <a:pt x="76" y="19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9" name="Freeform 1778"/>
              <p:cNvSpPr>
                <a:spLocks/>
              </p:cNvSpPr>
              <p:nvPr/>
            </p:nvSpPr>
            <p:spPr bwMode="auto">
              <a:xfrm>
                <a:off x="4099" y="1723"/>
                <a:ext cx="73" cy="236"/>
              </a:xfrm>
              <a:custGeom>
                <a:avLst/>
                <a:gdLst>
                  <a:gd name="T0" fmla="*/ 33 w 73"/>
                  <a:gd name="T1" fmla="*/ 235 h 236"/>
                  <a:gd name="T2" fmla="*/ 0 w 73"/>
                  <a:gd name="T3" fmla="*/ 216 h 236"/>
                  <a:gd name="T4" fmla="*/ 43 w 73"/>
                  <a:gd name="T5" fmla="*/ 0 h 236"/>
                  <a:gd name="T6" fmla="*/ 72 w 73"/>
                  <a:gd name="T7" fmla="*/ 24 h 236"/>
                  <a:gd name="T8" fmla="*/ 33 w 73"/>
                  <a:gd name="T9" fmla="*/ 235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36"/>
                  <a:gd name="T17" fmla="*/ 73 w 73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36">
                    <a:moveTo>
                      <a:pt x="33" y="235"/>
                    </a:moveTo>
                    <a:lnTo>
                      <a:pt x="0" y="216"/>
                    </a:lnTo>
                    <a:lnTo>
                      <a:pt x="43" y="0"/>
                    </a:lnTo>
                    <a:lnTo>
                      <a:pt x="72" y="24"/>
                    </a:lnTo>
                    <a:lnTo>
                      <a:pt x="33" y="23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0" name="Freeform 1779"/>
              <p:cNvSpPr>
                <a:spLocks/>
              </p:cNvSpPr>
              <p:nvPr/>
            </p:nvSpPr>
            <p:spPr bwMode="auto">
              <a:xfrm>
                <a:off x="4444" y="2462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1" name="Freeform 1780"/>
              <p:cNvSpPr>
                <a:spLocks/>
              </p:cNvSpPr>
              <p:nvPr/>
            </p:nvSpPr>
            <p:spPr bwMode="auto">
              <a:xfrm>
                <a:off x="4204" y="1752"/>
                <a:ext cx="73" cy="293"/>
              </a:xfrm>
              <a:custGeom>
                <a:avLst/>
                <a:gdLst>
                  <a:gd name="T0" fmla="*/ 29 w 73"/>
                  <a:gd name="T1" fmla="*/ 292 h 293"/>
                  <a:gd name="T2" fmla="*/ 0 w 73"/>
                  <a:gd name="T3" fmla="*/ 115 h 293"/>
                  <a:gd name="T4" fmla="*/ 39 w 73"/>
                  <a:gd name="T5" fmla="*/ 0 h 293"/>
                  <a:gd name="T6" fmla="*/ 72 w 73"/>
                  <a:gd name="T7" fmla="*/ 211 h 293"/>
                  <a:gd name="T8" fmla="*/ 29 w 73"/>
                  <a:gd name="T9" fmla="*/ 292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3"/>
                  <a:gd name="T17" fmla="*/ 73 w 73"/>
                  <a:gd name="T18" fmla="*/ 293 h 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3">
                    <a:moveTo>
                      <a:pt x="29" y="292"/>
                    </a:moveTo>
                    <a:lnTo>
                      <a:pt x="0" y="115"/>
                    </a:lnTo>
                    <a:lnTo>
                      <a:pt x="39" y="0"/>
                    </a:lnTo>
                    <a:lnTo>
                      <a:pt x="72" y="211"/>
                    </a:lnTo>
                    <a:lnTo>
                      <a:pt x="29" y="29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2" name="Freeform 1781"/>
              <p:cNvSpPr>
                <a:spLocks/>
              </p:cNvSpPr>
              <p:nvPr/>
            </p:nvSpPr>
            <p:spPr bwMode="auto">
              <a:xfrm>
                <a:off x="4233" y="1507"/>
                <a:ext cx="73" cy="174"/>
              </a:xfrm>
              <a:custGeom>
                <a:avLst/>
                <a:gdLst>
                  <a:gd name="T0" fmla="*/ 29 w 73"/>
                  <a:gd name="T1" fmla="*/ 0 h 174"/>
                  <a:gd name="T2" fmla="*/ 0 w 73"/>
                  <a:gd name="T3" fmla="*/ 29 h 174"/>
                  <a:gd name="T4" fmla="*/ 38 w 73"/>
                  <a:gd name="T5" fmla="*/ 168 h 174"/>
                  <a:gd name="T6" fmla="*/ 72 w 73"/>
                  <a:gd name="T7" fmla="*/ 173 h 174"/>
                  <a:gd name="T8" fmla="*/ 29 w 73"/>
                  <a:gd name="T9" fmla="*/ 0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74"/>
                  <a:gd name="T17" fmla="*/ 73 w 73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74">
                    <a:moveTo>
                      <a:pt x="29" y="0"/>
                    </a:moveTo>
                    <a:lnTo>
                      <a:pt x="0" y="29"/>
                    </a:lnTo>
                    <a:lnTo>
                      <a:pt x="38" y="168"/>
                    </a:lnTo>
                    <a:lnTo>
                      <a:pt x="72" y="173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3" name="Freeform 1782"/>
              <p:cNvSpPr>
                <a:spLocks/>
              </p:cNvSpPr>
              <p:nvPr/>
            </p:nvSpPr>
            <p:spPr bwMode="auto">
              <a:xfrm>
                <a:off x="4185" y="2462"/>
                <a:ext cx="79" cy="25"/>
              </a:xfrm>
              <a:custGeom>
                <a:avLst/>
                <a:gdLst>
                  <a:gd name="T0" fmla="*/ 34 w 79"/>
                  <a:gd name="T1" fmla="*/ 24 h 25"/>
                  <a:gd name="T2" fmla="*/ 0 w 79"/>
                  <a:gd name="T3" fmla="*/ 9 h 25"/>
                  <a:gd name="T4" fmla="*/ 44 w 79"/>
                  <a:gd name="T5" fmla="*/ 0 h 25"/>
                  <a:gd name="T6" fmla="*/ 78 w 79"/>
                  <a:gd name="T7" fmla="*/ 14 h 25"/>
                  <a:gd name="T8" fmla="*/ 34 w 7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5"/>
                  <a:gd name="T17" fmla="*/ 79 w 7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8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4" name="Freeform 1783"/>
              <p:cNvSpPr>
                <a:spLocks/>
              </p:cNvSpPr>
              <p:nvPr/>
            </p:nvSpPr>
            <p:spPr bwMode="auto">
              <a:xfrm>
                <a:off x="3931" y="2462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5" name="Freeform 1784"/>
              <p:cNvSpPr>
                <a:spLocks/>
              </p:cNvSpPr>
              <p:nvPr/>
            </p:nvSpPr>
            <p:spPr bwMode="auto">
              <a:xfrm>
                <a:off x="4516" y="2462"/>
                <a:ext cx="78" cy="30"/>
              </a:xfrm>
              <a:custGeom>
                <a:avLst/>
                <a:gdLst>
                  <a:gd name="T0" fmla="*/ 34 w 78"/>
                  <a:gd name="T1" fmla="*/ 29 h 30"/>
                  <a:gd name="T2" fmla="*/ 0 w 78"/>
                  <a:gd name="T3" fmla="*/ 14 h 30"/>
                  <a:gd name="T4" fmla="*/ 43 w 78"/>
                  <a:gd name="T5" fmla="*/ 0 h 30"/>
                  <a:gd name="T6" fmla="*/ 77 w 78"/>
                  <a:gd name="T7" fmla="*/ 14 h 30"/>
                  <a:gd name="T8" fmla="*/ 34 w 78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30"/>
                  <a:gd name="T17" fmla="*/ 78 w 7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7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6" name="Freeform 1785"/>
              <p:cNvSpPr>
                <a:spLocks/>
              </p:cNvSpPr>
              <p:nvPr/>
            </p:nvSpPr>
            <p:spPr bwMode="auto">
              <a:xfrm>
                <a:off x="4295" y="1565"/>
                <a:ext cx="73" cy="260"/>
              </a:xfrm>
              <a:custGeom>
                <a:avLst/>
                <a:gdLst>
                  <a:gd name="T0" fmla="*/ 34 w 73"/>
                  <a:gd name="T1" fmla="*/ 163 h 260"/>
                  <a:gd name="T2" fmla="*/ 0 w 73"/>
                  <a:gd name="T3" fmla="*/ 0 h 260"/>
                  <a:gd name="T4" fmla="*/ 44 w 73"/>
                  <a:gd name="T5" fmla="*/ 139 h 260"/>
                  <a:gd name="T6" fmla="*/ 72 w 73"/>
                  <a:gd name="T7" fmla="*/ 259 h 260"/>
                  <a:gd name="T8" fmla="*/ 34 w 73"/>
                  <a:gd name="T9" fmla="*/ 163 h 2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60"/>
                  <a:gd name="T17" fmla="*/ 73 w 73"/>
                  <a:gd name="T18" fmla="*/ 260 h 2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60">
                    <a:moveTo>
                      <a:pt x="34" y="163"/>
                    </a:moveTo>
                    <a:lnTo>
                      <a:pt x="0" y="0"/>
                    </a:lnTo>
                    <a:lnTo>
                      <a:pt x="44" y="139"/>
                    </a:lnTo>
                    <a:lnTo>
                      <a:pt x="72" y="259"/>
                    </a:lnTo>
                    <a:lnTo>
                      <a:pt x="34" y="16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7" name="Freeform 1786"/>
              <p:cNvSpPr>
                <a:spLocks/>
              </p:cNvSpPr>
              <p:nvPr/>
            </p:nvSpPr>
            <p:spPr bwMode="auto">
              <a:xfrm>
                <a:off x="4263" y="2467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8" name="Freeform 1787"/>
              <p:cNvSpPr>
                <a:spLocks/>
              </p:cNvSpPr>
              <p:nvPr/>
            </p:nvSpPr>
            <p:spPr bwMode="auto">
              <a:xfrm>
                <a:off x="4003" y="2467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9" name="Freeform 1788"/>
              <p:cNvSpPr>
                <a:spLocks/>
              </p:cNvSpPr>
              <p:nvPr/>
            </p:nvSpPr>
            <p:spPr bwMode="auto">
              <a:xfrm>
                <a:off x="4243" y="1728"/>
                <a:ext cx="77" cy="236"/>
              </a:xfrm>
              <a:custGeom>
                <a:avLst/>
                <a:gdLst>
                  <a:gd name="T0" fmla="*/ 33 w 77"/>
                  <a:gd name="T1" fmla="*/ 235 h 236"/>
                  <a:gd name="T2" fmla="*/ 0 w 77"/>
                  <a:gd name="T3" fmla="*/ 24 h 236"/>
                  <a:gd name="T4" fmla="*/ 43 w 77"/>
                  <a:gd name="T5" fmla="*/ 0 h 236"/>
                  <a:gd name="T6" fmla="*/ 76 w 77"/>
                  <a:gd name="T7" fmla="*/ 220 h 236"/>
                  <a:gd name="T8" fmla="*/ 33 w 77"/>
                  <a:gd name="T9" fmla="*/ 235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36"/>
                  <a:gd name="T17" fmla="*/ 77 w 77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36">
                    <a:moveTo>
                      <a:pt x="33" y="235"/>
                    </a:moveTo>
                    <a:lnTo>
                      <a:pt x="0" y="24"/>
                    </a:lnTo>
                    <a:lnTo>
                      <a:pt x="43" y="0"/>
                    </a:lnTo>
                    <a:lnTo>
                      <a:pt x="76" y="220"/>
                    </a:lnTo>
                    <a:lnTo>
                      <a:pt x="33" y="23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0" name="Freeform 1789"/>
              <p:cNvSpPr>
                <a:spLocks/>
              </p:cNvSpPr>
              <p:nvPr/>
            </p:nvSpPr>
            <p:spPr bwMode="auto">
              <a:xfrm>
                <a:off x="3744" y="2467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9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1" name="Freeform 1790"/>
              <p:cNvSpPr>
                <a:spLocks/>
              </p:cNvSpPr>
              <p:nvPr/>
            </p:nvSpPr>
            <p:spPr bwMode="auto">
              <a:xfrm>
                <a:off x="4593" y="2467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9 h 29"/>
                  <a:gd name="T4" fmla="*/ 38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2" name="Freeform 1791"/>
              <p:cNvSpPr>
                <a:spLocks/>
              </p:cNvSpPr>
              <p:nvPr/>
            </p:nvSpPr>
            <p:spPr bwMode="auto">
              <a:xfrm>
                <a:off x="4335" y="2467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8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3" name="Freeform 1792"/>
              <p:cNvSpPr>
                <a:spLocks/>
              </p:cNvSpPr>
              <p:nvPr/>
            </p:nvSpPr>
            <p:spPr bwMode="auto">
              <a:xfrm>
                <a:off x="4119" y="1507"/>
                <a:ext cx="73" cy="188"/>
              </a:xfrm>
              <a:custGeom>
                <a:avLst/>
                <a:gdLst>
                  <a:gd name="T0" fmla="*/ 34 w 73"/>
                  <a:gd name="T1" fmla="*/ 53 h 188"/>
                  <a:gd name="T2" fmla="*/ 0 w 73"/>
                  <a:gd name="T3" fmla="*/ 187 h 188"/>
                  <a:gd name="T4" fmla="*/ 43 w 73"/>
                  <a:gd name="T5" fmla="*/ 163 h 188"/>
                  <a:gd name="T6" fmla="*/ 72 w 73"/>
                  <a:gd name="T7" fmla="*/ 0 h 188"/>
                  <a:gd name="T8" fmla="*/ 34 w 73"/>
                  <a:gd name="T9" fmla="*/ 53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88"/>
                  <a:gd name="T17" fmla="*/ 73 w 7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88">
                    <a:moveTo>
                      <a:pt x="34" y="53"/>
                    </a:moveTo>
                    <a:lnTo>
                      <a:pt x="0" y="187"/>
                    </a:lnTo>
                    <a:lnTo>
                      <a:pt x="43" y="163"/>
                    </a:lnTo>
                    <a:lnTo>
                      <a:pt x="72" y="0"/>
                    </a:lnTo>
                    <a:lnTo>
                      <a:pt x="34" y="5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4" name="Freeform 1793"/>
              <p:cNvSpPr>
                <a:spLocks/>
              </p:cNvSpPr>
              <p:nvPr/>
            </p:nvSpPr>
            <p:spPr bwMode="auto">
              <a:xfrm>
                <a:off x="4075" y="247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5" name="Freeform 1794"/>
              <p:cNvSpPr>
                <a:spLocks/>
              </p:cNvSpPr>
              <p:nvPr/>
            </p:nvSpPr>
            <p:spPr bwMode="auto">
              <a:xfrm>
                <a:off x="3816" y="2471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6" name="Freeform 1795"/>
              <p:cNvSpPr>
                <a:spLocks/>
              </p:cNvSpPr>
              <p:nvPr/>
            </p:nvSpPr>
            <p:spPr bwMode="auto">
              <a:xfrm>
                <a:off x="4407" y="247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7" name="Freeform 1796"/>
              <p:cNvSpPr>
                <a:spLocks/>
              </p:cNvSpPr>
              <p:nvPr/>
            </p:nvSpPr>
            <p:spPr bwMode="auto">
              <a:xfrm>
                <a:off x="4147" y="2471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8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8" name="Freeform 1797"/>
              <p:cNvSpPr>
                <a:spLocks/>
              </p:cNvSpPr>
              <p:nvPr/>
            </p:nvSpPr>
            <p:spPr bwMode="auto">
              <a:xfrm>
                <a:off x="3888" y="247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9" name="Freeform 1798"/>
              <p:cNvSpPr>
                <a:spLocks/>
              </p:cNvSpPr>
              <p:nvPr/>
            </p:nvSpPr>
            <p:spPr bwMode="auto">
              <a:xfrm>
                <a:off x="4479" y="2476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0" name="Freeform 1799"/>
              <p:cNvSpPr>
                <a:spLocks/>
              </p:cNvSpPr>
              <p:nvPr/>
            </p:nvSpPr>
            <p:spPr bwMode="auto">
              <a:xfrm>
                <a:off x="4263" y="1507"/>
                <a:ext cx="77" cy="198"/>
              </a:xfrm>
              <a:custGeom>
                <a:avLst/>
                <a:gdLst>
                  <a:gd name="T0" fmla="*/ 33 w 77"/>
                  <a:gd name="T1" fmla="*/ 58 h 198"/>
                  <a:gd name="T2" fmla="*/ 0 w 77"/>
                  <a:gd name="T3" fmla="*/ 0 h 198"/>
                  <a:gd name="T4" fmla="*/ 42 w 77"/>
                  <a:gd name="T5" fmla="*/ 173 h 198"/>
                  <a:gd name="T6" fmla="*/ 76 w 77"/>
                  <a:gd name="T7" fmla="*/ 197 h 198"/>
                  <a:gd name="T8" fmla="*/ 33 w 77"/>
                  <a:gd name="T9" fmla="*/ 5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98"/>
                  <a:gd name="T17" fmla="*/ 77 w 77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98">
                    <a:moveTo>
                      <a:pt x="33" y="58"/>
                    </a:moveTo>
                    <a:lnTo>
                      <a:pt x="0" y="0"/>
                    </a:lnTo>
                    <a:lnTo>
                      <a:pt x="42" y="173"/>
                    </a:lnTo>
                    <a:lnTo>
                      <a:pt x="76" y="197"/>
                    </a:lnTo>
                    <a:lnTo>
                      <a:pt x="33" y="5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1" name="Freeform 1800"/>
              <p:cNvSpPr>
                <a:spLocks/>
              </p:cNvSpPr>
              <p:nvPr/>
            </p:nvSpPr>
            <p:spPr bwMode="auto">
              <a:xfrm>
                <a:off x="4219" y="247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2" name="Freeform 1801"/>
              <p:cNvSpPr>
                <a:spLocks/>
              </p:cNvSpPr>
              <p:nvPr/>
            </p:nvSpPr>
            <p:spPr bwMode="auto">
              <a:xfrm>
                <a:off x="3960" y="2476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3" name="Freeform 1802"/>
              <p:cNvSpPr>
                <a:spLocks/>
              </p:cNvSpPr>
              <p:nvPr/>
            </p:nvSpPr>
            <p:spPr bwMode="auto">
              <a:xfrm>
                <a:off x="4551" y="2476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9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9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4" name="Freeform 1803"/>
              <p:cNvSpPr>
                <a:spLocks/>
              </p:cNvSpPr>
              <p:nvPr/>
            </p:nvSpPr>
            <p:spPr bwMode="auto">
              <a:xfrm>
                <a:off x="4291" y="2481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5" name="Freeform 1804"/>
              <p:cNvSpPr>
                <a:spLocks/>
              </p:cNvSpPr>
              <p:nvPr/>
            </p:nvSpPr>
            <p:spPr bwMode="auto">
              <a:xfrm>
                <a:off x="4032" y="2481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6" name="Freeform 1805"/>
              <p:cNvSpPr>
                <a:spLocks/>
              </p:cNvSpPr>
              <p:nvPr/>
            </p:nvSpPr>
            <p:spPr bwMode="auto">
              <a:xfrm>
                <a:off x="3772" y="2481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7" name="Freeform 1806"/>
              <p:cNvSpPr>
                <a:spLocks/>
              </p:cNvSpPr>
              <p:nvPr/>
            </p:nvSpPr>
            <p:spPr bwMode="auto">
              <a:xfrm>
                <a:off x="4363" y="2481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8" name="Freeform 1807"/>
              <p:cNvSpPr>
                <a:spLocks/>
              </p:cNvSpPr>
              <p:nvPr/>
            </p:nvSpPr>
            <p:spPr bwMode="auto">
              <a:xfrm>
                <a:off x="4104" y="248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9" name="Freeform 1808"/>
              <p:cNvSpPr>
                <a:spLocks/>
              </p:cNvSpPr>
              <p:nvPr/>
            </p:nvSpPr>
            <p:spPr bwMode="auto">
              <a:xfrm>
                <a:off x="3844" y="2486"/>
                <a:ext cx="78" cy="25"/>
              </a:xfrm>
              <a:custGeom>
                <a:avLst/>
                <a:gdLst>
                  <a:gd name="T0" fmla="*/ 34 w 78"/>
                  <a:gd name="T1" fmla="*/ 24 h 25"/>
                  <a:gd name="T2" fmla="*/ 0 w 78"/>
                  <a:gd name="T3" fmla="*/ 9 h 25"/>
                  <a:gd name="T4" fmla="*/ 44 w 78"/>
                  <a:gd name="T5" fmla="*/ 0 h 25"/>
                  <a:gd name="T6" fmla="*/ 77 w 78"/>
                  <a:gd name="T7" fmla="*/ 14 h 25"/>
                  <a:gd name="T8" fmla="*/ 34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7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0" name="Freeform 1809"/>
              <p:cNvSpPr>
                <a:spLocks/>
              </p:cNvSpPr>
              <p:nvPr/>
            </p:nvSpPr>
            <p:spPr bwMode="auto">
              <a:xfrm>
                <a:off x="4435" y="2486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1" name="Freeform 1810"/>
              <p:cNvSpPr>
                <a:spLocks/>
              </p:cNvSpPr>
              <p:nvPr/>
            </p:nvSpPr>
            <p:spPr bwMode="auto">
              <a:xfrm>
                <a:off x="4176" y="2486"/>
                <a:ext cx="77" cy="30"/>
              </a:xfrm>
              <a:custGeom>
                <a:avLst/>
                <a:gdLst>
                  <a:gd name="T0" fmla="*/ 33 w 77"/>
                  <a:gd name="T1" fmla="*/ 29 h 30"/>
                  <a:gd name="T2" fmla="*/ 0 w 77"/>
                  <a:gd name="T3" fmla="*/ 14 h 30"/>
                  <a:gd name="T4" fmla="*/ 43 w 77"/>
                  <a:gd name="T5" fmla="*/ 0 h 30"/>
                  <a:gd name="T6" fmla="*/ 76 w 77"/>
                  <a:gd name="T7" fmla="*/ 14 h 30"/>
                  <a:gd name="T8" fmla="*/ 33 w 7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30"/>
                  <a:gd name="T17" fmla="*/ 77 w 7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30">
                    <a:moveTo>
                      <a:pt x="33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6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2" name="Freeform 1811"/>
              <p:cNvSpPr>
                <a:spLocks/>
              </p:cNvSpPr>
              <p:nvPr/>
            </p:nvSpPr>
            <p:spPr bwMode="auto">
              <a:xfrm>
                <a:off x="3921" y="249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3" name="Freeform 1812"/>
              <p:cNvSpPr>
                <a:spLocks/>
              </p:cNvSpPr>
              <p:nvPr/>
            </p:nvSpPr>
            <p:spPr bwMode="auto">
              <a:xfrm>
                <a:off x="4507" y="2491"/>
                <a:ext cx="77" cy="25"/>
              </a:xfrm>
              <a:custGeom>
                <a:avLst/>
                <a:gdLst>
                  <a:gd name="T0" fmla="*/ 33 w 77"/>
                  <a:gd name="T1" fmla="*/ 24 h 25"/>
                  <a:gd name="T2" fmla="*/ 0 w 77"/>
                  <a:gd name="T3" fmla="*/ 9 h 25"/>
                  <a:gd name="T4" fmla="*/ 43 w 77"/>
                  <a:gd name="T5" fmla="*/ 0 h 25"/>
                  <a:gd name="T6" fmla="*/ 76 w 77"/>
                  <a:gd name="T7" fmla="*/ 14 h 25"/>
                  <a:gd name="T8" fmla="*/ 33 w 7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5"/>
                  <a:gd name="T17" fmla="*/ 77 w 7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6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4" name="Freeform 1813"/>
              <p:cNvSpPr>
                <a:spLocks/>
              </p:cNvSpPr>
              <p:nvPr/>
            </p:nvSpPr>
            <p:spPr bwMode="auto">
              <a:xfrm>
                <a:off x="4252" y="249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9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9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5" name="Freeform 1814"/>
              <p:cNvSpPr>
                <a:spLocks/>
              </p:cNvSpPr>
              <p:nvPr/>
            </p:nvSpPr>
            <p:spPr bwMode="auto">
              <a:xfrm>
                <a:off x="3993" y="2491"/>
                <a:ext cx="73" cy="29"/>
              </a:xfrm>
              <a:custGeom>
                <a:avLst/>
                <a:gdLst>
                  <a:gd name="T0" fmla="*/ 29 w 73"/>
                  <a:gd name="T1" fmla="*/ 28 h 29"/>
                  <a:gd name="T2" fmla="*/ 0 w 73"/>
                  <a:gd name="T3" fmla="*/ 14 h 29"/>
                  <a:gd name="T4" fmla="*/ 39 w 73"/>
                  <a:gd name="T5" fmla="*/ 0 h 29"/>
                  <a:gd name="T6" fmla="*/ 72 w 73"/>
                  <a:gd name="T7" fmla="*/ 14 h 29"/>
                  <a:gd name="T8" fmla="*/ 29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9" y="28"/>
                    </a:moveTo>
                    <a:lnTo>
                      <a:pt x="0" y="14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6" name="Freeform 1815"/>
              <p:cNvSpPr>
                <a:spLocks/>
              </p:cNvSpPr>
              <p:nvPr/>
            </p:nvSpPr>
            <p:spPr bwMode="auto">
              <a:xfrm>
                <a:off x="4324" y="249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7" name="Freeform 1816"/>
              <p:cNvSpPr>
                <a:spLocks/>
              </p:cNvSpPr>
              <p:nvPr/>
            </p:nvSpPr>
            <p:spPr bwMode="auto">
              <a:xfrm>
                <a:off x="4108" y="1531"/>
                <a:ext cx="73" cy="193"/>
              </a:xfrm>
              <a:custGeom>
                <a:avLst/>
                <a:gdLst>
                  <a:gd name="T0" fmla="*/ 34 w 73"/>
                  <a:gd name="T1" fmla="*/ 192 h 193"/>
                  <a:gd name="T2" fmla="*/ 0 w 73"/>
                  <a:gd name="T3" fmla="*/ 187 h 193"/>
                  <a:gd name="T4" fmla="*/ 44 w 73"/>
                  <a:gd name="T5" fmla="*/ 29 h 193"/>
                  <a:gd name="T6" fmla="*/ 72 w 73"/>
                  <a:gd name="T7" fmla="*/ 0 h 193"/>
                  <a:gd name="T8" fmla="*/ 34 w 73"/>
                  <a:gd name="T9" fmla="*/ 192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93"/>
                  <a:gd name="T17" fmla="*/ 73 w 73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93">
                    <a:moveTo>
                      <a:pt x="34" y="192"/>
                    </a:moveTo>
                    <a:lnTo>
                      <a:pt x="0" y="187"/>
                    </a:lnTo>
                    <a:lnTo>
                      <a:pt x="44" y="29"/>
                    </a:lnTo>
                    <a:lnTo>
                      <a:pt x="72" y="0"/>
                    </a:lnTo>
                    <a:lnTo>
                      <a:pt x="34" y="19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8" name="Freeform 1817"/>
              <p:cNvSpPr>
                <a:spLocks/>
              </p:cNvSpPr>
              <p:nvPr/>
            </p:nvSpPr>
            <p:spPr bwMode="auto">
              <a:xfrm>
                <a:off x="4065" y="249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9" name="Freeform 1818"/>
              <p:cNvSpPr>
                <a:spLocks/>
              </p:cNvSpPr>
              <p:nvPr/>
            </p:nvSpPr>
            <p:spPr bwMode="auto">
              <a:xfrm>
                <a:off x="3807" y="2495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0" name="Freeform 1819"/>
              <p:cNvSpPr>
                <a:spLocks/>
              </p:cNvSpPr>
              <p:nvPr/>
            </p:nvSpPr>
            <p:spPr bwMode="auto">
              <a:xfrm>
                <a:off x="4396" y="2495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9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1" name="Freeform 1820"/>
              <p:cNvSpPr>
                <a:spLocks/>
              </p:cNvSpPr>
              <p:nvPr/>
            </p:nvSpPr>
            <p:spPr bwMode="auto">
              <a:xfrm>
                <a:off x="4171" y="1589"/>
                <a:ext cx="73" cy="279"/>
              </a:xfrm>
              <a:custGeom>
                <a:avLst/>
                <a:gdLst>
                  <a:gd name="T0" fmla="*/ 33 w 73"/>
                  <a:gd name="T1" fmla="*/ 278 h 279"/>
                  <a:gd name="T2" fmla="*/ 0 w 73"/>
                  <a:gd name="T3" fmla="*/ 158 h 279"/>
                  <a:gd name="T4" fmla="*/ 43 w 73"/>
                  <a:gd name="T5" fmla="*/ 0 h 279"/>
                  <a:gd name="T6" fmla="*/ 72 w 73"/>
                  <a:gd name="T7" fmla="*/ 163 h 279"/>
                  <a:gd name="T8" fmla="*/ 33 w 73"/>
                  <a:gd name="T9" fmla="*/ 278 h 2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79"/>
                  <a:gd name="T17" fmla="*/ 73 w 73"/>
                  <a:gd name="T18" fmla="*/ 279 h 2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79">
                    <a:moveTo>
                      <a:pt x="33" y="278"/>
                    </a:moveTo>
                    <a:lnTo>
                      <a:pt x="0" y="158"/>
                    </a:lnTo>
                    <a:lnTo>
                      <a:pt x="43" y="0"/>
                    </a:lnTo>
                    <a:lnTo>
                      <a:pt x="72" y="163"/>
                    </a:lnTo>
                    <a:lnTo>
                      <a:pt x="33" y="27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2" name="Freeform 1821"/>
              <p:cNvSpPr>
                <a:spLocks/>
              </p:cNvSpPr>
              <p:nvPr/>
            </p:nvSpPr>
            <p:spPr bwMode="auto">
              <a:xfrm>
                <a:off x="4137" y="2500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3" name="Freeform 1822"/>
              <p:cNvSpPr>
                <a:spLocks/>
              </p:cNvSpPr>
              <p:nvPr/>
            </p:nvSpPr>
            <p:spPr bwMode="auto">
              <a:xfrm>
                <a:off x="3879" y="250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4" name="Freeform 1823"/>
              <p:cNvSpPr>
                <a:spLocks/>
              </p:cNvSpPr>
              <p:nvPr/>
            </p:nvSpPr>
            <p:spPr bwMode="auto">
              <a:xfrm>
                <a:off x="4468" y="250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5" name="Freeform 1824"/>
              <p:cNvSpPr>
                <a:spLocks/>
              </p:cNvSpPr>
              <p:nvPr/>
            </p:nvSpPr>
            <p:spPr bwMode="auto">
              <a:xfrm>
                <a:off x="4252" y="1536"/>
                <a:ext cx="78" cy="193"/>
              </a:xfrm>
              <a:custGeom>
                <a:avLst/>
                <a:gdLst>
                  <a:gd name="T0" fmla="*/ 34 w 78"/>
                  <a:gd name="T1" fmla="*/ 192 h 193"/>
                  <a:gd name="T2" fmla="*/ 0 w 78"/>
                  <a:gd name="T3" fmla="*/ 0 h 193"/>
                  <a:gd name="T4" fmla="*/ 43 w 78"/>
                  <a:gd name="T5" fmla="*/ 29 h 193"/>
                  <a:gd name="T6" fmla="*/ 77 w 78"/>
                  <a:gd name="T7" fmla="*/ 192 h 193"/>
                  <a:gd name="T8" fmla="*/ 34 w 78"/>
                  <a:gd name="T9" fmla="*/ 192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93"/>
                  <a:gd name="T17" fmla="*/ 78 w 78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93">
                    <a:moveTo>
                      <a:pt x="34" y="192"/>
                    </a:moveTo>
                    <a:lnTo>
                      <a:pt x="0" y="0"/>
                    </a:lnTo>
                    <a:lnTo>
                      <a:pt x="43" y="29"/>
                    </a:lnTo>
                    <a:lnTo>
                      <a:pt x="77" y="192"/>
                    </a:lnTo>
                    <a:lnTo>
                      <a:pt x="34" y="19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6" name="Freeform 1825"/>
              <p:cNvSpPr>
                <a:spLocks/>
              </p:cNvSpPr>
              <p:nvPr/>
            </p:nvSpPr>
            <p:spPr bwMode="auto">
              <a:xfrm>
                <a:off x="4209" y="2500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5 h 30"/>
                  <a:gd name="T4" fmla="*/ 43 w 73"/>
                  <a:gd name="T5" fmla="*/ 0 h 30"/>
                  <a:gd name="T6" fmla="*/ 72 w 73"/>
                  <a:gd name="T7" fmla="*/ 15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2" y="15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7" name="Freeform 1826"/>
              <p:cNvSpPr>
                <a:spLocks/>
              </p:cNvSpPr>
              <p:nvPr/>
            </p:nvSpPr>
            <p:spPr bwMode="auto">
              <a:xfrm>
                <a:off x="3951" y="250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8" name="Freeform 1827"/>
              <p:cNvSpPr>
                <a:spLocks/>
              </p:cNvSpPr>
              <p:nvPr/>
            </p:nvSpPr>
            <p:spPr bwMode="auto">
              <a:xfrm>
                <a:off x="4281" y="2505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9" name="Freeform 1828"/>
              <p:cNvSpPr>
                <a:spLocks/>
              </p:cNvSpPr>
              <p:nvPr/>
            </p:nvSpPr>
            <p:spPr bwMode="auto">
              <a:xfrm>
                <a:off x="4023" y="2505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0" name="Freeform 1829"/>
              <p:cNvSpPr>
                <a:spLocks/>
              </p:cNvSpPr>
              <p:nvPr/>
            </p:nvSpPr>
            <p:spPr bwMode="auto">
              <a:xfrm>
                <a:off x="4353" y="251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1" name="Freeform 1830"/>
              <p:cNvSpPr>
                <a:spLocks/>
              </p:cNvSpPr>
              <p:nvPr/>
            </p:nvSpPr>
            <p:spPr bwMode="auto">
              <a:xfrm>
                <a:off x="4143" y="1531"/>
                <a:ext cx="73" cy="217"/>
              </a:xfrm>
              <a:custGeom>
                <a:avLst/>
                <a:gdLst>
                  <a:gd name="T0" fmla="*/ 29 w 73"/>
                  <a:gd name="T1" fmla="*/ 216 h 217"/>
                  <a:gd name="T2" fmla="*/ 0 w 73"/>
                  <a:gd name="T3" fmla="*/ 192 h 217"/>
                  <a:gd name="T4" fmla="*/ 38 w 73"/>
                  <a:gd name="T5" fmla="*/ 0 h 217"/>
                  <a:gd name="T6" fmla="*/ 72 w 73"/>
                  <a:gd name="T7" fmla="*/ 58 h 217"/>
                  <a:gd name="T8" fmla="*/ 29 w 73"/>
                  <a:gd name="T9" fmla="*/ 216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17"/>
                  <a:gd name="T17" fmla="*/ 73 w 73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17">
                    <a:moveTo>
                      <a:pt x="29" y="216"/>
                    </a:moveTo>
                    <a:lnTo>
                      <a:pt x="0" y="192"/>
                    </a:lnTo>
                    <a:lnTo>
                      <a:pt x="38" y="0"/>
                    </a:lnTo>
                    <a:lnTo>
                      <a:pt x="72" y="58"/>
                    </a:lnTo>
                    <a:lnTo>
                      <a:pt x="29" y="2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2" name="Freeform 1831"/>
              <p:cNvSpPr>
                <a:spLocks/>
              </p:cNvSpPr>
              <p:nvPr/>
            </p:nvSpPr>
            <p:spPr bwMode="auto">
              <a:xfrm>
                <a:off x="4095" y="2510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3" name="Freeform 1832"/>
              <p:cNvSpPr>
                <a:spLocks/>
              </p:cNvSpPr>
              <p:nvPr/>
            </p:nvSpPr>
            <p:spPr bwMode="auto">
              <a:xfrm>
                <a:off x="4191" y="1445"/>
                <a:ext cx="73" cy="92"/>
              </a:xfrm>
              <a:custGeom>
                <a:avLst/>
                <a:gdLst>
                  <a:gd name="T0" fmla="*/ 33 w 73"/>
                  <a:gd name="T1" fmla="*/ 0 h 92"/>
                  <a:gd name="T2" fmla="*/ 0 w 73"/>
                  <a:gd name="T3" fmla="*/ 62 h 92"/>
                  <a:gd name="T4" fmla="*/ 43 w 73"/>
                  <a:gd name="T5" fmla="*/ 91 h 92"/>
                  <a:gd name="T6" fmla="*/ 72 w 73"/>
                  <a:gd name="T7" fmla="*/ 62 h 92"/>
                  <a:gd name="T8" fmla="*/ 33 w 73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92"/>
                  <a:gd name="T17" fmla="*/ 73 w 7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92">
                    <a:moveTo>
                      <a:pt x="33" y="0"/>
                    </a:moveTo>
                    <a:lnTo>
                      <a:pt x="0" y="62"/>
                    </a:lnTo>
                    <a:lnTo>
                      <a:pt x="43" y="91"/>
                    </a:lnTo>
                    <a:lnTo>
                      <a:pt x="72" y="62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4" name="Freeform 1833"/>
              <p:cNvSpPr>
                <a:spLocks/>
              </p:cNvSpPr>
              <p:nvPr/>
            </p:nvSpPr>
            <p:spPr bwMode="auto">
              <a:xfrm>
                <a:off x="3835" y="2510"/>
                <a:ext cx="78" cy="25"/>
              </a:xfrm>
              <a:custGeom>
                <a:avLst/>
                <a:gdLst>
                  <a:gd name="T0" fmla="*/ 33 w 78"/>
                  <a:gd name="T1" fmla="*/ 24 h 25"/>
                  <a:gd name="T2" fmla="*/ 0 w 78"/>
                  <a:gd name="T3" fmla="*/ 9 h 25"/>
                  <a:gd name="T4" fmla="*/ 43 w 78"/>
                  <a:gd name="T5" fmla="*/ 0 h 25"/>
                  <a:gd name="T6" fmla="*/ 77 w 78"/>
                  <a:gd name="T7" fmla="*/ 14 h 25"/>
                  <a:gd name="T8" fmla="*/ 33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7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5" name="Freeform 1834"/>
              <p:cNvSpPr>
                <a:spLocks/>
              </p:cNvSpPr>
              <p:nvPr/>
            </p:nvSpPr>
            <p:spPr bwMode="auto">
              <a:xfrm>
                <a:off x="4425" y="2510"/>
                <a:ext cx="79" cy="29"/>
              </a:xfrm>
              <a:custGeom>
                <a:avLst/>
                <a:gdLst>
                  <a:gd name="T0" fmla="*/ 34 w 79"/>
                  <a:gd name="T1" fmla="*/ 28 h 29"/>
                  <a:gd name="T2" fmla="*/ 0 w 79"/>
                  <a:gd name="T3" fmla="*/ 14 h 29"/>
                  <a:gd name="T4" fmla="*/ 44 w 79"/>
                  <a:gd name="T5" fmla="*/ 0 h 29"/>
                  <a:gd name="T6" fmla="*/ 78 w 79"/>
                  <a:gd name="T7" fmla="*/ 14 h 29"/>
                  <a:gd name="T8" fmla="*/ 34 w 79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9"/>
                  <a:gd name="T17" fmla="*/ 79 w 7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9">
                    <a:moveTo>
                      <a:pt x="34" y="28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8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6" name="Freeform 1835"/>
              <p:cNvSpPr>
                <a:spLocks/>
              </p:cNvSpPr>
              <p:nvPr/>
            </p:nvSpPr>
            <p:spPr bwMode="auto">
              <a:xfrm>
                <a:off x="4215" y="1536"/>
                <a:ext cx="73" cy="217"/>
              </a:xfrm>
              <a:custGeom>
                <a:avLst/>
                <a:gdLst>
                  <a:gd name="T0" fmla="*/ 29 w 73"/>
                  <a:gd name="T1" fmla="*/ 216 h 217"/>
                  <a:gd name="T2" fmla="*/ 0 w 73"/>
                  <a:gd name="T3" fmla="*/ 53 h 217"/>
                  <a:gd name="T4" fmla="*/ 38 w 73"/>
                  <a:gd name="T5" fmla="*/ 0 h 217"/>
                  <a:gd name="T6" fmla="*/ 72 w 73"/>
                  <a:gd name="T7" fmla="*/ 192 h 217"/>
                  <a:gd name="T8" fmla="*/ 29 w 73"/>
                  <a:gd name="T9" fmla="*/ 216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17"/>
                  <a:gd name="T17" fmla="*/ 73 w 73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17">
                    <a:moveTo>
                      <a:pt x="29" y="216"/>
                    </a:moveTo>
                    <a:lnTo>
                      <a:pt x="0" y="53"/>
                    </a:lnTo>
                    <a:lnTo>
                      <a:pt x="38" y="0"/>
                    </a:lnTo>
                    <a:lnTo>
                      <a:pt x="72" y="192"/>
                    </a:lnTo>
                    <a:lnTo>
                      <a:pt x="29" y="2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7" name="Freeform 1836"/>
              <p:cNvSpPr>
                <a:spLocks/>
              </p:cNvSpPr>
              <p:nvPr/>
            </p:nvSpPr>
            <p:spPr bwMode="auto">
              <a:xfrm>
                <a:off x="4167" y="2515"/>
                <a:ext cx="77" cy="24"/>
              </a:xfrm>
              <a:custGeom>
                <a:avLst/>
                <a:gdLst>
                  <a:gd name="T0" fmla="*/ 33 w 77"/>
                  <a:gd name="T1" fmla="*/ 23 h 24"/>
                  <a:gd name="T2" fmla="*/ 0 w 77"/>
                  <a:gd name="T3" fmla="*/ 9 h 24"/>
                  <a:gd name="T4" fmla="*/ 42 w 77"/>
                  <a:gd name="T5" fmla="*/ 0 h 24"/>
                  <a:gd name="T6" fmla="*/ 76 w 77"/>
                  <a:gd name="T7" fmla="*/ 14 h 24"/>
                  <a:gd name="T8" fmla="*/ 33 w 77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4"/>
                  <a:gd name="T17" fmla="*/ 77 w 7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4">
                    <a:moveTo>
                      <a:pt x="33" y="23"/>
                    </a:moveTo>
                    <a:lnTo>
                      <a:pt x="0" y="9"/>
                    </a:lnTo>
                    <a:lnTo>
                      <a:pt x="42" y="0"/>
                    </a:lnTo>
                    <a:lnTo>
                      <a:pt x="76" y="14"/>
                    </a:lnTo>
                    <a:lnTo>
                      <a:pt x="33" y="2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8" name="Freeform 1837"/>
              <p:cNvSpPr>
                <a:spLocks/>
              </p:cNvSpPr>
              <p:nvPr/>
            </p:nvSpPr>
            <p:spPr bwMode="auto">
              <a:xfrm>
                <a:off x="3912" y="2515"/>
                <a:ext cx="73" cy="24"/>
              </a:xfrm>
              <a:custGeom>
                <a:avLst/>
                <a:gdLst>
                  <a:gd name="T0" fmla="*/ 28 w 73"/>
                  <a:gd name="T1" fmla="*/ 23 h 24"/>
                  <a:gd name="T2" fmla="*/ 0 w 73"/>
                  <a:gd name="T3" fmla="*/ 9 h 24"/>
                  <a:gd name="T4" fmla="*/ 38 w 73"/>
                  <a:gd name="T5" fmla="*/ 0 h 24"/>
                  <a:gd name="T6" fmla="*/ 72 w 73"/>
                  <a:gd name="T7" fmla="*/ 14 h 24"/>
                  <a:gd name="T8" fmla="*/ 28 w 73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4"/>
                  <a:gd name="T17" fmla="*/ 73 w 7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4">
                    <a:moveTo>
                      <a:pt x="28" y="23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3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9" name="Freeform 1838"/>
              <p:cNvSpPr>
                <a:spLocks/>
              </p:cNvSpPr>
              <p:nvPr/>
            </p:nvSpPr>
            <p:spPr bwMode="auto">
              <a:xfrm>
                <a:off x="4243" y="2515"/>
                <a:ext cx="73" cy="29"/>
              </a:xfrm>
              <a:custGeom>
                <a:avLst/>
                <a:gdLst>
                  <a:gd name="T0" fmla="*/ 28 w 73"/>
                  <a:gd name="T1" fmla="*/ 28 h 29"/>
                  <a:gd name="T2" fmla="*/ 0 w 73"/>
                  <a:gd name="T3" fmla="*/ 14 h 29"/>
                  <a:gd name="T4" fmla="*/ 38 w 73"/>
                  <a:gd name="T5" fmla="*/ 0 h 29"/>
                  <a:gd name="T6" fmla="*/ 72 w 73"/>
                  <a:gd name="T7" fmla="*/ 14 h 29"/>
                  <a:gd name="T8" fmla="*/ 28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28" y="28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0" name="Freeform 1839"/>
              <p:cNvSpPr>
                <a:spLocks/>
              </p:cNvSpPr>
              <p:nvPr/>
            </p:nvSpPr>
            <p:spPr bwMode="auto">
              <a:xfrm>
                <a:off x="3984" y="2519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1" name="Freeform 1840"/>
              <p:cNvSpPr>
                <a:spLocks/>
              </p:cNvSpPr>
              <p:nvPr/>
            </p:nvSpPr>
            <p:spPr bwMode="auto">
              <a:xfrm>
                <a:off x="4315" y="2519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2" name="Freeform 1841"/>
              <p:cNvSpPr>
                <a:spLocks/>
              </p:cNvSpPr>
              <p:nvPr/>
            </p:nvSpPr>
            <p:spPr bwMode="auto">
              <a:xfrm>
                <a:off x="4056" y="2519"/>
                <a:ext cx="73" cy="30"/>
              </a:xfrm>
              <a:custGeom>
                <a:avLst/>
                <a:gdLst>
                  <a:gd name="T0" fmla="*/ 28 w 73"/>
                  <a:gd name="T1" fmla="*/ 29 h 30"/>
                  <a:gd name="T2" fmla="*/ 0 w 73"/>
                  <a:gd name="T3" fmla="*/ 15 h 30"/>
                  <a:gd name="T4" fmla="*/ 38 w 73"/>
                  <a:gd name="T5" fmla="*/ 0 h 30"/>
                  <a:gd name="T6" fmla="*/ 72 w 73"/>
                  <a:gd name="T7" fmla="*/ 15 h 30"/>
                  <a:gd name="T8" fmla="*/ 28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8" y="29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8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3" name="Freeform 1842"/>
              <p:cNvSpPr>
                <a:spLocks/>
              </p:cNvSpPr>
              <p:nvPr/>
            </p:nvSpPr>
            <p:spPr bwMode="auto">
              <a:xfrm>
                <a:off x="4152" y="1445"/>
                <a:ext cx="72" cy="116"/>
              </a:xfrm>
              <a:custGeom>
                <a:avLst/>
                <a:gdLst>
                  <a:gd name="T0" fmla="*/ 28 w 72"/>
                  <a:gd name="T1" fmla="*/ 86 h 116"/>
                  <a:gd name="T2" fmla="*/ 0 w 72"/>
                  <a:gd name="T3" fmla="*/ 115 h 116"/>
                  <a:gd name="T4" fmla="*/ 38 w 72"/>
                  <a:gd name="T5" fmla="*/ 62 h 116"/>
                  <a:gd name="T6" fmla="*/ 71 w 72"/>
                  <a:gd name="T7" fmla="*/ 0 h 116"/>
                  <a:gd name="T8" fmla="*/ 28 w 72"/>
                  <a:gd name="T9" fmla="*/ 8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16"/>
                  <a:gd name="T17" fmla="*/ 72 w 72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16">
                    <a:moveTo>
                      <a:pt x="28" y="86"/>
                    </a:moveTo>
                    <a:lnTo>
                      <a:pt x="0" y="115"/>
                    </a:lnTo>
                    <a:lnTo>
                      <a:pt x="38" y="62"/>
                    </a:lnTo>
                    <a:lnTo>
                      <a:pt x="71" y="0"/>
                    </a:lnTo>
                    <a:lnTo>
                      <a:pt x="28" y="8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4" name="Freeform 1843"/>
              <p:cNvSpPr>
                <a:spLocks/>
              </p:cNvSpPr>
              <p:nvPr/>
            </p:nvSpPr>
            <p:spPr bwMode="auto">
              <a:xfrm>
                <a:off x="4387" y="2524"/>
                <a:ext cx="73" cy="25"/>
              </a:xfrm>
              <a:custGeom>
                <a:avLst/>
                <a:gdLst>
                  <a:gd name="T0" fmla="*/ 28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8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8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8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5" name="Freeform 1844"/>
              <p:cNvSpPr>
                <a:spLocks/>
              </p:cNvSpPr>
              <p:nvPr/>
            </p:nvSpPr>
            <p:spPr bwMode="auto">
              <a:xfrm>
                <a:off x="4128" y="2524"/>
                <a:ext cx="72" cy="25"/>
              </a:xfrm>
              <a:custGeom>
                <a:avLst/>
                <a:gdLst>
                  <a:gd name="T0" fmla="*/ 33 w 72"/>
                  <a:gd name="T1" fmla="*/ 24 h 25"/>
                  <a:gd name="T2" fmla="*/ 0 w 72"/>
                  <a:gd name="T3" fmla="*/ 10 h 25"/>
                  <a:gd name="T4" fmla="*/ 38 w 72"/>
                  <a:gd name="T5" fmla="*/ 0 h 25"/>
                  <a:gd name="T6" fmla="*/ 71 w 72"/>
                  <a:gd name="T7" fmla="*/ 14 h 25"/>
                  <a:gd name="T8" fmla="*/ 33 w 72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5"/>
                  <a:gd name="T17" fmla="*/ 72 w 7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5">
                    <a:moveTo>
                      <a:pt x="33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1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6" name="Freeform 1845"/>
              <p:cNvSpPr>
                <a:spLocks/>
              </p:cNvSpPr>
              <p:nvPr/>
            </p:nvSpPr>
            <p:spPr bwMode="auto">
              <a:xfrm>
                <a:off x="4223" y="1445"/>
                <a:ext cx="73" cy="121"/>
              </a:xfrm>
              <a:custGeom>
                <a:avLst/>
                <a:gdLst>
                  <a:gd name="T0" fmla="*/ 29 w 73"/>
                  <a:gd name="T1" fmla="*/ 91 h 121"/>
                  <a:gd name="T2" fmla="*/ 0 w 73"/>
                  <a:gd name="T3" fmla="*/ 0 h 121"/>
                  <a:gd name="T4" fmla="*/ 39 w 73"/>
                  <a:gd name="T5" fmla="*/ 62 h 121"/>
                  <a:gd name="T6" fmla="*/ 72 w 73"/>
                  <a:gd name="T7" fmla="*/ 120 h 121"/>
                  <a:gd name="T8" fmla="*/ 29 w 73"/>
                  <a:gd name="T9" fmla="*/ 91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21"/>
                  <a:gd name="T17" fmla="*/ 73 w 73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21">
                    <a:moveTo>
                      <a:pt x="29" y="91"/>
                    </a:moveTo>
                    <a:lnTo>
                      <a:pt x="0" y="0"/>
                    </a:lnTo>
                    <a:lnTo>
                      <a:pt x="39" y="62"/>
                    </a:lnTo>
                    <a:lnTo>
                      <a:pt x="72" y="120"/>
                    </a:lnTo>
                    <a:lnTo>
                      <a:pt x="29" y="9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7" name="Freeform 1846"/>
              <p:cNvSpPr>
                <a:spLocks/>
              </p:cNvSpPr>
              <p:nvPr/>
            </p:nvSpPr>
            <p:spPr bwMode="auto">
              <a:xfrm>
                <a:off x="3868" y="2524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10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8" name="Freeform 1847"/>
              <p:cNvSpPr>
                <a:spLocks/>
              </p:cNvSpPr>
              <p:nvPr/>
            </p:nvSpPr>
            <p:spPr bwMode="auto">
              <a:xfrm>
                <a:off x="4199" y="2529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9" name="Freeform 1848"/>
              <p:cNvSpPr>
                <a:spLocks/>
              </p:cNvSpPr>
              <p:nvPr/>
            </p:nvSpPr>
            <p:spPr bwMode="auto">
              <a:xfrm>
                <a:off x="3940" y="2529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0" name="Freeform 1849"/>
              <p:cNvSpPr>
                <a:spLocks/>
              </p:cNvSpPr>
              <p:nvPr/>
            </p:nvSpPr>
            <p:spPr bwMode="auto">
              <a:xfrm>
                <a:off x="4271" y="2529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4 h 30"/>
                  <a:gd name="T4" fmla="*/ 44 w 73"/>
                  <a:gd name="T5" fmla="*/ 0 h 30"/>
                  <a:gd name="T6" fmla="*/ 72 w 73"/>
                  <a:gd name="T7" fmla="*/ 14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1" name="Freeform 1850"/>
              <p:cNvSpPr>
                <a:spLocks/>
              </p:cNvSpPr>
              <p:nvPr/>
            </p:nvSpPr>
            <p:spPr bwMode="auto">
              <a:xfrm>
                <a:off x="4012" y="2534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2" name="Freeform 1851"/>
              <p:cNvSpPr>
                <a:spLocks/>
              </p:cNvSpPr>
              <p:nvPr/>
            </p:nvSpPr>
            <p:spPr bwMode="auto">
              <a:xfrm>
                <a:off x="4343" y="2534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3" name="Freeform 1852"/>
              <p:cNvSpPr>
                <a:spLocks/>
              </p:cNvSpPr>
              <p:nvPr/>
            </p:nvSpPr>
            <p:spPr bwMode="auto">
              <a:xfrm>
                <a:off x="4084" y="2534"/>
                <a:ext cx="78" cy="29"/>
              </a:xfrm>
              <a:custGeom>
                <a:avLst/>
                <a:gdLst>
                  <a:gd name="T0" fmla="*/ 34 w 78"/>
                  <a:gd name="T1" fmla="*/ 28 h 29"/>
                  <a:gd name="T2" fmla="*/ 0 w 78"/>
                  <a:gd name="T3" fmla="*/ 14 h 29"/>
                  <a:gd name="T4" fmla="*/ 44 w 78"/>
                  <a:gd name="T5" fmla="*/ 0 h 29"/>
                  <a:gd name="T6" fmla="*/ 77 w 78"/>
                  <a:gd name="T7" fmla="*/ 14 h 29"/>
                  <a:gd name="T8" fmla="*/ 34 w 78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9"/>
                  <a:gd name="T17" fmla="*/ 78 w 7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9">
                    <a:moveTo>
                      <a:pt x="34" y="28"/>
                    </a:moveTo>
                    <a:lnTo>
                      <a:pt x="0" y="14"/>
                    </a:lnTo>
                    <a:lnTo>
                      <a:pt x="44" y="0"/>
                    </a:lnTo>
                    <a:lnTo>
                      <a:pt x="77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4" name="Freeform 1853"/>
              <p:cNvSpPr>
                <a:spLocks/>
              </p:cNvSpPr>
              <p:nvPr/>
            </p:nvSpPr>
            <p:spPr bwMode="auto">
              <a:xfrm>
                <a:off x="4180" y="1445"/>
                <a:ext cx="73" cy="145"/>
              </a:xfrm>
              <a:custGeom>
                <a:avLst/>
                <a:gdLst>
                  <a:gd name="T0" fmla="*/ 34 w 73"/>
                  <a:gd name="T1" fmla="*/ 144 h 145"/>
                  <a:gd name="T2" fmla="*/ 0 w 73"/>
                  <a:gd name="T3" fmla="*/ 86 h 145"/>
                  <a:gd name="T4" fmla="*/ 43 w 73"/>
                  <a:gd name="T5" fmla="*/ 0 h 145"/>
                  <a:gd name="T6" fmla="*/ 72 w 73"/>
                  <a:gd name="T7" fmla="*/ 91 h 145"/>
                  <a:gd name="T8" fmla="*/ 34 w 73"/>
                  <a:gd name="T9" fmla="*/ 144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5"/>
                  <a:gd name="T17" fmla="*/ 73 w 73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5">
                    <a:moveTo>
                      <a:pt x="34" y="144"/>
                    </a:moveTo>
                    <a:lnTo>
                      <a:pt x="0" y="86"/>
                    </a:lnTo>
                    <a:lnTo>
                      <a:pt x="43" y="0"/>
                    </a:lnTo>
                    <a:lnTo>
                      <a:pt x="72" y="91"/>
                    </a:lnTo>
                    <a:lnTo>
                      <a:pt x="34" y="14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5" name="Freeform 1854"/>
              <p:cNvSpPr>
                <a:spLocks/>
              </p:cNvSpPr>
              <p:nvPr/>
            </p:nvSpPr>
            <p:spPr bwMode="auto">
              <a:xfrm>
                <a:off x="4161" y="253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6" name="Freeform 1855"/>
              <p:cNvSpPr>
                <a:spLocks/>
              </p:cNvSpPr>
              <p:nvPr/>
            </p:nvSpPr>
            <p:spPr bwMode="auto">
              <a:xfrm>
                <a:off x="3903" y="253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7" name="Freeform 1856"/>
              <p:cNvSpPr>
                <a:spLocks/>
              </p:cNvSpPr>
              <p:nvPr/>
            </p:nvSpPr>
            <p:spPr bwMode="auto">
              <a:xfrm>
                <a:off x="4233" y="254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8" name="Freeform 1857"/>
              <p:cNvSpPr>
                <a:spLocks/>
              </p:cNvSpPr>
              <p:nvPr/>
            </p:nvSpPr>
            <p:spPr bwMode="auto">
              <a:xfrm>
                <a:off x="3975" y="2543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9" name="Freeform 1858"/>
              <p:cNvSpPr>
                <a:spLocks/>
              </p:cNvSpPr>
              <p:nvPr/>
            </p:nvSpPr>
            <p:spPr bwMode="auto">
              <a:xfrm>
                <a:off x="4305" y="2543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8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0" name="Freeform 1859"/>
              <p:cNvSpPr>
                <a:spLocks/>
              </p:cNvSpPr>
              <p:nvPr/>
            </p:nvSpPr>
            <p:spPr bwMode="auto">
              <a:xfrm>
                <a:off x="4047" y="2548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1" name="Freeform 1860"/>
              <p:cNvSpPr>
                <a:spLocks/>
              </p:cNvSpPr>
              <p:nvPr/>
            </p:nvSpPr>
            <p:spPr bwMode="auto">
              <a:xfrm>
                <a:off x="4119" y="2548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2" name="Freeform 1861"/>
              <p:cNvSpPr>
                <a:spLocks/>
              </p:cNvSpPr>
              <p:nvPr/>
            </p:nvSpPr>
            <p:spPr bwMode="auto">
              <a:xfrm>
                <a:off x="4191" y="2553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3" name="Freeform 1862"/>
              <p:cNvSpPr>
                <a:spLocks/>
              </p:cNvSpPr>
              <p:nvPr/>
            </p:nvSpPr>
            <p:spPr bwMode="auto">
              <a:xfrm>
                <a:off x="3931" y="2553"/>
                <a:ext cx="73" cy="30"/>
              </a:xfrm>
              <a:custGeom>
                <a:avLst/>
                <a:gdLst>
                  <a:gd name="T0" fmla="*/ 33 w 73"/>
                  <a:gd name="T1" fmla="*/ 29 h 30"/>
                  <a:gd name="T2" fmla="*/ 0 w 73"/>
                  <a:gd name="T3" fmla="*/ 9 h 30"/>
                  <a:gd name="T4" fmla="*/ 43 w 73"/>
                  <a:gd name="T5" fmla="*/ 0 h 30"/>
                  <a:gd name="T6" fmla="*/ 72 w 73"/>
                  <a:gd name="T7" fmla="*/ 14 h 30"/>
                  <a:gd name="T8" fmla="*/ 33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3" y="29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4" name="Freeform 1863"/>
              <p:cNvSpPr>
                <a:spLocks/>
              </p:cNvSpPr>
              <p:nvPr/>
            </p:nvSpPr>
            <p:spPr bwMode="auto">
              <a:xfrm>
                <a:off x="4263" y="2558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5" name="Freeform 1864"/>
              <p:cNvSpPr>
                <a:spLocks/>
              </p:cNvSpPr>
              <p:nvPr/>
            </p:nvSpPr>
            <p:spPr bwMode="auto">
              <a:xfrm>
                <a:off x="4003" y="2558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6" name="Freeform 1865"/>
              <p:cNvSpPr>
                <a:spLocks/>
              </p:cNvSpPr>
              <p:nvPr/>
            </p:nvSpPr>
            <p:spPr bwMode="auto">
              <a:xfrm>
                <a:off x="4075" y="2562"/>
                <a:ext cx="78" cy="25"/>
              </a:xfrm>
              <a:custGeom>
                <a:avLst/>
                <a:gdLst>
                  <a:gd name="T0" fmla="*/ 33 w 78"/>
                  <a:gd name="T1" fmla="*/ 24 h 25"/>
                  <a:gd name="T2" fmla="*/ 0 w 78"/>
                  <a:gd name="T3" fmla="*/ 10 h 25"/>
                  <a:gd name="T4" fmla="*/ 43 w 78"/>
                  <a:gd name="T5" fmla="*/ 0 h 25"/>
                  <a:gd name="T6" fmla="*/ 77 w 78"/>
                  <a:gd name="T7" fmla="*/ 15 h 25"/>
                  <a:gd name="T8" fmla="*/ 33 w 78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5"/>
                  <a:gd name="T17" fmla="*/ 78 w 7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5">
                    <a:moveTo>
                      <a:pt x="33" y="24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77" y="15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7" name="Freeform 1866"/>
              <p:cNvSpPr>
                <a:spLocks/>
              </p:cNvSpPr>
              <p:nvPr/>
            </p:nvSpPr>
            <p:spPr bwMode="auto">
              <a:xfrm>
                <a:off x="4152" y="2562"/>
                <a:ext cx="72" cy="30"/>
              </a:xfrm>
              <a:custGeom>
                <a:avLst/>
                <a:gdLst>
                  <a:gd name="T0" fmla="*/ 28 w 72"/>
                  <a:gd name="T1" fmla="*/ 29 h 30"/>
                  <a:gd name="T2" fmla="*/ 0 w 72"/>
                  <a:gd name="T3" fmla="*/ 15 h 30"/>
                  <a:gd name="T4" fmla="*/ 38 w 72"/>
                  <a:gd name="T5" fmla="*/ 0 h 30"/>
                  <a:gd name="T6" fmla="*/ 71 w 72"/>
                  <a:gd name="T7" fmla="*/ 15 h 30"/>
                  <a:gd name="T8" fmla="*/ 28 w 72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0"/>
                  <a:gd name="T17" fmla="*/ 72 w 7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0">
                    <a:moveTo>
                      <a:pt x="28" y="29"/>
                    </a:moveTo>
                    <a:lnTo>
                      <a:pt x="0" y="15"/>
                    </a:lnTo>
                    <a:lnTo>
                      <a:pt x="38" y="0"/>
                    </a:lnTo>
                    <a:lnTo>
                      <a:pt x="71" y="15"/>
                    </a:lnTo>
                    <a:lnTo>
                      <a:pt x="28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8" name="Freeform 1867"/>
              <p:cNvSpPr>
                <a:spLocks/>
              </p:cNvSpPr>
              <p:nvPr/>
            </p:nvSpPr>
            <p:spPr bwMode="auto">
              <a:xfrm>
                <a:off x="4223" y="2567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9" name="Freeform 1868"/>
              <p:cNvSpPr>
                <a:spLocks/>
              </p:cNvSpPr>
              <p:nvPr/>
            </p:nvSpPr>
            <p:spPr bwMode="auto">
              <a:xfrm>
                <a:off x="3964" y="2567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5 h 30"/>
                  <a:gd name="T4" fmla="*/ 39 w 73"/>
                  <a:gd name="T5" fmla="*/ 0 h 30"/>
                  <a:gd name="T6" fmla="*/ 72 w 73"/>
                  <a:gd name="T7" fmla="*/ 15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72" y="15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0" name="Freeform 1869"/>
              <p:cNvSpPr>
                <a:spLocks/>
              </p:cNvSpPr>
              <p:nvPr/>
            </p:nvSpPr>
            <p:spPr bwMode="auto">
              <a:xfrm>
                <a:off x="4036" y="2572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9 w 73"/>
                  <a:gd name="T5" fmla="*/ 0 h 25"/>
                  <a:gd name="T6" fmla="*/ 72 w 73"/>
                  <a:gd name="T7" fmla="*/ 14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72" y="14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1" name="Freeform 1870"/>
              <p:cNvSpPr>
                <a:spLocks/>
              </p:cNvSpPr>
              <p:nvPr/>
            </p:nvSpPr>
            <p:spPr bwMode="auto">
              <a:xfrm>
                <a:off x="4108" y="2577"/>
                <a:ext cx="73" cy="25"/>
              </a:xfrm>
              <a:custGeom>
                <a:avLst/>
                <a:gdLst>
                  <a:gd name="T0" fmla="*/ 34 w 73"/>
                  <a:gd name="T1" fmla="*/ 24 h 25"/>
                  <a:gd name="T2" fmla="*/ 0 w 73"/>
                  <a:gd name="T3" fmla="*/ 9 h 25"/>
                  <a:gd name="T4" fmla="*/ 44 w 73"/>
                  <a:gd name="T5" fmla="*/ 0 h 25"/>
                  <a:gd name="T6" fmla="*/ 72 w 73"/>
                  <a:gd name="T7" fmla="*/ 14 h 25"/>
                  <a:gd name="T8" fmla="*/ 34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4" y="24"/>
                    </a:moveTo>
                    <a:lnTo>
                      <a:pt x="0" y="9"/>
                    </a:lnTo>
                    <a:lnTo>
                      <a:pt x="44" y="0"/>
                    </a:lnTo>
                    <a:lnTo>
                      <a:pt x="72" y="14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2" name="Freeform 1871"/>
              <p:cNvSpPr>
                <a:spLocks/>
              </p:cNvSpPr>
              <p:nvPr/>
            </p:nvSpPr>
            <p:spPr bwMode="auto">
              <a:xfrm>
                <a:off x="4180" y="2577"/>
                <a:ext cx="73" cy="30"/>
              </a:xfrm>
              <a:custGeom>
                <a:avLst/>
                <a:gdLst>
                  <a:gd name="T0" fmla="*/ 34 w 73"/>
                  <a:gd name="T1" fmla="*/ 29 h 30"/>
                  <a:gd name="T2" fmla="*/ 0 w 73"/>
                  <a:gd name="T3" fmla="*/ 14 h 30"/>
                  <a:gd name="T4" fmla="*/ 43 w 73"/>
                  <a:gd name="T5" fmla="*/ 0 h 30"/>
                  <a:gd name="T6" fmla="*/ 72 w 73"/>
                  <a:gd name="T7" fmla="*/ 14 h 30"/>
                  <a:gd name="T8" fmla="*/ 34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34" y="29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3" name="Freeform 1872"/>
              <p:cNvSpPr>
                <a:spLocks/>
              </p:cNvSpPr>
              <p:nvPr/>
            </p:nvSpPr>
            <p:spPr bwMode="auto">
              <a:xfrm>
                <a:off x="3993" y="2582"/>
                <a:ext cx="73" cy="29"/>
              </a:xfrm>
              <a:custGeom>
                <a:avLst/>
                <a:gdLst>
                  <a:gd name="T0" fmla="*/ 34 w 73"/>
                  <a:gd name="T1" fmla="*/ 28 h 29"/>
                  <a:gd name="T2" fmla="*/ 0 w 73"/>
                  <a:gd name="T3" fmla="*/ 14 h 29"/>
                  <a:gd name="T4" fmla="*/ 43 w 73"/>
                  <a:gd name="T5" fmla="*/ 0 h 29"/>
                  <a:gd name="T6" fmla="*/ 72 w 73"/>
                  <a:gd name="T7" fmla="*/ 14 h 29"/>
                  <a:gd name="T8" fmla="*/ 34 w 7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9"/>
                  <a:gd name="T17" fmla="*/ 73 w 7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9">
                    <a:moveTo>
                      <a:pt x="34" y="28"/>
                    </a:moveTo>
                    <a:lnTo>
                      <a:pt x="0" y="14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4" y="2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4" name="Freeform 1873"/>
              <p:cNvSpPr>
                <a:spLocks/>
              </p:cNvSpPr>
              <p:nvPr/>
            </p:nvSpPr>
            <p:spPr bwMode="auto">
              <a:xfrm>
                <a:off x="4065" y="2586"/>
                <a:ext cx="79" cy="25"/>
              </a:xfrm>
              <a:custGeom>
                <a:avLst/>
                <a:gdLst>
                  <a:gd name="T0" fmla="*/ 34 w 79"/>
                  <a:gd name="T1" fmla="*/ 24 h 25"/>
                  <a:gd name="T2" fmla="*/ 0 w 79"/>
                  <a:gd name="T3" fmla="*/ 10 h 25"/>
                  <a:gd name="T4" fmla="*/ 44 w 79"/>
                  <a:gd name="T5" fmla="*/ 0 h 25"/>
                  <a:gd name="T6" fmla="*/ 78 w 79"/>
                  <a:gd name="T7" fmla="*/ 15 h 25"/>
                  <a:gd name="T8" fmla="*/ 34 w 79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5"/>
                  <a:gd name="T17" fmla="*/ 79 w 7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5">
                    <a:moveTo>
                      <a:pt x="34" y="24"/>
                    </a:moveTo>
                    <a:lnTo>
                      <a:pt x="0" y="10"/>
                    </a:lnTo>
                    <a:lnTo>
                      <a:pt x="44" y="0"/>
                    </a:lnTo>
                    <a:lnTo>
                      <a:pt x="78" y="15"/>
                    </a:lnTo>
                    <a:lnTo>
                      <a:pt x="34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5" name="Freeform 1874"/>
              <p:cNvSpPr>
                <a:spLocks/>
              </p:cNvSpPr>
              <p:nvPr/>
            </p:nvSpPr>
            <p:spPr bwMode="auto">
              <a:xfrm>
                <a:off x="4143" y="2591"/>
                <a:ext cx="73" cy="25"/>
              </a:xfrm>
              <a:custGeom>
                <a:avLst/>
                <a:gdLst>
                  <a:gd name="T0" fmla="*/ 29 w 73"/>
                  <a:gd name="T1" fmla="*/ 24 h 25"/>
                  <a:gd name="T2" fmla="*/ 0 w 73"/>
                  <a:gd name="T3" fmla="*/ 10 h 25"/>
                  <a:gd name="T4" fmla="*/ 38 w 73"/>
                  <a:gd name="T5" fmla="*/ 0 h 25"/>
                  <a:gd name="T6" fmla="*/ 72 w 73"/>
                  <a:gd name="T7" fmla="*/ 15 h 25"/>
                  <a:gd name="T8" fmla="*/ 29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29" y="24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72" y="15"/>
                    </a:lnTo>
                    <a:lnTo>
                      <a:pt x="29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6" name="Freeform 1875"/>
              <p:cNvSpPr>
                <a:spLocks/>
              </p:cNvSpPr>
              <p:nvPr/>
            </p:nvSpPr>
            <p:spPr bwMode="auto">
              <a:xfrm>
                <a:off x="4027" y="2596"/>
                <a:ext cx="73" cy="30"/>
              </a:xfrm>
              <a:custGeom>
                <a:avLst/>
                <a:gdLst>
                  <a:gd name="T0" fmla="*/ 29 w 73"/>
                  <a:gd name="T1" fmla="*/ 29 h 30"/>
                  <a:gd name="T2" fmla="*/ 0 w 73"/>
                  <a:gd name="T3" fmla="*/ 14 h 30"/>
                  <a:gd name="T4" fmla="*/ 38 w 73"/>
                  <a:gd name="T5" fmla="*/ 0 h 30"/>
                  <a:gd name="T6" fmla="*/ 72 w 73"/>
                  <a:gd name="T7" fmla="*/ 14 h 30"/>
                  <a:gd name="T8" fmla="*/ 29 w 73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0"/>
                  <a:gd name="T17" fmla="*/ 73 w 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0">
                    <a:moveTo>
                      <a:pt x="29" y="29"/>
                    </a:moveTo>
                    <a:lnTo>
                      <a:pt x="0" y="14"/>
                    </a:lnTo>
                    <a:lnTo>
                      <a:pt x="38" y="0"/>
                    </a:lnTo>
                    <a:lnTo>
                      <a:pt x="72" y="14"/>
                    </a:lnTo>
                    <a:lnTo>
                      <a:pt x="29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7" name="Freeform 1876"/>
              <p:cNvSpPr>
                <a:spLocks/>
              </p:cNvSpPr>
              <p:nvPr/>
            </p:nvSpPr>
            <p:spPr bwMode="auto">
              <a:xfrm>
                <a:off x="4099" y="2601"/>
                <a:ext cx="73" cy="25"/>
              </a:xfrm>
              <a:custGeom>
                <a:avLst/>
                <a:gdLst>
                  <a:gd name="T0" fmla="*/ 33 w 73"/>
                  <a:gd name="T1" fmla="*/ 24 h 25"/>
                  <a:gd name="T2" fmla="*/ 0 w 73"/>
                  <a:gd name="T3" fmla="*/ 9 h 25"/>
                  <a:gd name="T4" fmla="*/ 43 w 73"/>
                  <a:gd name="T5" fmla="*/ 0 h 25"/>
                  <a:gd name="T6" fmla="*/ 72 w 73"/>
                  <a:gd name="T7" fmla="*/ 14 h 25"/>
                  <a:gd name="T8" fmla="*/ 33 w 73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5"/>
                  <a:gd name="T17" fmla="*/ 73 w 7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5">
                    <a:moveTo>
                      <a:pt x="33" y="24"/>
                    </a:moveTo>
                    <a:lnTo>
                      <a:pt x="0" y="9"/>
                    </a:lnTo>
                    <a:lnTo>
                      <a:pt x="43" y="0"/>
                    </a:lnTo>
                    <a:lnTo>
                      <a:pt x="72" y="14"/>
                    </a:lnTo>
                    <a:lnTo>
                      <a:pt x="33" y="2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8" name="Freeform 1877"/>
              <p:cNvSpPr>
                <a:spLocks/>
              </p:cNvSpPr>
              <p:nvPr/>
            </p:nvSpPr>
            <p:spPr bwMode="auto">
              <a:xfrm>
                <a:off x="4056" y="2610"/>
                <a:ext cx="77" cy="30"/>
              </a:xfrm>
              <a:custGeom>
                <a:avLst/>
                <a:gdLst>
                  <a:gd name="T0" fmla="*/ 33 w 77"/>
                  <a:gd name="T1" fmla="*/ 29 h 30"/>
                  <a:gd name="T2" fmla="*/ 0 w 77"/>
                  <a:gd name="T3" fmla="*/ 15 h 30"/>
                  <a:gd name="T4" fmla="*/ 43 w 77"/>
                  <a:gd name="T5" fmla="*/ 0 h 30"/>
                  <a:gd name="T6" fmla="*/ 76 w 77"/>
                  <a:gd name="T7" fmla="*/ 15 h 30"/>
                  <a:gd name="T8" fmla="*/ 33 w 7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30"/>
                  <a:gd name="T17" fmla="*/ 77 w 7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30">
                    <a:moveTo>
                      <a:pt x="33" y="29"/>
                    </a:moveTo>
                    <a:lnTo>
                      <a:pt x="0" y="15"/>
                    </a:lnTo>
                    <a:lnTo>
                      <a:pt x="43" y="0"/>
                    </a:lnTo>
                    <a:lnTo>
                      <a:pt x="76" y="15"/>
                    </a:lnTo>
                    <a:lnTo>
                      <a:pt x="33" y="29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14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33" name="Rectangle 1878"/>
            <p:cNvSpPr>
              <a:spLocks noChangeArrowheads="1"/>
            </p:cNvSpPr>
            <p:nvPr/>
          </p:nvSpPr>
          <p:spPr bwMode="auto">
            <a:xfrm rot="1560000">
              <a:off x="2880" y="3504"/>
              <a:ext cx="1253" cy="21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itchFamily="-108" charset="0"/>
                </a:rPr>
                <a:t>&lt;100&gt;-direction (a.u.)</a:t>
              </a:r>
              <a:endParaRPr lang="en-US" sz="1200">
                <a:solidFill>
                  <a:srgbClr val="000000"/>
                </a:solidFill>
                <a:latin typeface="Times New Roman" pitchFamily="-108" charset="0"/>
              </a:endParaRPr>
            </a:p>
          </p:txBody>
        </p:sp>
        <p:sp>
          <p:nvSpPr>
            <p:cNvPr id="30734" name="Rectangle 1879"/>
            <p:cNvSpPr>
              <a:spLocks noChangeArrowheads="1"/>
            </p:cNvSpPr>
            <p:nvPr/>
          </p:nvSpPr>
          <p:spPr bwMode="auto">
            <a:xfrm rot="-840000">
              <a:off x="4176" y="3696"/>
              <a:ext cx="1253" cy="21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itchFamily="-108" charset="0"/>
                </a:rPr>
                <a:t>&lt;010&gt;-direction (a.u.)</a:t>
              </a:r>
              <a:endParaRPr lang="en-US" sz="1200">
                <a:solidFill>
                  <a:srgbClr val="000000"/>
                </a:solidFill>
                <a:latin typeface="Times New Roman" pitchFamily="-108" charset="0"/>
              </a:endParaRPr>
            </a:p>
          </p:txBody>
        </p:sp>
        <p:sp>
          <p:nvSpPr>
            <p:cNvPr id="30735" name="Line 1883"/>
            <p:cNvSpPr>
              <a:spLocks noChangeShapeType="1"/>
            </p:cNvSpPr>
            <p:nvPr/>
          </p:nvSpPr>
          <p:spPr bwMode="auto">
            <a:xfrm>
              <a:off x="3264" y="225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7" name="Text Box 1887"/>
          <p:cNvSpPr txBox="1">
            <a:spLocks noChangeArrowheads="1"/>
          </p:cNvSpPr>
          <p:nvPr/>
        </p:nvSpPr>
        <p:spPr bwMode="auto">
          <a:xfrm>
            <a:off x="1905000" y="2605088"/>
            <a:ext cx="255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Delocalized Bloch state</a:t>
            </a:r>
          </a:p>
        </p:txBody>
      </p:sp>
      <p:sp>
        <p:nvSpPr>
          <p:cNvPr id="30728" name="Text Box 1888"/>
          <p:cNvSpPr txBox="1">
            <a:spLocks noChangeArrowheads="1"/>
          </p:cNvSpPr>
          <p:nvPr/>
        </p:nvSpPr>
        <p:spPr bwMode="auto">
          <a:xfrm>
            <a:off x="5302250" y="2286000"/>
            <a:ext cx="254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Localized trapped state</a:t>
            </a:r>
          </a:p>
        </p:txBody>
      </p:sp>
      <p:grpSp>
        <p:nvGrpSpPr>
          <p:cNvPr id="30729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1882" name="Freeform 1881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31" name="Picture 5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6248400" y="4724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1447800" y="2971800"/>
            <a:ext cx="6096000" cy="0"/>
          </a:xfrm>
          <a:prstGeom prst="line">
            <a:avLst/>
          </a:prstGeom>
          <a:noFill/>
          <a:ln w="889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3400" y="5715000"/>
            <a:ext cx="576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A </a:t>
            </a:r>
            <a:r>
              <a:rPr lang="en-US" sz="3200">
                <a:solidFill>
                  <a:srgbClr val="00FF00"/>
                </a:solidFill>
              </a:rPr>
              <a:t>positron</a:t>
            </a:r>
            <a:r>
              <a:rPr lang="en-US" sz="3200"/>
              <a:t> and many </a:t>
            </a:r>
            <a:r>
              <a:rPr lang="en-US" sz="3200">
                <a:solidFill>
                  <a:srgbClr val="FF0000"/>
                </a:solidFill>
              </a:rPr>
              <a:t>electrons</a:t>
            </a:r>
            <a:r>
              <a:rPr lang="en-US" sz="3200">
                <a:latin typeface="Times New Roman" pitchFamily="-108" charset="0"/>
              </a:rPr>
              <a:t> 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667000" y="4572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7924800" y="44196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990600" y="4191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rot="1158711">
            <a:off x="990600" y="38862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 rot="-2234460">
            <a:off x="2362200" y="42672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 rot="2781353">
            <a:off x="6286500" y="44577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 rot="-5654967">
            <a:off x="7505700" y="43053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6172200" y="2438400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2667000" y="1676400"/>
            <a:ext cx="3200400" cy="838200"/>
            <a:chOff x="1728" y="576"/>
            <a:chExt cx="2016" cy="528"/>
          </a:xfrm>
        </p:grpSpPr>
        <p:sp>
          <p:nvSpPr>
            <p:cNvPr id="31767" name="Oval 14"/>
            <p:cNvSpPr>
              <a:spLocks noChangeArrowheads="1"/>
            </p:cNvSpPr>
            <p:nvPr/>
          </p:nvSpPr>
          <p:spPr bwMode="auto">
            <a:xfrm>
              <a:off x="3360" y="864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Oval 15"/>
            <p:cNvSpPr>
              <a:spLocks noChangeArrowheads="1"/>
            </p:cNvSpPr>
            <p:nvPr/>
          </p:nvSpPr>
          <p:spPr bwMode="auto">
            <a:xfrm>
              <a:off x="1920" y="57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AutoShape 16"/>
            <p:cNvSpPr>
              <a:spLocks noChangeArrowheads="1"/>
            </p:cNvSpPr>
            <p:nvPr/>
          </p:nvSpPr>
          <p:spPr bwMode="auto">
            <a:xfrm>
              <a:off x="2208" y="720"/>
              <a:ext cx="1536" cy="48"/>
            </a:xfrm>
            <a:prstGeom prst="rightArrow">
              <a:avLst>
                <a:gd name="adj1" fmla="val 50000"/>
                <a:gd name="adj2" fmla="val 80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AutoShape 17"/>
            <p:cNvSpPr>
              <a:spLocks noChangeArrowheads="1"/>
            </p:cNvSpPr>
            <p:nvPr/>
          </p:nvSpPr>
          <p:spPr bwMode="auto">
            <a:xfrm flipH="1">
              <a:off x="1728" y="1008"/>
              <a:ext cx="1536" cy="48"/>
            </a:xfrm>
            <a:prstGeom prst="rightArrow">
              <a:avLst>
                <a:gd name="adj1" fmla="val 50000"/>
                <a:gd name="adj2" fmla="val 80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8" name="Rectangle 18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7772400" cy="1143000"/>
          </a:xfrm>
        </p:spPr>
        <p:txBody>
          <a:bodyPr/>
          <a:lstStyle/>
          <a:p>
            <a:pPr algn="r"/>
            <a:r>
              <a:rPr lang="en-US" smtClean="0">
                <a:solidFill>
                  <a:srgbClr val="FF0000"/>
                </a:solidFill>
              </a:rPr>
              <a:t>D</a:t>
            </a:r>
            <a:r>
              <a:rPr lang="en-US" smtClean="0"/>
              <a:t>oppler </a:t>
            </a:r>
            <a:r>
              <a:rPr lang="en-US" smtClean="0">
                <a:solidFill>
                  <a:srgbClr val="0000FF"/>
                </a:solidFill>
              </a:rPr>
              <a:t>b</a:t>
            </a:r>
            <a:r>
              <a:rPr lang="en-US" smtClean="0"/>
              <a:t>roadening</a:t>
            </a:r>
          </a:p>
        </p:txBody>
      </p:sp>
      <p:sp>
        <p:nvSpPr>
          <p:cNvPr id="31759" name="Text Box 19"/>
          <p:cNvSpPr txBox="1">
            <a:spLocks noChangeArrowheads="1"/>
          </p:cNvSpPr>
          <p:nvPr/>
        </p:nvSpPr>
        <p:spPr bwMode="auto">
          <a:xfrm>
            <a:off x="914400" y="1752600"/>
            <a:ext cx="19478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Conduction electrons: </a:t>
            </a:r>
          </a:p>
          <a:p>
            <a:pPr eaLnBrk="0" hangingPunct="0"/>
            <a:r>
              <a:rPr lang="en-US" sz="1400"/>
              <a:t>delocalized; </a:t>
            </a:r>
          </a:p>
          <a:p>
            <a:pPr eaLnBrk="0" hangingPunct="0"/>
            <a:r>
              <a:rPr lang="en-US" sz="1400"/>
              <a:t>low momentum</a:t>
            </a:r>
            <a:endParaRPr lang="en-US" sz="2400">
              <a:latin typeface="Times New Roman" pitchFamily="-108" charset="0"/>
            </a:endParaRPr>
          </a:p>
        </p:txBody>
      </p:sp>
      <p:sp>
        <p:nvSpPr>
          <p:cNvPr id="31760" name="Rectangle 20"/>
          <p:cNvSpPr>
            <a:spLocks noChangeArrowheads="1"/>
          </p:cNvSpPr>
          <p:nvPr/>
        </p:nvSpPr>
        <p:spPr bwMode="auto">
          <a:xfrm>
            <a:off x="6513513" y="3505200"/>
            <a:ext cx="15636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Bound electrons: </a:t>
            </a:r>
          </a:p>
          <a:p>
            <a:pPr eaLnBrk="0" hangingPunct="0"/>
            <a:r>
              <a:rPr lang="en-US" sz="1400"/>
              <a:t>localized; high</a:t>
            </a:r>
          </a:p>
          <a:p>
            <a:pPr eaLnBrk="0" hangingPunct="0"/>
            <a:r>
              <a:rPr lang="en-US" sz="1400"/>
              <a:t>momentum</a:t>
            </a:r>
          </a:p>
        </p:txBody>
      </p:sp>
      <p:sp>
        <p:nvSpPr>
          <p:cNvPr id="31761" name="Text Box 21"/>
          <p:cNvSpPr txBox="1">
            <a:spLocks noChangeArrowheads="1"/>
          </p:cNvSpPr>
          <p:nvPr/>
        </p:nvSpPr>
        <p:spPr bwMode="auto">
          <a:xfrm>
            <a:off x="685800" y="30480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Potential of atomic cores</a:t>
            </a:r>
            <a:endParaRPr lang="en-US" sz="2400">
              <a:latin typeface="Times New Roman" pitchFamily="-10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6705600" y="2514600"/>
            <a:ext cx="1371600" cy="152400"/>
          </a:xfrm>
          <a:prstGeom prst="rightArrow">
            <a:avLst>
              <a:gd name="adj1" fmla="val 50000"/>
              <a:gd name="adj2" fmla="val 225000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31764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25" name="Freeform 24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766" name="Picture 5" descr="wsuTLSigRvs-r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6248400" y="4724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4495800" y="3581400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752600" y="2787650"/>
            <a:ext cx="1447800" cy="0"/>
          </a:xfrm>
          <a:prstGeom prst="line">
            <a:avLst/>
          </a:prstGeom>
          <a:noFill/>
          <a:ln w="889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200400" y="2743200"/>
            <a:ext cx="0" cy="2667000"/>
          </a:xfrm>
          <a:prstGeom prst="line">
            <a:avLst/>
          </a:prstGeom>
          <a:noFill/>
          <a:ln w="889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3200400" y="5356225"/>
            <a:ext cx="2971800" cy="0"/>
          </a:xfrm>
          <a:prstGeom prst="line">
            <a:avLst/>
          </a:prstGeom>
          <a:noFill/>
          <a:ln w="889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6172200" y="2743200"/>
            <a:ext cx="0" cy="2667000"/>
          </a:xfrm>
          <a:prstGeom prst="line">
            <a:avLst/>
          </a:prstGeom>
          <a:noFill/>
          <a:ln w="889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6172200" y="2787650"/>
            <a:ext cx="1828800" cy="0"/>
          </a:xfrm>
          <a:prstGeom prst="line">
            <a:avLst/>
          </a:prstGeom>
          <a:noFill/>
          <a:ln w="889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581400" y="6096000"/>
            <a:ext cx="4808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A </a:t>
            </a:r>
            <a:r>
              <a:rPr lang="en-US" sz="3200">
                <a:solidFill>
                  <a:srgbClr val="00FF00"/>
                </a:solidFill>
              </a:rPr>
              <a:t>positron</a:t>
            </a:r>
            <a:r>
              <a:rPr lang="en-US" sz="3200"/>
              <a:t> “likes” vacancy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2667000" y="4572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7924800" y="44196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990600" y="4191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 rot="1158711">
            <a:off x="990600" y="38862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 rot="-2234460">
            <a:off x="2362200" y="42672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 rot="2781353">
            <a:off x="6286500" y="44577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 rot="-5654967">
            <a:off x="7505700" y="43053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 rot="5392247">
            <a:off x="4839494" y="2780506"/>
            <a:ext cx="230188" cy="19843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6" name="Group 18"/>
          <p:cNvGrpSpPr>
            <a:grpSpLocks/>
          </p:cNvGrpSpPr>
          <p:nvPr/>
        </p:nvGrpSpPr>
        <p:grpSpPr bwMode="auto">
          <a:xfrm>
            <a:off x="2667000" y="1676400"/>
            <a:ext cx="3200400" cy="838200"/>
            <a:chOff x="1728" y="576"/>
            <a:chExt cx="2016" cy="528"/>
          </a:xfrm>
        </p:grpSpPr>
        <p:sp>
          <p:nvSpPr>
            <p:cNvPr id="32794" name="Oval 19"/>
            <p:cNvSpPr>
              <a:spLocks noChangeArrowheads="1"/>
            </p:cNvSpPr>
            <p:nvPr/>
          </p:nvSpPr>
          <p:spPr bwMode="auto">
            <a:xfrm>
              <a:off x="3360" y="864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20"/>
            <p:cNvSpPr>
              <a:spLocks noChangeArrowheads="1"/>
            </p:cNvSpPr>
            <p:nvPr/>
          </p:nvSpPr>
          <p:spPr bwMode="auto">
            <a:xfrm>
              <a:off x="1920" y="57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AutoShape 21"/>
            <p:cNvSpPr>
              <a:spLocks noChangeArrowheads="1"/>
            </p:cNvSpPr>
            <p:nvPr/>
          </p:nvSpPr>
          <p:spPr bwMode="auto">
            <a:xfrm>
              <a:off x="2208" y="720"/>
              <a:ext cx="1536" cy="48"/>
            </a:xfrm>
            <a:prstGeom prst="rightArrow">
              <a:avLst>
                <a:gd name="adj1" fmla="val 50000"/>
                <a:gd name="adj2" fmla="val 80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AutoShape 22"/>
            <p:cNvSpPr>
              <a:spLocks noChangeArrowheads="1"/>
            </p:cNvSpPr>
            <p:nvPr/>
          </p:nvSpPr>
          <p:spPr bwMode="auto">
            <a:xfrm flipH="1">
              <a:off x="1728" y="1008"/>
              <a:ext cx="1536" cy="48"/>
            </a:xfrm>
            <a:prstGeom prst="rightArrow">
              <a:avLst>
                <a:gd name="adj1" fmla="val 50000"/>
                <a:gd name="adj2" fmla="val 80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7" name="Rectangle 23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1143000"/>
          </a:xfrm>
        </p:spPr>
        <p:txBody>
          <a:bodyPr/>
          <a:lstStyle/>
          <a:p>
            <a:pPr algn="r"/>
            <a:r>
              <a:rPr lang="en-US" smtClean="0">
                <a:solidFill>
                  <a:srgbClr val="FF0000"/>
                </a:solidFill>
              </a:rPr>
              <a:t>D</a:t>
            </a:r>
            <a:r>
              <a:rPr lang="en-US" smtClean="0"/>
              <a:t>oppler </a:t>
            </a:r>
            <a:r>
              <a:rPr lang="en-US" smtClean="0">
                <a:solidFill>
                  <a:srgbClr val="0000FF"/>
                </a:solidFill>
              </a:rPr>
              <a:t>b</a:t>
            </a:r>
            <a:r>
              <a:rPr lang="en-US" smtClean="0"/>
              <a:t>roadening</a:t>
            </a:r>
          </a:p>
        </p:txBody>
      </p:sp>
      <p:sp>
        <p:nvSpPr>
          <p:cNvPr id="32788" name="Text Box 24"/>
          <p:cNvSpPr txBox="1">
            <a:spLocks noChangeArrowheads="1"/>
          </p:cNvSpPr>
          <p:nvPr/>
        </p:nvSpPr>
        <p:spPr bwMode="auto">
          <a:xfrm>
            <a:off x="914400" y="1752600"/>
            <a:ext cx="19478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Conduction electrons: </a:t>
            </a:r>
          </a:p>
          <a:p>
            <a:pPr eaLnBrk="0" hangingPunct="0"/>
            <a:r>
              <a:rPr lang="en-US" sz="1400"/>
              <a:t>delocalized; </a:t>
            </a:r>
          </a:p>
          <a:p>
            <a:pPr eaLnBrk="0" hangingPunct="0"/>
            <a:r>
              <a:rPr lang="en-US" sz="1400"/>
              <a:t>low momentum</a:t>
            </a:r>
            <a:endParaRPr lang="en-US" sz="2400">
              <a:latin typeface="Times New Roman" pitchFamily="-108" charset="0"/>
            </a:endParaRPr>
          </a:p>
        </p:txBody>
      </p:sp>
      <p:sp>
        <p:nvSpPr>
          <p:cNvPr id="32789" name="Rectangle 25"/>
          <p:cNvSpPr>
            <a:spLocks noChangeArrowheads="1"/>
          </p:cNvSpPr>
          <p:nvPr/>
        </p:nvSpPr>
        <p:spPr bwMode="auto">
          <a:xfrm>
            <a:off x="6513513" y="3505200"/>
            <a:ext cx="15636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Bound electrons: </a:t>
            </a:r>
          </a:p>
          <a:p>
            <a:pPr eaLnBrk="0" hangingPunct="0"/>
            <a:r>
              <a:rPr lang="en-US" sz="1400"/>
              <a:t>localized; high</a:t>
            </a:r>
          </a:p>
          <a:p>
            <a:pPr eaLnBrk="0" hangingPunct="0"/>
            <a:r>
              <a:rPr lang="en-US" sz="1400"/>
              <a:t>momentum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32791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28" name="Freeform 27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93" name="Picture 5" descr="wsuTLSigRvs-r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31"/>
          <p:cNvGrpSpPr>
            <a:grpSpLocks/>
          </p:cNvGrpSpPr>
          <p:nvPr/>
        </p:nvGrpSpPr>
        <p:grpSpPr bwMode="auto">
          <a:xfrm>
            <a:off x="1752600" y="2270125"/>
            <a:ext cx="6375400" cy="4167188"/>
            <a:chOff x="1120" y="1338"/>
            <a:chExt cx="4016" cy="2625"/>
          </a:xfrm>
        </p:grpSpPr>
        <p:grpSp>
          <p:nvGrpSpPr>
            <p:cNvPr id="33801" name="Group 30"/>
            <p:cNvGrpSpPr>
              <a:grpSpLocks/>
            </p:cNvGrpSpPr>
            <p:nvPr/>
          </p:nvGrpSpPr>
          <p:grpSpPr bwMode="auto">
            <a:xfrm>
              <a:off x="1120" y="1338"/>
              <a:ext cx="4016" cy="2625"/>
              <a:chOff x="1120" y="1338"/>
              <a:chExt cx="4016" cy="2625"/>
            </a:xfrm>
          </p:grpSpPr>
          <p:grpSp>
            <p:nvGrpSpPr>
              <p:cNvPr id="33803" name="Group 21"/>
              <p:cNvGrpSpPr>
                <a:grpSpLocks/>
              </p:cNvGrpSpPr>
              <p:nvPr/>
            </p:nvGrpSpPr>
            <p:grpSpPr bwMode="auto">
              <a:xfrm>
                <a:off x="1564" y="1338"/>
                <a:ext cx="3572" cy="2625"/>
                <a:chOff x="1564" y="1338"/>
                <a:chExt cx="3572" cy="2625"/>
              </a:xfrm>
            </p:grpSpPr>
            <p:pic>
              <p:nvPicPr>
                <p:cNvPr id="33812" name="Picture 4" descr="G:\Talks_presentations\Kelvin\DOE-Jan99\images\Vacancy-form-Mo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564" y="1338"/>
                  <a:ext cx="3572" cy="2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813" name="Line 6"/>
                <p:cNvSpPr>
                  <a:spLocks noChangeShapeType="1"/>
                </p:cNvSpPr>
                <p:nvPr/>
              </p:nvSpPr>
              <p:spPr bwMode="auto">
                <a:xfrm>
                  <a:off x="2064" y="345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4" name="Line 7"/>
                <p:cNvSpPr>
                  <a:spLocks noChangeShapeType="1"/>
                </p:cNvSpPr>
                <p:nvPr/>
              </p:nvSpPr>
              <p:spPr bwMode="auto">
                <a:xfrm>
                  <a:off x="2544" y="345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5" name="Line 8"/>
                <p:cNvSpPr>
                  <a:spLocks noChangeShapeType="1"/>
                </p:cNvSpPr>
                <p:nvPr/>
              </p:nvSpPr>
              <p:spPr bwMode="auto">
                <a:xfrm>
                  <a:off x="3072" y="345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6" name="Line 9"/>
                <p:cNvSpPr>
                  <a:spLocks noChangeShapeType="1"/>
                </p:cNvSpPr>
                <p:nvPr/>
              </p:nvSpPr>
              <p:spPr bwMode="auto">
                <a:xfrm>
                  <a:off x="3600" y="345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7" name="Line 10"/>
                <p:cNvSpPr>
                  <a:spLocks noChangeShapeType="1"/>
                </p:cNvSpPr>
                <p:nvPr/>
              </p:nvSpPr>
              <p:spPr bwMode="auto">
                <a:xfrm>
                  <a:off x="4128" y="345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8" name="Line 11"/>
                <p:cNvSpPr>
                  <a:spLocks noChangeShapeType="1"/>
                </p:cNvSpPr>
                <p:nvPr/>
              </p:nvSpPr>
              <p:spPr bwMode="auto">
                <a:xfrm>
                  <a:off x="4608" y="345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464" y="3552"/>
                  <a:ext cx="32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/>
                    <a:t>2400</a:t>
                  </a:r>
                </a:p>
              </p:txBody>
            </p:sp>
            <p:sp>
              <p:nvSpPr>
                <p:cNvPr id="3382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36" y="3552"/>
                  <a:ext cx="32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2000</a:t>
                  </a:r>
                </a:p>
              </p:txBody>
            </p:sp>
            <p:sp>
              <p:nvSpPr>
                <p:cNvPr id="3382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08" y="3552"/>
                  <a:ext cx="32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1600</a:t>
                  </a:r>
                </a:p>
              </p:txBody>
            </p:sp>
            <p:sp>
              <p:nvSpPr>
                <p:cNvPr id="3382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80" y="3552"/>
                  <a:ext cx="32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1200</a:t>
                  </a:r>
                </a:p>
              </p:txBody>
            </p:sp>
            <p:sp>
              <p:nvSpPr>
                <p:cNvPr id="3382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00" y="3552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800</a:t>
                  </a:r>
                </a:p>
              </p:txBody>
            </p:sp>
            <p:sp>
              <p:nvSpPr>
                <p:cNvPr id="338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20" y="3552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400</a:t>
                  </a:r>
                </a:p>
              </p:txBody>
            </p:sp>
            <p:sp>
              <p:nvSpPr>
                <p:cNvPr id="3382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88" y="3713"/>
                  <a:ext cx="126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Temperature</a:t>
                  </a:r>
                  <a:r>
                    <a:rPr lang="en-US"/>
                    <a:t> (K)</a:t>
                  </a:r>
                </a:p>
              </p:txBody>
            </p:sp>
          </p:grpSp>
          <p:grpSp>
            <p:nvGrpSpPr>
              <p:cNvPr id="33804" name="Group 29"/>
              <p:cNvGrpSpPr>
                <a:grpSpLocks/>
              </p:cNvGrpSpPr>
              <p:nvPr/>
            </p:nvGrpSpPr>
            <p:grpSpPr bwMode="auto">
              <a:xfrm>
                <a:off x="1120" y="1344"/>
                <a:ext cx="4016" cy="2208"/>
                <a:chOff x="1120" y="1344"/>
                <a:chExt cx="4016" cy="2208"/>
              </a:xfrm>
            </p:grpSpPr>
            <p:sp>
              <p:nvSpPr>
                <p:cNvPr id="33805" name="Rectangle 5"/>
                <p:cNvSpPr>
                  <a:spLocks noChangeArrowheads="1"/>
                </p:cNvSpPr>
                <p:nvPr/>
              </p:nvSpPr>
              <p:spPr bwMode="auto">
                <a:xfrm>
                  <a:off x="1536" y="1344"/>
                  <a:ext cx="3600" cy="220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3806" name="Group 28"/>
                <p:cNvGrpSpPr>
                  <a:grpSpLocks/>
                </p:cNvGrpSpPr>
                <p:nvPr/>
              </p:nvGrpSpPr>
              <p:grpSpPr bwMode="auto">
                <a:xfrm>
                  <a:off x="1120" y="1433"/>
                  <a:ext cx="512" cy="1839"/>
                  <a:chOff x="1120" y="1433"/>
                  <a:chExt cx="512" cy="1839"/>
                </a:xfrm>
              </p:grpSpPr>
              <p:sp>
                <p:nvSpPr>
                  <p:cNvPr id="33807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072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08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592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09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112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1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158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11" name="Text Box 2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325" y="2228"/>
                    <a:ext cx="183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Open volume parameter</a:t>
                    </a:r>
                    <a:endParaRPr lang="en-US" sz="1400"/>
                  </a:p>
                </p:txBody>
              </p:sp>
            </p:grpSp>
          </p:grpSp>
        </p:grpSp>
        <p:sp>
          <p:nvSpPr>
            <p:cNvPr id="33802" name="Text Box 20"/>
            <p:cNvSpPr txBox="1">
              <a:spLocks noChangeArrowheads="1"/>
            </p:cNvSpPr>
            <p:nvPr/>
          </p:nvSpPr>
          <p:spPr bwMode="auto">
            <a:xfrm>
              <a:off x="4262" y="3143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-25000"/>
                <a:t>c</a:t>
              </a:r>
              <a:endParaRPr lang="en-US"/>
            </a:p>
          </p:txBody>
        </p:sp>
      </p:grp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4563"/>
            <a:ext cx="8229600" cy="1143000"/>
          </a:xfrm>
        </p:spPr>
        <p:txBody>
          <a:bodyPr/>
          <a:lstStyle/>
          <a:p>
            <a:pPr algn="l"/>
            <a:r>
              <a:rPr lang="en-US" smtClean="0"/>
              <a:t>Vacancy formation energy</a:t>
            </a:r>
          </a:p>
        </p:txBody>
      </p:sp>
      <p:sp>
        <p:nvSpPr>
          <p:cNvPr id="33796" name="Text Box 27"/>
          <p:cNvSpPr txBox="1">
            <a:spLocks noChangeArrowheads="1"/>
          </p:cNvSpPr>
          <p:nvPr/>
        </p:nvSpPr>
        <p:spPr bwMode="auto">
          <a:xfrm>
            <a:off x="2819400" y="2955925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Mo</a:t>
            </a:r>
            <a:endParaRPr lang="en-US"/>
          </a:p>
        </p:txBody>
      </p:sp>
      <p:sp>
        <p:nvSpPr>
          <p:cNvPr id="33797" name="Text Box 32"/>
          <p:cNvSpPr txBox="1">
            <a:spLocks noChangeArrowheads="1"/>
          </p:cNvSpPr>
          <p:nvPr/>
        </p:nvSpPr>
        <p:spPr bwMode="auto">
          <a:xfrm>
            <a:off x="1447800" y="6537325"/>
            <a:ext cx="674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Now</a:t>
            </a:r>
            <a:r>
              <a:rPr lang="en-US" sz="2000"/>
              <a:t>: 1D depth profile     </a:t>
            </a:r>
            <a:r>
              <a:rPr lang="en-US" sz="2000">
                <a:sym typeface="Symbol" pitchFamily="-108" charset="2"/>
              </a:rPr>
              <a:t>    </a:t>
            </a:r>
            <a:r>
              <a:rPr lang="en-US" sz="2000" b="1">
                <a:solidFill>
                  <a:srgbClr val="FF0000"/>
                </a:solidFill>
                <a:sym typeface="Symbol" pitchFamily="-108" charset="2"/>
              </a:rPr>
              <a:t>Future</a:t>
            </a:r>
            <a:r>
              <a:rPr lang="en-US" sz="2000">
                <a:sym typeface="Symbol" pitchFamily="-108" charset="2"/>
              </a:rPr>
              <a:t>: 3D map with lifetime</a:t>
            </a:r>
            <a:endParaRPr lang="en-US" sz="2000"/>
          </a:p>
        </p:txBody>
      </p:sp>
      <p:grpSp>
        <p:nvGrpSpPr>
          <p:cNvPr id="33798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32" name="Freeform 31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00" name="Picture 5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l"/>
            <a:r>
              <a:rPr lang="en-US" smtClean="0"/>
              <a:t>Depth profiles</a:t>
            </a:r>
          </a:p>
        </p:txBody>
      </p:sp>
      <p:grpSp>
        <p:nvGrpSpPr>
          <p:cNvPr id="34819" name="Group 5"/>
          <p:cNvGrpSpPr>
            <a:grpSpLocks/>
          </p:cNvGrpSpPr>
          <p:nvPr/>
        </p:nvGrpSpPr>
        <p:grpSpPr bwMode="auto">
          <a:xfrm>
            <a:off x="4038600" y="1752600"/>
            <a:ext cx="4724400" cy="5099050"/>
            <a:chOff x="2863" y="1039"/>
            <a:chExt cx="2544" cy="2905"/>
          </a:xfrm>
        </p:grpSpPr>
        <p:sp>
          <p:nvSpPr>
            <p:cNvPr id="34824" name="Line 6"/>
            <p:cNvSpPr>
              <a:spLocks noChangeShapeType="1"/>
            </p:cNvSpPr>
            <p:nvPr/>
          </p:nvSpPr>
          <p:spPr bwMode="auto">
            <a:xfrm>
              <a:off x="3295" y="3723"/>
              <a:ext cx="204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Line 7"/>
            <p:cNvSpPr>
              <a:spLocks noChangeShapeType="1"/>
            </p:cNvSpPr>
            <p:nvPr/>
          </p:nvSpPr>
          <p:spPr bwMode="auto">
            <a:xfrm flipV="1">
              <a:off x="3369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Line 8"/>
            <p:cNvSpPr>
              <a:spLocks noChangeShapeType="1"/>
            </p:cNvSpPr>
            <p:nvPr/>
          </p:nvSpPr>
          <p:spPr bwMode="auto">
            <a:xfrm flipV="1">
              <a:off x="3448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Line 9"/>
            <p:cNvSpPr>
              <a:spLocks noChangeShapeType="1"/>
            </p:cNvSpPr>
            <p:nvPr/>
          </p:nvSpPr>
          <p:spPr bwMode="auto">
            <a:xfrm flipV="1">
              <a:off x="3527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Line 10"/>
            <p:cNvSpPr>
              <a:spLocks noChangeShapeType="1"/>
            </p:cNvSpPr>
            <p:nvPr/>
          </p:nvSpPr>
          <p:spPr bwMode="auto">
            <a:xfrm flipV="1">
              <a:off x="3605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Line 11"/>
            <p:cNvSpPr>
              <a:spLocks noChangeShapeType="1"/>
            </p:cNvSpPr>
            <p:nvPr/>
          </p:nvSpPr>
          <p:spPr bwMode="auto">
            <a:xfrm flipV="1">
              <a:off x="3763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Line 12"/>
            <p:cNvSpPr>
              <a:spLocks noChangeShapeType="1"/>
            </p:cNvSpPr>
            <p:nvPr/>
          </p:nvSpPr>
          <p:spPr bwMode="auto">
            <a:xfrm flipV="1">
              <a:off x="3843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 flipV="1">
              <a:off x="3921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Line 14"/>
            <p:cNvSpPr>
              <a:spLocks noChangeShapeType="1"/>
            </p:cNvSpPr>
            <p:nvPr/>
          </p:nvSpPr>
          <p:spPr bwMode="auto">
            <a:xfrm flipV="1">
              <a:off x="4000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Line 15"/>
            <p:cNvSpPr>
              <a:spLocks noChangeShapeType="1"/>
            </p:cNvSpPr>
            <p:nvPr/>
          </p:nvSpPr>
          <p:spPr bwMode="auto">
            <a:xfrm flipV="1">
              <a:off x="4157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Line 16"/>
            <p:cNvSpPr>
              <a:spLocks noChangeShapeType="1"/>
            </p:cNvSpPr>
            <p:nvPr/>
          </p:nvSpPr>
          <p:spPr bwMode="auto">
            <a:xfrm flipV="1">
              <a:off x="4236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Line 17"/>
            <p:cNvSpPr>
              <a:spLocks noChangeShapeType="1"/>
            </p:cNvSpPr>
            <p:nvPr/>
          </p:nvSpPr>
          <p:spPr bwMode="auto">
            <a:xfrm flipV="1">
              <a:off x="4315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Line 18"/>
            <p:cNvSpPr>
              <a:spLocks noChangeShapeType="1"/>
            </p:cNvSpPr>
            <p:nvPr/>
          </p:nvSpPr>
          <p:spPr bwMode="auto">
            <a:xfrm flipV="1">
              <a:off x="4395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Line 19"/>
            <p:cNvSpPr>
              <a:spLocks noChangeShapeType="1"/>
            </p:cNvSpPr>
            <p:nvPr/>
          </p:nvSpPr>
          <p:spPr bwMode="auto">
            <a:xfrm flipV="1">
              <a:off x="4552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Line 20"/>
            <p:cNvSpPr>
              <a:spLocks noChangeShapeType="1"/>
            </p:cNvSpPr>
            <p:nvPr/>
          </p:nvSpPr>
          <p:spPr bwMode="auto">
            <a:xfrm flipV="1">
              <a:off x="4631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21"/>
            <p:cNvSpPr>
              <a:spLocks noChangeShapeType="1"/>
            </p:cNvSpPr>
            <p:nvPr/>
          </p:nvSpPr>
          <p:spPr bwMode="auto">
            <a:xfrm flipV="1">
              <a:off x="4711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Line 22"/>
            <p:cNvSpPr>
              <a:spLocks noChangeShapeType="1"/>
            </p:cNvSpPr>
            <p:nvPr/>
          </p:nvSpPr>
          <p:spPr bwMode="auto">
            <a:xfrm flipV="1">
              <a:off x="4788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Line 23"/>
            <p:cNvSpPr>
              <a:spLocks noChangeShapeType="1"/>
            </p:cNvSpPr>
            <p:nvPr/>
          </p:nvSpPr>
          <p:spPr bwMode="auto">
            <a:xfrm flipV="1">
              <a:off x="4947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Line 24"/>
            <p:cNvSpPr>
              <a:spLocks noChangeShapeType="1"/>
            </p:cNvSpPr>
            <p:nvPr/>
          </p:nvSpPr>
          <p:spPr bwMode="auto">
            <a:xfrm flipV="1">
              <a:off x="5025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Line 25"/>
            <p:cNvSpPr>
              <a:spLocks noChangeShapeType="1"/>
            </p:cNvSpPr>
            <p:nvPr/>
          </p:nvSpPr>
          <p:spPr bwMode="auto">
            <a:xfrm flipV="1">
              <a:off x="5104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Line 26"/>
            <p:cNvSpPr>
              <a:spLocks noChangeShapeType="1"/>
            </p:cNvSpPr>
            <p:nvPr/>
          </p:nvSpPr>
          <p:spPr bwMode="auto">
            <a:xfrm flipV="1">
              <a:off x="5183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Line 27"/>
            <p:cNvSpPr>
              <a:spLocks noChangeShapeType="1"/>
            </p:cNvSpPr>
            <p:nvPr/>
          </p:nvSpPr>
          <p:spPr bwMode="auto">
            <a:xfrm flipV="1">
              <a:off x="5340" y="3685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Line 28"/>
            <p:cNvSpPr>
              <a:spLocks noChangeShapeType="1"/>
            </p:cNvSpPr>
            <p:nvPr/>
          </p:nvSpPr>
          <p:spPr bwMode="auto">
            <a:xfrm flipV="1">
              <a:off x="3291" y="3651"/>
              <a:ext cx="0" cy="7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Line 29"/>
            <p:cNvSpPr>
              <a:spLocks noChangeShapeType="1"/>
            </p:cNvSpPr>
            <p:nvPr/>
          </p:nvSpPr>
          <p:spPr bwMode="auto">
            <a:xfrm flipV="1">
              <a:off x="3684" y="3651"/>
              <a:ext cx="0" cy="7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Line 30"/>
            <p:cNvSpPr>
              <a:spLocks noChangeShapeType="1"/>
            </p:cNvSpPr>
            <p:nvPr/>
          </p:nvSpPr>
          <p:spPr bwMode="auto">
            <a:xfrm flipV="1">
              <a:off x="4079" y="3651"/>
              <a:ext cx="0" cy="7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Line 31"/>
            <p:cNvSpPr>
              <a:spLocks noChangeShapeType="1"/>
            </p:cNvSpPr>
            <p:nvPr/>
          </p:nvSpPr>
          <p:spPr bwMode="auto">
            <a:xfrm flipV="1">
              <a:off x="4473" y="3651"/>
              <a:ext cx="0" cy="7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Line 32"/>
            <p:cNvSpPr>
              <a:spLocks noChangeShapeType="1"/>
            </p:cNvSpPr>
            <p:nvPr/>
          </p:nvSpPr>
          <p:spPr bwMode="auto">
            <a:xfrm flipV="1">
              <a:off x="4867" y="3651"/>
              <a:ext cx="0" cy="7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Line 33"/>
            <p:cNvSpPr>
              <a:spLocks noChangeShapeType="1"/>
            </p:cNvSpPr>
            <p:nvPr/>
          </p:nvSpPr>
          <p:spPr bwMode="auto">
            <a:xfrm flipV="1">
              <a:off x="5261" y="3651"/>
              <a:ext cx="0" cy="7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Rectangle 34"/>
            <p:cNvSpPr>
              <a:spLocks noChangeArrowheads="1"/>
            </p:cNvSpPr>
            <p:nvPr/>
          </p:nvSpPr>
          <p:spPr bwMode="auto">
            <a:xfrm>
              <a:off x="3212" y="3724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853" name="Rectangle 35"/>
            <p:cNvSpPr>
              <a:spLocks noChangeArrowheads="1"/>
            </p:cNvSpPr>
            <p:nvPr/>
          </p:nvSpPr>
          <p:spPr bwMode="auto">
            <a:xfrm>
              <a:off x="3607" y="3724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4854" name="Rectangle 36"/>
            <p:cNvSpPr>
              <a:spLocks noChangeArrowheads="1"/>
            </p:cNvSpPr>
            <p:nvPr/>
          </p:nvSpPr>
          <p:spPr bwMode="auto">
            <a:xfrm>
              <a:off x="3983" y="3724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855" name="Rectangle 37"/>
            <p:cNvSpPr>
              <a:spLocks noChangeArrowheads="1"/>
            </p:cNvSpPr>
            <p:nvPr/>
          </p:nvSpPr>
          <p:spPr bwMode="auto">
            <a:xfrm>
              <a:off x="4019" y="3724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856" name="Rectangle 38"/>
            <p:cNvSpPr>
              <a:spLocks noChangeArrowheads="1"/>
            </p:cNvSpPr>
            <p:nvPr/>
          </p:nvSpPr>
          <p:spPr bwMode="auto">
            <a:xfrm>
              <a:off x="4377" y="3724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857" name="Rectangle 39"/>
            <p:cNvSpPr>
              <a:spLocks noChangeArrowheads="1"/>
            </p:cNvSpPr>
            <p:nvPr/>
          </p:nvSpPr>
          <p:spPr bwMode="auto">
            <a:xfrm>
              <a:off x="4412" y="3724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4858" name="Rectangle 40"/>
            <p:cNvSpPr>
              <a:spLocks noChangeArrowheads="1"/>
            </p:cNvSpPr>
            <p:nvPr/>
          </p:nvSpPr>
          <p:spPr bwMode="auto">
            <a:xfrm>
              <a:off x="4772" y="3724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4859" name="Rectangle 41"/>
            <p:cNvSpPr>
              <a:spLocks noChangeArrowheads="1"/>
            </p:cNvSpPr>
            <p:nvPr/>
          </p:nvSpPr>
          <p:spPr bwMode="auto">
            <a:xfrm>
              <a:off x="4807" y="3724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860" name="Rectangle 42"/>
            <p:cNvSpPr>
              <a:spLocks noChangeArrowheads="1"/>
            </p:cNvSpPr>
            <p:nvPr/>
          </p:nvSpPr>
          <p:spPr bwMode="auto">
            <a:xfrm>
              <a:off x="5167" y="3724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4861" name="Rectangle 43"/>
            <p:cNvSpPr>
              <a:spLocks noChangeArrowheads="1"/>
            </p:cNvSpPr>
            <p:nvPr/>
          </p:nvSpPr>
          <p:spPr bwMode="auto">
            <a:xfrm>
              <a:off x="5200" y="3724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4862" name="Rectangle 44"/>
            <p:cNvSpPr>
              <a:spLocks noChangeArrowheads="1"/>
            </p:cNvSpPr>
            <p:nvPr/>
          </p:nvSpPr>
          <p:spPr bwMode="auto">
            <a:xfrm>
              <a:off x="3891" y="3792"/>
              <a:ext cx="167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34863" name="Rectangle 45"/>
            <p:cNvSpPr>
              <a:spLocks noChangeArrowheads="1"/>
            </p:cNvSpPr>
            <p:nvPr/>
          </p:nvSpPr>
          <p:spPr bwMode="auto">
            <a:xfrm>
              <a:off x="3941" y="3792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4864" name="Rectangle 46"/>
            <p:cNvSpPr>
              <a:spLocks noChangeArrowheads="1"/>
            </p:cNvSpPr>
            <p:nvPr/>
          </p:nvSpPr>
          <p:spPr bwMode="auto">
            <a:xfrm>
              <a:off x="3983" y="3792"/>
              <a:ext cx="154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34865" name="Rectangle 47"/>
            <p:cNvSpPr>
              <a:spLocks noChangeArrowheads="1"/>
            </p:cNvSpPr>
            <p:nvPr/>
          </p:nvSpPr>
          <p:spPr bwMode="auto">
            <a:xfrm>
              <a:off x="4020" y="3792"/>
              <a:ext cx="132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34866" name="Rectangle 48"/>
            <p:cNvSpPr>
              <a:spLocks noChangeArrowheads="1"/>
            </p:cNvSpPr>
            <p:nvPr/>
          </p:nvSpPr>
          <p:spPr bwMode="auto">
            <a:xfrm>
              <a:off x="4037" y="3792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34867" name="Rectangle 49"/>
            <p:cNvSpPr>
              <a:spLocks noChangeArrowheads="1"/>
            </p:cNvSpPr>
            <p:nvPr/>
          </p:nvSpPr>
          <p:spPr bwMode="auto">
            <a:xfrm>
              <a:off x="4059" y="3792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34868" name="Rectangle 50"/>
            <p:cNvSpPr>
              <a:spLocks noChangeArrowheads="1"/>
            </p:cNvSpPr>
            <p:nvPr/>
          </p:nvSpPr>
          <p:spPr bwMode="auto">
            <a:xfrm>
              <a:off x="4083" y="3792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4869" name="Rectangle 51"/>
            <p:cNvSpPr>
              <a:spLocks noChangeArrowheads="1"/>
            </p:cNvSpPr>
            <p:nvPr/>
          </p:nvSpPr>
          <p:spPr bwMode="auto">
            <a:xfrm>
              <a:off x="4125" y="3792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4870" name="Rectangle 52"/>
            <p:cNvSpPr>
              <a:spLocks noChangeArrowheads="1"/>
            </p:cNvSpPr>
            <p:nvPr/>
          </p:nvSpPr>
          <p:spPr bwMode="auto">
            <a:xfrm>
              <a:off x="4167" y="3792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4871" name="Rectangle 53"/>
            <p:cNvSpPr>
              <a:spLocks noChangeArrowheads="1"/>
            </p:cNvSpPr>
            <p:nvPr/>
          </p:nvSpPr>
          <p:spPr bwMode="auto">
            <a:xfrm>
              <a:off x="4187" y="3792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4872" name="Rectangle 54"/>
            <p:cNvSpPr>
              <a:spLocks noChangeArrowheads="1"/>
            </p:cNvSpPr>
            <p:nvPr/>
          </p:nvSpPr>
          <p:spPr bwMode="auto">
            <a:xfrm>
              <a:off x="4229" y="3792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4873" name="Rectangle 55"/>
            <p:cNvSpPr>
              <a:spLocks noChangeArrowheads="1"/>
            </p:cNvSpPr>
            <p:nvPr/>
          </p:nvSpPr>
          <p:spPr bwMode="auto">
            <a:xfrm>
              <a:off x="4271" y="3792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4874" name="Rectangle 56"/>
            <p:cNvSpPr>
              <a:spLocks noChangeArrowheads="1"/>
            </p:cNvSpPr>
            <p:nvPr/>
          </p:nvSpPr>
          <p:spPr bwMode="auto">
            <a:xfrm>
              <a:off x="4313" y="3792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34875" name="Rectangle 57"/>
            <p:cNvSpPr>
              <a:spLocks noChangeArrowheads="1"/>
            </p:cNvSpPr>
            <p:nvPr/>
          </p:nvSpPr>
          <p:spPr bwMode="auto">
            <a:xfrm>
              <a:off x="4339" y="3792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4876" name="Rectangle 58"/>
            <p:cNvSpPr>
              <a:spLocks noChangeArrowheads="1"/>
            </p:cNvSpPr>
            <p:nvPr/>
          </p:nvSpPr>
          <p:spPr bwMode="auto">
            <a:xfrm>
              <a:off x="4380" y="3792"/>
              <a:ext cx="154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34877" name="Rectangle 59"/>
            <p:cNvSpPr>
              <a:spLocks noChangeArrowheads="1"/>
            </p:cNvSpPr>
            <p:nvPr/>
          </p:nvSpPr>
          <p:spPr bwMode="auto">
            <a:xfrm>
              <a:off x="4417" y="3792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4878" name="Rectangle 60"/>
            <p:cNvSpPr>
              <a:spLocks noChangeArrowheads="1"/>
            </p:cNvSpPr>
            <p:nvPr/>
          </p:nvSpPr>
          <p:spPr bwMode="auto">
            <a:xfrm>
              <a:off x="4439" y="3792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(</a:t>
              </a:r>
            </a:p>
          </p:txBody>
        </p:sp>
        <p:sp>
          <p:nvSpPr>
            <p:cNvPr id="34879" name="Rectangle 61"/>
            <p:cNvSpPr>
              <a:spLocks noChangeArrowheads="1"/>
            </p:cNvSpPr>
            <p:nvPr/>
          </p:nvSpPr>
          <p:spPr bwMode="auto">
            <a:xfrm>
              <a:off x="4463" y="3792"/>
              <a:ext cx="154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34880" name="Rectangle 62"/>
            <p:cNvSpPr>
              <a:spLocks noChangeArrowheads="1"/>
            </p:cNvSpPr>
            <p:nvPr/>
          </p:nvSpPr>
          <p:spPr bwMode="auto">
            <a:xfrm>
              <a:off x="4501" y="3792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4881" name="Rectangle 63"/>
            <p:cNvSpPr>
              <a:spLocks noChangeArrowheads="1"/>
            </p:cNvSpPr>
            <p:nvPr/>
          </p:nvSpPr>
          <p:spPr bwMode="auto">
            <a:xfrm>
              <a:off x="4543" y="3792"/>
              <a:ext cx="167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34882" name="Rectangle 64"/>
            <p:cNvSpPr>
              <a:spLocks noChangeArrowheads="1"/>
            </p:cNvSpPr>
            <p:nvPr/>
          </p:nvSpPr>
          <p:spPr bwMode="auto">
            <a:xfrm>
              <a:off x="4593" y="3792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4883" name="Line 65"/>
            <p:cNvSpPr>
              <a:spLocks noChangeShapeType="1"/>
            </p:cNvSpPr>
            <p:nvPr/>
          </p:nvSpPr>
          <p:spPr bwMode="auto">
            <a:xfrm>
              <a:off x="3291" y="1336"/>
              <a:ext cx="0" cy="238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4" name="Line 66"/>
            <p:cNvSpPr>
              <a:spLocks noChangeShapeType="1"/>
            </p:cNvSpPr>
            <p:nvPr/>
          </p:nvSpPr>
          <p:spPr bwMode="auto">
            <a:xfrm flipH="1">
              <a:off x="3287" y="3564"/>
              <a:ext cx="4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5" name="Line 67"/>
            <p:cNvSpPr>
              <a:spLocks noChangeShapeType="1"/>
            </p:cNvSpPr>
            <p:nvPr/>
          </p:nvSpPr>
          <p:spPr bwMode="auto">
            <a:xfrm flipH="1">
              <a:off x="3287" y="3245"/>
              <a:ext cx="4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6" name="Line 68"/>
            <p:cNvSpPr>
              <a:spLocks noChangeShapeType="1"/>
            </p:cNvSpPr>
            <p:nvPr/>
          </p:nvSpPr>
          <p:spPr bwMode="auto">
            <a:xfrm flipH="1">
              <a:off x="3287" y="2926"/>
              <a:ext cx="4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7" name="Line 69"/>
            <p:cNvSpPr>
              <a:spLocks noChangeShapeType="1"/>
            </p:cNvSpPr>
            <p:nvPr/>
          </p:nvSpPr>
          <p:spPr bwMode="auto">
            <a:xfrm flipH="1">
              <a:off x="3287" y="2607"/>
              <a:ext cx="4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8" name="Line 70"/>
            <p:cNvSpPr>
              <a:spLocks noChangeShapeType="1"/>
            </p:cNvSpPr>
            <p:nvPr/>
          </p:nvSpPr>
          <p:spPr bwMode="auto">
            <a:xfrm flipH="1">
              <a:off x="3287" y="2288"/>
              <a:ext cx="4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9" name="Line 71"/>
            <p:cNvSpPr>
              <a:spLocks noChangeShapeType="1"/>
            </p:cNvSpPr>
            <p:nvPr/>
          </p:nvSpPr>
          <p:spPr bwMode="auto">
            <a:xfrm flipH="1">
              <a:off x="3287" y="1969"/>
              <a:ext cx="4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0" name="Line 72"/>
            <p:cNvSpPr>
              <a:spLocks noChangeShapeType="1"/>
            </p:cNvSpPr>
            <p:nvPr/>
          </p:nvSpPr>
          <p:spPr bwMode="auto">
            <a:xfrm flipH="1">
              <a:off x="3287" y="1650"/>
              <a:ext cx="4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1" name="Line 73"/>
            <p:cNvSpPr>
              <a:spLocks noChangeShapeType="1"/>
            </p:cNvSpPr>
            <p:nvPr/>
          </p:nvSpPr>
          <p:spPr bwMode="auto">
            <a:xfrm flipH="1">
              <a:off x="3287" y="1332"/>
              <a:ext cx="4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Line 74"/>
            <p:cNvSpPr>
              <a:spLocks noChangeShapeType="1"/>
            </p:cNvSpPr>
            <p:nvPr/>
          </p:nvSpPr>
          <p:spPr bwMode="auto">
            <a:xfrm flipH="1">
              <a:off x="3287" y="3723"/>
              <a:ext cx="76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Line 75"/>
            <p:cNvSpPr>
              <a:spLocks noChangeShapeType="1"/>
            </p:cNvSpPr>
            <p:nvPr/>
          </p:nvSpPr>
          <p:spPr bwMode="auto">
            <a:xfrm flipH="1">
              <a:off x="3287" y="3404"/>
              <a:ext cx="76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Line 76"/>
            <p:cNvSpPr>
              <a:spLocks noChangeShapeType="1"/>
            </p:cNvSpPr>
            <p:nvPr/>
          </p:nvSpPr>
          <p:spPr bwMode="auto">
            <a:xfrm flipH="1">
              <a:off x="3287" y="3085"/>
              <a:ext cx="76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5" name="Line 77"/>
            <p:cNvSpPr>
              <a:spLocks noChangeShapeType="1"/>
            </p:cNvSpPr>
            <p:nvPr/>
          </p:nvSpPr>
          <p:spPr bwMode="auto">
            <a:xfrm flipH="1">
              <a:off x="3287" y="2767"/>
              <a:ext cx="76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6" name="Line 78"/>
            <p:cNvSpPr>
              <a:spLocks noChangeShapeType="1"/>
            </p:cNvSpPr>
            <p:nvPr/>
          </p:nvSpPr>
          <p:spPr bwMode="auto">
            <a:xfrm flipH="1">
              <a:off x="3287" y="2448"/>
              <a:ext cx="76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7" name="Line 79"/>
            <p:cNvSpPr>
              <a:spLocks noChangeShapeType="1"/>
            </p:cNvSpPr>
            <p:nvPr/>
          </p:nvSpPr>
          <p:spPr bwMode="auto">
            <a:xfrm flipH="1">
              <a:off x="3287" y="2129"/>
              <a:ext cx="76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8" name="Line 80"/>
            <p:cNvSpPr>
              <a:spLocks noChangeShapeType="1"/>
            </p:cNvSpPr>
            <p:nvPr/>
          </p:nvSpPr>
          <p:spPr bwMode="auto">
            <a:xfrm flipH="1">
              <a:off x="3287" y="1810"/>
              <a:ext cx="76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9" name="Line 81"/>
            <p:cNvSpPr>
              <a:spLocks noChangeShapeType="1"/>
            </p:cNvSpPr>
            <p:nvPr/>
          </p:nvSpPr>
          <p:spPr bwMode="auto">
            <a:xfrm flipH="1">
              <a:off x="3287" y="1491"/>
              <a:ext cx="76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0" name="Rectangle 82"/>
            <p:cNvSpPr>
              <a:spLocks noChangeArrowheads="1"/>
            </p:cNvSpPr>
            <p:nvPr/>
          </p:nvSpPr>
          <p:spPr bwMode="auto">
            <a:xfrm>
              <a:off x="3073" y="3655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01" name="Rectangle 83"/>
            <p:cNvSpPr>
              <a:spLocks noChangeArrowheads="1"/>
            </p:cNvSpPr>
            <p:nvPr/>
          </p:nvSpPr>
          <p:spPr bwMode="auto">
            <a:xfrm>
              <a:off x="3108" y="3655"/>
              <a:ext cx="13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34902" name="Rectangle 84"/>
            <p:cNvSpPr>
              <a:spLocks noChangeArrowheads="1"/>
            </p:cNvSpPr>
            <p:nvPr/>
          </p:nvSpPr>
          <p:spPr bwMode="auto">
            <a:xfrm>
              <a:off x="3127" y="3655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34903" name="Rectangle 85"/>
            <p:cNvSpPr>
              <a:spLocks noChangeArrowheads="1"/>
            </p:cNvSpPr>
            <p:nvPr/>
          </p:nvSpPr>
          <p:spPr bwMode="auto">
            <a:xfrm>
              <a:off x="3160" y="3655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34904" name="Rectangle 86"/>
            <p:cNvSpPr>
              <a:spLocks noChangeArrowheads="1"/>
            </p:cNvSpPr>
            <p:nvPr/>
          </p:nvSpPr>
          <p:spPr bwMode="auto">
            <a:xfrm>
              <a:off x="3073" y="3336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905" name="Rectangle 87"/>
            <p:cNvSpPr>
              <a:spLocks noChangeArrowheads="1"/>
            </p:cNvSpPr>
            <p:nvPr/>
          </p:nvSpPr>
          <p:spPr bwMode="auto">
            <a:xfrm>
              <a:off x="3108" y="3336"/>
              <a:ext cx="13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34906" name="Rectangle 88"/>
            <p:cNvSpPr>
              <a:spLocks noChangeArrowheads="1"/>
            </p:cNvSpPr>
            <p:nvPr/>
          </p:nvSpPr>
          <p:spPr bwMode="auto">
            <a:xfrm>
              <a:off x="3127" y="3336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07" name="Rectangle 89"/>
            <p:cNvSpPr>
              <a:spLocks noChangeArrowheads="1"/>
            </p:cNvSpPr>
            <p:nvPr/>
          </p:nvSpPr>
          <p:spPr bwMode="auto">
            <a:xfrm>
              <a:off x="3160" y="3336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08" name="Rectangle 90"/>
            <p:cNvSpPr>
              <a:spLocks noChangeArrowheads="1"/>
            </p:cNvSpPr>
            <p:nvPr/>
          </p:nvSpPr>
          <p:spPr bwMode="auto">
            <a:xfrm>
              <a:off x="3073" y="3017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909" name="Rectangle 91"/>
            <p:cNvSpPr>
              <a:spLocks noChangeArrowheads="1"/>
            </p:cNvSpPr>
            <p:nvPr/>
          </p:nvSpPr>
          <p:spPr bwMode="auto">
            <a:xfrm>
              <a:off x="3108" y="3017"/>
              <a:ext cx="13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34910" name="Rectangle 92"/>
            <p:cNvSpPr>
              <a:spLocks noChangeArrowheads="1"/>
            </p:cNvSpPr>
            <p:nvPr/>
          </p:nvSpPr>
          <p:spPr bwMode="auto">
            <a:xfrm>
              <a:off x="3125" y="3017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11" name="Rectangle 93"/>
            <p:cNvSpPr>
              <a:spLocks noChangeArrowheads="1"/>
            </p:cNvSpPr>
            <p:nvPr/>
          </p:nvSpPr>
          <p:spPr bwMode="auto">
            <a:xfrm>
              <a:off x="3160" y="3017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912" name="Rectangle 94"/>
            <p:cNvSpPr>
              <a:spLocks noChangeArrowheads="1"/>
            </p:cNvSpPr>
            <p:nvPr/>
          </p:nvSpPr>
          <p:spPr bwMode="auto">
            <a:xfrm>
              <a:off x="3073" y="2698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913" name="Rectangle 95"/>
            <p:cNvSpPr>
              <a:spLocks noChangeArrowheads="1"/>
            </p:cNvSpPr>
            <p:nvPr/>
          </p:nvSpPr>
          <p:spPr bwMode="auto">
            <a:xfrm>
              <a:off x="3108" y="2698"/>
              <a:ext cx="13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34914" name="Rectangle 96"/>
            <p:cNvSpPr>
              <a:spLocks noChangeArrowheads="1"/>
            </p:cNvSpPr>
            <p:nvPr/>
          </p:nvSpPr>
          <p:spPr bwMode="auto">
            <a:xfrm>
              <a:off x="3127" y="2698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15" name="Rectangle 97"/>
            <p:cNvSpPr>
              <a:spLocks noChangeArrowheads="1"/>
            </p:cNvSpPr>
            <p:nvPr/>
          </p:nvSpPr>
          <p:spPr bwMode="auto">
            <a:xfrm>
              <a:off x="3160" y="2698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4916" name="Rectangle 98"/>
            <p:cNvSpPr>
              <a:spLocks noChangeArrowheads="1"/>
            </p:cNvSpPr>
            <p:nvPr/>
          </p:nvSpPr>
          <p:spPr bwMode="auto">
            <a:xfrm>
              <a:off x="3073" y="237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917" name="Rectangle 99"/>
            <p:cNvSpPr>
              <a:spLocks noChangeArrowheads="1"/>
            </p:cNvSpPr>
            <p:nvPr/>
          </p:nvSpPr>
          <p:spPr bwMode="auto">
            <a:xfrm>
              <a:off x="3108" y="2379"/>
              <a:ext cx="13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34918" name="Rectangle 100"/>
            <p:cNvSpPr>
              <a:spLocks noChangeArrowheads="1"/>
            </p:cNvSpPr>
            <p:nvPr/>
          </p:nvSpPr>
          <p:spPr bwMode="auto">
            <a:xfrm>
              <a:off x="3127" y="237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19" name="Rectangle 101"/>
            <p:cNvSpPr>
              <a:spLocks noChangeArrowheads="1"/>
            </p:cNvSpPr>
            <p:nvPr/>
          </p:nvSpPr>
          <p:spPr bwMode="auto">
            <a:xfrm>
              <a:off x="3160" y="237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4920" name="Rectangle 102"/>
            <p:cNvSpPr>
              <a:spLocks noChangeArrowheads="1"/>
            </p:cNvSpPr>
            <p:nvPr/>
          </p:nvSpPr>
          <p:spPr bwMode="auto">
            <a:xfrm>
              <a:off x="3073" y="2060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921" name="Rectangle 103"/>
            <p:cNvSpPr>
              <a:spLocks noChangeArrowheads="1"/>
            </p:cNvSpPr>
            <p:nvPr/>
          </p:nvSpPr>
          <p:spPr bwMode="auto">
            <a:xfrm>
              <a:off x="3108" y="2060"/>
              <a:ext cx="13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34922" name="Rectangle 104"/>
            <p:cNvSpPr>
              <a:spLocks noChangeArrowheads="1"/>
            </p:cNvSpPr>
            <p:nvPr/>
          </p:nvSpPr>
          <p:spPr bwMode="auto">
            <a:xfrm>
              <a:off x="3125" y="2060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23" name="Rectangle 105"/>
            <p:cNvSpPr>
              <a:spLocks noChangeArrowheads="1"/>
            </p:cNvSpPr>
            <p:nvPr/>
          </p:nvSpPr>
          <p:spPr bwMode="auto">
            <a:xfrm>
              <a:off x="3160" y="2060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4924" name="Rectangle 106"/>
            <p:cNvSpPr>
              <a:spLocks noChangeArrowheads="1"/>
            </p:cNvSpPr>
            <p:nvPr/>
          </p:nvSpPr>
          <p:spPr bwMode="auto">
            <a:xfrm>
              <a:off x="3073" y="1741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925" name="Rectangle 107"/>
            <p:cNvSpPr>
              <a:spLocks noChangeArrowheads="1"/>
            </p:cNvSpPr>
            <p:nvPr/>
          </p:nvSpPr>
          <p:spPr bwMode="auto">
            <a:xfrm>
              <a:off x="3108" y="1741"/>
              <a:ext cx="13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34926" name="Rectangle 108"/>
            <p:cNvSpPr>
              <a:spLocks noChangeArrowheads="1"/>
            </p:cNvSpPr>
            <p:nvPr/>
          </p:nvSpPr>
          <p:spPr bwMode="auto">
            <a:xfrm>
              <a:off x="3127" y="1741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27" name="Rectangle 109"/>
            <p:cNvSpPr>
              <a:spLocks noChangeArrowheads="1"/>
            </p:cNvSpPr>
            <p:nvPr/>
          </p:nvSpPr>
          <p:spPr bwMode="auto">
            <a:xfrm>
              <a:off x="3160" y="1741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4928" name="Rectangle 110"/>
            <p:cNvSpPr>
              <a:spLocks noChangeArrowheads="1"/>
            </p:cNvSpPr>
            <p:nvPr/>
          </p:nvSpPr>
          <p:spPr bwMode="auto">
            <a:xfrm>
              <a:off x="3073" y="1423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929" name="Rectangle 111"/>
            <p:cNvSpPr>
              <a:spLocks noChangeArrowheads="1"/>
            </p:cNvSpPr>
            <p:nvPr/>
          </p:nvSpPr>
          <p:spPr bwMode="auto">
            <a:xfrm>
              <a:off x="3108" y="1423"/>
              <a:ext cx="132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34930" name="Rectangle 112"/>
            <p:cNvSpPr>
              <a:spLocks noChangeArrowheads="1"/>
            </p:cNvSpPr>
            <p:nvPr/>
          </p:nvSpPr>
          <p:spPr bwMode="auto">
            <a:xfrm>
              <a:off x="3127" y="1423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31" name="Rectangle 113"/>
            <p:cNvSpPr>
              <a:spLocks noChangeArrowheads="1"/>
            </p:cNvSpPr>
            <p:nvPr/>
          </p:nvSpPr>
          <p:spPr bwMode="auto">
            <a:xfrm>
              <a:off x="3160" y="1423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4932" name="Rectangle 114"/>
            <p:cNvSpPr>
              <a:spLocks noChangeArrowheads="1"/>
            </p:cNvSpPr>
            <p:nvPr/>
          </p:nvSpPr>
          <p:spPr bwMode="auto">
            <a:xfrm rot="-5400000">
              <a:off x="2853" y="2898"/>
              <a:ext cx="172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4933" name="Rectangle 115"/>
            <p:cNvSpPr>
              <a:spLocks noChangeArrowheads="1"/>
            </p:cNvSpPr>
            <p:nvPr/>
          </p:nvSpPr>
          <p:spPr bwMode="auto">
            <a:xfrm rot="-5400000">
              <a:off x="2860" y="2851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4934" name="Rectangle 116"/>
            <p:cNvSpPr>
              <a:spLocks noChangeArrowheads="1"/>
            </p:cNvSpPr>
            <p:nvPr/>
          </p:nvSpPr>
          <p:spPr bwMode="auto">
            <a:xfrm rot="-5400000">
              <a:off x="2868" y="2817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34935" name="Rectangle 117"/>
            <p:cNvSpPr>
              <a:spLocks noChangeArrowheads="1"/>
            </p:cNvSpPr>
            <p:nvPr/>
          </p:nvSpPr>
          <p:spPr bwMode="auto">
            <a:xfrm rot="-5400000">
              <a:off x="2848" y="2772"/>
              <a:ext cx="18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4936" name="Rectangle 118"/>
            <p:cNvSpPr>
              <a:spLocks noChangeArrowheads="1"/>
            </p:cNvSpPr>
            <p:nvPr/>
          </p:nvSpPr>
          <p:spPr bwMode="auto">
            <a:xfrm rot="-5400000">
              <a:off x="2860" y="2721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4937" name="Rectangle 119"/>
            <p:cNvSpPr>
              <a:spLocks noChangeArrowheads="1"/>
            </p:cNvSpPr>
            <p:nvPr/>
          </p:nvSpPr>
          <p:spPr bwMode="auto">
            <a:xfrm rot="-5400000">
              <a:off x="2873" y="2692"/>
              <a:ext cx="132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34938" name="Rectangle 120"/>
            <p:cNvSpPr>
              <a:spLocks noChangeArrowheads="1"/>
            </p:cNvSpPr>
            <p:nvPr/>
          </p:nvSpPr>
          <p:spPr bwMode="auto">
            <a:xfrm rot="-5400000">
              <a:off x="2873" y="2675"/>
              <a:ext cx="132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34939" name="Rectangle 121"/>
            <p:cNvSpPr>
              <a:spLocks noChangeArrowheads="1"/>
            </p:cNvSpPr>
            <p:nvPr/>
          </p:nvSpPr>
          <p:spPr bwMode="auto">
            <a:xfrm rot="-5400000">
              <a:off x="2862" y="2648"/>
              <a:ext cx="154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z</a:t>
              </a:r>
            </a:p>
          </p:txBody>
        </p:sp>
        <p:sp>
          <p:nvSpPr>
            <p:cNvPr id="34940" name="Rectangle 122"/>
            <p:cNvSpPr>
              <a:spLocks noChangeArrowheads="1"/>
            </p:cNvSpPr>
            <p:nvPr/>
          </p:nvSpPr>
          <p:spPr bwMode="auto">
            <a:xfrm rot="-5400000">
              <a:off x="2860" y="2608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4941" name="Rectangle 123"/>
            <p:cNvSpPr>
              <a:spLocks noChangeArrowheads="1"/>
            </p:cNvSpPr>
            <p:nvPr/>
          </p:nvSpPr>
          <p:spPr bwMode="auto">
            <a:xfrm rot="-5400000">
              <a:off x="2860" y="2566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4942" name="Rectangle 124"/>
            <p:cNvSpPr>
              <a:spLocks noChangeArrowheads="1"/>
            </p:cNvSpPr>
            <p:nvPr/>
          </p:nvSpPr>
          <p:spPr bwMode="auto">
            <a:xfrm rot="-5400000">
              <a:off x="2871" y="2536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4943" name="Rectangle 125"/>
            <p:cNvSpPr>
              <a:spLocks noChangeArrowheads="1"/>
            </p:cNvSpPr>
            <p:nvPr/>
          </p:nvSpPr>
          <p:spPr bwMode="auto">
            <a:xfrm rot="-5400000">
              <a:off x="2855" y="2499"/>
              <a:ext cx="167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34944" name="Rectangle 126"/>
            <p:cNvSpPr>
              <a:spLocks noChangeArrowheads="1"/>
            </p:cNvSpPr>
            <p:nvPr/>
          </p:nvSpPr>
          <p:spPr bwMode="auto">
            <a:xfrm rot="-5400000">
              <a:off x="2871" y="2465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4945" name="Rectangle 127"/>
            <p:cNvSpPr>
              <a:spLocks noChangeArrowheads="1"/>
            </p:cNvSpPr>
            <p:nvPr/>
          </p:nvSpPr>
          <p:spPr bwMode="auto">
            <a:xfrm rot="-5400000">
              <a:off x="2860" y="2432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34946" name="Rectangle 128"/>
            <p:cNvSpPr>
              <a:spLocks noChangeArrowheads="1"/>
            </p:cNvSpPr>
            <p:nvPr/>
          </p:nvSpPr>
          <p:spPr bwMode="auto">
            <a:xfrm rot="-5400000">
              <a:off x="2860" y="2391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4947" name="Rectangle 129"/>
            <p:cNvSpPr>
              <a:spLocks noChangeArrowheads="1"/>
            </p:cNvSpPr>
            <p:nvPr/>
          </p:nvSpPr>
          <p:spPr bwMode="auto">
            <a:xfrm rot="-5400000">
              <a:off x="2868" y="2357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34948" name="Rectangle 130"/>
            <p:cNvSpPr>
              <a:spLocks noChangeArrowheads="1"/>
            </p:cNvSpPr>
            <p:nvPr/>
          </p:nvSpPr>
          <p:spPr bwMode="auto">
            <a:xfrm rot="-5400000">
              <a:off x="2860" y="2324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4949" name="Rectangle 131"/>
            <p:cNvSpPr>
              <a:spLocks noChangeArrowheads="1"/>
            </p:cNvSpPr>
            <p:nvPr/>
          </p:nvSpPr>
          <p:spPr bwMode="auto">
            <a:xfrm rot="-5400000">
              <a:off x="2848" y="2270"/>
              <a:ext cx="18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4950" name="Rectangle 132"/>
            <p:cNvSpPr>
              <a:spLocks noChangeArrowheads="1"/>
            </p:cNvSpPr>
            <p:nvPr/>
          </p:nvSpPr>
          <p:spPr bwMode="auto">
            <a:xfrm rot="-5400000">
              <a:off x="2860" y="221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4951" name="Rectangle 133"/>
            <p:cNvSpPr>
              <a:spLocks noChangeArrowheads="1"/>
            </p:cNvSpPr>
            <p:nvPr/>
          </p:nvSpPr>
          <p:spPr bwMode="auto">
            <a:xfrm rot="-5400000">
              <a:off x="2871" y="2189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34952" name="Rectangle 134"/>
            <p:cNvSpPr>
              <a:spLocks noChangeArrowheads="1"/>
            </p:cNvSpPr>
            <p:nvPr/>
          </p:nvSpPr>
          <p:spPr bwMode="auto">
            <a:xfrm rot="-5400000">
              <a:off x="2860" y="2157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4953" name="Rectangle 135"/>
            <p:cNvSpPr>
              <a:spLocks noChangeArrowheads="1"/>
            </p:cNvSpPr>
            <p:nvPr/>
          </p:nvSpPr>
          <p:spPr bwMode="auto">
            <a:xfrm rot="-5400000">
              <a:off x="2868" y="2123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34954" name="Line 136"/>
            <p:cNvSpPr>
              <a:spLocks noChangeShapeType="1"/>
            </p:cNvSpPr>
            <p:nvPr/>
          </p:nvSpPr>
          <p:spPr bwMode="auto">
            <a:xfrm>
              <a:off x="4319" y="2527"/>
              <a:ext cx="949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5" name="Line 137"/>
            <p:cNvSpPr>
              <a:spLocks noChangeShapeType="1"/>
            </p:cNvSpPr>
            <p:nvPr/>
          </p:nvSpPr>
          <p:spPr bwMode="auto">
            <a:xfrm flipV="1">
              <a:off x="4315" y="2489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6" name="Line 138"/>
            <p:cNvSpPr>
              <a:spLocks noChangeShapeType="1"/>
            </p:cNvSpPr>
            <p:nvPr/>
          </p:nvSpPr>
          <p:spPr bwMode="auto">
            <a:xfrm flipV="1">
              <a:off x="4435" y="2489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7" name="Line 139"/>
            <p:cNvSpPr>
              <a:spLocks noChangeShapeType="1"/>
            </p:cNvSpPr>
            <p:nvPr/>
          </p:nvSpPr>
          <p:spPr bwMode="auto">
            <a:xfrm flipV="1">
              <a:off x="4555" y="2489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8" name="Line 140"/>
            <p:cNvSpPr>
              <a:spLocks noChangeShapeType="1"/>
            </p:cNvSpPr>
            <p:nvPr/>
          </p:nvSpPr>
          <p:spPr bwMode="auto">
            <a:xfrm flipV="1">
              <a:off x="4675" y="2489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9" name="Line 141"/>
            <p:cNvSpPr>
              <a:spLocks noChangeShapeType="1"/>
            </p:cNvSpPr>
            <p:nvPr/>
          </p:nvSpPr>
          <p:spPr bwMode="auto">
            <a:xfrm flipV="1">
              <a:off x="4795" y="2489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0" name="Line 142"/>
            <p:cNvSpPr>
              <a:spLocks noChangeShapeType="1"/>
            </p:cNvSpPr>
            <p:nvPr/>
          </p:nvSpPr>
          <p:spPr bwMode="auto">
            <a:xfrm flipV="1">
              <a:off x="4913" y="2489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1" name="Line 143"/>
            <p:cNvSpPr>
              <a:spLocks noChangeShapeType="1"/>
            </p:cNvSpPr>
            <p:nvPr/>
          </p:nvSpPr>
          <p:spPr bwMode="auto">
            <a:xfrm flipV="1">
              <a:off x="5033" y="2489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2" name="Line 144"/>
            <p:cNvSpPr>
              <a:spLocks noChangeShapeType="1"/>
            </p:cNvSpPr>
            <p:nvPr/>
          </p:nvSpPr>
          <p:spPr bwMode="auto">
            <a:xfrm flipV="1">
              <a:off x="5152" y="2489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3" name="Line 145"/>
            <p:cNvSpPr>
              <a:spLocks noChangeShapeType="1"/>
            </p:cNvSpPr>
            <p:nvPr/>
          </p:nvSpPr>
          <p:spPr bwMode="auto">
            <a:xfrm flipV="1">
              <a:off x="5272" y="2489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4" name="Rectangle 146"/>
            <p:cNvSpPr>
              <a:spLocks noChangeArrowheads="1"/>
            </p:cNvSpPr>
            <p:nvPr/>
          </p:nvSpPr>
          <p:spPr bwMode="auto">
            <a:xfrm>
              <a:off x="4237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65" name="Rectangle 147"/>
            <p:cNvSpPr>
              <a:spLocks noChangeArrowheads="1"/>
            </p:cNvSpPr>
            <p:nvPr/>
          </p:nvSpPr>
          <p:spPr bwMode="auto">
            <a:xfrm>
              <a:off x="4339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966" name="Rectangle 148"/>
            <p:cNvSpPr>
              <a:spLocks noChangeArrowheads="1"/>
            </p:cNvSpPr>
            <p:nvPr/>
          </p:nvSpPr>
          <p:spPr bwMode="auto">
            <a:xfrm>
              <a:off x="4375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67" name="Rectangle 149"/>
            <p:cNvSpPr>
              <a:spLocks noChangeArrowheads="1"/>
            </p:cNvSpPr>
            <p:nvPr/>
          </p:nvSpPr>
          <p:spPr bwMode="auto">
            <a:xfrm>
              <a:off x="4459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4968" name="Rectangle 150"/>
            <p:cNvSpPr>
              <a:spLocks noChangeArrowheads="1"/>
            </p:cNvSpPr>
            <p:nvPr/>
          </p:nvSpPr>
          <p:spPr bwMode="auto">
            <a:xfrm>
              <a:off x="4493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69" name="Rectangle 151"/>
            <p:cNvSpPr>
              <a:spLocks noChangeArrowheads="1"/>
            </p:cNvSpPr>
            <p:nvPr/>
          </p:nvSpPr>
          <p:spPr bwMode="auto">
            <a:xfrm>
              <a:off x="4579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4970" name="Rectangle 152"/>
            <p:cNvSpPr>
              <a:spLocks noChangeArrowheads="1"/>
            </p:cNvSpPr>
            <p:nvPr/>
          </p:nvSpPr>
          <p:spPr bwMode="auto">
            <a:xfrm>
              <a:off x="4613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71" name="Rectangle 153"/>
            <p:cNvSpPr>
              <a:spLocks noChangeArrowheads="1"/>
            </p:cNvSpPr>
            <p:nvPr/>
          </p:nvSpPr>
          <p:spPr bwMode="auto">
            <a:xfrm>
              <a:off x="4699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4972" name="Rectangle 154"/>
            <p:cNvSpPr>
              <a:spLocks noChangeArrowheads="1"/>
            </p:cNvSpPr>
            <p:nvPr/>
          </p:nvSpPr>
          <p:spPr bwMode="auto">
            <a:xfrm>
              <a:off x="4733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73" name="Rectangle 155"/>
            <p:cNvSpPr>
              <a:spLocks noChangeArrowheads="1"/>
            </p:cNvSpPr>
            <p:nvPr/>
          </p:nvSpPr>
          <p:spPr bwMode="auto">
            <a:xfrm>
              <a:off x="4817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4974" name="Rectangle 156"/>
            <p:cNvSpPr>
              <a:spLocks noChangeArrowheads="1"/>
            </p:cNvSpPr>
            <p:nvPr/>
          </p:nvSpPr>
          <p:spPr bwMode="auto">
            <a:xfrm>
              <a:off x="4852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75" name="Rectangle 157"/>
            <p:cNvSpPr>
              <a:spLocks noChangeArrowheads="1"/>
            </p:cNvSpPr>
            <p:nvPr/>
          </p:nvSpPr>
          <p:spPr bwMode="auto">
            <a:xfrm>
              <a:off x="4937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4976" name="Rectangle 158"/>
            <p:cNvSpPr>
              <a:spLocks noChangeArrowheads="1"/>
            </p:cNvSpPr>
            <p:nvPr/>
          </p:nvSpPr>
          <p:spPr bwMode="auto">
            <a:xfrm>
              <a:off x="4972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77" name="Rectangle 159"/>
            <p:cNvSpPr>
              <a:spLocks noChangeArrowheads="1"/>
            </p:cNvSpPr>
            <p:nvPr/>
          </p:nvSpPr>
          <p:spPr bwMode="auto">
            <a:xfrm>
              <a:off x="5057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4978" name="Rectangle 160"/>
            <p:cNvSpPr>
              <a:spLocks noChangeArrowheads="1"/>
            </p:cNvSpPr>
            <p:nvPr/>
          </p:nvSpPr>
          <p:spPr bwMode="auto">
            <a:xfrm>
              <a:off x="5091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79" name="Rectangle 161"/>
            <p:cNvSpPr>
              <a:spLocks noChangeArrowheads="1"/>
            </p:cNvSpPr>
            <p:nvPr/>
          </p:nvSpPr>
          <p:spPr bwMode="auto">
            <a:xfrm>
              <a:off x="5176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34980" name="Rectangle 162"/>
            <p:cNvSpPr>
              <a:spLocks noChangeArrowheads="1"/>
            </p:cNvSpPr>
            <p:nvPr/>
          </p:nvSpPr>
          <p:spPr bwMode="auto">
            <a:xfrm>
              <a:off x="5211" y="2529"/>
              <a:ext cx="150" cy="13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4981" name="Rectangle 163"/>
            <p:cNvSpPr>
              <a:spLocks noChangeArrowheads="1"/>
            </p:cNvSpPr>
            <p:nvPr/>
          </p:nvSpPr>
          <p:spPr bwMode="auto">
            <a:xfrm>
              <a:off x="4544" y="2597"/>
              <a:ext cx="172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4982" name="Rectangle 164"/>
            <p:cNvSpPr>
              <a:spLocks noChangeArrowheads="1"/>
            </p:cNvSpPr>
            <p:nvPr/>
          </p:nvSpPr>
          <p:spPr bwMode="auto">
            <a:xfrm>
              <a:off x="4599" y="2597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4983" name="Rectangle 165"/>
            <p:cNvSpPr>
              <a:spLocks noChangeArrowheads="1"/>
            </p:cNvSpPr>
            <p:nvPr/>
          </p:nvSpPr>
          <p:spPr bwMode="auto">
            <a:xfrm>
              <a:off x="4641" y="2597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34984" name="Rectangle 166"/>
            <p:cNvSpPr>
              <a:spLocks noChangeArrowheads="1"/>
            </p:cNvSpPr>
            <p:nvPr/>
          </p:nvSpPr>
          <p:spPr bwMode="auto">
            <a:xfrm>
              <a:off x="4683" y="2597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34985" name="Rectangle 167"/>
            <p:cNvSpPr>
              <a:spLocks noChangeArrowheads="1"/>
            </p:cNvSpPr>
            <p:nvPr/>
          </p:nvSpPr>
          <p:spPr bwMode="auto">
            <a:xfrm>
              <a:off x="4703" y="2597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4986" name="Rectangle 168"/>
            <p:cNvSpPr>
              <a:spLocks noChangeArrowheads="1"/>
            </p:cNvSpPr>
            <p:nvPr/>
          </p:nvSpPr>
          <p:spPr bwMode="auto">
            <a:xfrm>
              <a:off x="4745" y="2597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4987" name="Rectangle 169"/>
            <p:cNvSpPr>
              <a:spLocks noChangeArrowheads="1"/>
            </p:cNvSpPr>
            <p:nvPr/>
          </p:nvSpPr>
          <p:spPr bwMode="auto">
            <a:xfrm>
              <a:off x="4767" y="2597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(</a:t>
              </a:r>
            </a:p>
          </p:txBody>
        </p:sp>
        <p:sp>
          <p:nvSpPr>
            <p:cNvPr id="34988" name="Rectangle 170"/>
            <p:cNvSpPr>
              <a:spLocks noChangeArrowheads="1"/>
            </p:cNvSpPr>
            <p:nvPr/>
          </p:nvSpPr>
          <p:spPr bwMode="auto">
            <a:xfrm>
              <a:off x="4791" y="2597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4989" name="Rectangle 171"/>
            <p:cNvSpPr>
              <a:spLocks noChangeArrowheads="1"/>
            </p:cNvSpPr>
            <p:nvPr/>
          </p:nvSpPr>
          <p:spPr bwMode="auto">
            <a:xfrm>
              <a:off x="4833" y="2597"/>
              <a:ext cx="18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4990" name="Rectangle 172"/>
            <p:cNvSpPr>
              <a:spLocks noChangeArrowheads="1"/>
            </p:cNvSpPr>
            <p:nvPr/>
          </p:nvSpPr>
          <p:spPr bwMode="auto">
            <a:xfrm>
              <a:off x="4896" y="2597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4991" name="Line 173"/>
            <p:cNvSpPr>
              <a:spLocks noChangeShapeType="1"/>
            </p:cNvSpPr>
            <p:nvPr/>
          </p:nvSpPr>
          <p:spPr bwMode="auto">
            <a:xfrm>
              <a:off x="4315" y="1404"/>
              <a:ext cx="0" cy="111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2" name="Line 174"/>
            <p:cNvSpPr>
              <a:spLocks noChangeShapeType="1"/>
            </p:cNvSpPr>
            <p:nvPr/>
          </p:nvSpPr>
          <p:spPr bwMode="auto">
            <a:xfrm flipH="1">
              <a:off x="4311" y="2390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3" name="Line 175"/>
            <p:cNvSpPr>
              <a:spLocks noChangeShapeType="1"/>
            </p:cNvSpPr>
            <p:nvPr/>
          </p:nvSpPr>
          <p:spPr bwMode="auto">
            <a:xfrm flipH="1">
              <a:off x="4311" y="2310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4" name="Line 176"/>
            <p:cNvSpPr>
              <a:spLocks noChangeShapeType="1"/>
            </p:cNvSpPr>
            <p:nvPr/>
          </p:nvSpPr>
          <p:spPr bwMode="auto">
            <a:xfrm flipH="1">
              <a:off x="4311" y="2253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5" name="Line 177"/>
            <p:cNvSpPr>
              <a:spLocks noChangeShapeType="1"/>
            </p:cNvSpPr>
            <p:nvPr/>
          </p:nvSpPr>
          <p:spPr bwMode="auto">
            <a:xfrm flipH="1">
              <a:off x="4311" y="2209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6" name="Line 178"/>
            <p:cNvSpPr>
              <a:spLocks noChangeShapeType="1"/>
            </p:cNvSpPr>
            <p:nvPr/>
          </p:nvSpPr>
          <p:spPr bwMode="auto">
            <a:xfrm flipH="1">
              <a:off x="4311" y="2173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7" name="Line 179"/>
            <p:cNvSpPr>
              <a:spLocks noChangeShapeType="1"/>
            </p:cNvSpPr>
            <p:nvPr/>
          </p:nvSpPr>
          <p:spPr bwMode="auto">
            <a:xfrm flipH="1">
              <a:off x="4311" y="2143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8" name="Line 180"/>
            <p:cNvSpPr>
              <a:spLocks noChangeShapeType="1"/>
            </p:cNvSpPr>
            <p:nvPr/>
          </p:nvSpPr>
          <p:spPr bwMode="auto">
            <a:xfrm flipH="1">
              <a:off x="4311" y="2116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9" name="Line 181"/>
            <p:cNvSpPr>
              <a:spLocks noChangeShapeType="1"/>
            </p:cNvSpPr>
            <p:nvPr/>
          </p:nvSpPr>
          <p:spPr bwMode="auto">
            <a:xfrm flipH="1">
              <a:off x="4311" y="2093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0" name="Line 182"/>
            <p:cNvSpPr>
              <a:spLocks noChangeShapeType="1"/>
            </p:cNvSpPr>
            <p:nvPr/>
          </p:nvSpPr>
          <p:spPr bwMode="auto">
            <a:xfrm flipH="1">
              <a:off x="4311" y="1935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1" name="Line 183"/>
            <p:cNvSpPr>
              <a:spLocks noChangeShapeType="1"/>
            </p:cNvSpPr>
            <p:nvPr/>
          </p:nvSpPr>
          <p:spPr bwMode="auto">
            <a:xfrm flipH="1">
              <a:off x="4311" y="1855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2" name="Line 184"/>
            <p:cNvSpPr>
              <a:spLocks noChangeShapeType="1"/>
            </p:cNvSpPr>
            <p:nvPr/>
          </p:nvSpPr>
          <p:spPr bwMode="auto">
            <a:xfrm flipH="1">
              <a:off x="4311" y="1798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3" name="Line 185"/>
            <p:cNvSpPr>
              <a:spLocks noChangeShapeType="1"/>
            </p:cNvSpPr>
            <p:nvPr/>
          </p:nvSpPr>
          <p:spPr bwMode="auto">
            <a:xfrm flipH="1">
              <a:off x="4311" y="1754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4" name="Line 186"/>
            <p:cNvSpPr>
              <a:spLocks noChangeShapeType="1"/>
            </p:cNvSpPr>
            <p:nvPr/>
          </p:nvSpPr>
          <p:spPr bwMode="auto">
            <a:xfrm flipH="1">
              <a:off x="4311" y="1718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5" name="Line 187"/>
            <p:cNvSpPr>
              <a:spLocks noChangeShapeType="1"/>
            </p:cNvSpPr>
            <p:nvPr/>
          </p:nvSpPr>
          <p:spPr bwMode="auto">
            <a:xfrm flipH="1">
              <a:off x="4311" y="1688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6" name="Line 188"/>
            <p:cNvSpPr>
              <a:spLocks noChangeShapeType="1"/>
            </p:cNvSpPr>
            <p:nvPr/>
          </p:nvSpPr>
          <p:spPr bwMode="auto">
            <a:xfrm flipH="1">
              <a:off x="4311" y="1661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7" name="Line 189"/>
            <p:cNvSpPr>
              <a:spLocks noChangeShapeType="1"/>
            </p:cNvSpPr>
            <p:nvPr/>
          </p:nvSpPr>
          <p:spPr bwMode="auto">
            <a:xfrm flipH="1">
              <a:off x="4311" y="1638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8" name="Line 190"/>
            <p:cNvSpPr>
              <a:spLocks noChangeShapeType="1"/>
            </p:cNvSpPr>
            <p:nvPr/>
          </p:nvSpPr>
          <p:spPr bwMode="auto">
            <a:xfrm flipH="1">
              <a:off x="4311" y="1480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9" name="Line 191"/>
            <p:cNvSpPr>
              <a:spLocks noChangeShapeType="1"/>
            </p:cNvSpPr>
            <p:nvPr/>
          </p:nvSpPr>
          <p:spPr bwMode="auto">
            <a:xfrm flipH="1">
              <a:off x="4311" y="1400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0" name="Line 192"/>
            <p:cNvSpPr>
              <a:spLocks noChangeShapeType="1"/>
            </p:cNvSpPr>
            <p:nvPr/>
          </p:nvSpPr>
          <p:spPr bwMode="auto">
            <a:xfrm flipH="1">
              <a:off x="4311" y="2527"/>
              <a:ext cx="60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1" name="Line 193"/>
            <p:cNvSpPr>
              <a:spLocks noChangeShapeType="1"/>
            </p:cNvSpPr>
            <p:nvPr/>
          </p:nvSpPr>
          <p:spPr bwMode="auto">
            <a:xfrm flipH="1">
              <a:off x="4311" y="2072"/>
              <a:ext cx="60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2" name="Line 194"/>
            <p:cNvSpPr>
              <a:spLocks noChangeShapeType="1"/>
            </p:cNvSpPr>
            <p:nvPr/>
          </p:nvSpPr>
          <p:spPr bwMode="auto">
            <a:xfrm flipH="1">
              <a:off x="4311" y="1617"/>
              <a:ext cx="60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3" name="Rectangle 195"/>
            <p:cNvSpPr>
              <a:spLocks noChangeArrowheads="1"/>
            </p:cNvSpPr>
            <p:nvPr/>
          </p:nvSpPr>
          <p:spPr bwMode="auto">
            <a:xfrm rot="-5400000">
              <a:off x="3922" y="2378"/>
              <a:ext cx="172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5014" name="Rectangle 196"/>
            <p:cNvSpPr>
              <a:spLocks noChangeArrowheads="1"/>
            </p:cNvSpPr>
            <p:nvPr/>
          </p:nvSpPr>
          <p:spPr bwMode="auto">
            <a:xfrm rot="-5400000">
              <a:off x="3929" y="2331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5015" name="Rectangle 197"/>
            <p:cNvSpPr>
              <a:spLocks noChangeArrowheads="1"/>
            </p:cNvSpPr>
            <p:nvPr/>
          </p:nvSpPr>
          <p:spPr bwMode="auto">
            <a:xfrm rot="-5400000">
              <a:off x="3940" y="2300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35016" name="Rectangle 198"/>
            <p:cNvSpPr>
              <a:spLocks noChangeArrowheads="1"/>
            </p:cNvSpPr>
            <p:nvPr/>
          </p:nvSpPr>
          <p:spPr bwMode="auto">
            <a:xfrm rot="-5400000">
              <a:off x="3929" y="2268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5017" name="Rectangle 199"/>
            <p:cNvSpPr>
              <a:spLocks noChangeArrowheads="1"/>
            </p:cNvSpPr>
            <p:nvPr/>
          </p:nvSpPr>
          <p:spPr bwMode="auto">
            <a:xfrm rot="-5400000">
              <a:off x="3931" y="2228"/>
              <a:ext cx="154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5018" name="Rectangle 200"/>
            <p:cNvSpPr>
              <a:spLocks noChangeArrowheads="1"/>
            </p:cNvSpPr>
            <p:nvPr/>
          </p:nvSpPr>
          <p:spPr bwMode="auto">
            <a:xfrm rot="-5400000">
              <a:off x="3940" y="2200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35019" name="Rectangle 201"/>
            <p:cNvSpPr>
              <a:spLocks noChangeArrowheads="1"/>
            </p:cNvSpPr>
            <p:nvPr/>
          </p:nvSpPr>
          <p:spPr bwMode="auto">
            <a:xfrm rot="-5400000">
              <a:off x="3940" y="2179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020" name="Rectangle 202"/>
            <p:cNvSpPr>
              <a:spLocks noChangeArrowheads="1"/>
            </p:cNvSpPr>
            <p:nvPr/>
          </p:nvSpPr>
          <p:spPr bwMode="auto">
            <a:xfrm rot="-5400000">
              <a:off x="3931" y="2149"/>
              <a:ext cx="154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5021" name="Rectangle 203"/>
            <p:cNvSpPr>
              <a:spLocks noChangeArrowheads="1"/>
            </p:cNvSpPr>
            <p:nvPr/>
          </p:nvSpPr>
          <p:spPr bwMode="auto">
            <a:xfrm rot="-5400000">
              <a:off x="3929" y="210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5022" name="Rectangle 204"/>
            <p:cNvSpPr>
              <a:spLocks noChangeArrowheads="1"/>
            </p:cNvSpPr>
            <p:nvPr/>
          </p:nvSpPr>
          <p:spPr bwMode="auto">
            <a:xfrm rot="-5400000">
              <a:off x="3929" y="2068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5023" name="Rectangle 205"/>
            <p:cNvSpPr>
              <a:spLocks noChangeArrowheads="1"/>
            </p:cNvSpPr>
            <p:nvPr/>
          </p:nvSpPr>
          <p:spPr bwMode="auto">
            <a:xfrm rot="-5400000">
              <a:off x="3931" y="2028"/>
              <a:ext cx="154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5024" name="Rectangle 206"/>
            <p:cNvSpPr>
              <a:spLocks noChangeArrowheads="1"/>
            </p:cNvSpPr>
            <p:nvPr/>
          </p:nvSpPr>
          <p:spPr bwMode="auto">
            <a:xfrm rot="-5400000">
              <a:off x="3929" y="1988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5025" name="Rectangle 207"/>
            <p:cNvSpPr>
              <a:spLocks noChangeArrowheads="1"/>
            </p:cNvSpPr>
            <p:nvPr/>
          </p:nvSpPr>
          <p:spPr bwMode="auto">
            <a:xfrm rot="-5400000">
              <a:off x="3929" y="1946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5026" name="Rectangle 208"/>
            <p:cNvSpPr>
              <a:spLocks noChangeArrowheads="1"/>
            </p:cNvSpPr>
            <p:nvPr/>
          </p:nvSpPr>
          <p:spPr bwMode="auto">
            <a:xfrm rot="-5400000">
              <a:off x="3940" y="1915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35027" name="Rectangle 209"/>
            <p:cNvSpPr>
              <a:spLocks noChangeArrowheads="1"/>
            </p:cNvSpPr>
            <p:nvPr/>
          </p:nvSpPr>
          <p:spPr bwMode="auto">
            <a:xfrm rot="-5400000">
              <a:off x="3937" y="1891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35028" name="Rectangle 210"/>
            <p:cNvSpPr>
              <a:spLocks noChangeArrowheads="1"/>
            </p:cNvSpPr>
            <p:nvPr/>
          </p:nvSpPr>
          <p:spPr bwMode="auto">
            <a:xfrm rot="-5400000">
              <a:off x="3929" y="1858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5029" name="Rectangle 211"/>
            <p:cNvSpPr>
              <a:spLocks noChangeArrowheads="1"/>
            </p:cNvSpPr>
            <p:nvPr/>
          </p:nvSpPr>
          <p:spPr bwMode="auto">
            <a:xfrm rot="-5400000">
              <a:off x="3940" y="1827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35030" name="Rectangle 212"/>
            <p:cNvSpPr>
              <a:spLocks noChangeArrowheads="1"/>
            </p:cNvSpPr>
            <p:nvPr/>
          </p:nvSpPr>
          <p:spPr bwMode="auto">
            <a:xfrm rot="-5400000">
              <a:off x="3942" y="1809"/>
              <a:ext cx="132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35031" name="Rectangle 213"/>
            <p:cNvSpPr>
              <a:spLocks noChangeArrowheads="1"/>
            </p:cNvSpPr>
            <p:nvPr/>
          </p:nvSpPr>
          <p:spPr bwMode="auto">
            <a:xfrm rot="-5400000">
              <a:off x="3929" y="177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5032" name="Rectangle 214"/>
            <p:cNvSpPr>
              <a:spLocks noChangeArrowheads="1"/>
            </p:cNvSpPr>
            <p:nvPr/>
          </p:nvSpPr>
          <p:spPr bwMode="auto">
            <a:xfrm rot="-5400000">
              <a:off x="3929" y="1737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5033" name="Rectangle 215"/>
            <p:cNvSpPr>
              <a:spLocks noChangeArrowheads="1"/>
            </p:cNvSpPr>
            <p:nvPr/>
          </p:nvSpPr>
          <p:spPr bwMode="auto">
            <a:xfrm rot="-5400000">
              <a:off x="3940" y="1706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034" name="Rectangle 216"/>
            <p:cNvSpPr>
              <a:spLocks noChangeArrowheads="1"/>
            </p:cNvSpPr>
            <p:nvPr/>
          </p:nvSpPr>
          <p:spPr bwMode="auto">
            <a:xfrm rot="-5400000">
              <a:off x="3937" y="1682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(</a:t>
              </a:r>
            </a:p>
          </p:txBody>
        </p:sp>
        <p:sp>
          <p:nvSpPr>
            <p:cNvPr id="35035" name="Rectangle 217"/>
            <p:cNvSpPr>
              <a:spLocks noChangeArrowheads="1"/>
            </p:cNvSpPr>
            <p:nvPr/>
          </p:nvSpPr>
          <p:spPr bwMode="auto">
            <a:xfrm rot="-5400000">
              <a:off x="3931" y="1651"/>
              <a:ext cx="154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5036" name="Rectangle 218"/>
            <p:cNvSpPr>
              <a:spLocks noChangeArrowheads="1"/>
            </p:cNvSpPr>
            <p:nvPr/>
          </p:nvSpPr>
          <p:spPr bwMode="auto">
            <a:xfrm rot="-5400000">
              <a:off x="3917" y="1600"/>
              <a:ext cx="18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5037" name="Rectangle 219"/>
            <p:cNvSpPr>
              <a:spLocks noChangeArrowheads="1"/>
            </p:cNvSpPr>
            <p:nvPr/>
          </p:nvSpPr>
          <p:spPr bwMode="auto">
            <a:xfrm rot="-5400000">
              <a:off x="3940" y="1560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038" name="Rectangle 220"/>
            <p:cNvSpPr>
              <a:spLocks noChangeArrowheads="1"/>
            </p:cNvSpPr>
            <p:nvPr/>
          </p:nvSpPr>
          <p:spPr bwMode="auto">
            <a:xfrm rot="-5400000">
              <a:off x="3940" y="1539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039" name="Rectangle 221"/>
            <p:cNvSpPr>
              <a:spLocks noChangeArrowheads="1"/>
            </p:cNvSpPr>
            <p:nvPr/>
          </p:nvSpPr>
          <p:spPr bwMode="auto">
            <a:xfrm rot="-5400000">
              <a:off x="3937" y="1515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5040" name="Line 222"/>
            <p:cNvSpPr>
              <a:spLocks noChangeShapeType="1"/>
            </p:cNvSpPr>
            <p:nvPr/>
          </p:nvSpPr>
          <p:spPr bwMode="auto">
            <a:xfrm>
              <a:off x="4319" y="1400"/>
              <a:ext cx="949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1" name="Line 223"/>
            <p:cNvSpPr>
              <a:spLocks noChangeShapeType="1"/>
            </p:cNvSpPr>
            <p:nvPr/>
          </p:nvSpPr>
          <p:spPr bwMode="auto">
            <a:xfrm flipV="1">
              <a:off x="4315" y="1396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2" name="Line 224"/>
            <p:cNvSpPr>
              <a:spLocks noChangeShapeType="1"/>
            </p:cNvSpPr>
            <p:nvPr/>
          </p:nvSpPr>
          <p:spPr bwMode="auto">
            <a:xfrm flipV="1">
              <a:off x="4435" y="1396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3" name="Line 225"/>
            <p:cNvSpPr>
              <a:spLocks noChangeShapeType="1"/>
            </p:cNvSpPr>
            <p:nvPr/>
          </p:nvSpPr>
          <p:spPr bwMode="auto">
            <a:xfrm flipV="1">
              <a:off x="4555" y="1396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4" name="Line 226"/>
            <p:cNvSpPr>
              <a:spLocks noChangeShapeType="1"/>
            </p:cNvSpPr>
            <p:nvPr/>
          </p:nvSpPr>
          <p:spPr bwMode="auto">
            <a:xfrm flipV="1">
              <a:off x="4675" y="1396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5" name="Line 227"/>
            <p:cNvSpPr>
              <a:spLocks noChangeShapeType="1"/>
            </p:cNvSpPr>
            <p:nvPr/>
          </p:nvSpPr>
          <p:spPr bwMode="auto">
            <a:xfrm flipV="1">
              <a:off x="4795" y="1396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6" name="Line 228"/>
            <p:cNvSpPr>
              <a:spLocks noChangeShapeType="1"/>
            </p:cNvSpPr>
            <p:nvPr/>
          </p:nvSpPr>
          <p:spPr bwMode="auto">
            <a:xfrm flipV="1">
              <a:off x="4913" y="1396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7" name="Line 229"/>
            <p:cNvSpPr>
              <a:spLocks noChangeShapeType="1"/>
            </p:cNvSpPr>
            <p:nvPr/>
          </p:nvSpPr>
          <p:spPr bwMode="auto">
            <a:xfrm flipV="1">
              <a:off x="5033" y="1396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8" name="Line 230"/>
            <p:cNvSpPr>
              <a:spLocks noChangeShapeType="1"/>
            </p:cNvSpPr>
            <p:nvPr/>
          </p:nvSpPr>
          <p:spPr bwMode="auto">
            <a:xfrm flipV="1">
              <a:off x="5152" y="1396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9" name="Line 231"/>
            <p:cNvSpPr>
              <a:spLocks noChangeShapeType="1"/>
            </p:cNvSpPr>
            <p:nvPr/>
          </p:nvSpPr>
          <p:spPr bwMode="auto">
            <a:xfrm flipV="1">
              <a:off x="5272" y="1396"/>
              <a:ext cx="0" cy="4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0" name="Line 232"/>
            <p:cNvSpPr>
              <a:spLocks noChangeShapeType="1"/>
            </p:cNvSpPr>
            <p:nvPr/>
          </p:nvSpPr>
          <p:spPr bwMode="auto">
            <a:xfrm>
              <a:off x="5272" y="1404"/>
              <a:ext cx="0" cy="111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1" name="Line 233"/>
            <p:cNvSpPr>
              <a:spLocks noChangeShapeType="1"/>
            </p:cNvSpPr>
            <p:nvPr/>
          </p:nvSpPr>
          <p:spPr bwMode="auto">
            <a:xfrm flipH="1">
              <a:off x="5251" y="2390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2" name="Line 234"/>
            <p:cNvSpPr>
              <a:spLocks noChangeShapeType="1"/>
            </p:cNvSpPr>
            <p:nvPr/>
          </p:nvSpPr>
          <p:spPr bwMode="auto">
            <a:xfrm flipH="1">
              <a:off x="5251" y="2310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3" name="Line 235"/>
            <p:cNvSpPr>
              <a:spLocks noChangeShapeType="1"/>
            </p:cNvSpPr>
            <p:nvPr/>
          </p:nvSpPr>
          <p:spPr bwMode="auto">
            <a:xfrm flipH="1">
              <a:off x="5251" y="2253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4" name="Line 236"/>
            <p:cNvSpPr>
              <a:spLocks noChangeShapeType="1"/>
            </p:cNvSpPr>
            <p:nvPr/>
          </p:nvSpPr>
          <p:spPr bwMode="auto">
            <a:xfrm flipH="1">
              <a:off x="5251" y="2209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5" name="Line 237"/>
            <p:cNvSpPr>
              <a:spLocks noChangeShapeType="1"/>
            </p:cNvSpPr>
            <p:nvPr/>
          </p:nvSpPr>
          <p:spPr bwMode="auto">
            <a:xfrm flipH="1">
              <a:off x="5251" y="2173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6" name="Line 238"/>
            <p:cNvSpPr>
              <a:spLocks noChangeShapeType="1"/>
            </p:cNvSpPr>
            <p:nvPr/>
          </p:nvSpPr>
          <p:spPr bwMode="auto">
            <a:xfrm flipH="1">
              <a:off x="5251" y="2143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7" name="Line 239"/>
            <p:cNvSpPr>
              <a:spLocks noChangeShapeType="1"/>
            </p:cNvSpPr>
            <p:nvPr/>
          </p:nvSpPr>
          <p:spPr bwMode="auto">
            <a:xfrm flipH="1">
              <a:off x="5251" y="2116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8" name="Line 240"/>
            <p:cNvSpPr>
              <a:spLocks noChangeShapeType="1"/>
            </p:cNvSpPr>
            <p:nvPr/>
          </p:nvSpPr>
          <p:spPr bwMode="auto">
            <a:xfrm flipH="1">
              <a:off x="5251" y="2093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9" name="Line 241"/>
            <p:cNvSpPr>
              <a:spLocks noChangeShapeType="1"/>
            </p:cNvSpPr>
            <p:nvPr/>
          </p:nvSpPr>
          <p:spPr bwMode="auto">
            <a:xfrm flipH="1">
              <a:off x="5251" y="1935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0" name="Line 242"/>
            <p:cNvSpPr>
              <a:spLocks noChangeShapeType="1"/>
            </p:cNvSpPr>
            <p:nvPr/>
          </p:nvSpPr>
          <p:spPr bwMode="auto">
            <a:xfrm flipH="1">
              <a:off x="5251" y="1855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1" name="Line 243"/>
            <p:cNvSpPr>
              <a:spLocks noChangeShapeType="1"/>
            </p:cNvSpPr>
            <p:nvPr/>
          </p:nvSpPr>
          <p:spPr bwMode="auto">
            <a:xfrm flipH="1">
              <a:off x="5251" y="1798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2" name="Line 244"/>
            <p:cNvSpPr>
              <a:spLocks noChangeShapeType="1"/>
            </p:cNvSpPr>
            <p:nvPr/>
          </p:nvSpPr>
          <p:spPr bwMode="auto">
            <a:xfrm flipH="1">
              <a:off x="5251" y="1754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3" name="Line 245"/>
            <p:cNvSpPr>
              <a:spLocks noChangeShapeType="1"/>
            </p:cNvSpPr>
            <p:nvPr/>
          </p:nvSpPr>
          <p:spPr bwMode="auto">
            <a:xfrm flipH="1">
              <a:off x="5251" y="1718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4" name="Line 246"/>
            <p:cNvSpPr>
              <a:spLocks noChangeShapeType="1"/>
            </p:cNvSpPr>
            <p:nvPr/>
          </p:nvSpPr>
          <p:spPr bwMode="auto">
            <a:xfrm flipH="1">
              <a:off x="5251" y="1688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5" name="Line 247"/>
            <p:cNvSpPr>
              <a:spLocks noChangeShapeType="1"/>
            </p:cNvSpPr>
            <p:nvPr/>
          </p:nvSpPr>
          <p:spPr bwMode="auto">
            <a:xfrm flipH="1">
              <a:off x="5251" y="1661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6" name="Line 248"/>
            <p:cNvSpPr>
              <a:spLocks noChangeShapeType="1"/>
            </p:cNvSpPr>
            <p:nvPr/>
          </p:nvSpPr>
          <p:spPr bwMode="auto">
            <a:xfrm flipH="1">
              <a:off x="5251" y="1638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7" name="Line 249"/>
            <p:cNvSpPr>
              <a:spLocks noChangeShapeType="1"/>
            </p:cNvSpPr>
            <p:nvPr/>
          </p:nvSpPr>
          <p:spPr bwMode="auto">
            <a:xfrm flipH="1">
              <a:off x="5251" y="1480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8" name="Line 250"/>
            <p:cNvSpPr>
              <a:spLocks noChangeShapeType="1"/>
            </p:cNvSpPr>
            <p:nvPr/>
          </p:nvSpPr>
          <p:spPr bwMode="auto">
            <a:xfrm flipH="1">
              <a:off x="5251" y="1400"/>
              <a:ext cx="25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9" name="Line 251"/>
            <p:cNvSpPr>
              <a:spLocks noChangeShapeType="1"/>
            </p:cNvSpPr>
            <p:nvPr/>
          </p:nvSpPr>
          <p:spPr bwMode="auto">
            <a:xfrm flipH="1">
              <a:off x="5217" y="2527"/>
              <a:ext cx="59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0" name="Line 252"/>
            <p:cNvSpPr>
              <a:spLocks noChangeShapeType="1"/>
            </p:cNvSpPr>
            <p:nvPr/>
          </p:nvSpPr>
          <p:spPr bwMode="auto">
            <a:xfrm flipH="1">
              <a:off x="5217" y="2072"/>
              <a:ext cx="59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1" name="Line 253"/>
            <p:cNvSpPr>
              <a:spLocks noChangeShapeType="1"/>
            </p:cNvSpPr>
            <p:nvPr/>
          </p:nvSpPr>
          <p:spPr bwMode="auto">
            <a:xfrm flipH="1">
              <a:off x="5217" y="1617"/>
              <a:ext cx="59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2" name="Line 254"/>
            <p:cNvSpPr>
              <a:spLocks noChangeShapeType="1"/>
            </p:cNvSpPr>
            <p:nvPr/>
          </p:nvSpPr>
          <p:spPr bwMode="auto">
            <a:xfrm>
              <a:off x="3295" y="1332"/>
              <a:ext cx="204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3" name="Line 255"/>
            <p:cNvSpPr>
              <a:spLocks noChangeShapeType="1"/>
            </p:cNvSpPr>
            <p:nvPr/>
          </p:nvSpPr>
          <p:spPr bwMode="auto">
            <a:xfrm>
              <a:off x="5340" y="1336"/>
              <a:ext cx="0" cy="238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4" name="Freeform 256"/>
            <p:cNvSpPr>
              <a:spLocks/>
            </p:cNvSpPr>
            <p:nvPr/>
          </p:nvSpPr>
          <p:spPr bwMode="auto">
            <a:xfrm>
              <a:off x="4315" y="1436"/>
              <a:ext cx="886" cy="1092"/>
            </a:xfrm>
            <a:custGeom>
              <a:avLst/>
              <a:gdLst>
                <a:gd name="T0" fmla="*/ 0 w 886"/>
                <a:gd name="T1" fmla="*/ 0 h 1092"/>
                <a:gd name="T2" fmla="*/ 36 w 886"/>
                <a:gd name="T3" fmla="*/ 0 h 1092"/>
                <a:gd name="T4" fmla="*/ 36 w 886"/>
                <a:gd name="T5" fmla="*/ 253 h 1092"/>
                <a:gd name="T6" fmla="*/ 147 w 886"/>
                <a:gd name="T7" fmla="*/ 253 h 1092"/>
                <a:gd name="T8" fmla="*/ 147 w 886"/>
                <a:gd name="T9" fmla="*/ 448 h 1092"/>
                <a:gd name="T10" fmla="*/ 268 w 886"/>
                <a:gd name="T11" fmla="*/ 448 h 1092"/>
                <a:gd name="T12" fmla="*/ 268 w 886"/>
                <a:gd name="T13" fmla="*/ 603 h 1092"/>
                <a:gd name="T14" fmla="*/ 422 w 886"/>
                <a:gd name="T15" fmla="*/ 603 h 1092"/>
                <a:gd name="T16" fmla="*/ 422 w 886"/>
                <a:gd name="T17" fmla="*/ 669 h 1092"/>
                <a:gd name="T18" fmla="*/ 523 w 886"/>
                <a:gd name="T19" fmla="*/ 669 h 1092"/>
                <a:gd name="T20" fmla="*/ 523 w 886"/>
                <a:gd name="T21" fmla="*/ 803 h 1092"/>
                <a:gd name="T22" fmla="*/ 718 w 886"/>
                <a:gd name="T23" fmla="*/ 803 h 1092"/>
                <a:gd name="T24" fmla="*/ 718 w 886"/>
                <a:gd name="T25" fmla="*/ 869 h 1092"/>
                <a:gd name="T26" fmla="*/ 790 w 886"/>
                <a:gd name="T27" fmla="*/ 869 h 1092"/>
                <a:gd name="T28" fmla="*/ 790 w 886"/>
                <a:gd name="T29" fmla="*/ 954 h 1092"/>
                <a:gd name="T30" fmla="*/ 837 w 886"/>
                <a:gd name="T31" fmla="*/ 954 h 1092"/>
                <a:gd name="T32" fmla="*/ 837 w 886"/>
                <a:gd name="T33" fmla="*/ 1091 h 1092"/>
                <a:gd name="T34" fmla="*/ 885 w 886"/>
                <a:gd name="T35" fmla="*/ 1091 h 10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6"/>
                <a:gd name="T55" fmla="*/ 0 h 1092"/>
                <a:gd name="T56" fmla="*/ 886 w 886"/>
                <a:gd name="T57" fmla="*/ 1092 h 10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6" h="1092">
                  <a:moveTo>
                    <a:pt x="0" y="0"/>
                  </a:moveTo>
                  <a:lnTo>
                    <a:pt x="36" y="0"/>
                  </a:lnTo>
                  <a:lnTo>
                    <a:pt x="36" y="253"/>
                  </a:lnTo>
                  <a:lnTo>
                    <a:pt x="147" y="253"/>
                  </a:lnTo>
                  <a:lnTo>
                    <a:pt x="147" y="448"/>
                  </a:lnTo>
                  <a:lnTo>
                    <a:pt x="268" y="448"/>
                  </a:lnTo>
                  <a:lnTo>
                    <a:pt x="268" y="603"/>
                  </a:lnTo>
                  <a:lnTo>
                    <a:pt x="422" y="603"/>
                  </a:lnTo>
                  <a:lnTo>
                    <a:pt x="422" y="669"/>
                  </a:lnTo>
                  <a:lnTo>
                    <a:pt x="523" y="669"/>
                  </a:lnTo>
                  <a:lnTo>
                    <a:pt x="523" y="803"/>
                  </a:lnTo>
                  <a:lnTo>
                    <a:pt x="718" y="803"/>
                  </a:lnTo>
                  <a:lnTo>
                    <a:pt x="718" y="869"/>
                  </a:lnTo>
                  <a:lnTo>
                    <a:pt x="790" y="869"/>
                  </a:lnTo>
                  <a:lnTo>
                    <a:pt x="790" y="954"/>
                  </a:lnTo>
                  <a:lnTo>
                    <a:pt x="837" y="954"/>
                  </a:lnTo>
                  <a:lnTo>
                    <a:pt x="837" y="1091"/>
                  </a:lnTo>
                  <a:lnTo>
                    <a:pt x="885" y="109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5" name="Rectangle 257"/>
            <p:cNvSpPr>
              <a:spLocks noChangeArrowheads="1"/>
            </p:cNvSpPr>
            <p:nvPr/>
          </p:nvSpPr>
          <p:spPr bwMode="auto">
            <a:xfrm>
              <a:off x="3756" y="1039"/>
              <a:ext cx="18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5076" name="Rectangle 258"/>
            <p:cNvSpPr>
              <a:spLocks noChangeArrowheads="1"/>
            </p:cNvSpPr>
            <p:nvPr/>
          </p:nvSpPr>
          <p:spPr bwMode="auto">
            <a:xfrm>
              <a:off x="3819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5077" name="Rectangle 259"/>
            <p:cNvSpPr>
              <a:spLocks noChangeArrowheads="1"/>
            </p:cNvSpPr>
            <p:nvPr/>
          </p:nvSpPr>
          <p:spPr bwMode="auto">
            <a:xfrm>
              <a:off x="3861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5078" name="Rectangle 260"/>
            <p:cNvSpPr>
              <a:spLocks noChangeArrowheads="1"/>
            </p:cNvSpPr>
            <p:nvPr/>
          </p:nvSpPr>
          <p:spPr bwMode="auto">
            <a:xfrm>
              <a:off x="3903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5079" name="Rectangle 261"/>
            <p:cNvSpPr>
              <a:spLocks noChangeArrowheads="1"/>
            </p:cNvSpPr>
            <p:nvPr/>
          </p:nvSpPr>
          <p:spPr bwMode="auto">
            <a:xfrm>
              <a:off x="3945" y="1039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080" name="Rectangle 262"/>
            <p:cNvSpPr>
              <a:spLocks noChangeArrowheads="1"/>
            </p:cNvSpPr>
            <p:nvPr/>
          </p:nvSpPr>
          <p:spPr bwMode="auto">
            <a:xfrm>
              <a:off x="3965" y="1039"/>
              <a:ext cx="132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35081" name="Rectangle 263"/>
            <p:cNvSpPr>
              <a:spLocks noChangeArrowheads="1"/>
            </p:cNvSpPr>
            <p:nvPr/>
          </p:nvSpPr>
          <p:spPr bwMode="auto">
            <a:xfrm>
              <a:off x="3983" y="1039"/>
              <a:ext cx="18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5082" name="Rectangle 264"/>
            <p:cNvSpPr>
              <a:spLocks noChangeArrowheads="1"/>
            </p:cNvSpPr>
            <p:nvPr/>
          </p:nvSpPr>
          <p:spPr bwMode="auto">
            <a:xfrm>
              <a:off x="4045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35083" name="Rectangle 265"/>
            <p:cNvSpPr>
              <a:spLocks noChangeArrowheads="1"/>
            </p:cNvSpPr>
            <p:nvPr/>
          </p:nvSpPr>
          <p:spPr bwMode="auto">
            <a:xfrm>
              <a:off x="4087" y="1039"/>
              <a:ext cx="132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35084" name="Rectangle 266"/>
            <p:cNvSpPr>
              <a:spLocks noChangeArrowheads="1"/>
            </p:cNvSpPr>
            <p:nvPr/>
          </p:nvSpPr>
          <p:spPr bwMode="auto">
            <a:xfrm>
              <a:off x="4104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5085" name="Rectangle 267"/>
            <p:cNvSpPr>
              <a:spLocks noChangeArrowheads="1"/>
            </p:cNvSpPr>
            <p:nvPr/>
          </p:nvSpPr>
          <p:spPr bwMode="auto">
            <a:xfrm>
              <a:off x="4145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5086" name="Rectangle 268"/>
            <p:cNvSpPr>
              <a:spLocks noChangeArrowheads="1"/>
            </p:cNvSpPr>
            <p:nvPr/>
          </p:nvSpPr>
          <p:spPr bwMode="auto">
            <a:xfrm>
              <a:off x="4187" y="1039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35087" name="Rectangle 269"/>
            <p:cNvSpPr>
              <a:spLocks noChangeArrowheads="1"/>
            </p:cNvSpPr>
            <p:nvPr/>
          </p:nvSpPr>
          <p:spPr bwMode="auto">
            <a:xfrm>
              <a:off x="4208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5088" name="Rectangle 270"/>
            <p:cNvSpPr>
              <a:spLocks noChangeArrowheads="1"/>
            </p:cNvSpPr>
            <p:nvPr/>
          </p:nvSpPr>
          <p:spPr bwMode="auto">
            <a:xfrm>
              <a:off x="4251" y="1039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35089" name="Rectangle 271"/>
            <p:cNvSpPr>
              <a:spLocks noChangeArrowheads="1"/>
            </p:cNvSpPr>
            <p:nvPr/>
          </p:nvSpPr>
          <p:spPr bwMode="auto">
            <a:xfrm>
              <a:off x="4271" y="1039"/>
              <a:ext cx="132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35090" name="Rectangle 272"/>
            <p:cNvSpPr>
              <a:spLocks noChangeArrowheads="1"/>
            </p:cNvSpPr>
            <p:nvPr/>
          </p:nvSpPr>
          <p:spPr bwMode="auto">
            <a:xfrm>
              <a:off x="4287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5091" name="Rectangle 273"/>
            <p:cNvSpPr>
              <a:spLocks noChangeArrowheads="1"/>
            </p:cNvSpPr>
            <p:nvPr/>
          </p:nvSpPr>
          <p:spPr bwMode="auto">
            <a:xfrm>
              <a:off x="4329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5092" name="Rectangle 274"/>
            <p:cNvSpPr>
              <a:spLocks noChangeArrowheads="1"/>
            </p:cNvSpPr>
            <p:nvPr/>
          </p:nvSpPr>
          <p:spPr bwMode="auto">
            <a:xfrm>
              <a:off x="4371" y="1039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093" name="Rectangle 275"/>
            <p:cNvSpPr>
              <a:spLocks noChangeArrowheads="1"/>
            </p:cNvSpPr>
            <p:nvPr/>
          </p:nvSpPr>
          <p:spPr bwMode="auto">
            <a:xfrm>
              <a:off x="4392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5094" name="Rectangle 276"/>
            <p:cNvSpPr>
              <a:spLocks noChangeArrowheads="1"/>
            </p:cNvSpPr>
            <p:nvPr/>
          </p:nvSpPr>
          <p:spPr bwMode="auto">
            <a:xfrm>
              <a:off x="4435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5095" name="Rectangle 277"/>
            <p:cNvSpPr>
              <a:spLocks noChangeArrowheads="1"/>
            </p:cNvSpPr>
            <p:nvPr/>
          </p:nvSpPr>
          <p:spPr bwMode="auto">
            <a:xfrm>
              <a:off x="4476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35096" name="Rectangle 278"/>
            <p:cNvSpPr>
              <a:spLocks noChangeArrowheads="1"/>
            </p:cNvSpPr>
            <p:nvPr/>
          </p:nvSpPr>
          <p:spPr bwMode="auto">
            <a:xfrm>
              <a:off x="4519" y="1039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35097" name="Rectangle 279"/>
            <p:cNvSpPr>
              <a:spLocks noChangeArrowheads="1"/>
            </p:cNvSpPr>
            <p:nvPr/>
          </p:nvSpPr>
          <p:spPr bwMode="auto">
            <a:xfrm>
              <a:off x="4539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5098" name="Rectangle 280"/>
            <p:cNvSpPr>
              <a:spLocks noChangeArrowheads="1"/>
            </p:cNvSpPr>
            <p:nvPr/>
          </p:nvSpPr>
          <p:spPr bwMode="auto">
            <a:xfrm>
              <a:off x="4580" y="1039"/>
              <a:ext cx="136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099" name="Rectangle 281"/>
            <p:cNvSpPr>
              <a:spLocks noChangeArrowheads="1"/>
            </p:cNvSpPr>
            <p:nvPr/>
          </p:nvSpPr>
          <p:spPr bwMode="auto">
            <a:xfrm>
              <a:off x="4601" y="1039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(</a:t>
              </a:r>
            </a:p>
          </p:txBody>
        </p:sp>
        <p:sp>
          <p:nvSpPr>
            <p:cNvPr id="35100" name="Rectangle 282"/>
            <p:cNvSpPr>
              <a:spLocks noChangeArrowheads="1"/>
            </p:cNvSpPr>
            <p:nvPr/>
          </p:nvSpPr>
          <p:spPr bwMode="auto">
            <a:xfrm>
              <a:off x="4627" y="103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5101" name="Rectangle 283"/>
            <p:cNvSpPr>
              <a:spLocks noChangeArrowheads="1"/>
            </p:cNvSpPr>
            <p:nvPr/>
          </p:nvSpPr>
          <p:spPr bwMode="auto">
            <a:xfrm>
              <a:off x="4668" y="1039"/>
              <a:ext cx="18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5102" name="Rectangle 284"/>
            <p:cNvSpPr>
              <a:spLocks noChangeArrowheads="1"/>
            </p:cNvSpPr>
            <p:nvPr/>
          </p:nvSpPr>
          <p:spPr bwMode="auto">
            <a:xfrm>
              <a:off x="4731" y="1039"/>
              <a:ext cx="141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5103" name="Rectangle 285"/>
            <p:cNvSpPr>
              <a:spLocks noChangeArrowheads="1"/>
            </p:cNvSpPr>
            <p:nvPr/>
          </p:nvSpPr>
          <p:spPr bwMode="auto">
            <a:xfrm>
              <a:off x="3783" y="3475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5104" name="Rectangle 286"/>
            <p:cNvSpPr>
              <a:spLocks noChangeArrowheads="1"/>
            </p:cNvSpPr>
            <p:nvPr/>
          </p:nvSpPr>
          <p:spPr bwMode="auto">
            <a:xfrm>
              <a:off x="3819" y="3475"/>
              <a:ext cx="13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105" name="Rectangle 287"/>
            <p:cNvSpPr>
              <a:spLocks noChangeArrowheads="1"/>
            </p:cNvSpPr>
            <p:nvPr/>
          </p:nvSpPr>
          <p:spPr bwMode="auto">
            <a:xfrm>
              <a:off x="3837" y="3475"/>
              <a:ext cx="13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106" name="Rectangle 288"/>
            <p:cNvSpPr>
              <a:spLocks noChangeArrowheads="1"/>
            </p:cNvSpPr>
            <p:nvPr/>
          </p:nvSpPr>
          <p:spPr bwMode="auto">
            <a:xfrm>
              <a:off x="3856" y="3475"/>
              <a:ext cx="13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107" name="Rectangle 289"/>
            <p:cNvSpPr>
              <a:spLocks noChangeArrowheads="1"/>
            </p:cNvSpPr>
            <p:nvPr/>
          </p:nvSpPr>
          <p:spPr bwMode="auto">
            <a:xfrm>
              <a:off x="3875" y="3475"/>
              <a:ext cx="13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108" name="Rectangle 290"/>
            <p:cNvSpPr>
              <a:spLocks noChangeArrowheads="1"/>
            </p:cNvSpPr>
            <p:nvPr/>
          </p:nvSpPr>
          <p:spPr bwMode="auto">
            <a:xfrm>
              <a:off x="3893" y="3475"/>
              <a:ext cx="13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109" name="Rectangle 291"/>
            <p:cNvSpPr>
              <a:spLocks noChangeArrowheads="1"/>
            </p:cNvSpPr>
            <p:nvPr/>
          </p:nvSpPr>
          <p:spPr bwMode="auto">
            <a:xfrm>
              <a:off x="3911" y="3475"/>
              <a:ext cx="13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110" name="Rectangle 292"/>
            <p:cNvSpPr>
              <a:spLocks noChangeArrowheads="1"/>
            </p:cNvSpPr>
            <p:nvPr/>
          </p:nvSpPr>
          <p:spPr bwMode="auto">
            <a:xfrm>
              <a:off x="3931" y="3475"/>
              <a:ext cx="156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35111" name="Rectangle 293"/>
            <p:cNvSpPr>
              <a:spLocks noChangeArrowheads="1"/>
            </p:cNvSpPr>
            <p:nvPr/>
          </p:nvSpPr>
          <p:spPr bwMode="auto">
            <a:xfrm>
              <a:off x="3969" y="3475"/>
              <a:ext cx="13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112" name="Rectangle 294"/>
            <p:cNvSpPr>
              <a:spLocks noChangeArrowheads="1"/>
            </p:cNvSpPr>
            <p:nvPr/>
          </p:nvSpPr>
          <p:spPr bwMode="auto">
            <a:xfrm>
              <a:off x="3988" y="3475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113" name="Rectangle 295"/>
            <p:cNvSpPr>
              <a:spLocks noChangeArrowheads="1"/>
            </p:cNvSpPr>
            <p:nvPr/>
          </p:nvSpPr>
          <p:spPr bwMode="auto">
            <a:xfrm>
              <a:off x="4025" y="3475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5114" name="Rectangle 296"/>
            <p:cNvSpPr>
              <a:spLocks noChangeArrowheads="1"/>
            </p:cNvSpPr>
            <p:nvPr/>
          </p:nvSpPr>
          <p:spPr bwMode="auto">
            <a:xfrm>
              <a:off x="4063" y="3475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15" name="Rectangle 297"/>
            <p:cNvSpPr>
              <a:spLocks noChangeArrowheads="1"/>
            </p:cNvSpPr>
            <p:nvPr/>
          </p:nvSpPr>
          <p:spPr bwMode="auto">
            <a:xfrm>
              <a:off x="4099" y="3475"/>
              <a:ext cx="13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116" name="Rectangle 298"/>
            <p:cNvSpPr>
              <a:spLocks noChangeArrowheads="1"/>
            </p:cNvSpPr>
            <p:nvPr/>
          </p:nvSpPr>
          <p:spPr bwMode="auto">
            <a:xfrm>
              <a:off x="4119" y="3475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5117" name="Rectangle 299"/>
            <p:cNvSpPr>
              <a:spLocks noChangeArrowheads="1"/>
            </p:cNvSpPr>
            <p:nvPr/>
          </p:nvSpPr>
          <p:spPr bwMode="auto">
            <a:xfrm>
              <a:off x="4155" y="3475"/>
              <a:ext cx="17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5118" name="Rectangle 300"/>
            <p:cNvSpPr>
              <a:spLocks noChangeArrowheads="1"/>
            </p:cNvSpPr>
            <p:nvPr/>
          </p:nvSpPr>
          <p:spPr bwMode="auto">
            <a:xfrm>
              <a:off x="3816" y="3551"/>
              <a:ext cx="161" cy="12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5119" name="Rectangle 301"/>
            <p:cNvSpPr>
              <a:spLocks noChangeArrowheads="1"/>
            </p:cNvSpPr>
            <p:nvPr/>
          </p:nvSpPr>
          <p:spPr bwMode="auto">
            <a:xfrm>
              <a:off x="3864" y="3551"/>
              <a:ext cx="151" cy="12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5120" name="Rectangle 302"/>
            <p:cNvSpPr>
              <a:spLocks noChangeArrowheads="1"/>
            </p:cNvSpPr>
            <p:nvPr/>
          </p:nvSpPr>
          <p:spPr bwMode="auto">
            <a:xfrm>
              <a:off x="3903" y="3551"/>
              <a:ext cx="151" cy="12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5121" name="Freeform 303"/>
            <p:cNvSpPr>
              <a:spLocks/>
            </p:cNvSpPr>
            <p:nvPr/>
          </p:nvSpPr>
          <p:spPr bwMode="auto">
            <a:xfrm>
              <a:off x="3527" y="1332"/>
              <a:ext cx="1740" cy="1"/>
            </a:xfrm>
            <a:custGeom>
              <a:avLst/>
              <a:gdLst>
                <a:gd name="T0" fmla="*/ 0 w 1740"/>
                <a:gd name="T1" fmla="*/ 0 h 1"/>
                <a:gd name="T2" fmla="*/ 128 w 1740"/>
                <a:gd name="T3" fmla="*/ 0 h 1"/>
                <a:gd name="T4" fmla="*/ 233 w 1740"/>
                <a:gd name="T5" fmla="*/ 0 h 1"/>
                <a:gd name="T6" fmla="*/ 410 w 1740"/>
                <a:gd name="T7" fmla="*/ 0 h 1"/>
                <a:gd name="T8" fmla="*/ 759 w 1740"/>
                <a:gd name="T9" fmla="*/ 0 h 1"/>
                <a:gd name="T10" fmla="*/ 1045 w 1740"/>
                <a:gd name="T11" fmla="*/ 0 h 1"/>
                <a:gd name="T12" fmla="*/ 1298 w 1740"/>
                <a:gd name="T13" fmla="*/ 0 h 1"/>
                <a:gd name="T14" fmla="*/ 1739 w 1740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"/>
                <a:gd name="T26" fmla="*/ 1740 w 1740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">
                  <a:moveTo>
                    <a:pt x="0" y="0"/>
                  </a:moveTo>
                  <a:lnTo>
                    <a:pt x="128" y="0"/>
                  </a:lnTo>
                  <a:lnTo>
                    <a:pt x="233" y="0"/>
                  </a:lnTo>
                  <a:lnTo>
                    <a:pt x="410" y="0"/>
                  </a:lnTo>
                  <a:lnTo>
                    <a:pt x="759" y="0"/>
                  </a:lnTo>
                  <a:lnTo>
                    <a:pt x="1045" y="0"/>
                  </a:lnTo>
                  <a:lnTo>
                    <a:pt x="1298" y="0"/>
                  </a:lnTo>
                  <a:lnTo>
                    <a:pt x="1739" y="0"/>
                  </a:lnTo>
                </a:path>
              </a:pathLst>
            </a:custGeom>
            <a:noFill/>
            <a:ln w="12699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2" name="Line 304"/>
            <p:cNvSpPr>
              <a:spLocks noChangeShapeType="1"/>
            </p:cNvSpPr>
            <p:nvPr/>
          </p:nvSpPr>
          <p:spPr bwMode="auto">
            <a:xfrm>
              <a:off x="3527" y="1310"/>
              <a:ext cx="0" cy="4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" name="Line 305"/>
            <p:cNvSpPr>
              <a:spLocks noChangeShapeType="1"/>
            </p:cNvSpPr>
            <p:nvPr/>
          </p:nvSpPr>
          <p:spPr bwMode="auto">
            <a:xfrm>
              <a:off x="3507" y="1332"/>
              <a:ext cx="4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4" name="Line 306"/>
            <p:cNvSpPr>
              <a:spLocks noChangeShapeType="1"/>
            </p:cNvSpPr>
            <p:nvPr/>
          </p:nvSpPr>
          <p:spPr bwMode="auto">
            <a:xfrm>
              <a:off x="3656" y="1310"/>
              <a:ext cx="0" cy="4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5" name="Line 307"/>
            <p:cNvSpPr>
              <a:spLocks noChangeShapeType="1"/>
            </p:cNvSpPr>
            <p:nvPr/>
          </p:nvSpPr>
          <p:spPr bwMode="auto">
            <a:xfrm>
              <a:off x="3635" y="1332"/>
              <a:ext cx="42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6" name="Line 308"/>
            <p:cNvSpPr>
              <a:spLocks noChangeShapeType="1"/>
            </p:cNvSpPr>
            <p:nvPr/>
          </p:nvSpPr>
          <p:spPr bwMode="auto">
            <a:xfrm>
              <a:off x="3761" y="1310"/>
              <a:ext cx="0" cy="4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7" name="Line 309"/>
            <p:cNvSpPr>
              <a:spLocks noChangeShapeType="1"/>
            </p:cNvSpPr>
            <p:nvPr/>
          </p:nvSpPr>
          <p:spPr bwMode="auto">
            <a:xfrm>
              <a:off x="3740" y="1332"/>
              <a:ext cx="43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8" name="Line 310"/>
            <p:cNvSpPr>
              <a:spLocks noChangeShapeType="1"/>
            </p:cNvSpPr>
            <p:nvPr/>
          </p:nvSpPr>
          <p:spPr bwMode="auto">
            <a:xfrm>
              <a:off x="3939" y="1310"/>
              <a:ext cx="0" cy="4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9" name="Line 311"/>
            <p:cNvSpPr>
              <a:spLocks noChangeShapeType="1"/>
            </p:cNvSpPr>
            <p:nvPr/>
          </p:nvSpPr>
          <p:spPr bwMode="auto">
            <a:xfrm>
              <a:off x="3917" y="1332"/>
              <a:ext cx="43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0" name="Line 312"/>
            <p:cNvSpPr>
              <a:spLocks noChangeShapeType="1"/>
            </p:cNvSpPr>
            <p:nvPr/>
          </p:nvSpPr>
          <p:spPr bwMode="auto">
            <a:xfrm>
              <a:off x="4291" y="1310"/>
              <a:ext cx="0" cy="4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1" name="Line 313"/>
            <p:cNvSpPr>
              <a:spLocks noChangeShapeType="1"/>
            </p:cNvSpPr>
            <p:nvPr/>
          </p:nvSpPr>
          <p:spPr bwMode="auto">
            <a:xfrm>
              <a:off x="4268" y="1332"/>
              <a:ext cx="43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2" name="Line 314"/>
            <p:cNvSpPr>
              <a:spLocks noChangeShapeType="1"/>
            </p:cNvSpPr>
            <p:nvPr/>
          </p:nvSpPr>
          <p:spPr bwMode="auto">
            <a:xfrm>
              <a:off x="4579" y="1310"/>
              <a:ext cx="0" cy="4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3" name="Line 315"/>
            <p:cNvSpPr>
              <a:spLocks noChangeShapeType="1"/>
            </p:cNvSpPr>
            <p:nvPr/>
          </p:nvSpPr>
          <p:spPr bwMode="auto">
            <a:xfrm>
              <a:off x="4557" y="1332"/>
              <a:ext cx="43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4" name="Line 316"/>
            <p:cNvSpPr>
              <a:spLocks noChangeShapeType="1"/>
            </p:cNvSpPr>
            <p:nvPr/>
          </p:nvSpPr>
          <p:spPr bwMode="auto">
            <a:xfrm>
              <a:off x="4832" y="1310"/>
              <a:ext cx="0" cy="4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5" name="Line 317"/>
            <p:cNvSpPr>
              <a:spLocks noChangeShapeType="1"/>
            </p:cNvSpPr>
            <p:nvPr/>
          </p:nvSpPr>
          <p:spPr bwMode="auto">
            <a:xfrm>
              <a:off x="4811" y="1332"/>
              <a:ext cx="44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6" name="Line 318"/>
            <p:cNvSpPr>
              <a:spLocks noChangeShapeType="1"/>
            </p:cNvSpPr>
            <p:nvPr/>
          </p:nvSpPr>
          <p:spPr bwMode="auto">
            <a:xfrm>
              <a:off x="5276" y="1310"/>
              <a:ext cx="0" cy="4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7" name="Line 319"/>
            <p:cNvSpPr>
              <a:spLocks noChangeShapeType="1"/>
            </p:cNvSpPr>
            <p:nvPr/>
          </p:nvSpPr>
          <p:spPr bwMode="auto">
            <a:xfrm>
              <a:off x="5255" y="1332"/>
              <a:ext cx="44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8" name="Rectangle 320"/>
            <p:cNvSpPr>
              <a:spLocks noChangeArrowheads="1"/>
            </p:cNvSpPr>
            <p:nvPr/>
          </p:nvSpPr>
          <p:spPr bwMode="auto">
            <a:xfrm>
              <a:off x="3411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139" name="Rectangle 321"/>
            <p:cNvSpPr>
              <a:spLocks noChangeArrowheads="1"/>
            </p:cNvSpPr>
            <p:nvPr/>
          </p:nvSpPr>
          <p:spPr bwMode="auto">
            <a:xfrm>
              <a:off x="3448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40" name="Rectangle 322"/>
            <p:cNvSpPr>
              <a:spLocks noChangeArrowheads="1"/>
            </p:cNvSpPr>
            <p:nvPr/>
          </p:nvSpPr>
          <p:spPr bwMode="auto">
            <a:xfrm>
              <a:off x="3485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41" name="Rectangle 323"/>
            <p:cNvSpPr>
              <a:spLocks noChangeArrowheads="1"/>
            </p:cNvSpPr>
            <p:nvPr/>
          </p:nvSpPr>
          <p:spPr bwMode="auto">
            <a:xfrm>
              <a:off x="3587" y="1186"/>
              <a:ext cx="13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5142" name="Rectangle 324"/>
            <p:cNvSpPr>
              <a:spLocks noChangeArrowheads="1"/>
            </p:cNvSpPr>
            <p:nvPr/>
          </p:nvSpPr>
          <p:spPr bwMode="auto">
            <a:xfrm>
              <a:off x="3645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5143" name="Rectangle 325"/>
            <p:cNvSpPr>
              <a:spLocks noChangeArrowheads="1"/>
            </p:cNvSpPr>
            <p:nvPr/>
          </p:nvSpPr>
          <p:spPr bwMode="auto">
            <a:xfrm>
              <a:off x="3683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44" name="Rectangle 326"/>
            <p:cNvSpPr>
              <a:spLocks noChangeArrowheads="1"/>
            </p:cNvSpPr>
            <p:nvPr/>
          </p:nvSpPr>
          <p:spPr bwMode="auto">
            <a:xfrm>
              <a:off x="3719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45" name="Rectangle 327"/>
            <p:cNvSpPr>
              <a:spLocks noChangeArrowheads="1"/>
            </p:cNvSpPr>
            <p:nvPr/>
          </p:nvSpPr>
          <p:spPr bwMode="auto">
            <a:xfrm>
              <a:off x="3823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5146" name="Rectangle 328"/>
            <p:cNvSpPr>
              <a:spLocks noChangeArrowheads="1"/>
            </p:cNvSpPr>
            <p:nvPr/>
          </p:nvSpPr>
          <p:spPr bwMode="auto">
            <a:xfrm>
              <a:off x="3859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47" name="Rectangle 329"/>
            <p:cNvSpPr>
              <a:spLocks noChangeArrowheads="1"/>
            </p:cNvSpPr>
            <p:nvPr/>
          </p:nvSpPr>
          <p:spPr bwMode="auto">
            <a:xfrm>
              <a:off x="3896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48" name="Rectangle 330"/>
            <p:cNvSpPr>
              <a:spLocks noChangeArrowheads="1"/>
            </p:cNvSpPr>
            <p:nvPr/>
          </p:nvSpPr>
          <p:spPr bwMode="auto">
            <a:xfrm>
              <a:off x="4155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149" name="Rectangle 331"/>
            <p:cNvSpPr>
              <a:spLocks noChangeArrowheads="1"/>
            </p:cNvSpPr>
            <p:nvPr/>
          </p:nvSpPr>
          <p:spPr bwMode="auto">
            <a:xfrm>
              <a:off x="4191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50" name="Rectangle 332"/>
            <p:cNvSpPr>
              <a:spLocks noChangeArrowheads="1"/>
            </p:cNvSpPr>
            <p:nvPr/>
          </p:nvSpPr>
          <p:spPr bwMode="auto">
            <a:xfrm>
              <a:off x="4229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51" name="Rectangle 333"/>
            <p:cNvSpPr>
              <a:spLocks noChangeArrowheads="1"/>
            </p:cNvSpPr>
            <p:nvPr/>
          </p:nvSpPr>
          <p:spPr bwMode="auto">
            <a:xfrm>
              <a:off x="4267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52" name="Rectangle 334"/>
            <p:cNvSpPr>
              <a:spLocks noChangeArrowheads="1"/>
            </p:cNvSpPr>
            <p:nvPr/>
          </p:nvSpPr>
          <p:spPr bwMode="auto">
            <a:xfrm>
              <a:off x="4443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153" name="Rectangle 335"/>
            <p:cNvSpPr>
              <a:spLocks noChangeArrowheads="1"/>
            </p:cNvSpPr>
            <p:nvPr/>
          </p:nvSpPr>
          <p:spPr bwMode="auto">
            <a:xfrm>
              <a:off x="4480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5154" name="Rectangle 336"/>
            <p:cNvSpPr>
              <a:spLocks noChangeArrowheads="1"/>
            </p:cNvSpPr>
            <p:nvPr/>
          </p:nvSpPr>
          <p:spPr bwMode="auto">
            <a:xfrm>
              <a:off x="4517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55" name="Rectangle 337"/>
            <p:cNvSpPr>
              <a:spLocks noChangeArrowheads="1"/>
            </p:cNvSpPr>
            <p:nvPr/>
          </p:nvSpPr>
          <p:spPr bwMode="auto">
            <a:xfrm>
              <a:off x="4555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56" name="Rectangle 338"/>
            <p:cNvSpPr>
              <a:spLocks noChangeArrowheads="1"/>
            </p:cNvSpPr>
            <p:nvPr/>
          </p:nvSpPr>
          <p:spPr bwMode="auto">
            <a:xfrm>
              <a:off x="4697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5157" name="Rectangle 339"/>
            <p:cNvSpPr>
              <a:spLocks noChangeArrowheads="1"/>
            </p:cNvSpPr>
            <p:nvPr/>
          </p:nvSpPr>
          <p:spPr bwMode="auto">
            <a:xfrm>
              <a:off x="4735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58" name="Rectangle 340"/>
            <p:cNvSpPr>
              <a:spLocks noChangeArrowheads="1"/>
            </p:cNvSpPr>
            <p:nvPr/>
          </p:nvSpPr>
          <p:spPr bwMode="auto">
            <a:xfrm>
              <a:off x="4771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59" name="Rectangle 341"/>
            <p:cNvSpPr>
              <a:spLocks noChangeArrowheads="1"/>
            </p:cNvSpPr>
            <p:nvPr/>
          </p:nvSpPr>
          <p:spPr bwMode="auto">
            <a:xfrm>
              <a:off x="4808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60" name="Rectangle 342"/>
            <p:cNvSpPr>
              <a:spLocks noChangeArrowheads="1"/>
            </p:cNvSpPr>
            <p:nvPr/>
          </p:nvSpPr>
          <p:spPr bwMode="auto">
            <a:xfrm>
              <a:off x="5141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5161" name="Rectangle 343"/>
            <p:cNvSpPr>
              <a:spLocks noChangeArrowheads="1"/>
            </p:cNvSpPr>
            <p:nvPr/>
          </p:nvSpPr>
          <p:spPr bwMode="auto">
            <a:xfrm>
              <a:off x="5179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62" name="Rectangle 344"/>
            <p:cNvSpPr>
              <a:spLocks noChangeArrowheads="1"/>
            </p:cNvSpPr>
            <p:nvPr/>
          </p:nvSpPr>
          <p:spPr bwMode="auto">
            <a:xfrm>
              <a:off x="5215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63" name="Rectangle 345"/>
            <p:cNvSpPr>
              <a:spLocks noChangeArrowheads="1"/>
            </p:cNvSpPr>
            <p:nvPr/>
          </p:nvSpPr>
          <p:spPr bwMode="auto">
            <a:xfrm>
              <a:off x="5253" y="1186"/>
              <a:ext cx="154" cy="14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64" name="Line 346"/>
            <p:cNvSpPr>
              <a:spLocks noChangeShapeType="1"/>
            </p:cNvSpPr>
            <p:nvPr/>
          </p:nvSpPr>
          <p:spPr bwMode="auto">
            <a:xfrm flipV="1">
              <a:off x="3599" y="1328"/>
              <a:ext cx="0" cy="239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5" name="Rectangle 347"/>
            <p:cNvSpPr>
              <a:spLocks noChangeArrowheads="1"/>
            </p:cNvSpPr>
            <p:nvPr/>
          </p:nvSpPr>
          <p:spPr bwMode="auto">
            <a:xfrm rot="-5400000">
              <a:off x="3925" y="1548"/>
              <a:ext cx="133" cy="12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5166" name="Rectangle 348"/>
            <p:cNvSpPr>
              <a:spLocks noChangeArrowheads="1"/>
            </p:cNvSpPr>
            <p:nvPr/>
          </p:nvSpPr>
          <p:spPr bwMode="auto">
            <a:xfrm rot="-5400000">
              <a:off x="3919" y="1522"/>
              <a:ext cx="145" cy="12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5167" name="Rectangle 349"/>
            <p:cNvSpPr>
              <a:spLocks noChangeArrowheads="1"/>
            </p:cNvSpPr>
            <p:nvPr/>
          </p:nvSpPr>
          <p:spPr bwMode="auto">
            <a:xfrm>
              <a:off x="4083" y="1988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168" name="Rectangle 350"/>
            <p:cNvSpPr>
              <a:spLocks noChangeArrowheads="1"/>
            </p:cNvSpPr>
            <p:nvPr/>
          </p:nvSpPr>
          <p:spPr bwMode="auto">
            <a:xfrm>
              <a:off x="4125" y="1988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69" name="Rectangle 351"/>
            <p:cNvSpPr>
              <a:spLocks noChangeArrowheads="1"/>
            </p:cNvSpPr>
            <p:nvPr/>
          </p:nvSpPr>
          <p:spPr bwMode="auto">
            <a:xfrm>
              <a:off x="4175" y="1950"/>
              <a:ext cx="145" cy="12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5170" name="Rectangle 352"/>
            <p:cNvSpPr>
              <a:spLocks noChangeArrowheads="1"/>
            </p:cNvSpPr>
            <p:nvPr/>
          </p:nvSpPr>
          <p:spPr bwMode="auto">
            <a:xfrm>
              <a:off x="4207" y="1950"/>
              <a:ext cx="145" cy="12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71" name="Rectangle 353"/>
            <p:cNvSpPr>
              <a:spLocks noChangeArrowheads="1"/>
            </p:cNvSpPr>
            <p:nvPr/>
          </p:nvSpPr>
          <p:spPr bwMode="auto">
            <a:xfrm>
              <a:off x="4084" y="1534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172" name="Rectangle 354"/>
            <p:cNvSpPr>
              <a:spLocks noChangeArrowheads="1"/>
            </p:cNvSpPr>
            <p:nvPr/>
          </p:nvSpPr>
          <p:spPr bwMode="auto">
            <a:xfrm>
              <a:off x="4125" y="1534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73" name="Rectangle 355"/>
            <p:cNvSpPr>
              <a:spLocks noChangeArrowheads="1"/>
            </p:cNvSpPr>
            <p:nvPr/>
          </p:nvSpPr>
          <p:spPr bwMode="auto">
            <a:xfrm>
              <a:off x="4173" y="1495"/>
              <a:ext cx="145" cy="12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5174" name="Rectangle 356"/>
            <p:cNvSpPr>
              <a:spLocks noChangeArrowheads="1"/>
            </p:cNvSpPr>
            <p:nvPr/>
          </p:nvSpPr>
          <p:spPr bwMode="auto">
            <a:xfrm>
              <a:off x="4205" y="1495"/>
              <a:ext cx="145" cy="12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175" name="Rectangle 357"/>
            <p:cNvSpPr>
              <a:spLocks noChangeArrowheads="1"/>
            </p:cNvSpPr>
            <p:nvPr/>
          </p:nvSpPr>
          <p:spPr bwMode="auto">
            <a:xfrm>
              <a:off x="4103" y="244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176" name="Rectangle 358"/>
            <p:cNvSpPr>
              <a:spLocks noChangeArrowheads="1"/>
            </p:cNvSpPr>
            <p:nvPr/>
          </p:nvSpPr>
          <p:spPr bwMode="auto">
            <a:xfrm>
              <a:off x="4145" y="2449"/>
              <a:ext cx="158" cy="15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77" name="Rectangle 359"/>
            <p:cNvSpPr>
              <a:spLocks noChangeArrowheads="1"/>
            </p:cNvSpPr>
            <p:nvPr/>
          </p:nvSpPr>
          <p:spPr bwMode="auto">
            <a:xfrm>
              <a:off x="4175" y="2415"/>
              <a:ext cx="145" cy="12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178" name="Rectangle 360"/>
            <p:cNvSpPr>
              <a:spLocks noChangeArrowheads="1"/>
            </p:cNvSpPr>
            <p:nvPr/>
          </p:nvSpPr>
          <p:spPr bwMode="auto">
            <a:xfrm>
              <a:off x="4207" y="2415"/>
              <a:ext cx="145" cy="12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35179" name="Freeform 361"/>
            <p:cNvSpPr>
              <a:spLocks/>
            </p:cNvSpPr>
            <p:nvPr/>
          </p:nvSpPr>
          <p:spPr bwMode="auto">
            <a:xfrm>
              <a:off x="3596" y="3457"/>
              <a:ext cx="31" cy="19"/>
            </a:xfrm>
            <a:custGeom>
              <a:avLst/>
              <a:gdLst>
                <a:gd name="T0" fmla="*/ 0 w 31"/>
                <a:gd name="T1" fmla="*/ 1 h 19"/>
                <a:gd name="T2" fmla="*/ 30 w 31"/>
                <a:gd name="T3" fmla="*/ 0 h 19"/>
                <a:gd name="T4" fmla="*/ 18 w 31"/>
                <a:gd name="T5" fmla="*/ 18 h 19"/>
                <a:gd name="T6" fmla="*/ 0 w 31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9"/>
                <a:gd name="T14" fmla="*/ 31 w 3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9">
                  <a:moveTo>
                    <a:pt x="0" y="1"/>
                  </a:moveTo>
                  <a:lnTo>
                    <a:pt x="30" y="0"/>
                  </a:lnTo>
                  <a:lnTo>
                    <a:pt x="18" y="18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0" name="Freeform 362"/>
            <p:cNvSpPr>
              <a:spLocks/>
            </p:cNvSpPr>
            <p:nvPr/>
          </p:nvSpPr>
          <p:spPr bwMode="auto">
            <a:xfrm>
              <a:off x="3612" y="3461"/>
              <a:ext cx="196" cy="66"/>
            </a:xfrm>
            <a:custGeom>
              <a:avLst/>
              <a:gdLst>
                <a:gd name="T0" fmla="*/ 0 w 196"/>
                <a:gd name="T1" fmla="*/ 6 h 66"/>
                <a:gd name="T2" fmla="*/ 4 w 196"/>
                <a:gd name="T3" fmla="*/ 0 h 66"/>
                <a:gd name="T4" fmla="*/ 195 w 196"/>
                <a:gd name="T5" fmla="*/ 59 h 66"/>
                <a:gd name="T6" fmla="*/ 191 w 196"/>
                <a:gd name="T7" fmla="*/ 65 h 66"/>
                <a:gd name="T8" fmla="*/ 0 w 196"/>
                <a:gd name="T9" fmla="*/ 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66"/>
                <a:gd name="T17" fmla="*/ 196 w 19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66">
                  <a:moveTo>
                    <a:pt x="0" y="6"/>
                  </a:moveTo>
                  <a:lnTo>
                    <a:pt x="4" y="0"/>
                  </a:lnTo>
                  <a:lnTo>
                    <a:pt x="195" y="59"/>
                  </a:lnTo>
                  <a:lnTo>
                    <a:pt x="191" y="65"/>
                  </a:lnTo>
                  <a:lnTo>
                    <a:pt x="0" y="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1" name="Freeform 363"/>
            <p:cNvSpPr>
              <a:spLocks/>
            </p:cNvSpPr>
            <p:nvPr/>
          </p:nvSpPr>
          <p:spPr bwMode="auto">
            <a:xfrm>
              <a:off x="3297" y="1613"/>
              <a:ext cx="1952" cy="1815"/>
            </a:xfrm>
            <a:custGeom>
              <a:avLst/>
              <a:gdLst>
                <a:gd name="T0" fmla="*/ 0 w 1952"/>
                <a:gd name="T1" fmla="*/ 474 h 1815"/>
                <a:gd name="T2" fmla="*/ 2 w 1952"/>
                <a:gd name="T3" fmla="*/ 388 h 1815"/>
                <a:gd name="T4" fmla="*/ 19 w 1952"/>
                <a:gd name="T5" fmla="*/ 185 h 1815"/>
                <a:gd name="T6" fmla="*/ 35 w 1952"/>
                <a:gd name="T7" fmla="*/ 98 h 1815"/>
                <a:gd name="T8" fmla="*/ 74 w 1952"/>
                <a:gd name="T9" fmla="*/ 5 h 1815"/>
                <a:gd name="T10" fmla="*/ 113 w 1952"/>
                <a:gd name="T11" fmla="*/ 0 h 1815"/>
                <a:gd name="T12" fmla="*/ 152 w 1952"/>
                <a:gd name="T13" fmla="*/ 157 h 1815"/>
                <a:gd name="T14" fmla="*/ 192 w 1952"/>
                <a:gd name="T15" fmla="*/ 372 h 1815"/>
                <a:gd name="T16" fmla="*/ 231 w 1952"/>
                <a:gd name="T17" fmla="*/ 536 h 1815"/>
                <a:gd name="T18" fmla="*/ 271 w 1952"/>
                <a:gd name="T19" fmla="*/ 788 h 1815"/>
                <a:gd name="T20" fmla="*/ 310 w 1952"/>
                <a:gd name="T21" fmla="*/ 1027 h 1815"/>
                <a:gd name="T22" fmla="*/ 348 w 1952"/>
                <a:gd name="T23" fmla="*/ 1164 h 1815"/>
                <a:gd name="T24" fmla="*/ 388 w 1952"/>
                <a:gd name="T25" fmla="*/ 1226 h 1815"/>
                <a:gd name="T26" fmla="*/ 427 w 1952"/>
                <a:gd name="T27" fmla="*/ 1305 h 1815"/>
                <a:gd name="T28" fmla="*/ 467 w 1952"/>
                <a:gd name="T29" fmla="*/ 1438 h 1815"/>
                <a:gd name="T30" fmla="*/ 505 w 1952"/>
                <a:gd name="T31" fmla="*/ 1384 h 1815"/>
                <a:gd name="T32" fmla="*/ 545 w 1952"/>
                <a:gd name="T33" fmla="*/ 1455 h 1815"/>
                <a:gd name="T34" fmla="*/ 585 w 1952"/>
                <a:gd name="T35" fmla="*/ 1553 h 1815"/>
                <a:gd name="T36" fmla="*/ 623 w 1952"/>
                <a:gd name="T37" fmla="*/ 1537 h 1815"/>
                <a:gd name="T38" fmla="*/ 663 w 1952"/>
                <a:gd name="T39" fmla="*/ 1542 h 1815"/>
                <a:gd name="T40" fmla="*/ 701 w 1952"/>
                <a:gd name="T41" fmla="*/ 1659 h 1815"/>
                <a:gd name="T42" fmla="*/ 741 w 1952"/>
                <a:gd name="T43" fmla="*/ 1601 h 1815"/>
                <a:gd name="T44" fmla="*/ 781 w 1952"/>
                <a:gd name="T45" fmla="*/ 1625 h 1815"/>
                <a:gd name="T46" fmla="*/ 820 w 1952"/>
                <a:gd name="T47" fmla="*/ 1631 h 1815"/>
                <a:gd name="T48" fmla="*/ 860 w 1952"/>
                <a:gd name="T49" fmla="*/ 1595 h 1815"/>
                <a:gd name="T50" fmla="*/ 898 w 1952"/>
                <a:gd name="T51" fmla="*/ 1646 h 1815"/>
                <a:gd name="T52" fmla="*/ 938 w 1952"/>
                <a:gd name="T53" fmla="*/ 1679 h 1815"/>
                <a:gd name="T54" fmla="*/ 976 w 1952"/>
                <a:gd name="T55" fmla="*/ 1681 h 1815"/>
                <a:gd name="T56" fmla="*/ 1016 w 1952"/>
                <a:gd name="T57" fmla="*/ 1712 h 1815"/>
                <a:gd name="T58" fmla="*/ 1094 w 1952"/>
                <a:gd name="T59" fmla="*/ 1718 h 1815"/>
                <a:gd name="T60" fmla="*/ 1172 w 1952"/>
                <a:gd name="T61" fmla="*/ 1761 h 1815"/>
                <a:gd name="T62" fmla="*/ 1251 w 1952"/>
                <a:gd name="T63" fmla="*/ 1705 h 1815"/>
                <a:gd name="T64" fmla="*/ 1330 w 1952"/>
                <a:gd name="T65" fmla="*/ 1724 h 1815"/>
                <a:gd name="T66" fmla="*/ 1409 w 1952"/>
                <a:gd name="T67" fmla="*/ 1769 h 1815"/>
                <a:gd name="T68" fmla="*/ 1487 w 1952"/>
                <a:gd name="T69" fmla="*/ 1743 h 1815"/>
                <a:gd name="T70" fmla="*/ 1565 w 1952"/>
                <a:gd name="T71" fmla="*/ 1701 h 1815"/>
                <a:gd name="T72" fmla="*/ 1644 w 1952"/>
                <a:gd name="T73" fmla="*/ 1695 h 1815"/>
                <a:gd name="T74" fmla="*/ 1722 w 1952"/>
                <a:gd name="T75" fmla="*/ 1782 h 1815"/>
                <a:gd name="T76" fmla="*/ 1800 w 1952"/>
                <a:gd name="T77" fmla="*/ 1796 h 1815"/>
                <a:gd name="T78" fmla="*/ 1880 w 1952"/>
                <a:gd name="T79" fmla="*/ 1809 h 1815"/>
                <a:gd name="T80" fmla="*/ 1951 w 1952"/>
                <a:gd name="T81" fmla="*/ 1760 h 1815"/>
                <a:gd name="T82" fmla="*/ 1951 w 1952"/>
                <a:gd name="T83" fmla="*/ 1814 h 18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2"/>
                <a:gd name="T127" fmla="*/ 0 h 1815"/>
                <a:gd name="T128" fmla="*/ 1952 w 1952"/>
                <a:gd name="T129" fmla="*/ 1815 h 18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2" h="1815">
                  <a:moveTo>
                    <a:pt x="0" y="474"/>
                  </a:moveTo>
                  <a:lnTo>
                    <a:pt x="2" y="388"/>
                  </a:lnTo>
                  <a:lnTo>
                    <a:pt x="19" y="185"/>
                  </a:lnTo>
                  <a:lnTo>
                    <a:pt x="35" y="98"/>
                  </a:lnTo>
                  <a:lnTo>
                    <a:pt x="74" y="5"/>
                  </a:lnTo>
                  <a:lnTo>
                    <a:pt x="113" y="0"/>
                  </a:lnTo>
                  <a:lnTo>
                    <a:pt x="152" y="157"/>
                  </a:lnTo>
                  <a:lnTo>
                    <a:pt x="192" y="372"/>
                  </a:lnTo>
                  <a:lnTo>
                    <a:pt x="231" y="536"/>
                  </a:lnTo>
                  <a:lnTo>
                    <a:pt x="271" y="788"/>
                  </a:lnTo>
                  <a:lnTo>
                    <a:pt x="310" y="1027"/>
                  </a:lnTo>
                  <a:lnTo>
                    <a:pt x="348" y="1164"/>
                  </a:lnTo>
                  <a:lnTo>
                    <a:pt x="388" y="1226"/>
                  </a:lnTo>
                  <a:lnTo>
                    <a:pt x="427" y="1305"/>
                  </a:lnTo>
                  <a:lnTo>
                    <a:pt x="467" y="1438"/>
                  </a:lnTo>
                  <a:lnTo>
                    <a:pt x="505" y="1384"/>
                  </a:lnTo>
                  <a:lnTo>
                    <a:pt x="545" y="1455"/>
                  </a:lnTo>
                  <a:lnTo>
                    <a:pt x="585" y="1553"/>
                  </a:lnTo>
                  <a:lnTo>
                    <a:pt x="623" y="1537"/>
                  </a:lnTo>
                  <a:lnTo>
                    <a:pt x="663" y="1542"/>
                  </a:lnTo>
                  <a:lnTo>
                    <a:pt x="701" y="1659"/>
                  </a:lnTo>
                  <a:lnTo>
                    <a:pt x="741" y="1601"/>
                  </a:lnTo>
                  <a:lnTo>
                    <a:pt x="781" y="1625"/>
                  </a:lnTo>
                  <a:lnTo>
                    <a:pt x="820" y="1631"/>
                  </a:lnTo>
                  <a:lnTo>
                    <a:pt x="860" y="1595"/>
                  </a:lnTo>
                  <a:lnTo>
                    <a:pt x="898" y="1646"/>
                  </a:lnTo>
                  <a:lnTo>
                    <a:pt x="938" y="1679"/>
                  </a:lnTo>
                  <a:lnTo>
                    <a:pt x="976" y="1681"/>
                  </a:lnTo>
                  <a:lnTo>
                    <a:pt x="1016" y="1712"/>
                  </a:lnTo>
                  <a:lnTo>
                    <a:pt x="1094" y="1718"/>
                  </a:lnTo>
                  <a:lnTo>
                    <a:pt x="1172" y="1761"/>
                  </a:lnTo>
                  <a:lnTo>
                    <a:pt x="1251" y="1705"/>
                  </a:lnTo>
                  <a:lnTo>
                    <a:pt x="1330" y="1724"/>
                  </a:lnTo>
                  <a:lnTo>
                    <a:pt x="1409" y="1769"/>
                  </a:lnTo>
                  <a:lnTo>
                    <a:pt x="1487" y="1743"/>
                  </a:lnTo>
                  <a:lnTo>
                    <a:pt x="1565" y="1701"/>
                  </a:lnTo>
                  <a:lnTo>
                    <a:pt x="1644" y="1695"/>
                  </a:lnTo>
                  <a:lnTo>
                    <a:pt x="1722" y="1782"/>
                  </a:lnTo>
                  <a:lnTo>
                    <a:pt x="1800" y="1796"/>
                  </a:lnTo>
                  <a:lnTo>
                    <a:pt x="1880" y="1809"/>
                  </a:lnTo>
                  <a:lnTo>
                    <a:pt x="1951" y="1760"/>
                  </a:lnTo>
                  <a:lnTo>
                    <a:pt x="1951" y="1814"/>
                  </a:lnTo>
                </a:path>
              </a:pathLst>
            </a:custGeom>
            <a:noFill/>
            <a:ln w="12699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2" name="Oval 364"/>
            <p:cNvSpPr>
              <a:spLocks noChangeArrowheads="1"/>
            </p:cNvSpPr>
            <p:nvPr/>
          </p:nvSpPr>
          <p:spPr bwMode="auto">
            <a:xfrm>
              <a:off x="3279" y="2072"/>
              <a:ext cx="26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3" name="Oval 365"/>
            <p:cNvSpPr>
              <a:spLocks noChangeArrowheads="1"/>
            </p:cNvSpPr>
            <p:nvPr/>
          </p:nvSpPr>
          <p:spPr bwMode="auto">
            <a:xfrm>
              <a:off x="3281" y="1985"/>
              <a:ext cx="26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4" name="Oval 366"/>
            <p:cNvSpPr>
              <a:spLocks noChangeArrowheads="1"/>
            </p:cNvSpPr>
            <p:nvPr/>
          </p:nvSpPr>
          <p:spPr bwMode="auto">
            <a:xfrm>
              <a:off x="3297" y="1780"/>
              <a:ext cx="27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5" name="Oval 367"/>
            <p:cNvSpPr>
              <a:spLocks noChangeArrowheads="1"/>
            </p:cNvSpPr>
            <p:nvPr/>
          </p:nvSpPr>
          <p:spPr bwMode="auto">
            <a:xfrm>
              <a:off x="3315" y="1694"/>
              <a:ext cx="25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6" name="Oval 368"/>
            <p:cNvSpPr>
              <a:spLocks noChangeArrowheads="1"/>
            </p:cNvSpPr>
            <p:nvPr/>
          </p:nvSpPr>
          <p:spPr bwMode="auto">
            <a:xfrm>
              <a:off x="3353" y="1600"/>
              <a:ext cx="26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7" name="Oval 369"/>
            <p:cNvSpPr>
              <a:spLocks noChangeArrowheads="1"/>
            </p:cNvSpPr>
            <p:nvPr/>
          </p:nvSpPr>
          <p:spPr bwMode="auto">
            <a:xfrm>
              <a:off x="3393" y="1595"/>
              <a:ext cx="27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8" name="Oval 370"/>
            <p:cNvSpPr>
              <a:spLocks noChangeArrowheads="1"/>
            </p:cNvSpPr>
            <p:nvPr/>
          </p:nvSpPr>
          <p:spPr bwMode="auto">
            <a:xfrm>
              <a:off x="3431" y="1753"/>
              <a:ext cx="28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9" name="Oval 371"/>
            <p:cNvSpPr>
              <a:spLocks noChangeArrowheads="1"/>
            </p:cNvSpPr>
            <p:nvPr/>
          </p:nvSpPr>
          <p:spPr bwMode="auto">
            <a:xfrm>
              <a:off x="3471" y="1969"/>
              <a:ext cx="28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0" name="Oval 372"/>
            <p:cNvSpPr>
              <a:spLocks noChangeArrowheads="1"/>
            </p:cNvSpPr>
            <p:nvPr/>
          </p:nvSpPr>
          <p:spPr bwMode="auto">
            <a:xfrm>
              <a:off x="3511" y="2134"/>
              <a:ext cx="26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1" name="Oval 373"/>
            <p:cNvSpPr>
              <a:spLocks noChangeArrowheads="1"/>
            </p:cNvSpPr>
            <p:nvPr/>
          </p:nvSpPr>
          <p:spPr bwMode="auto">
            <a:xfrm>
              <a:off x="3551" y="2387"/>
              <a:ext cx="26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2" name="Oval 374"/>
            <p:cNvSpPr>
              <a:spLocks noChangeArrowheads="1"/>
            </p:cNvSpPr>
            <p:nvPr/>
          </p:nvSpPr>
          <p:spPr bwMode="auto">
            <a:xfrm>
              <a:off x="3591" y="2627"/>
              <a:ext cx="26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3" name="Oval 375"/>
            <p:cNvSpPr>
              <a:spLocks noChangeArrowheads="1"/>
            </p:cNvSpPr>
            <p:nvPr/>
          </p:nvSpPr>
          <p:spPr bwMode="auto">
            <a:xfrm>
              <a:off x="3629" y="2765"/>
              <a:ext cx="26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4" name="Oval 376"/>
            <p:cNvSpPr>
              <a:spLocks noChangeArrowheads="1"/>
            </p:cNvSpPr>
            <p:nvPr/>
          </p:nvSpPr>
          <p:spPr bwMode="auto">
            <a:xfrm>
              <a:off x="3669" y="2828"/>
              <a:ext cx="27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5" name="Oval 377"/>
            <p:cNvSpPr>
              <a:spLocks noChangeArrowheads="1"/>
            </p:cNvSpPr>
            <p:nvPr/>
          </p:nvSpPr>
          <p:spPr bwMode="auto">
            <a:xfrm>
              <a:off x="3708" y="2907"/>
              <a:ext cx="27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6" name="Oval 378"/>
            <p:cNvSpPr>
              <a:spLocks noChangeArrowheads="1"/>
            </p:cNvSpPr>
            <p:nvPr/>
          </p:nvSpPr>
          <p:spPr bwMode="auto">
            <a:xfrm>
              <a:off x="3748" y="3040"/>
              <a:ext cx="27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7" name="Oval 379"/>
            <p:cNvSpPr>
              <a:spLocks noChangeArrowheads="1"/>
            </p:cNvSpPr>
            <p:nvPr/>
          </p:nvSpPr>
          <p:spPr bwMode="auto">
            <a:xfrm>
              <a:off x="3787" y="2987"/>
              <a:ext cx="26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8" name="Oval 380"/>
            <p:cNvSpPr>
              <a:spLocks noChangeArrowheads="1"/>
            </p:cNvSpPr>
            <p:nvPr/>
          </p:nvSpPr>
          <p:spPr bwMode="auto">
            <a:xfrm>
              <a:off x="3827" y="3058"/>
              <a:ext cx="26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9" name="Oval 381"/>
            <p:cNvSpPr>
              <a:spLocks noChangeArrowheads="1"/>
            </p:cNvSpPr>
            <p:nvPr/>
          </p:nvSpPr>
          <p:spPr bwMode="auto">
            <a:xfrm>
              <a:off x="3867" y="3156"/>
              <a:ext cx="26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0" name="Oval 382"/>
            <p:cNvSpPr>
              <a:spLocks noChangeArrowheads="1"/>
            </p:cNvSpPr>
            <p:nvPr/>
          </p:nvSpPr>
          <p:spPr bwMode="auto">
            <a:xfrm>
              <a:off x="3905" y="3140"/>
              <a:ext cx="26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1" name="Oval 383"/>
            <p:cNvSpPr>
              <a:spLocks noChangeArrowheads="1"/>
            </p:cNvSpPr>
            <p:nvPr/>
          </p:nvSpPr>
          <p:spPr bwMode="auto">
            <a:xfrm>
              <a:off x="3945" y="3146"/>
              <a:ext cx="26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2" name="Oval 384"/>
            <p:cNvSpPr>
              <a:spLocks noChangeArrowheads="1"/>
            </p:cNvSpPr>
            <p:nvPr/>
          </p:nvSpPr>
          <p:spPr bwMode="auto">
            <a:xfrm>
              <a:off x="3984" y="3263"/>
              <a:ext cx="27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3" name="Oval 385"/>
            <p:cNvSpPr>
              <a:spLocks noChangeArrowheads="1"/>
            </p:cNvSpPr>
            <p:nvPr/>
          </p:nvSpPr>
          <p:spPr bwMode="auto">
            <a:xfrm>
              <a:off x="4024" y="3205"/>
              <a:ext cx="27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4" name="Oval 386"/>
            <p:cNvSpPr>
              <a:spLocks noChangeArrowheads="1"/>
            </p:cNvSpPr>
            <p:nvPr/>
          </p:nvSpPr>
          <p:spPr bwMode="auto">
            <a:xfrm>
              <a:off x="4064" y="3229"/>
              <a:ext cx="27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5" name="Oval 387"/>
            <p:cNvSpPr>
              <a:spLocks noChangeArrowheads="1"/>
            </p:cNvSpPr>
            <p:nvPr/>
          </p:nvSpPr>
          <p:spPr bwMode="auto">
            <a:xfrm>
              <a:off x="4103" y="3235"/>
              <a:ext cx="26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6" name="Oval 388"/>
            <p:cNvSpPr>
              <a:spLocks noChangeArrowheads="1"/>
            </p:cNvSpPr>
            <p:nvPr/>
          </p:nvSpPr>
          <p:spPr bwMode="auto">
            <a:xfrm>
              <a:off x="4143" y="3198"/>
              <a:ext cx="26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7" name="Oval 389"/>
            <p:cNvSpPr>
              <a:spLocks noChangeArrowheads="1"/>
            </p:cNvSpPr>
            <p:nvPr/>
          </p:nvSpPr>
          <p:spPr bwMode="auto">
            <a:xfrm>
              <a:off x="4181" y="3250"/>
              <a:ext cx="27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8" name="Oval 390"/>
            <p:cNvSpPr>
              <a:spLocks noChangeArrowheads="1"/>
            </p:cNvSpPr>
            <p:nvPr/>
          </p:nvSpPr>
          <p:spPr bwMode="auto">
            <a:xfrm>
              <a:off x="4221" y="3282"/>
              <a:ext cx="27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9" name="Oval 391"/>
            <p:cNvSpPr>
              <a:spLocks noChangeArrowheads="1"/>
            </p:cNvSpPr>
            <p:nvPr/>
          </p:nvSpPr>
          <p:spPr bwMode="auto">
            <a:xfrm>
              <a:off x="4260" y="3285"/>
              <a:ext cx="27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0" name="Oval 392"/>
            <p:cNvSpPr>
              <a:spLocks noChangeArrowheads="1"/>
            </p:cNvSpPr>
            <p:nvPr/>
          </p:nvSpPr>
          <p:spPr bwMode="auto">
            <a:xfrm>
              <a:off x="4300" y="3316"/>
              <a:ext cx="27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1" name="Oval 393"/>
            <p:cNvSpPr>
              <a:spLocks noChangeArrowheads="1"/>
            </p:cNvSpPr>
            <p:nvPr/>
          </p:nvSpPr>
          <p:spPr bwMode="auto">
            <a:xfrm>
              <a:off x="4379" y="3322"/>
              <a:ext cx="26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2" name="Oval 394"/>
            <p:cNvSpPr>
              <a:spLocks noChangeArrowheads="1"/>
            </p:cNvSpPr>
            <p:nvPr/>
          </p:nvSpPr>
          <p:spPr bwMode="auto">
            <a:xfrm>
              <a:off x="4457" y="3365"/>
              <a:ext cx="27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3" name="Oval 395"/>
            <p:cNvSpPr>
              <a:spLocks noChangeArrowheads="1"/>
            </p:cNvSpPr>
            <p:nvPr/>
          </p:nvSpPr>
          <p:spPr bwMode="auto">
            <a:xfrm>
              <a:off x="4536" y="3308"/>
              <a:ext cx="27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4" name="Oval 396"/>
            <p:cNvSpPr>
              <a:spLocks noChangeArrowheads="1"/>
            </p:cNvSpPr>
            <p:nvPr/>
          </p:nvSpPr>
          <p:spPr bwMode="auto">
            <a:xfrm>
              <a:off x="4616" y="3329"/>
              <a:ext cx="27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5" name="Oval 397"/>
            <p:cNvSpPr>
              <a:spLocks noChangeArrowheads="1"/>
            </p:cNvSpPr>
            <p:nvPr/>
          </p:nvSpPr>
          <p:spPr bwMode="auto">
            <a:xfrm>
              <a:off x="4695" y="3374"/>
              <a:ext cx="26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6" name="Oval 398"/>
            <p:cNvSpPr>
              <a:spLocks noChangeArrowheads="1"/>
            </p:cNvSpPr>
            <p:nvPr/>
          </p:nvSpPr>
          <p:spPr bwMode="auto">
            <a:xfrm>
              <a:off x="4775" y="3348"/>
              <a:ext cx="25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7" name="Oval 399"/>
            <p:cNvSpPr>
              <a:spLocks noChangeArrowheads="1"/>
            </p:cNvSpPr>
            <p:nvPr/>
          </p:nvSpPr>
          <p:spPr bwMode="auto">
            <a:xfrm>
              <a:off x="4852" y="3305"/>
              <a:ext cx="27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8" name="Oval 400"/>
            <p:cNvSpPr>
              <a:spLocks noChangeArrowheads="1"/>
            </p:cNvSpPr>
            <p:nvPr/>
          </p:nvSpPr>
          <p:spPr bwMode="auto">
            <a:xfrm>
              <a:off x="4931" y="3299"/>
              <a:ext cx="26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9" name="Oval 401"/>
            <p:cNvSpPr>
              <a:spLocks noChangeArrowheads="1"/>
            </p:cNvSpPr>
            <p:nvPr/>
          </p:nvSpPr>
          <p:spPr bwMode="auto">
            <a:xfrm>
              <a:off x="5009" y="3387"/>
              <a:ext cx="27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0" name="Oval 402"/>
            <p:cNvSpPr>
              <a:spLocks noChangeArrowheads="1"/>
            </p:cNvSpPr>
            <p:nvPr/>
          </p:nvSpPr>
          <p:spPr bwMode="auto">
            <a:xfrm>
              <a:off x="5088" y="3401"/>
              <a:ext cx="27" cy="27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1" name="Oval 403"/>
            <p:cNvSpPr>
              <a:spLocks noChangeArrowheads="1"/>
            </p:cNvSpPr>
            <p:nvPr/>
          </p:nvSpPr>
          <p:spPr bwMode="auto">
            <a:xfrm>
              <a:off x="5168" y="3414"/>
              <a:ext cx="27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2" name="Oval 404"/>
            <p:cNvSpPr>
              <a:spLocks noChangeArrowheads="1"/>
            </p:cNvSpPr>
            <p:nvPr/>
          </p:nvSpPr>
          <p:spPr bwMode="auto">
            <a:xfrm>
              <a:off x="5240" y="3365"/>
              <a:ext cx="27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3" name="Oval 405"/>
            <p:cNvSpPr>
              <a:spLocks noChangeArrowheads="1"/>
            </p:cNvSpPr>
            <p:nvPr/>
          </p:nvSpPr>
          <p:spPr bwMode="auto">
            <a:xfrm>
              <a:off x="5240" y="3419"/>
              <a:ext cx="27" cy="26"/>
            </a:xfrm>
            <a:prstGeom prst="ellipse">
              <a:avLst/>
            </a:prstGeom>
            <a:solidFill>
              <a:srgbClr val="FF0000"/>
            </a:solidFill>
            <a:ln w="12699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4" name="Freeform 406"/>
            <p:cNvSpPr>
              <a:spLocks/>
            </p:cNvSpPr>
            <p:nvPr/>
          </p:nvSpPr>
          <p:spPr bwMode="auto">
            <a:xfrm>
              <a:off x="3297" y="1598"/>
              <a:ext cx="1962" cy="1794"/>
            </a:xfrm>
            <a:custGeom>
              <a:avLst/>
              <a:gdLst>
                <a:gd name="T0" fmla="*/ 0 w 1962"/>
                <a:gd name="T1" fmla="*/ 446 h 1794"/>
                <a:gd name="T2" fmla="*/ 2 w 1962"/>
                <a:gd name="T3" fmla="*/ 418 h 1794"/>
                <a:gd name="T4" fmla="*/ 19 w 1962"/>
                <a:gd name="T5" fmla="*/ 242 h 1794"/>
                <a:gd name="T6" fmla="*/ 35 w 1962"/>
                <a:gd name="T7" fmla="*/ 118 h 1794"/>
                <a:gd name="T8" fmla="*/ 74 w 1962"/>
                <a:gd name="T9" fmla="*/ 15 h 1794"/>
                <a:gd name="T10" fmla="*/ 114 w 1962"/>
                <a:gd name="T11" fmla="*/ 0 h 1794"/>
                <a:gd name="T12" fmla="*/ 153 w 1962"/>
                <a:gd name="T13" fmla="*/ 105 h 1794"/>
                <a:gd name="T14" fmla="*/ 193 w 1962"/>
                <a:gd name="T15" fmla="*/ 372 h 1794"/>
                <a:gd name="T16" fmla="*/ 232 w 1962"/>
                <a:gd name="T17" fmla="*/ 640 h 1794"/>
                <a:gd name="T18" fmla="*/ 272 w 1962"/>
                <a:gd name="T19" fmla="*/ 857 h 1794"/>
                <a:gd name="T20" fmla="*/ 312 w 1962"/>
                <a:gd name="T21" fmla="*/ 1020 h 1794"/>
                <a:gd name="T22" fmla="*/ 350 w 1962"/>
                <a:gd name="T23" fmla="*/ 1141 h 1794"/>
                <a:gd name="T24" fmla="*/ 390 w 1962"/>
                <a:gd name="T25" fmla="*/ 1238 h 1794"/>
                <a:gd name="T26" fmla="*/ 429 w 1962"/>
                <a:gd name="T27" fmla="*/ 1314 h 1794"/>
                <a:gd name="T28" fmla="*/ 469 w 1962"/>
                <a:gd name="T29" fmla="*/ 1380 h 1794"/>
                <a:gd name="T30" fmla="*/ 508 w 1962"/>
                <a:gd name="T31" fmla="*/ 1434 h 1794"/>
                <a:gd name="T32" fmla="*/ 548 w 1962"/>
                <a:gd name="T33" fmla="*/ 1481 h 1794"/>
                <a:gd name="T34" fmla="*/ 588 w 1962"/>
                <a:gd name="T35" fmla="*/ 1521 h 1794"/>
                <a:gd name="T36" fmla="*/ 626 w 1962"/>
                <a:gd name="T37" fmla="*/ 1553 h 1794"/>
                <a:gd name="T38" fmla="*/ 666 w 1962"/>
                <a:gd name="T39" fmla="*/ 1583 h 1794"/>
                <a:gd name="T40" fmla="*/ 705 w 1962"/>
                <a:gd name="T41" fmla="*/ 1608 h 1794"/>
                <a:gd name="T42" fmla="*/ 745 w 1962"/>
                <a:gd name="T43" fmla="*/ 1631 h 1794"/>
                <a:gd name="T44" fmla="*/ 785 w 1962"/>
                <a:gd name="T45" fmla="*/ 1650 h 1794"/>
                <a:gd name="T46" fmla="*/ 824 w 1962"/>
                <a:gd name="T47" fmla="*/ 1667 h 1794"/>
                <a:gd name="T48" fmla="*/ 864 w 1962"/>
                <a:gd name="T49" fmla="*/ 1681 h 1794"/>
                <a:gd name="T50" fmla="*/ 903 w 1962"/>
                <a:gd name="T51" fmla="*/ 1694 h 1794"/>
                <a:gd name="T52" fmla="*/ 943 w 1962"/>
                <a:gd name="T53" fmla="*/ 1706 h 1794"/>
                <a:gd name="T54" fmla="*/ 981 w 1962"/>
                <a:gd name="T55" fmla="*/ 1715 h 1794"/>
                <a:gd name="T56" fmla="*/ 1021 w 1962"/>
                <a:gd name="T57" fmla="*/ 1724 h 1794"/>
                <a:gd name="T58" fmla="*/ 1100 w 1962"/>
                <a:gd name="T59" fmla="*/ 1739 h 1794"/>
                <a:gd name="T60" fmla="*/ 1178 w 1962"/>
                <a:gd name="T61" fmla="*/ 1750 h 1794"/>
                <a:gd name="T62" fmla="*/ 1257 w 1962"/>
                <a:gd name="T63" fmla="*/ 1759 h 1794"/>
                <a:gd name="T64" fmla="*/ 1337 w 1962"/>
                <a:gd name="T65" fmla="*/ 1767 h 1794"/>
                <a:gd name="T66" fmla="*/ 1416 w 1962"/>
                <a:gd name="T67" fmla="*/ 1773 h 1794"/>
                <a:gd name="T68" fmla="*/ 1495 w 1962"/>
                <a:gd name="T69" fmla="*/ 1777 h 1794"/>
                <a:gd name="T70" fmla="*/ 1573 w 1962"/>
                <a:gd name="T71" fmla="*/ 1781 h 1794"/>
                <a:gd name="T72" fmla="*/ 1652 w 1962"/>
                <a:gd name="T73" fmla="*/ 1785 h 1794"/>
                <a:gd name="T74" fmla="*/ 1731 w 1962"/>
                <a:gd name="T75" fmla="*/ 1788 h 1794"/>
                <a:gd name="T76" fmla="*/ 1809 w 1962"/>
                <a:gd name="T77" fmla="*/ 1789 h 1794"/>
                <a:gd name="T78" fmla="*/ 1890 w 1962"/>
                <a:gd name="T79" fmla="*/ 1791 h 1794"/>
                <a:gd name="T80" fmla="*/ 1961 w 1962"/>
                <a:gd name="T81" fmla="*/ 1793 h 17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2"/>
                <a:gd name="T124" fmla="*/ 0 h 1794"/>
                <a:gd name="T125" fmla="*/ 1962 w 1962"/>
                <a:gd name="T126" fmla="*/ 1794 h 17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2" h="1794">
                  <a:moveTo>
                    <a:pt x="0" y="446"/>
                  </a:moveTo>
                  <a:lnTo>
                    <a:pt x="2" y="418"/>
                  </a:lnTo>
                  <a:lnTo>
                    <a:pt x="19" y="242"/>
                  </a:lnTo>
                  <a:lnTo>
                    <a:pt x="35" y="118"/>
                  </a:lnTo>
                  <a:lnTo>
                    <a:pt x="74" y="15"/>
                  </a:lnTo>
                  <a:lnTo>
                    <a:pt x="114" y="0"/>
                  </a:lnTo>
                  <a:lnTo>
                    <a:pt x="153" y="105"/>
                  </a:lnTo>
                  <a:lnTo>
                    <a:pt x="193" y="372"/>
                  </a:lnTo>
                  <a:lnTo>
                    <a:pt x="232" y="640"/>
                  </a:lnTo>
                  <a:lnTo>
                    <a:pt x="272" y="857"/>
                  </a:lnTo>
                  <a:lnTo>
                    <a:pt x="312" y="1020"/>
                  </a:lnTo>
                  <a:lnTo>
                    <a:pt x="350" y="1141"/>
                  </a:lnTo>
                  <a:lnTo>
                    <a:pt x="390" y="1238"/>
                  </a:lnTo>
                  <a:lnTo>
                    <a:pt x="429" y="1314"/>
                  </a:lnTo>
                  <a:lnTo>
                    <a:pt x="469" y="1380"/>
                  </a:lnTo>
                  <a:lnTo>
                    <a:pt x="508" y="1434"/>
                  </a:lnTo>
                  <a:lnTo>
                    <a:pt x="548" y="1481"/>
                  </a:lnTo>
                  <a:lnTo>
                    <a:pt x="588" y="1521"/>
                  </a:lnTo>
                  <a:lnTo>
                    <a:pt x="626" y="1553"/>
                  </a:lnTo>
                  <a:lnTo>
                    <a:pt x="666" y="1583"/>
                  </a:lnTo>
                  <a:lnTo>
                    <a:pt x="705" y="1608"/>
                  </a:lnTo>
                  <a:lnTo>
                    <a:pt x="745" y="1631"/>
                  </a:lnTo>
                  <a:lnTo>
                    <a:pt x="785" y="1650"/>
                  </a:lnTo>
                  <a:lnTo>
                    <a:pt x="824" y="1667"/>
                  </a:lnTo>
                  <a:lnTo>
                    <a:pt x="864" y="1681"/>
                  </a:lnTo>
                  <a:lnTo>
                    <a:pt x="903" y="1694"/>
                  </a:lnTo>
                  <a:lnTo>
                    <a:pt x="943" y="1706"/>
                  </a:lnTo>
                  <a:lnTo>
                    <a:pt x="981" y="1715"/>
                  </a:lnTo>
                  <a:lnTo>
                    <a:pt x="1021" y="1724"/>
                  </a:lnTo>
                  <a:lnTo>
                    <a:pt x="1100" y="1739"/>
                  </a:lnTo>
                  <a:lnTo>
                    <a:pt x="1178" y="1750"/>
                  </a:lnTo>
                  <a:lnTo>
                    <a:pt x="1257" y="1759"/>
                  </a:lnTo>
                  <a:lnTo>
                    <a:pt x="1337" y="1767"/>
                  </a:lnTo>
                  <a:lnTo>
                    <a:pt x="1416" y="1773"/>
                  </a:lnTo>
                  <a:lnTo>
                    <a:pt x="1495" y="1777"/>
                  </a:lnTo>
                  <a:lnTo>
                    <a:pt x="1573" y="1781"/>
                  </a:lnTo>
                  <a:lnTo>
                    <a:pt x="1652" y="1785"/>
                  </a:lnTo>
                  <a:lnTo>
                    <a:pt x="1731" y="1788"/>
                  </a:lnTo>
                  <a:lnTo>
                    <a:pt x="1809" y="1789"/>
                  </a:lnTo>
                  <a:lnTo>
                    <a:pt x="1890" y="1791"/>
                  </a:lnTo>
                  <a:lnTo>
                    <a:pt x="1961" y="179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5" name="Freeform 407"/>
            <p:cNvSpPr>
              <a:spLocks/>
            </p:cNvSpPr>
            <p:nvPr/>
          </p:nvSpPr>
          <p:spPr bwMode="auto">
            <a:xfrm>
              <a:off x="3297" y="3140"/>
              <a:ext cx="1966" cy="282"/>
            </a:xfrm>
            <a:custGeom>
              <a:avLst/>
              <a:gdLst>
                <a:gd name="T0" fmla="*/ 0 w 1966"/>
                <a:gd name="T1" fmla="*/ 0 h 282"/>
                <a:gd name="T2" fmla="*/ 3 w 1966"/>
                <a:gd name="T3" fmla="*/ 0 h 282"/>
                <a:gd name="T4" fmla="*/ 19 w 1966"/>
                <a:gd name="T5" fmla="*/ 0 h 282"/>
                <a:gd name="T6" fmla="*/ 35 w 1966"/>
                <a:gd name="T7" fmla="*/ 1 h 282"/>
                <a:gd name="T8" fmla="*/ 75 w 1966"/>
                <a:gd name="T9" fmla="*/ 5 h 282"/>
                <a:gd name="T10" fmla="*/ 115 w 1966"/>
                <a:gd name="T11" fmla="*/ 9 h 282"/>
                <a:gd name="T12" fmla="*/ 153 w 1966"/>
                <a:gd name="T13" fmla="*/ 14 h 282"/>
                <a:gd name="T14" fmla="*/ 193 w 1966"/>
                <a:gd name="T15" fmla="*/ 21 h 282"/>
                <a:gd name="T16" fmla="*/ 232 w 1966"/>
                <a:gd name="T17" fmla="*/ 28 h 282"/>
                <a:gd name="T18" fmla="*/ 272 w 1966"/>
                <a:gd name="T19" fmla="*/ 35 h 282"/>
                <a:gd name="T20" fmla="*/ 312 w 1966"/>
                <a:gd name="T21" fmla="*/ 43 h 282"/>
                <a:gd name="T22" fmla="*/ 351 w 1966"/>
                <a:gd name="T23" fmla="*/ 50 h 282"/>
                <a:gd name="T24" fmla="*/ 391 w 1966"/>
                <a:gd name="T25" fmla="*/ 59 h 282"/>
                <a:gd name="T26" fmla="*/ 429 w 1966"/>
                <a:gd name="T27" fmla="*/ 67 h 282"/>
                <a:gd name="T28" fmla="*/ 469 w 1966"/>
                <a:gd name="T29" fmla="*/ 76 h 282"/>
                <a:gd name="T30" fmla="*/ 508 w 1966"/>
                <a:gd name="T31" fmla="*/ 84 h 282"/>
                <a:gd name="T32" fmla="*/ 548 w 1966"/>
                <a:gd name="T33" fmla="*/ 93 h 282"/>
                <a:gd name="T34" fmla="*/ 589 w 1966"/>
                <a:gd name="T35" fmla="*/ 102 h 282"/>
                <a:gd name="T36" fmla="*/ 627 w 1966"/>
                <a:gd name="T37" fmla="*/ 109 h 282"/>
                <a:gd name="T38" fmla="*/ 667 w 1966"/>
                <a:gd name="T39" fmla="*/ 118 h 282"/>
                <a:gd name="T40" fmla="*/ 706 w 1966"/>
                <a:gd name="T41" fmla="*/ 126 h 282"/>
                <a:gd name="T42" fmla="*/ 746 w 1966"/>
                <a:gd name="T43" fmla="*/ 134 h 282"/>
                <a:gd name="T44" fmla="*/ 786 w 1966"/>
                <a:gd name="T45" fmla="*/ 142 h 282"/>
                <a:gd name="T46" fmla="*/ 824 w 1966"/>
                <a:gd name="T47" fmla="*/ 150 h 282"/>
                <a:gd name="T48" fmla="*/ 865 w 1966"/>
                <a:gd name="T49" fmla="*/ 158 h 282"/>
                <a:gd name="T50" fmla="*/ 903 w 1966"/>
                <a:gd name="T51" fmla="*/ 165 h 282"/>
                <a:gd name="T52" fmla="*/ 943 w 1966"/>
                <a:gd name="T53" fmla="*/ 172 h 282"/>
                <a:gd name="T54" fmla="*/ 982 w 1966"/>
                <a:gd name="T55" fmla="*/ 178 h 282"/>
                <a:gd name="T56" fmla="*/ 1022 w 1966"/>
                <a:gd name="T57" fmla="*/ 185 h 282"/>
                <a:gd name="T58" fmla="*/ 1101 w 1966"/>
                <a:gd name="T59" fmla="*/ 197 h 282"/>
                <a:gd name="T60" fmla="*/ 1179 w 1966"/>
                <a:gd name="T61" fmla="*/ 209 h 282"/>
                <a:gd name="T62" fmla="*/ 1258 w 1966"/>
                <a:gd name="T63" fmla="*/ 219 h 282"/>
                <a:gd name="T64" fmla="*/ 1338 w 1966"/>
                <a:gd name="T65" fmla="*/ 230 h 282"/>
                <a:gd name="T66" fmla="*/ 1417 w 1966"/>
                <a:gd name="T67" fmla="*/ 238 h 282"/>
                <a:gd name="T68" fmla="*/ 1496 w 1966"/>
                <a:gd name="T69" fmla="*/ 246 h 282"/>
                <a:gd name="T70" fmla="*/ 1574 w 1966"/>
                <a:gd name="T71" fmla="*/ 254 h 282"/>
                <a:gd name="T72" fmla="*/ 1652 w 1966"/>
                <a:gd name="T73" fmla="*/ 260 h 282"/>
                <a:gd name="T74" fmla="*/ 1731 w 1966"/>
                <a:gd name="T75" fmla="*/ 266 h 282"/>
                <a:gd name="T76" fmla="*/ 1810 w 1966"/>
                <a:gd name="T77" fmla="*/ 272 h 282"/>
                <a:gd name="T78" fmla="*/ 1890 w 1966"/>
                <a:gd name="T79" fmla="*/ 277 h 282"/>
                <a:gd name="T80" fmla="*/ 1965 w 1966"/>
                <a:gd name="T81" fmla="*/ 281 h 2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6"/>
                <a:gd name="T124" fmla="*/ 0 h 282"/>
                <a:gd name="T125" fmla="*/ 1966 w 1966"/>
                <a:gd name="T126" fmla="*/ 282 h 2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6" h="282">
                  <a:moveTo>
                    <a:pt x="0" y="0"/>
                  </a:moveTo>
                  <a:lnTo>
                    <a:pt x="3" y="0"/>
                  </a:lnTo>
                  <a:lnTo>
                    <a:pt x="19" y="0"/>
                  </a:lnTo>
                  <a:lnTo>
                    <a:pt x="35" y="1"/>
                  </a:lnTo>
                  <a:lnTo>
                    <a:pt x="75" y="5"/>
                  </a:lnTo>
                  <a:lnTo>
                    <a:pt x="115" y="9"/>
                  </a:lnTo>
                  <a:lnTo>
                    <a:pt x="153" y="14"/>
                  </a:lnTo>
                  <a:lnTo>
                    <a:pt x="193" y="21"/>
                  </a:lnTo>
                  <a:lnTo>
                    <a:pt x="232" y="28"/>
                  </a:lnTo>
                  <a:lnTo>
                    <a:pt x="272" y="35"/>
                  </a:lnTo>
                  <a:lnTo>
                    <a:pt x="312" y="43"/>
                  </a:lnTo>
                  <a:lnTo>
                    <a:pt x="351" y="50"/>
                  </a:lnTo>
                  <a:lnTo>
                    <a:pt x="391" y="59"/>
                  </a:lnTo>
                  <a:lnTo>
                    <a:pt x="429" y="67"/>
                  </a:lnTo>
                  <a:lnTo>
                    <a:pt x="469" y="76"/>
                  </a:lnTo>
                  <a:lnTo>
                    <a:pt x="508" y="84"/>
                  </a:lnTo>
                  <a:lnTo>
                    <a:pt x="548" y="93"/>
                  </a:lnTo>
                  <a:lnTo>
                    <a:pt x="589" y="102"/>
                  </a:lnTo>
                  <a:lnTo>
                    <a:pt x="627" y="109"/>
                  </a:lnTo>
                  <a:lnTo>
                    <a:pt x="667" y="118"/>
                  </a:lnTo>
                  <a:lnTo>
                    <a:pt x="706" y="126"/>
                  </a:lnTo>
                  <a:lnTo>
                    <a:pt x="746" y="134"/>
                  </a:lnTo>
                  <a:lnTo>
                    <a:pt x="786" y="142"/>
                  </a:lnTo>
                  <a:lnTo>
                    <a:pt x="824" y="150"/>
                  </a:lnTo>
                  <a:lnTo>
                    <a:pt x="865" y="158"/>
                  </a:lnTo>
                  <a:lnTo>
                    <a:pt x="903" y="165"/>
                  </a:lnTo>
                  <a:lnTo>
                    <a:pt x="943" y="172"/>
                  </a:lnTo>
                  <a:lnTo>
                    <a:pt x="982" y="178"/>
                  </a:lnTo>
                  <a:lnTo>
                    <a:pt x="1022" y="185"/>
                  </a:lnTo>
                  <a:lnTo>
                    <a:pt x="1101" y="197"/>
                  </a:lnTo>
                  <a:lnTo>
                    <a:pt x="1179" y="209"/>
                  </a:lnTo>
                  <a:lnTo>
                    <a:pt x="1258" y="219"/>
                  </a:lnTo>
                  <a:lnTo>
                    <a:pt x="1338" y="230"/>
                  </a:lnTo>
                  <a:lnTo>
                    <a:pt x="1417" y="238"/>
                  </a:lnTo>
                  <a:lnTo>
                    <a:pt x="1496" y="246"/>
                  </a:lnTo>
                  <a:lnTo>
                    <a:pt x="1574" y="254"/>
                  </a:lnTo>
                  <a:lnTo>
                    <a:pt x="1652" y="260"/>
                  </a:lnTo>
                  <a:lnTo>
                    <a:pt x="1731" y="266"/>
                  </a:lnTo>
                  <a:lnTo>
                    <a:pt x="1810" y="272"/>
                  </a:lnTo>
                  <a:lnTo>
                    <a:pt x="1890" y="277"/>
                  </a:lnTo>
                  <a:lnTo>
                    <a:pt x="1965" y="28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6" name="Freeform 408"/>
            <p:cNvSpPr>
              <a:spLocks/>
            </p:cNvSpPr>
            <p:nvPr/>
          </p:nvSpPr>
          <p:spPr bwMode="auto">
            <a:xfrm>
              <a:off x="3297" y="3108"/>
              <a:ext cx="1956" cy="326"/>
            </a:xfrm>
            <a:custGeom>
              <a:avLst/>
              <a:gdLst>
                <a:gd name="T0" fmla="*/ 0 w 1956"/>
                <a:gd name="T1" fmla="*/ 74 h 326"/>
                <a:gd name="T2" fmla="*/ 3 w 1956"/>
                <a:gd name="T3" fmla="*/ 74 h 326"/>
                <a:gd name="T4" fmla="*/ 19 w 1956"/>
                <a:gd name="T5" fmla="*/ 0 h 326"/>
                <a:gd name="T6" fmla="*/ 35 w 1956"/>
                <a:gd name="T7" fmla="*/ 26 h 326"/>
                <a:gd name="T8" fmla="*/ 75 w 1956"/>
                <a:gd name="T9" fmla="*/ 26 h 326"/>
                <a:gd name="T10" fmla="*/ 114 w 1956"/>
                <a:gd name="T11" fmla="*/ 50 h 326"/>
                <a:gd name="T12" fmla="*/ 152 w 1956"/>
                <a:gd name="T13" fmla="*/ 27 h 326"/>
                <a:gd name="T14" fmla="*/ 192 w 1956"/>
                <a:gd name="T15" fmla="*/ 49 h 326"/>
                <a:gd name="T16" fmla="*/ 231 w 1956"/>
                <a:gd name="T17" fmla="*/ 48 h 326"/>
                <a:gd name="T18" fmla="*/ 271 w 1956"/>
                <a:gd name="T19" fmla="*/ 89 h 326"/>
                <a:gd name="T20" fmla="*/ 310 w 1956"/>
                <a:gd name="T21" fmla="*/ 102 h 326"/>
                <a:gd name="T22" fmla="*/ 349 w 1956"/>
                <a:gd name="T23" fmla="*/ 29 h 326"/>
                <a:gd name="T24" fmla="*/ 389 w 1956"/>
                <a:gd name="T25" fmla="*/ 84 h 326"/>
                <a:gd name="T26" fmla="*/ 427 w 1956"/>
                <a:gd name="T27" fmla="*/ 107 h 326"/>
                <a:gd name="T28" fmla="*/ 467 w 1956"/>
                <a:gd name="T29" fmla="*/ 114 h 326"/>
                <a:gd name="T30" fmla="*/ 505 w 1956"/>
                <a:gd name="T31" fmla="*/ 76 h 326"/>
                <a:gd name="T32" fmla="*/ 545 w 1956"/>
                <a:gd name="T33" fmla="*/ 134 h 326"/>
                <a:gd name="T34" fmla="*/ 586 w 1956"/>
                <a:gd name="T35" fmla="*/ 101 h 326"/>
                <a:gd name="T36" fmla="*/ 624 w 1956"/>
                <a:gd name="T37" fmla="*/ 105 h 326"/>
                <a:gd name="T38" fmla="*/ 664 w 1956"/>
                <a:gd name="T39" fmla="*/ 123 h 326"/>
                <a:gd name="T40" fmla="*/ 702 w 1956"/>
                <a:gd name="T41" fmla="*/ 177 h 326"/>
                <a:gd name="T42" fmla="*/ 742 w 1956"/>
                <a:gd name="T43" fmla="*/ 133 h 326"/>
                <a:gd name="T44" fmla="*/ 782 w 1956"/>
                <a:gd name="T45" fmla="*/ 240 h 326"/>
                <a:gd name="T46" fmla="*/ 820 w 1956"/>
                <a:gd name="T47" fmla="*/ 253 h 326"/>
                <a:gd name="T48" fmla="*/ 861 w 1956"/>
                <a:gd name="T49" fmla="*/ 195 h 326"/>
                <a:gd name="T50" fmla="*/ 898 w 1956"/>
                <a:gd name="T51" fmla="*/ 187 h 326"/>
                <a:gd name="T52" fmla="*/ 938 w 1956"/>
                <a:gd name="T53" fmla="*/ 178 h 326"/>
                <a:gd name="T54" fmla="*/ 977 w 1956"/>
                <a:gd name="T55" fmla="*/ 152 h 326"/>
                <a:gd name="T56" fmla="*/ 1017 w 1956"/>
                <a:gd name="T57" fmla="*/ 200 h 326"/>
                <a:gd name="T58" fmla="*/ 1095 w 1956"/>
                <a:gd name="T59" fmla="*/ 233 h 326"/>
                <a:gd name="T60" fmla="*/ 1173 w 1956"/>
                <a:gd name="T61" fmla="*/ 236 h 326"/>
                <a:gd name="T62" fmla="*/ 1252 w 1956"/>
                <a:gd name="T63" fmla="*/ 233 h 326"/>
                <a:gd name="T64" fmla="*/ 1331 w 1956"/>
                <a:gd name="T65" fmla="*/ 192 h 326"/>
                <a:gd name="T66" fmla="*/ 1410 w 1956"/>
                <a:gd name="T67" fmla="*/ 240 h 326"/>
                <a:gd name="T68" fmla="*/ 1488 w 1956"/>
                <a:gd name="T69" fmla="*/ 267 h 326"/>
                <a:gd name="T70" fmla="*/ 1566 w 1956"/>
                <a:gd name="T71" fmla="*/ 272 h 326"/>
                <a:gd name="T72" fmla="*/ 1644 w 1956"/>
                <a:gd name="T73" fmla="*/ 309 h 326"/>
                <a:gd name="T74" fmla="*/ 1722 w 1956"/>
                <a:gd name="T75" fmla="*/ 276 h 326"/>
                <a:gd name="T76" fmla="*/ 1801 w 1956"/>
                <a:gd name="T77" fmla="*/ 318 h 326"/>
                <a:gd name="T78" fmla="*/ 1880 w 1956"/>
                <a:gd name="T79" fmla="*/ 325 h 326"/>
                <a:gd name="T80" fmla="*/ 1955 w 1956"/>
                <a:gd name="T81" fmla="*/ 320 h 326"/>
                <a:gd name="T82" fmla="*/ 1955 w 1956"/>
                <a:gd name="T83" fmla="*/ 317 h 3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6"/>
                <a:gd name="T127" fmla="*/ 0 h 326"/>
                <a:gd name="T128" fmla="*/ 1956 w 1956"/>
                <a:gd name="T129" fmla="*/ 326 h 3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6" h="326">
                  <a:moveTo>
                    <a:pt x="0" y="74"/>
                  </a:moveTo>
                  <a:lnTo>
                    <a:pt x="3" y="74"/>
                  </a:lnTo>
                  <a:lnTo>
                    <a:pt x="19" y="0"/>
                  </a:lnTo>
                  <a:lnTo>
                    <a:pt x="35" y="26"/>
                  </a:lnTo>
                  <a:lnTo>
                    <a:pt x="75" y="26"/>
                  </a:lnTo>
                  <a:lnTo>
                    <a:pt x="114" y="50"/>
                  </a:lnTo>
                  <a:lnTo>
                    <a:pt x="152" y="27"/>
                  </a:lnTo>
                  <a:lnTo>
                    <a:pt x="192" y="49"/>
                  </a:lnTo>
                  <a:lnTo>
                    <a:pt x="231" y="48"/>
                  </a:lnTo>
                  <a:lnTo>
                    <a:pt x="271" y="89"/>
                  </a:lnTo>
                  <a:lnTo>
                    <a:pt x="310" y="102"/>
                  </a:lnTo>
                  <a:lnTo>
                    <a:pt x="349" y="29"/>
                  </a:lnTo>
                  <a:lnTo>
                    <a:pt x="389" y="84"/>
                  </a:lnTo>
                  <a:lnTo>
                    <a:pt x="427" y="107"/>
                  </a:lnTo>
                  <a:lnTo>
                    <a:pt x="467" y="114"/>
                  </a:lnTo>
                  <a:lnTo>
                    <a:pt x="505" y="76"/>
                  </a:lnTo>
                  <a:lnTo>
                    <a:pt x="545" y="134"/>
                  </a:lnTo>
                  <a:lnTo>
                    <a:pt x="586" y="101"/>
                  </a:lnTo>
                  <a:lnTo>
                    <a:pt x="624" y="105"/>
                  </a:lnTo>
                  <a:lnTo>
                    <a:pt x="664" y="123"/>
                  </a:lnTo>
                  <a:lnTo>
                    <a:pt x="702" y="177"/>
                  </a:lnTo>
                  <a:lnTo>
                    <a:pt x="742" y="133"/>
                  </a:lnTo>
                  <a:lnTo>
                    <a:pt x="782" y="240"/>
                  </a:lnTo>
                  <a:lnTo>
                    <a:pt x="820" y="253"/>
                  </a:lnTo>
                  <a:lnTo>
                    <a:pt x="861" y="195"/>
                  </a:lnTo>
                  <a:lnTo>
                    <a:pt x="898" y="187"/>
                  </a:lnTo>
                  <a:lnTo>
                    <a:pt x="938" y="178"/>
                  </a:lnTo>
                  <a:lnTo>
                    <a:pt x="977" y="152"/>
                  </a:lnTo>
                  <a:lnTo>
                    <a:pt x="1017" y="200"/>
                  </a:lnTo>
                  <a:lnTo>
                    <a:pt x="1095" y="233"/>
                  </a:lnTo>
                  <a:lnTo>
                    <a:pt x="1173" y="236"/>
                  </a:lnTo>
                  <a:lnTo>
                    <a:pt x="1252" y="233"/>
                  </a:lnTo>
                  <a:lnTo>
                    <a:pt x="1331" y="192"/>
                  </a:lnTo>
                  <a:lnTo>
                    <a:pt x="1410" y="240"/>
                  </a:lnTo>
                  <a:lnTo>
                    <a:pt x="1488" y="267"/>
                  </a:lnTo>
                  <a:lnTo>
                    <a:pt x="1566" y="272"/>
                  </a:lnTo>
                  <a:lnTo>
                    <a:pt x="1644" y="309"/>
                  </a:lnTo>
                  <a:lnTo>
                    <a:pt x="1722" y="276"/>
                  </a:lnTo>
                  <a:lnTo>
                    <a:pt x="1801" y="318"/>
                  </a:lnTo>
                  <a:lnTo>
                    <a:pt x="1880" y="325"/>
                  </a:lnTo>
                  <a:lnTo>
                    <a:pt x="1955" y="320"/>
                  </a:lnTo>
                  <a:lnTo>
                    <a:pt x="1955" y="317"/>
                  </a:lnTo>
                </a:path>
              </a:pathLst>
            </a:custGeom>
            <a:noFill/>
            <a:ln w="12699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7" name="Oval 409"/>
            <p:cNvSpPr>
              <a:spLocks noChangeArrowheads="1"/>
            </p:cNvSpPr>
            <p:nvPr/>
          </p:nvSpPr>
          <p:spPr bwMode="auto">
            <a:xfrm>
              <a:off x="3279" y="3166"/>
              <a:ext cx="26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" name="Oval 410"/>
            <p:cNvSpPr>
              <a:spLocks noChangeArrowheads="1"/>
            </p:cNvSpPr>
            <p:nvPr/>
          </p:nvSpPr>
          <p:spPr bwMode="auto">
            <a:xfrm>
              <a:off x="3283" y="3166"/>
              <a:ext cx="25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" name="Oval 411"/>
            <p:cNvSpPr>
              <a:spLocks noChangeArrowheads="1"/>
            </p:cNvSpPr>
            <p:nvPr/>
          </p:nvSpPr>
          <p:spPr bwMode="auto">
            <a:xfrm>
              <a:off x="3299" y="3089"/>
              <a:ext cx="26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" name="Oval 412"/>
            <p:cNvSpPr>
              <a:spLocks noChangeArrowheads="1"/>
            </p:cNvSpPr>
            <p:nvPr/>
          </p:nvSpPr>
          <p:spPr bwMode="auto">
            <a:xfrm>
              <a:off x="3315" y="3117"/>
              <a:ext cx="26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" name="Oval 413"/>
            <p:cNvSpPr>
              <a:spLocks noChangeArrowheads="1"/>
            </p:cNvSpPr>
            <p:nvPr/>
          </p:nvSpPr>
          <p:spPr bwMode="auto">
            <a:xfrm>
              <a:off x="3355" y="3116"/>
              <a:ext cx="25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" name="Oval 414"/>
            <p:cNvSpPr>
              <a:spLocks noChangeArrowheads="1"/>
            </p:cNvSpPr>
            <p:nvPr/>
          </p:nvSpPr>
          <p:spPr bwMode="auto">
            <a:xfrm>
              <a:off x="3393" y="3142"/>
              <a:ext cx="27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3" name="Oval 415"/>
            <p:cNvSpPr>
              <a:spLocks noChangeArrowheads="1"/>
            </p:cNvSpPr>
            <p:nvPr/>
          </p:nvSpPr>
          <p:spPr bwMode="auto">
            <a:xfrm>
              <a:off x="3432" y="3117"/>
              <a:ext cx="27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4" name="Oval 416"/>
            <p:cNvSpPr>
              <a:spLocks noChangeArrowheads="1"/>
            </p:cNvSpPr>
            <p:nvPr/>
          </p:nvSpPr>
          <p:spPr bwMode="auto">
            <a:xfrm>
              <a:off x="3472" y="3140"/>
              <a:ext cx="27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5" name="Oval 417"/>
            <p:cNvSpPr>
              <a:spLocks noChangeArrowheads="1"/>
            </p:cNvSpPr>
            <p:nvPr/>
          </p:nvSpPr>
          <p:spPr bwMode="auto">
            <a:xfrm>
              <a:off x="3511" y="3139"/>
              <a:ext cx="26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6" name="Oval 418"/>
            <p:cNvSpPr>
              <a:spLocks noChangeArrowheads="1"/>
            </p:cNvSpPr>
            <p:nvPr/>
          </p:nvSpPr>
          <p:spPr bwMode="auto">
            <a:xfrm>
              <a:off x="3551" y="3182"/>
              <a:ext cx="26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7" name="Oval 419"/>
            <p:cNvSpPr>
              <a:spLocks noChangeArrowheads="1"/>
            </p:cNvSpPr>
            <p:nvPr/>
          </p:nvSpPr>
          <p:spPr bwMode="auto">
            <a:xfrm>
              <a:off x="3591" y="3195"/>
              <a:ext cx="26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8" name="Oval 420"/>
            <p:cNvSpPr>
              <a:spLocks noChangeArrowheads="1"/>
            </p:cNvSpPr>
            <p:nvPr/>
          </p:nvSpPr>
          <p:spPr bwMode="auto">
            <a:xfrm>
              <a:off x="3631" y="3120"/>
              <a:ext cx="25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9" name="Oval 421"/>
            <p:cNvSpPr>
              <a:spLocks noChangeArrowheads="1"/>
            </p:cNvSpPr>
            <p:nvPr/>
          </p:nvSpPr>
          <p:spPr bwMode="auto">
            <a:xfrm>
              <a:off x="3671" y="3176"/>
              <a:ext cx="25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0" name="Oval 422"/>
            <p:cNvSpPr>
              <a:spLocks noChangeArrowheads="1"/>
            </p:cNvSpPr>
            <p:nvPr/>
          </p:nvSpPr>
          <p:spPr bwMode="auto">
            <a:xfrm>
              <a:off x="3708" y="3200"/>
              <a:ext cx="27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1" name="Oval 423"/>
            <p:cNvSpPr>
              <a:spLocks noChangeArrowheads="1"/>
            </p:cNvSpPr>
            <p:nvPr/>
          </p:nvSpPr>
          <p:spPr bwMode="auto">
            <a:xfrm>
              <a:off x="3748" y="3208"/>
              <a:ext cx="27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2" name="Oval 424"/>
            <p:cNvSpPr>
              <a:spLocks noChangeArrowheads="1"/>
            </p:cNvSpPr>
            <p:nvPr/>
          </p:nvSpPr>
          <p:spPr bwMode="auto">
            <a:xfrm>
              <a:off x="3787" y="3168"/>
              <a:ext cx="26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3" name="Oval 425"/>
            <p:cNvSpPr>
              <a:spLocks noChangeArrowheads="1"/>
            </p:cNvSpPr>
            <p:nvPr/>
          </p:nvSpPr>
          <p:spPr bwMode="auto">
            <a:xfrm>
              <a:off x="3827" y="3228"/>
              <a:ext cx="28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4" name="Oval 426"/>
            <p:cNvSpPr>
              <a:spLocks noChangeArrowheads="1"/>
            </p:cNvSpPr>
            <p:nvPr/>
          </p:nvSpPr>
          <p:spPr bwMode="auto">
            <a:xfrm>
              <a:off x="3867" y="3194"/>
              <a:ext cx="28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5" name="Oval 427"/>
            <p:cNvSpPr>
              <a:spLocks noChangeArrowheads="1"/>
            </p:cNvSpPr>
            <p:nvPr/>
          </p:nvSpPr>
          <p:spPr bwMode="auto">
            <a:xfrm>
              <a:off x="3907" y="3198"/>
              <a:ext cx="25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6" name="Oval 428"/>
            <p:cNvSpPr>
              <a:spLocks noChangeArrowheads="1"/>
            </p:cNvSpPr>
            <p:nvPr/>
          </p:nvSpPr>
          <p:spPr bwMode="auto">
            <a:xfrm>
              <a:off x="3947" y="3216"/>
              <a:ext cx="25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7" name="Oval 429"/>
            <p:cNvSpPr>
              <a:spLocks noChangeArrowheads="1"/>
            </p:cNvSpPr>
            <p:nvPr/>
          </p:nvSpPr>
          <p:spPr bwMode="auto">
            <a:xfrm>
              <a:off x="3985" y="3272"/>
              <a:ext cx="26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8" name="Oval 430"/>
            <p:cNvSpPr>
              <a:spLocks noChangeArrowheads="1"/>
            </p:cNvSpPr>
            <p:nvPr/>
          </p:nvSpPr>
          <p:spPr bwMode="auto">
            <a:xfrm>
              <a:off x="4025" y="3227"/>
              <a:ext cx="26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9" name="Oval 431"/>
            <p:cNvSpPr>
              <a:spLocks noChangeArrowheads="1"/>
            </p:cNvSpPr>
            <p:nvPr/>
          </p:nvSpPr>
          <p:spPr bwMode="auto">
            <a:xfrm>
              <a:off x="4065" y="3336"/>
              <a:ext cx="26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0" name="Oval 432"/>
            <p:cNvSpPr>
              <a:spLocks noChangeArrowheads="1"/>
            </p:cNvSpPr>
            <p:nvPr/>
          </p:nvSpPr>
          <p:spPr bwMode="auto">
            <a:xfrm>
              <a:off x="4103" y="3351"/>
              <a:ext cx="28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1" name="Oval 433"/>
            <p:cNvSpPr>
              <a:spLocks noChangeArrowheads="1"/>
            </p:cNvSpPr>
            <p:nvPr/>
          </p:nvSpPr>
          <p:spPr bwMode="auto">
            <a:xfrm>
              <a:off x="4144" y="3291"/>
              <a:ext cx="27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2" name="Oval 434"/>
            <p:cNvSpPr>
              <a:spLocks noChangeArrowheads="1"/>
            </p:cNvSpPr>
            <p:nvPr/>
          </p:nvSpPr>
          <p:spPr bwMode="auto">
            <a:xfrm>
              <a:off x="4183" y="3282"/>
              <a:ext cx="26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3" name="Oval 435"/>
            <p:cNvSpPr>
              <a:spLocks noChangeArrowheads="1"/>
            </p:cNvSpPr>
            <p:nvPr/>
          </p:nvSpPr>
          <p:spPr bwMode="auto">
            <a:xfrm>
              <a:off x="4223" y="3273"/>
              <a:ext cx="26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4" name="Oval 436"/>
            <p:cNvSpPr>
              <a:spLocks noChangeArrowheads="1"/>
            </p:cNvSpPr>
            <p:nvPr/>
          </p:nvSpPr>
          <p:spPr bwMode="auto">
            <a:xfrm>
              <a:off x="4261" y="3247"/>
              <a:ext cx="26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5" name="Oval 437"/>
            <p:cNvSpPr>
              <a:spLocks noChangeArrowheads="1"/>
            </p:cNvSpPr>
            <p:nvPr/>
          </p:nvSpPr>
          <p:spPr bwMode="auto">
            <a:xfrm>
              <a:off x="4300" y="3295"/>
              <a:ext cx="27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6" name="Oval 438"/>
            <p:cNvSpPr>
              <a:spLocks noChangeArrowheads="1"/>
            </p:cNvSpPr>
            <p:nvPr/>
          </p:nvSpPr>
          <p:spPr bwMode="auto">
            <a:xfrm>
              <a:off x="4379" y="3330"/>
              <a:ext cx="28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7" name="Oval 439"/>
            <p:cNvSpPr>
              <a:spLocks noChangeArrowheads="1"/>
            </p:cNvSpPr>
            <p:nvPr/>
          </p:nvSpPr>
          <p:spPr bwMode="auto">
            <a:xfrm>
              <a:off x="4459" y="3333"/>
              <a:ext cx="25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8" name="Oval 440"/>
            <p:cNvSpPr>
              <a:spLocks noChangeArrowheads="1"/>
            </p:cNvSpPr>
            <p:nvPr/>
          </p:nvSpPr>
          <p:spPr bwMode="auto">
            <a:xfrm>
              <a:off x="4537" y="3330"/>
              <a:ext cx="26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9" name="Oval 441"/>
            <p:cNvSpPr>
              <a:spLocks noChangeArrowheads="1"/>
            </p:cNvSpPr>
            <p:nvPr/>
          </p:nvSpPr>
          <p:spPr bwMode="auto">
            <a:xfrm>
              <a:off x="4617" y="3288"/>
              <a:ext cx="26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0" name="Oval 442"/>
            <p:cNvSpPr>
              <a:spLocks noChangeArrowheads="1"/>
            </p:cNvSpPr>
            <p:nvPr/>
          </p:nvSpPr>
          <p:spPr bwMode="auto">
            <a:xfrm>
              <a:off x="4695" y="3336"/>
              <a:ext cx="28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1" name="Oval 443"/>
            <p:cNvSpPr>
              <a:spLocks noChangeArrowheads="1"/>
            </p:cNvSpPr>
            <p:nvPr/>
          </p:nvSpPr>
          <p:spPr bwMode="auto">
            <a:xfrm>
              <a:off x="4775" y="3365"/>
              <a:ext cx="26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2" name="Oval 444"/>
            <p:cNvSpPr>
              <a:spLocks noChangeArrowheads="1"/>
            </p:cNvSpPr>
            <p:nvPr/>
          </p:nvSpPr>
          <p:spPr bwMode="auto">
            <a:xfrm>
              <a:off x="4853" y="3370"/>
              <a:ext cx="26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3" name="Oval 445"/>
            <p:cNvSpPr>
              <a:spLocks noChangeArrowheads="1"/>
            </p:cNvSpPr>
            <p:nvPr/>
          </p:nvSpPr>
          <p:spPr bwMode="auto">
            <a:xfrm>
              <a:off x="4931" y="3408"/>
              <a:ext cx="28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4" name="Oval 446"/>
            <p:cNvSpPr>
              <a:spLocks noChangeArrowheads="1"/>
            </p:cNvSpPr>
            <p:nvPr/>
          </p:nvSpPr>
          <p:spPr bwMode="auto">
            <a:xfrm>
              <a:off x="5011" y="3374"/>
              <a:ext cx="26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5" name="Oval 447"/>
            <p:cNvSpPr>
              <a:spLocks noChangeArrowheads="1"/>
            </p:cNvSpPr>
            <p:nvPr/>
          </p:nvSpPr>
          <p:spPr bwMode="auto">
            <a:xfrm>
              <a:off x="5089" y="3417"/>
              <a:ext cx="26" cy="27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6" name="Oval 448"/>
            <p:cNvSpPr>
              <a:spLocks noChangeArrowheads="1"/>
            </p:cNvSpPr>
            <p:nvPr/>
          </p:nvSpPr>
          <p:spPr bwMode="auto">
            <a:xfrm>
              <a:off x="5169" y="3425"/>
              <a:ext cx="26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7" name="Oval 449"/>
            <p:cNvSpPr>
              <a:spLocks noChangeArrowheads="1"/>
            </p:cNvSpPr>
            <p:nvPr/>
          </p:nvSpPr>
          <p:spPr bwMode="auto">
            <a:xfrm>
              <a:off x="5244" y="3420"/>
              <a:ext cx="27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8" name="Oval 450"/>
            <p:cNvSpPr>
              <a:spLocks noChangeArrowheads="1"/>
            </p:cNvSpPr>
            <p:nvPr/>
          </p:nvSpPr>
          <p:spPr bwMode="auto">
            <a:xfrm>
              <a:off x="5244" y="3417"/>
              <a:ext cx="27" cy="26"/>
            </a:xfrm>
            <a:prstGeom prst="ellipse">
              <a:avLst/>
            </a:prstGeom>
            <a:solidFill>
              <a:srgbClr val="0000FF"/>
            </a:solidFill>
            <a:ln w="12699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0" name="Rectangle 451"/>
          <p:cNvSpPr>
            <a:spLocks noChangeArrowheads="1"/>
          </p:cNvSpPr>
          <p:nvPr/>
        </p:nvSpPr>
        <p:spPr bwMode="auto">
          <a:xfrm>
            <a:off x="762000" y="5897563"/>
            <a:ext cx="3300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Now</a:t>
            </a:r>
            <a:r>
              <a:rPr lang="en-US" sz="2000"/>
              <a:t>: layer averaged</a:t>
            </a:r>
          </a:p>
          <a:p>
            <a:r>
              <a:rPr lang="en-US" sz="2000"/>
              <a:t>    </a:t>
            </a:r>
            <a:r>
              <a:rPr lang="en-US" sz="2000">
                <a:sym typeface="Symbol" pitchFamily="-108" charset="2"/>
              </a:rPr>
              <a:t></a:t>
            </a: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Future</a:t>
            </a:r>
            <a:r>
              <a:rPr lang="en-US" sz="2000"/>
              <a:t>: 3D map </a:t>
            </a:r>
          </a:p>
          <a:p>
            <a:r>
              <a:rPr lang="en-US" sz="2000"/>
              <a:t>              with nm</a:t>
            </a:r>
            <a:r>
              <a:rPr lang="en-US" sz="2000" baseline="30000"/>
              <a:t>3</a:t>
            </a:r>
            <a:r>
              <a:rPr lang="en-US" sz="2000"/>
              <a:t> resolution</a:t>
            </a:r>
          </a:p>
        </p:txBody>
      </p:sp>
      <p:grpSp>
        <p:nvGrpSpPr>
          <p:cNvPr id="34821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451" name="Freeform 450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23" name="Picture 5" descr="wsuTLSigRvs-r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109663"/>
            <a:ext cx="8229600" cy="1143000"/>
          </a:xfrm>
        </p:spPr>
        <p:txBody>
          <a:bodyPr/>
          <a:lstStyle/>
          <a:p>
            <a:pPr algn="l"/>
            <a:r>
              <a:rPr lang="en-US" smtClean="0"/>
              <a:t>SiO</a:t>
            </a:r>
            <a:r>
              <a:rPr lang="en-US" baseline="-25000" smtClean="0"/>
              <a:t>2</a:t>
            </a:r>
            <a:r>
              <a:rPr lang="en-US" smtClean="0"/>
              <a:t>-Si interface</a:t>
            </a:r>
          </a:p>
        </p:txBody>
      </p:sp>
      <p:pic>
        <p:nvPicPr>
          <p:cNvPr id="35843" name="Picture 1028" descr="G:\Talks_presentations\Kelvin\DOE-Jan99\images\Peng-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2025"/>
            <a:ext cx="387826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027" descr="G:\Talks_presentations\Kelvin\DOE-Jan99\images\Peng-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11425"/>
            <a:ext cx="387826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029"/>
          <p:cNvSpPr txBox="1">
            <a:spLocks noChangeArrowheads="1"/>
          </p:cNvSpPr>
          <p:nvPr/>
        </p:nvSpPr>
        <p:spPr bwMode="auto">
          <a:xfrm>
            <a:off x="5562600" y="2130425"/>
            <a:ext cx="2963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Ps trapped in microvoids</a:t>
            </a:r>
          </a:p>
          <a:p>
            <a:r>
              <a:rPr lang="en-US" sz="2000"/>
              <a:t>at the interface</a:t>
            </a:r>
            <a:endParaRPr lang="en-US"/>
          </a:p>
        </p:txBody>
      </p:sp>
      <p:sp>
        <p:nvSpPr>
          <p:cNvPr id="35846" name="Text Box 1030"/>
          <p:cNvSpPr txBox="1">
            <a:spLocks noChangeArrowheads="1"/>
          </p:cNvSpPr>
          <p:nvPr/>
        </p:nvSpPr>
        <p:spPr bwMode="auto">
          <a:xfrm>
            <a:off x="1127125" y="5924550"/>
            <a:ext cx="2228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 broad component</a:t>
            </a:r>
          </a:p>
        </p:txBody>
      </p:sp>
      <p:sp>
        <p:nvSpPr>
          <p:cNvPr id="35847" name="Rectangle 1031"/>
          <p:cNvSpPr>
            <a:spLocks noChangeArrowheads="1"/>
          </p:cNvSpPr>
          <p:nvPr/>
        </p:nvSpPr>
        <p:spPr bwMode="auto">
          <a:xfrm>
            <a:off x="5943600" y="3197225"/>
            <a:ext cx="2511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Without broad component</a:t>
            </a:r>
          </a:p>
        </p:txBody>
      </p:sp>
      <p:grpSp>
        <p:nvGrpSpPr>
          <p:cNvPr id="35848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9" name="Freeform 8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50" name="Picture 5" descr="wsuTLSigRvs-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r>
              <a:rPr lang="en-US" smtClean="0"/>
              <a:t>My Concerns in a low energy positron facility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8763000" cy="4419600"/>
          </a:xfrm>
        </p:spPr>
        <p:txBody>
          <a:bodyPr/>
          <a:lstStyle/>
          <a:p>
            <a:r>
              <a:rPr lang="en-US" sz="2000" smtClean="0"/>
              <a:t>Intense positron sources have not fulfilled its promise to DOE/NSF</a:t>
            </a:r>
          </a:p>
          <a:p>
            <a:r>
              <a:rPr lang="en-US" sz="2000" smtClean="0"/>
              <a:t>The intense sources have been small groups trying to move into a larger facilities based on the researchers interests and lacked the support of the facilitiy and funding agency.</a:t>
            </a:r>
          </a:p>
          <a:p>
            <a:r>
              <a:rPr lang="en-US" sz="2000" smtClean="0"/>
              <a:t>The beams that have operated have not provided the needed user support and users have gone elsewhere.</a:t>
            </a:r>
          </a:p>
          <a:p>
            <a:r>
              <a:rPr lang="en-US" sz="2000" smtClean="0"/>
              <a:t>Neither the brightness nor the intensity has been routinely been achieved</a:t>
            </a:r>
          </a:p>
          <a:p>
            <a:r>
              <a:rPr lang="en-US" sz="2000" smtClean="0"/>
              <a:t>If the Jefferson Lab is planning this facility a real commitment is needed from OS/DOE and local management</a:t>
            </a: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5" name="Freeform 4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38" name="Picture 5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04800" y="685800"/>
          <a:ext cx="8229600" cy="6429375"/>
        </p:xfrm>
        <a:graphic>
          <a:graphicData uri="http://schemas.openxmlformats.org/presentationml/2006/ole">
            <p:oleObj spid="_x0000_s36866" name="Graph" r:id="rId3" imgW="3417120" imgH="2828160" progId="Origin50.Graph">
              <p:embed/>
            </p:oleObj>
          </a:graphicData>
        </a:graphic>
      </p:graphicFrame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49213" y="644525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1447800" y="5237163"/>
            <a:ext cx="6299200" cy="457200"/>
            <a:chOff x="912" y="3247"/>
            <a:chExt cx="3968" cy="288"/>
          </a:xfrm>
        </p:grpSpPr>
        <p:sp>
          <p:nvSpPr>
            <p:cNvPr id="36874" name="Line 9"/>
            <p:cNvSpPr>
              <a:spLocks noChangeShapeType="1"/>
            </p:cNvSpPr>
            <p:nvPr/>
          </p:nvSpPr>
          <p:spPr bwMode="auto">
            <a:xfrm>
              <a:off x="912" y="3397"/>
              <a:ext cx="2208" cy="0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Text Box 10"/>
            <p:cNvSpPr txBox="1">
              <a:spLocks noChangeArrowheads="1"/>
            </p:cNvSpPr>
            <p:nvPr/>
          </p:nvSpPr>
          <p:spPr bwMode="auto">
            <a:xfrm>
              <a:off x="3078" y="3247"/>
              <a:ext cx="18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9900"/>
                  </a:solidFill>
                </a:rPr>
                <a:t>Bulk material level</a:t>
              </a:r>
            </a:p>
          </p:txBody>
        </p:sp>
      </p:grp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4953000" y="1905000"/>
            <a:ext cx="2224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Colloidal silica (50 nm)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36871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10" name="Freeform 9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73" name="Picture 5" descr="wsuTLSigRvs-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57912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29600" cy="1143000"/>
          </a:xfrm>
        </p:spPr>
        <p:txBody>
          <a:bodyPr/>
          <a:lstStyle/>
          <a:p>
            <a:pPr algn="r"/>
            <a:r>
              <a:rPr lang="en-US" smtClean="0"/>
              <a:t>Defects in matter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6324600" y="2209800"/>
            <a:ext cx="25304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mesh represents electrons “flowing” around atoms in silicon. The atoms are indicated by the red spheres. </a:t>
            </a:r>
          </a:p>
          <a:p>
            <a:r>
              <a:rPr lang="en-US"/>
              <a:t>One atoms is missing and a different atom (green) is replacing a neighboring silicon.</a:t>
            </a:r>
          </a:p>
          <a:p>
            <a:endParaRPr lang="en-US"/>
          </a:p>
          <a:p>
            <a:r>
              <a:rPr lang="en-US"/>
              <a:t>This is hard to “see” but can be detected with positrons.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32575" y="6604000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37894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896" name="Picture 5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772400" cy="1143000"/>
          </a:xfrm>
        </p:spPr>
        <p:txBody>
          <a:bodyPr/>
          <a:lstStyle/>
          <a:p>
            <a:pPr algn="r"/>
            <a:r>
              <a:rPr lang="en-US" smtClean="0"/>
              <a:t>Looking for defects</a:t>
            </a:r>
          </a:p>
        </p:txBody>
      </p:sp>
      <p:grpSp>
        <p:nvGrpSpPr>
          <p:cNvPr id="38915" name="Group 4"/>
          <p:cNvGrpSpPr>
            <a:grpSpLocks/>
          </p:cNvGrpSpPr>
          <p:nvPr/>
        </p:nvGrpSpPr>
        <p:grpSpPr bwMode="auto">
          <a:xfrm>
            <a:off x="3733800" y="3810000"/>
            <a:ext cx="4995863" cy="2751138"/>
            <a:chOff x="2352" y="2064"/>
            <a:chExt cx="3147" cy="1733"/>
          </a:xfrm>
        </p:grpSpPr>
        <p:pic>
          <p:nvPicPr>
            <p:cNvPr id="38934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2064"/>
              <a:ext cx="3147" cy="17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38935" name="Group 6"/>
            <p:cNvGrpSpPr>
              <a:grpSpLocks/>
            </p:cNvGrpSpPr>
            <p:nvPr/>
          </p:nvGrpSpPr>
          <p:grpSpPr bwMode="auto">
            <a:xfrm>
              <a:off x="2352" y="2064"/>
              <a:ext cx="3120" cy="1728"/>
              <a:chOff x="2352" y="2064"/>
              <a:chExt cx="3120" cy="1728"/>
            </a:xfrm>
          </p:grpSpPr>
          <p:sp>
            <p:nvSpPr>
              <p:cNvPr id="38936" name="Line 7"/>
              <p:cNvSpPr>
                <a:spLocks noChangeShapeType="1"/>
              </p:cNvSpPr>
              <p:nvPr/>
            </p:nvSpPr>
            <p:spPr bwMode="auto">
              <a:xfrm>
                <a:off x="2352" y="2880"/>
                <a:ext cx="480" cy="91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7" name="Line 8"/>
              <p:cNvSpPr>
                <a:spLocks noChangeShapeType="1"/>
              </p:cNvSpPr>
              <p:nvPr/>
            </p:nvSpPr>
            <p:spPr bwMode="auto">
              <a:xfrm>
                <a:off x="2832" y="3792"/>
                <a:ext cx="2208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8" name="Line 9"/>
              <p:cNvSpPr>
                <a:spLocks noChangeShapeType="1"/>
              </p:cNvSpPr>
              <p:nvPr/>
            </p:nvSpPr>
            <p:spPr bwMode="auto">
              <a:xfrm flipH="1">
                <a:off x="5040" y="2928"/>
                <a:ext cx="432" cy="86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9" name="Line 10"/>
              <p:cNvSpPr>
                <a:spLocks noChangeShapeType="1"/>
              </p:cNvSpPr>
              <p:nvPr/>
            </p:nvSpPr>
            <p:spPr bwMode="auto">
              <a:xfrm>
                <a:off x="5040" y="2064"/>
                <a:ext cx="432" cy="86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0" name="Line 11"/>
              <p:cNvSpPr>
                <a:spLocks noChangeShapeType="1"/>
              </p:cNvSpPr>
              <p:nvPr/>
            </p:nvSpPr>
            <p:spPr bwMode="auto">
              <a:xfrm>
                <a:off x="2832" y="2064"/>
                <a:ext cx="2208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1" name="Line 12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480" cy="81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916" name="Group 13"/>
          <p:cNvGrpSpPr>
            <a:grpSpLocks/>
          </p:cNvGrpSpPr>
          <p:nvPr/>
        </p:nvGrpSpPr>
        <p:grpSpPr bwMode="auto">
          <a:xfrm>
            <a:off x="304800" y="1524000"/>
            <a:ext cx="4995863" cy="2751138"/>
            <a:chOff x="288" y="768"/>
            <a:chExt cx="3147" cy="1733"/>
          </a:xfrm>
        </p:grpSpPr>
        <p:pic>
          <p:nvPicPr>
            <p:cNvPr id="38926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" y="768"/>
              <a:ext cx="3147" cy="17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38927" name="Group 15"/>
            <p:cNvGrpSpPr>
              <a:grpSpLocks/>
            </p:cNvGrpSpPr>
            <p:nvPr/>
          </p:nvGrpSpPr>
          <p:grpSpPr bwMode="auto">
            <a:xfrm>
              <a:off x="288" y="768"/>
              <a:ext cx="3120" cy="1728"/>
              <a:chOff x="2352" y="2064"/>
              <a:chExt cx="3120" cy="1728"/>
            </a:xfrm>
          </p:grpSpPr>
          <p:sp>
            <p:nvSpPr>
              <p:cNvPr id="38928" name="Line 16"/>
              <p:cNvSpPr>
                <a:spLocks noChangeShapeType="1"/>
              </p:cNvSpPr>
              <p:nvPr/>
            </p:nvSpPr>
            <p:spPr bwMode="auto">
              <a:xfrm>
                <a:off x="2352" y="2880"/>
                <a:ext cx="480" cy="91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9" name="Line 17"/>
              <p:cNvSpPr>
                <a:spLocks noChangeShapeType="1"/>
              </p:cNvSpPr>
              <p:nvPr/>
            </p:nvSpPr>
            <p:spPr bwMode="auto">
              <a:xfrm>
                <a:off x="2832" y="3792"/>
                <a:ext cx="2208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0" name="Line 18"/>
              <p:cNvSpPr>
                <a:spLocks noChangeShapeType="1"/>
              </p:cNvSpPr>
              <p:nvPr/>
            </p:nvSpPr>
            <p:spPr bwMode="auto">
              <a:xfrm flipH="1">
                <a:off x="5040" y="2928"/>
                <a:ext cx="432" cy="86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1" name="Line 19"/>
              <p:cNvSpPr>
                <a:spLocks noChangeShapeType="1"/>
              </p:cNvSpPr>
              <p:nvPr/>
            </p:nvSpPr>
            <p:spPr bwMode="auto">
              <a:xfrm>
                <a:off x="5040" y="2064"/>
                <a:ext cx="432" cy="86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2" name="Line 20"/>
              <p:cNvSpPr>
                <a:spLocks noChangeShapeType="1"/>
              </p:cNvSpPr>
              <p:nvPr/>
            </p:nvSpPr>
            <p:spPr bwMode="auto">
              <a:xfrm>
                <a:off x="2832" y="2064"/>
                <a:ext cx="2208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3" name="Line 21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480" cy="81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917" name="Text Box 22"/>
          <p:cNvSpPr txBox="1">
            <a:spLocks noChangeArrowheads="1"/>
          </p:cNvSpPr>
          <p:nvPr/>
        </p:nvSpPr>
        <p:spPr bwMode="auto">
          <a:xfrm>
            <a:off x="609600" y="4419600"/>
            <a:ext cx="2736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Doppler shift momentum </a:t>
            </a:r>
          </a:p>
        </p:txBody>
      </p:sp>
      <p:sp>
        <p:nvSpPr>
          <p:cNvPr id="38918" name="Line 23"/>
          <p:cNvSpPr>
            <a:spLocks noChangeShapeType="1"/>
          </p:cNvSpPr>
          <p:nvPr/>
        </p:nvSpPr>
        <p:spPr bwMode="auto">
          <a:xfrm>
            <a:off x="2286000" y="4419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24"/>
          <p:cNvSpPr>
            <a:spLocks noChangeShapeType="1"/>
          </p:cNvSpPr>
          <p:nvPr/>
        </p:nvSpPr>
        <p:spPr bwMode="auto">
          <a:xfrm rot="-5400000">
            <a:off x="2781300" y="53721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25"/>
          <p:cNvSpPr>
            <a:spLocks noChangeArrowheads="1"/>
          </p:cNvSpPr>
          <p:nvPr/>
        </p:nvSpPr>
        <p:spPr bwMode="auto">
          <a:xfrm>
            <a:off x="1905000" y="5181600"/>
            <a:ext cx="1454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Total energy</a:t>
            </a:r>
          </a:p>
        </p:txBody>
      </p:sp>
      <p:sp>
        <p:nvSpPr>
          <p:cNvPr id="38921" name="Text Box 26"/>
          <p:cNvSpPr txBox="1">
            <a:spLocks noChangeArrowheads="1"/>
          </p:cNvSpPr>
          <p:nvPr/>
        </p:nvSpPr>
        <p:spPr bwMode="auto">
          <a:xfrm>
            <a:off x="5486400" y="2286000"/>
            <a:ext cx="21050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Highly porous material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38923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29" name="Freeform 28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925" name="Picture 5" descr="wsuTLSigRvs-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Chemical environment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19875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Coincident</a:t>
            </a:r>
          </a:p>
          <a:p>
            <a:r>
              <a:rPr lang="en-US"/>
              <a:t>positron annihilation</a:t>
            </a:r>
          </a:p>
          <a:p>
            <a:r>
              <a:rPr lang="en-US"/>
              <a:t>sensitive to</a:t>
            </a:r>
          </a:p>
          <a:p>
            <a:r>
              <a:rPr lang="en-US"/>
              <a:t>core electrons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14400" y="5565775"/>
            <a:ext cx="7029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Now</a:t>
            </a:r>
            <a:r>
              <a:rPr lang="en-US" sz="2000"/>
              <a:t>: 12 hours for 1 sample @ 1 selected depth</a:t>
            </a:r>
          </a:p>
          <a:p>
            <a:r>
              <a:rPr lang="en-US" sz="2000"/>
              <a:t>                               </a:t>
            </a:r>
            <a:r>
              <a:rPr lang="en-US" sz="2000">
                <a:sym typeface="Symbol" pitchFamily="-108" charset="2"/>
              </a:rPr>
              <a:t></a:t>
            </a: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Future</a:t>
            </a:r>
            <a:r>
              <a:rPr lang="en-US" sz="2000"/>
              <a:t>: within hours a full depth profile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514600" y="1219200"/>
          <a:ext cx="5867400" cy="4568825"/>
        </p:xfrm>
        <a:graphic>
          <a:graphicData uri="http://schemas.openxmlformats.org/presentationml/2006/ole">
            <p:oleObj spid="_x0000_s39938" name="Graph" r:id="rId3" imgW="3695040" imgH="2878560" progId="Origin50.Graph">
              <p:embed/>
            </p:oleObj>
          </a:graphicData>
        </a:graphic>
      </p:graphicFrame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4953000" y="1676400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x 1/2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Micro probes</a:t>
            </a:r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42672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9100" y="3509963"/>
            <a:ext cx="603250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5151438" y="6400800"/>
            <a:ext cx="3992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News item in Nature vol. 412, p.764 (2001)</a:t>
            </a:r>
          </a:p>
          <a:p>
            <a:r>
              <a:rPr lang="en-US" sz="1200"/>
              <a:t>W. Triftshauser et al, Phys. Rev. Lett. 87, 067402 (2001)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2971800" y="1295400"/>
            <a:ext cx="458787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Combined positron (1-5) and electron (7-6) </a:t>
            </a:r>
          </a:p>
          <a:p>
            <a:r>
              <a:rPr lang="en-US"/>
              <a:t>Microscope (9-10) to probe cracks in metals (11,13). An electrical prism (6) switched between electrons and positrons to combine electron microscope and defect images.</a:t>
            </a:r>
          </a:p>
          <a:p>
            <a:r>
              <a:rPr lang="en-US" sz="1200"/>
              <a:t>Greif et al, Appl. Phys. Lett. vol 71, p. 2115 (1997)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974725" y="4356100"/>
            <a:ext cx="2301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Positron probe that</a:t>
            </a:r>
          </a:p>
          <a:p>
            <a:r>
              <a:rPr lang="en-US"/>
              <a:t>Measures the electron density of patterns on silicon with 2 micrometer resolution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Cracks</a:t>
            </a:r>
          </a:p>
        </p:txBody>
      </p:sp>
      <p:grpSp>
        <p:nvGrpSpPr>
          <p:cNvPr id="41987" name="Group 18"/>
          <p:cNvGrpSpPr>
            <a:grpSpLocks/>
          </p:cNvGrpSpPr>
          <p:nvPr/>
        </p:nvGrpSpPr>
        <p:grpSpPr bwMode="auto">
          <a:xfrm>
            <a:off x="838200" y="1600200"/>
            <a:ext cx="7372350" cy="4114800"/>
            <a:chOff x="528" y="1008"/>
            <a:chExt cx="4644" cy="2592"/>
          </a:xfrm>
        </p:grpSpPr>
        <p:pic>
          <p:nvPicPr>
            <p:cNvPr id="41988" name="Picture 3" descr="G:\Talks_presentations\Kelvin\DOE-Jan99\images\Crack-lef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1056"/>
              <a:ext cx="2064" cy="1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989" name="Group 17"/>
            <p:cNvGrpSpPr>
              <a:grpSpLocks/>
            </p:cNvGrpSpPr>
            <p:nvPr/>
          </p:nvGrpSpPr>
          <p:grpSpPr bwMode="auto">
            <a:xfrm>
              <a:off x="1392" y="1008"/>
              <a:ext cx="3780" cy="2592"/>
              <a:chOff x="1392" y="1008"/>
              <a:chExt cx="3780" cy="2592"/>
            </a:xfrm>
          </p:grpSpPr>
          <p:grpSp>
            <p:nvGrpSpPr>
              <p:cNvPr id="41990" name="Group 15"/>
              <p:cNvGrpSpPr>
                <a:grpSpLocks/>
              </p:cNvGrpSpPr>
              <p:nvPr/>
            </p:nvGrpSpPr>
            <p:grpSpPr bwMode="auto">
              <a:xfrm>
                <a:off x="2880" y="1008"/>
                <a:ext cx="1596" cy="480"/>
                <a:chOff x="2880" y="1008"/>
                <a:chExt cx="1596" cy="480"/>
              </a:xfrm>
            </p:grpSpPr>
            <p:sp>
              <p:nvSpPr>
                <p:cNvPr id="41999" name="Rectangle 5"/>
                <p:cNvSpPr>
                  <a:spLocks noChangeArrowheads="1"/>
                </p:cNvSpPr>
                <p:nvPr/>
              </p:nvSpPr>
              <p:spPr bwMode="auto">
                <a:xfrm>
                  <a:off x="2880" y="1344"/>
                  <a:ext cx="1392" cy="144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00" name="Rectangle 6"/>
                <p:cNvSpPr>
                  <a:spLocks noChangeArrowheads="1"/>
                </p:cNvSpPr>
                <p:nvPr/>
              </p:nvSpPr>
              <p:spPr bwMode="auto">
                <a:xfrm>
                  <a:off x="3360" y="1344"/>
                  <a:ext cx="912" cy="1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01" name="Rectangle 7"/>
                <p:cNvSpPr>
                  <a:spLocks noChangeArrowheads="1"/>
                </p:cNvSpPr>
                <p:nvPr/>
              </p:nvSpPr>
              <p:spPr bwMode="auto">
                <a:xfrm>
                  <a:off x="3792" y="1344"/>
                  <a:ext cx="480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0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928" y="1008"/>
                  <a:ext cx="1548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Lifetime scale</a:t>
                  </a:r>
                  <a:endParaRPr lang="en-US" sz="1400"/>
                </a:p>
                <a:p>
                  <a:r>
                    <a:rPr lang="en-US" sz="1400"/>
                    <a:t>120          170         350   (ps)</a:t>
                  </a:r>
                  <a:endParaRPr lang="en-US" sz="1200"/>
                </a:p>
              </p:txBody>
            </p:sp>
          </p:grpSp>
          <p:grpSp>
            <p:nvGrpSpPr>
              <p:cNvPr id="41991" name="Group 16"/>
              <p:cNvGrpSpPr>
                <a:grpSpLocks/>
              </p:cNvGrpSpPr>
              <p:nvPr/>
            </p:nvGrpSpPr>
            <p:grpSpPr bwMode="auto">
              <a:xfrm>
                <a:off x="1392" y="1680"/>
                <a:ext cx="3780" cy="1920"/>
                <a:chOff x="1392" y="1680"/>
                <a:chExt cx="3780" cy="1920"/>
              </a:xfrm>
            </p:grpSpPr>
            <p:pic>
              <p:nvPicPr>
                <p:cNvPr id="41992" name="Picture 4" descr="G:\Talks_presentations\Kelvin\DOE-Jan99\images\Crack-data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256" y="1680"/>
                  <a:ext cx="1907" cy="1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99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264" y="1872"/>
                  <a:ext cx="1104" cy="48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9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552" y="2736"/>
                  <a:ext cx="816" cy="96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824" y="3024"/>
                  <a:ext cx="576" cy="336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9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368" y="2640"/>
                  <a:ext cx="804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Dislocations</a:t>
                  </a:r>
                </a:p>
              </p:txBody>
            </p:sp>
            <p:sp>
              <p:nvSpPr>
                <p:cNvPr id="419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68" y="1776"/>
                  <a:ext cx="371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Void</a:t>
                  </a:r>
                </a:p>
              </p:txBody>
            </p:sp>
            <p:sp>
              <p:nvSpPr>
                <p:cNvPr id="4199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92" y="3264"/>
                  <a:ext cx="465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Matrix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8153400" cy="1143000"/>
          </a:xfrm>
        </p:spPr>
        <p:txBody>
          <a:bodyPr/>
          <a:lstStyle/>
          <a:p>
            <a:pPr algn="l"/>
            <a:r>
              <a:rPr lang="en-US" smtClean="0"/>
              <a:t>The future of       Defects</a:t>
            </a:r>
            <a:br>
              <a:rPr lang="en-US" smtClean="0"/>
            </a:br>
            <a:r>
              <a:rPr lang="en-US" smtClean="0"/>
              <a:t>                           2D lifetime maps</a:t>
            </a:r>
          </a:p>
        </p:txBody>
      </p:sp>
      <p:grpSp>
        <p:nvGrpSpPr>
          <p:cNvPr id="43011" name="Group 24"/>
          <p:cNvGrpSpPr>
            <a:grpSpLocks/>
          </p:cNvGrpSpPr>
          <p:nvPr/>
        </p:nvGrpSpPr>
        <p:grpSpPr bwMode="auto">
          <a:xfrm>
            <a:off x="685800" y="1843088"/>
            <a:ext cx="7753350" cy="5091112"/>
            <a:chOff x="240" y="768"/>
            <a:chExt cx="4884" cy="3207"/>
          </a:xfrm>
        </p:grpSpPr>
        <p:sp>
          <p:nvSpPr>
            <p:cNvPr id="43015" name="Text Box 11"/>
            <p:cNvSpPr txBox="1">
              <a:spLocks noChangeArrowheads="1"/>
            </p:cNvSpPr>
            <p:nvPr/>
          </p:nvSpPr>
          <p:spPr bwMode="auto">
            <a:xfrm>
              <a:off x="2784" y="3744"/>
              <a:ext cx="20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Simulation of the future with e</a:t>
              </a:r>
              <a:r>
                <a:rPr lang="en-US" baseline="30000"/>
                <a:t>+</a:t>
              </a:r>
              <a:endParaRPr lang="en-US" sz="1200"/>
            </a:p>
          </p:txBody>
        </p:sp>
        <p:grpSp>
          <p:nvGrpSpPr>
            <p:cNvPr id="43016" name="Group 23"/>
            <p:cNvGrpSpPr>
              <a:grpSpLocks/>
            </p:cNvGrpSpPr>
            <p:nvPr/>
          </p:nvGrpSpPr>
          <p:grpSpPr bwMode="auto">
            <a:xfrm>
              <a:off x="240" y="768"/>
              <a:ext cx="4884" cy="2938"/>
              <a:chOff x="240" y="768"/>
              <a:chExt cx="4884" cy="2938"/>
            </a:xfrm>
          </p:grpSpPr>
          <p:pic>
            <p:nvPicPr>
              <p:cNvPr id="43017" name="Picture 4" descr="G:\Talks_presentations\Kelvin\DOE-Jan99\images\Dislocation-sim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24" y="1920"/>
                <a:ext cx="2400" cy="1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18" name="Picture 3" descr="G:\Talks_presentations\Kelvin\DOE-Jan99\images\Dislocation-TEM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768"/>
                <a:ext cx="2400" cy="1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19" name="Text Box 5"/>
              <p:cNvSpPr txBox="1">
                <a:spLocks noChangeArrowheads="1"/>
              </p:cNvSpPr>
              <p:nvPr/>
            </p:nvSpPr>
            <p:spPr bwMode="auto">
              <a:xfrm>
                <a:off x="4320" y="2191"/>
                <a:ext cx="70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Vacancies</a:t>
                </a:r>
                <a:endParaRPr lang="en-US" sz="1400"/>
              </a:p>
            </p:txBody>
          </p:sp>
          <p:sp>
            <p:nvSpPr>
              <p:cNvPr id="43020" name="Text Box 6"/>
              <p:cNvSpPr txBox="1">
                <a:spLocks noChangeArrowheads="1"/>
              </p:cNvSpPr>
              <p:nvPr/>
            </p:nvSpPr>
            <p:spPr bwMode="auto">
              <a:xfrm>
                <a:off x="4320" y="3055"/>
                <a:ext cx="8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Dislocations</a:t>
                </a:r>
              </a:p>
            </p:txBody>
          </p:sp>
          <p:sp>
            <p:nvSpPr>
              <p:cNvPr id="43021" name="Text Box 7"/>
              <p:cNvSpPr txBox="1">
                <a:spLocks noChangeArrowheads="1"/>
              </p:cNvSpPr>
              <p:nvPr/>
            </p:nvSpPr>
            <p:spPr bwMode="auto">
              <a:xfrm>
                <a:off x="4310" y="3494"/>
                <a:ext cx="46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Matrix</a:t>
                </a:r>
              </a:p>
            </p:txBody>
          </p:sp>
          <p:sp>
            <p:nvSpPr>
              <p:cNvPr id="43022" name="Text Box 8"/>
              <p:cNvSpPr txBox="1">
                <a:spLocks noChangeArrowheads="1"/>
              </p:cNvSpPr>
              <p:nvPr/>
            </p:nvSpPr>
            <p:spPr bwMode="auto">
              <a:xfrm>
                <a:off x="1056" y="2897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Precipitate</a:t>
                </a:r>
                <a:endParaRPr lang="en-US" sz="1400"/>
              </a:p>
            </p:txBody>
          </p:sp>
          <p:sp>
            <p:nvSpPr>
              <p:cNvPr id="43023" name="Text Box 9"/>
              <p:cNvSpPr txBox="1">
                <a:spLocks noChangeArrowheads="1"/>
              </p:cNvSpPr>
              <p:nvPr/>
            </p:nvSpPr>
            <p:spPr bwMode="auto">
              <a:xfrm>
                <a:off x="1008" y="3185"/>
                <a:ext cx="70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Small void</a:t>
                </a:r>
                <a:endParaRPr lang="en-US" sz="1200"/>
              </a:p>
            </p:txBody>
          </p:sp>
          <p:sp>
            <p:nvSpPr>
              <p:cNvPr id="43024" name="Text Box 10"/>
              <p:cNvSpPr txBox="1">
                <a:spLocks noChangeArrowheads="1"/>
              </p:cNvSpPr>
              <p:nvPr/>
            </p:nvSpPr>
            <p:spPr bwMode="auto">
              <a:xfrm>
                <a:off x="336" y="912"/>
                <a:ext cx="426" cy="23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TEM</a:t>
                </a:r>
                <a:endParaRPr lang="en-US" sz="1200"/>
              </a:p>
            </p:txBody>
          </p:sp>
          <p:sp>
            <p:nvSpPr>
              <p:cNvPr id="43025" name="Line 12"/>
              <p:cNvSpPr>
                <a:spLocks noChangeShapeType="1"/>
              </p:cNvSpPr>
              <p:nvPr/>
            </p:nvSpPr>
            <p:spPr bwMode="auto">
              <a:xfrm flipH="1">
                <a:off x="3264" y="2304"/>
                <a:ext cx="10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6" name="Line 13"/>
              <p:cNvSpPr>
                <a:spLocks noChangeShapeType="1"/>
              </p:cNvSpPr>
              <p:nvPr/>
            </p:nvSpPr>
            <p:spPr bwMode="auto">
              <a:xfrm flipH="1">
                <a:off x="3888" y="3168"/>
                <a:ext cx="432" cy="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7" name="Line 14"/>
              <p:cNvSpPr>
                <a:spLocks noChangeShapeType="1"/>
              </p:cNvSpPr>
              <p:nvPr/>
            </p:nvSpPr>
            <p:spPr bwMode="auto">
              <a:xfrm flipH="1" flipV="1">
                <a:off x="3120" y="3552"/>
                <a:ext cx="1152" cy="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8" name="Line 15"/>
              <p:cNvSpPr>
                <a:spLocks noChangeShapeType="1"/>
              </p:cNvSpPr>
              <p:nvPr/>
            </p:nvSpPr>
            <p:spPr bwMode="auto">
              <a:xfrm>
                <a:off x="1872" y="2784"/>
                <a:ext cx="432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9" name="Line 16"/>
              <p:cNvSpPr>
                <a:spLocks noChangeShapeType="1"/>
              </p:cNvSpPr>
              <p:nvPr/>
            </p:nvSpPr>
            <p:spPr bwMode="auto">
              <a:xfrm flipH="1">
                <a:off x="1584" y="2784"/>
                <a:ext cx="288" cy="14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0" name="Line 17"/>
              <p:cNvSpPr>
                <a:spLocks noChangeShapeType="1"/>
              </p:cNvSpPr>
              <p:nvPr/>
            </p:nvSpPr>
            <p:spPr bwMode="auto">
              <a:xfrm flipV="1">
                <a:off x="1680" y="2928"/>
                <a:ext cx="240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031" name="Group 18"/>
              <p:cNvGrpSpPr>
                <a:grpSpLocks/>
              </p:cNvGrpSpPr>
              <p:nvPr/>
            </p:nvGrpSpPr>
            <p:grpSpPr bwMode="auto">
              <a:xfrm>
                <a:off x="3360" y="1248"/>
                <a:ext cx="1596" cy="480"/>
                <a:chOff x="2880" y="1008"/>
                <a:chExt cx="1596" cy="480"/>
              </a:xfrm>
            </p:grpSpPr>
            <p:sp>
              <p:nvSpPr>
                <p:cNvPr id="43032" name="Rectangle 19"/>
                <p:cNvSpPr>
                  <a:spLocks noChangeArrowheads="1"/>
                </p:cNvSpPr>
                <p:nvPr/>
              </p:nvSpPr>
              <p:spPr bwMode="auto">
                <a:xfrm>
                  <a:off x="2880" y="1344"/>
                  <a:ext cx="1392" cy="144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3" name="Rectangle 20"/>
                <p:cNvSpPr>
                  <a:spLocks noChangeArrowheads="1"/>
                </p:cNvSpPr>
                <p:nvPr/>
              </p:nvSpPr>
              <p:spPr bwMode="auto">
                <a:xfrm>
                  <a:off x="3360" y="1344"/>
                  <a:ext cx="912" cy="1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4" name="Rectangle 21"/>
                <p:cNvSpPr>
                  <a:spLocks noChangeArrowheads="1"/>
                </p:cNvSpPr>
                <p:nvPr/>
              </p:nvSpPr>
              <p:spPr bwMode="auto">
                <a:xfrm>
                  <a:off x="3792" y="1344"/>
                  <a:ext cx="480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928" y="1008"/>
                  <a:ext cx="1548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Lifetime scale</a:t>
                  </a:r>
                  <a:endParaRPr lang="en-US" sz="1400"/>
                </a:p>
                <a:p>
                  <a:r>
                    <a:rPr lang="en-US" sz="1400"/>
                    <a:t>120          170         350   (ps)</a:t>
                  </a:r>
                  <a:endParaRPr lang="en-US" sz="1200"/>
                </a:p>
              </p:txBody>
            </p:sp>
          </p:grpSp>
        </p:grpSp>
      </p:grpSp>
      <p:grpSp>
        <p:nvGrpSpPr>
          <p:cNvPr id="43012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26" name="Freeform 25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014" name="Picture 5" descr="wsuTLSigRvs-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l"/>
            <a:r>
              <a:rPr lang="en-US" smtClean="0"/>
              <a:t>Stress-Are you feeling some??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60725"/>
            <a:ext cx="46402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1524000" y="4175125"/>
            <a:ext cx="14938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stress relieved</a:t>
            </a:r>
          </a:p>
          <a:p>
            <a:endParaRPr lang="en-US"/>
          </a:p>
          <a:p>
            <a:r>
              <a:rPr lang="en-US"/>
              <a:t>under stress</a:t>
            </a:r>
            <a:endParaRPr lang="en-US" b="1"/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>
            <a:off x="2971800" y="4327525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2819400" y="4860925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762000" y="2803525"/>
            <a:ext cx="641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Direct observation of dislocations in metals during elastic deformation</a:t>
            </a:r>
            <a:endParaRPr lang="en-US" sz="1200"/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3946525" y="3522663"/>
            <a:ext cx="715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Lifetime</a:t>
            </a: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4022725" y="4665663"/>
            <a:ext cx="750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Intensity</a:t>
            </a:r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auto">
          <a:xfrm>
            <a:off x="685800" y="6156325"/>
            <a:ext cx="2392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Now</a:t>
            </a:r>
            <a:r>
              <a:rPr lang="en-US" sz="2000"/>
              <a:t>: stop frame</a:t>
            </a:r>
          </a:p>
          <a:p>
            <a:r>
              <a:rPr lang="en-US" sz="2000"/>
              <a:t>    </a:t>
            </a:r>
            <a:r>
              <a:rPr lang="en-US" sz="2000">
                <a:sym typeface="Symbol" pitchFamily="-108" charset="2"/>
              </a:rPr>
              <a:t></a:t>
            </a: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Future</a:t>
            </a:r>
            <a:r>
              <a:rPr lang="en-US" sz="2000"/>
              <a:t>: movie</a:t>
            </a:r>
          </a:p>
        </p:txBody>
      </p:sp>
      <p:grpSp>
        <p:nvGrpSpPr>
          <p:cNvPr id="44043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12" name="Freeform 11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045" name="Picture 5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828800"/>
          </a:xfrm>
        </p:spPr>
        <p:txBody>
          <a:bodyPr/>
          <a:lstStyle/>
          <a:p>
            <a:pPr algn="r"/>
            <a:r>
              <a:rPr lang="en-US" smtClean="0"/>
              <a:t>Lifetime </a:t>
            </a:r>
            <a:br>
              <a:rPr lang="en-US" smtClean="0"/>
            </a:br>
            <a:r>
              <a:rPr lang="en-US" smtClean="0"/>
              <a:t>apparatus</a:t>
            </a:r>
          </a:p>
        </p:txBody>
      </p:sp>
      <p:sp>
        <p:nvSpPr>
          <p:cNvPr id="45061" name="AutoShape 3"/>
          <p:cNvSpPr>
            <a:spLocks noChangeArrowheads="1"/>
          </p:cNvSpPr>
          <p:nvPr/>
        </p:nvSpPr>
        <p:spPr bwMode="auto">
          <a:xfrm>
            <a:off x="3602038" y="2349500"/>
            <a:ext cx="1385887" cy="7461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>
              <a:solidFill>
                <a:srgbClr val="FF3300"/>
              </a:solidFill>
              <a:latin typeface="Times New Roman" pitchFamily="-108" charset="0"/>
            </a:endParaRP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6413" y="2455863"/>
            <a:ext cx="24971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943600" y="5257800"/>
          <a:ext cx="1293813" cy="930275"/>
        </p:xfrm>
        <a:graphic>
          <a:graphicData uri="http://schemas.openxmlformats.org/presentationml/2006/ole">
            <p:oleObj spid="_x0000_s45058" name="Clip" r:id="rId4" imgW="3229200" imgH="3281760" progId="MS_ClipArt_Gallery.2">
              <p:embed/>
            </p:oleObj>
          </a:graphicData>
        </a:graphic>
      </p:graphicFrame>
      <p:sp>
        <p:nvSpPr>
          <p:cNvPr id="45063" name="AutoShape 6"/>
          <p:cNvSpPr>
            <a:spLocks noChangeArrowheads="1"/>
          </p:cNvSpPr>
          <p:nvPr/>
        </p:nvSpPr>
        <p:spPr bwMode="auto">
          <a:xfrm rot="5400996">
            <a:off x="1733550" y="4362450"/>
            <a:ext cx="869950" cy="12890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990600" y="2122488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Stop: </a:t>
            </a:r>
            <a:r>
              <a:rPr lang="en-US" sz="2400">
                <a:solidFill>
                  <a:schemeClr val="accent2"/>
                </a:solidFill>
                <a:sym typeface="Symbol" pitchFamily="-108" charset="2"/>
              </a:rPr>
              <a:t>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1600"/>
              <a:t>detector</a:t>
            </a:r>
            <a:endParaRPr lang="en-US" sz="1200"/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1752600" y="419100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discriminator</a:t>
            </a:r>
            <a:endParaRPr lang="en-US" sz="1200"/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7086600" y="5334000"/>
            <a:ext cx="1443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Data collecting</a:t>
            </a:r>
          </a:p>
          <a:p>
            <a:pPr eaLnBrk="0" hangingPunct="0"/>
            <a:r>
              <a:rPr lang="en-US" sz="1400"/>
              <a:t>computer</a:t>
            </a:r>
            <a:endParaRPr lang="en-US" sz="1200"/>
          </a:p>
        </p:txBody>
      </p:sp>
      <p:cxnSp>
        <p:nvCxnSpPr>
          <p:cNvPr id="45067" name="AutoShape 10"/>
          <p:cNvCxnSpPr>
            <a:cxnSpLocks noChangeShapeType="1"/>
            <a:stCxn id="45069" idx="1"/>
            <a:endCxn id="45063" idx="3"/>
          </p:cNvCxnSpPr>
          <p:nvPr/>
        </p:nvCxnSpPr>
        <p:spPr bwMode="auto">
          <a:xfrm rot="10800000" flipV="1">
            <a:off x="1504950" y="3065463"/>
            <a:ext cx="17463" cy="1939925"/>
          </a:xfrm>
          <a:prstGeom prst="bentConnector3">
            <a:avLst>
              <a:gd name="adj1" fmla="val 1309093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cxnSp>
      <p:sp>
        <p:nvSpPr>
          <p:cNvPr id="45068" name="Line 11"/>
          <p:cNvSpPr>
            <a:spLocks noChangeShapeType="1"/>
          </p:cNvSpPr>
          <p:nvPr/>
        </p:nvSpPr>
        <p:spPr bwMode="auto">
          <a:xfrm>
            <a:off x="4289425" y="762000"/>
            <a:ext cx="0" cy="1592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AutoShape 12"/>
          <p:cNvSpPr>
            <a:spLocks noChangeArrowheads="1"/>
          </p:cNvSpPr>
          <p:nvPr/>
        </p:nvSpPr>
        <p:spPr bwMode="auto">
          <a:xfrm rot="-5400000">
            <a:off x="1739106" y="2451894"/>
            <a:ext cx="796925" cy="1227138"/>
          </a:xfrm>
          <a:prstGeom prst="can">
            <a:avLst>
              <a:gd name="adj" fmla="val 38496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3"/>
          <p:cNvSpPr txBox="1">
            <a:spLocks noChangeArrowheads="1"/>
          </p:cNvSpPr>
          <p:nvPr/>
        </p:nvSpPr>
        <p:spPr bwMode="auto">
          <a:xfrm>
            <a:off x="2438400" y="1219200"/>
            <a:ext cx="179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positron beam</a:t>
            </a:r>
            <a:endParaRPr lang="en-US" sz="1600">
              <a:latin typeface="Times New Roman" pitchFamily="-108" charset="0"/>
            </a:endParaRPr>
          </a:p>
        </p:txBody>
      </p:sp>
      <p:grpSp>
        <p:nvGrpSpPr>
          <p:cNvPr id="45071" name="Group 14"/>
          <p:cNvGrpSpPr>
            <a:grpSpLocks/>
          </p:cNvGrpSpPr>
          <p:nvPr/>
        </p:nvGrpSpPr>
        <p:grpSpPr bwMode="auto">
          <a:xfrm rot="1486337">
            <a:off x="5257800" y="2667000"/>
            <a:ext cx="381000" cy="1371600"/>
            <a:chOff x="3840" y="1440"/>
            <a:chExt cx="240" cy="864"/>
          </a:xfrm>
        </p:grpSpPr>
        <p:sp>
          <p:nvSpPr>
            <p:cNvPr id="45086" name="Oval 15"/>
            <p:cNvSpPr>
              <a:spLocks noChangeArrowheads="1"/>
            </p:cNvSpPr>
            <p:nvPr/>
          </p:nvSpPr>
          <p:spPr bwMode="auto">
            <a:xfrm>
              <a:off x="3936" y="1440"/>
              <a:ext cx="144" cy="864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Oval 16"/>
            <p:cNvSpPr>
              <a:spLocks noChangeArrowheads="1"/>
            </p:cNvSpPr>
            <p:nvPr/>
          </p:nvSpPr>
          <p:spPr bwMode="auto">
            <a:xfrm>
              <a:off x="3840" y="1440"/>
              <a:ext cx="144" cy="864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2" name="Line 17"/>
          <p:cNvSpPr>
            <a:spLocks noChangeShapeType="1"/>
          </p:cNvSpPr>
          <p:nvPr/>
        </p:nvSpPr>
        <p:spPr bwMode="auto">
          <a:xfrm>
            <a:off x="4648200" y="3124200"/>
            <a:ext cx="381000" cy="381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>
            <a:off x="4724400" y="2971800"/>
            <a:ext cx="457200" cy="152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>
            <a:off x="4572000" y="3276600"/>
            <a:ext cx="152400" cy="533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114800" y="4495800"/>
          <a:ext cx="963613" cy="990600"/>
        </p:xfrm>
        <a:graphic>
          <a:graphicData uri="http://schemas.openxmlformats.org/presentationml/2006/ole">
            <p:oleObj spid="_x0000_s45059" name="Clip" r:id="rId5" imgW="3063600" imgH="3147480" progId="MS_ClipArt_Gallery.2">
              <p:embed/>
            </p:oleObj>
          </a:graphicData>
        </a:graphic>
      </p:graphicFrame>
      <p:cxnSp>
        <p:nvCxnSpPr>
          <p:cNvPr id="45075" name="AutoShape 21"/>
          <p:cNvCxnSpPr>
            <a:cxnSpLocks noChangeShapeType="1"/>
            <a:stCxn id="45063" idx="0"/>
          </p:cNvCxnSpPr>
          <p:nvPr/>
        </p:nvCxnSpPr>
        <p:spPr bwMode="auto">
          <a:xfrm flipV="1">
            <a:off x="2830513" y="4991100"/>
            <a:ext cx="1284287" cy="15875"/>
          </a:xfrm>
          <a:prstGeom prst="bentConnector3">
            <a:avLst>
              <a:gd name="adj1" fmla="val 49319"/>
            </a:avLst>
          </a:prstGeom>
          <a:noFill/>
          <a:ln w="381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45076" name="Rectangle 22"/>
          <p:cNvSpPr>
            <a:spLocks noChangeArrowheads="1"/>
          </p:cNvSpPr>
          <p:nvPr/>
        </p:nvSpPr>
        <p:spPr bwMode="auto">
          <a:xfrm>
            <a:off x="5867400" y="2438400"/>
            <a:ext cx="185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Start: </a:t>
            </a:r>
            <a:r>
              <a:rPr lang="en-US" sz="2000">
                <a:solidFill>
                  <a:srgbClr val="009900"/>
                </a:solidFill>
              </a:rPr>
              <a:t>e</a:t>
            </a:r>
            <a:r>
              <a:rPr lang="en-US" sz="2800" baseline="30000">
                <a:solidFill>
                  <a:srgbClr val="009900"/>
                </a:solidFill>
              </a:rPr>
              <a:t>-</a:t>
            </a:r>
            <a:r>
              <a:rPr lang="en-US" sz="1600"/>
              <a:t> detector</a:t>
            </a:r>
          </a:p>
        </p:txBody>
      </p:sp>
      <p:cxnSp>
        <p:nvCxnSpPr>
          <p:cNvPr id="45077" name="AutoShape 23"/>
          <p:cNvCxnSpPr>
            <a:cxnSpLocks noChangeShapeType="1"/>
          </p:cNvCxnSpPr>
          <p:nvPr/>
        </p:nvCxnSpPr>
        <p:spPr bwMode="auto">
          <a:xfrm rot="16200000" flipH="1">
            <a:off x="5152231" y="4931569"/>
            <a:ext cx="236538" cy="1346200"/>
          </a:xfrm>
          <a:prstGeom prst="bentConnector2">
            <a:avLst/>
          </a:prstGeom>
          <a:noFill/>
          <a:ln w="38100">
            <a:solidFill>
              <a:srgbClr val="00FF00"/>
            </a:solidFill>
            <a:miter lim="800000"/>
            <a:headEnd type="none" w="sm" len="sm"/>
            <a:tailEnd type="stealth" w="med" len="lg"/>
          </a:ln>
        </p:spPr>
      </p:cxnSp>
      <p:sp>
        <p:nvSpPr>
          <p:cNvPr id="45078" name="AutoShape 24"/>
          <p:cNvSpPr>
            <a:spLocks noChangeArrowheads="1"/>
          </p:cNvSpPr>
          <p:nvPr/>
        </p:nvSpPr>
        <p:spPr bwMode="auto">
          <a:xfrm rot="5400996">
            <a:off x="6381750" y="2762250"/>
            <a:ext cx="869950" cy="12890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079" name="AutoShape 25"/>
          <p:cNvCxnSpPr>
            <a:cxnSpLocks noChangeShapeType="1"/>
            <a:stCxn id="45087" idx="6"/>
            <a:endCxn id="45078" idx="3"/>
          </p:cNvCxnSpPr>
          <p:nvPr/>
        </p:nvCxnSpPr>
        <p:spPr bwMode="auto">
          <a:xfrm>
            <a:off x="5481638" y="3367088"/>
            <a:ext cx="671512" cy="38100"/>
          </a:xfrm>
          <a:prstGeom prst="bentConnector3">
            <a:avLst>
              <a:gd name="adj1" fmla="val 72579"/>
            </a:avLst>
          </a:prstGeom>
          <a:noFill/>
          <a:ln w="381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45080" name="AutoShape 26"/>
          <p:cNvCxnSpPr>
            <a:cxnSpLocks noChangeShapeType="1"/>
            <a:stCxn id="45078" idx="0"/>
          </p:cNvCxnSpPr>
          <p:nvPr/>
        </p:nvCxnSpPr>
        <p:spPr bwMode="auto">
          <a:xfrm flipH="1">
            <a:off x="5078413" y="3406775"/>
            <a:ext cx="2400300" cy="1584325"/>
          </a:xfrm>
          <a:prstGeom prst="bentConnector3">
            <a:avLst>
              <a:gd name="adj1" fmla="val -8796"/>
            </a:avLst>
          </a:prstGeom>
          <a:noFill/>
          <a:ln w="381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45081" name="Rectangle 27"/>
          <p:cNvSpPr>
            <a:spLocks noChangeArrowheads="1"/>
          </p:cNvSpPr>
          <p:nvPr/>
        </p:nvSpPr>
        <p:spPr bwMode="auto">
          <a:xfrm>
            <a:off x="5943600" y="3962400"/>
            <a:ext cx="1473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discriminator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45083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30" name="Freeform 29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085" name="Picture 5" descr="wsuTLSigRvs-r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/>
          <a:lstStyle/>
          <a:p>
            <a:pPr algn="r"/>
            <a:r>
              <a:rPr lang="en-US" smtClean="0"/>
              <a:t>Positron lifetime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ph idx="1"/>
          </p:nvPr>
        </p:nvGraphicFramePr>
        <p:xfrm>
          <a:off x="304800" y="762000"/>
          <a:ext cx="7696200" cy="6488113"/>
        </p:xfrm>
        <a:graphic>
          <a:graphicData uri="http://schemas.openxmlformats.org/presentationml/2006/ole">
            <p:oleObj spid="_x0000_s46082" name="Graph" r:id="rId3" imgW="3409920" imgH="2875680" progId="Origin50.Graph">
              <p:embed/>
            </p:oleObj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62200" y="2743200"/>
            <a:ext cx="5102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No pores</a:t>
            </a:r>
          </a:p>
          <a:p>
            <a:r>
              <a:rPr lang="en-US" sz="2400"/>
              <a:t>	</a:t>
            </a:r>
            <a:r>
              <a:rPr lang="en-US" sz="2400">
                <a:solidFill>
                  <a:srgbClr val="00FF00"/>
                </a:solidFill>
              </a:rPr>
              <a:t>big space between molecules</a:t>
            </a:r>
          </a:p>
          <a:p>
            <a:r>
              <a:rPr lang="en-US" sz="2400"/>
              <a:t>		</a:t>
            </a:r>
            <a:r>
              <a:rPr lang="en-US" sz="2400">
                <a:solidFill>
                  <a:srgbClr val="0000FF"/>
                </a:solidFill>
              </a:rPr>
              <a:t>large pores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46086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6088" name="Picture 5" descr="wsuTLSigRvs-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066800" y="1447800"/>
            <a:ext cx="1981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Number 1</a:t>
            </a:r>
            <a:r>
              <a:rPr lang="en-US" sz="2000">
                <a:latin typeface="Times New Roman" pitchFamily="-108" charset="0"/>
              </a:rPr>
              <a:t>:</a:t>
            </a:r>
          </a:p>
          <a:p>
            <a:endParaRPr lang="en-US" sz="2000">
              <a:latin typeface="Times New Roman" pitchFamily="-108" charset="0"/>
            </a:endParaRPr>
          </a:p>
          <a:p>
            <a:r>
              <a:rPr lang="en-US" sz="2000">
                <a:solidFill>
                  <a:srgbClr val="FF0000"/>
                </a:solidFill>
                <a:latin typeface="Times New Roman" pitchFamily="-108" charset="0"/>
              </a:rPr>
              <a:t>Positron</a:t>
            </a:r>
            <a:r>
              <a:rPr lang="en-US" sz="2000">
                <a:latin typeface="Times New Roman" pitchFamily="-108" charset="0"/>
              </a:rPr>
              <a:t>s made</a:t>
            </a:r>
          </a:p>
          <a:p>
            <a:r>
              <a:rPr lang="en-US" sz="2000">
                <a:latin typeface="Times New Roman" pitchFamily="-108" charset="0"/>
              </a:rPr>
              <a:t>the Newsweek</a:t>
            </a:r>
          </a:p>
          <a:p>
            <a:r>
              <a:rPr lang="en-US" sz="2000">
                <a:solidFill>
                  <a:srgbClr val="0000FF"/>
                </a:solidFill>
                <a:latin typeface="Times New Roman" pitchFamily="-108" charset="0"/>
              </a:rPr>
              <a:t>hitlist</a:t>
            </a:r>
            <a:endParaRPr lang="en-US">
              <a:latin typeface="Times New Roman" pitchFamily="-108" charset="0"/>
            </a:endParaRPr>
          </a:p>
        </p:txBody>
      </p:sp>
      <p:pic>
        <p:nvPicPr>
          <p:cNvPr id="19459" name="Picture 5" descr="G:\Talks_presentations\General\We are on the 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238" y="990600"/>
            <a:ext cx="44037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981200" y="2971800"/>
            <a:ext cx="1600200" cy="243840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1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463" name="Picture 5" descr="wsuTLSigRvs-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852488"/>
            <a:ext cx="7772400" cy="1143000"/>
          </a:xfrm>
        </p:spPr>
        <p:txBody>
          <a:bodyPr/>
          <a:lstStyle/>
          <a:p>
            <a:pPr algn="l"/>
            <a:r>
              <a:rPr lang="en-US" smtClean="0"/>
              <a:t>Positron Lifetime</a:t>
            </a:r>
          </a:p>
        </p:txBody>
      </p:sp>
      <p:grpSp>
        <p:nvGrpSpPr>
          <p:cNvPr id="47107" name="Group 1045"/>
          <p:cNvGrpSpPr>
            <a:grpSpLocks/>
          </p:cNvGrpSpPr>
          <p:nvPr/>
        </p:nvGrpSpPr>
        <p:grpSpPr bwMode="auto">
          <a:xfrm>
            <a:off x="3505200" y="1919288"/>
            <a:ext cx="3857625" cy="4862512"/>
            <a:chOff x="2544" y="864"/>
            <a:chExt cx="2430" cy="3063"/>
          </a:xfrm>
        </p:grpSpPr>
        <p:pic>
          <p:nvPicPr>
            <p:cNvPr id="47112" name="Picture 1029" descr="G:\Talks_presentations\Kelvin\DOE-Jan99\images\lifetimes-Pusk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864"/>
              <a:ext cx="1902" cy="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13" name="Group 1044"/>
            <p:cNvGrpSpPr>
              <a:grpSpLocks/>
            </p:cNvGrpSpPr>
            <p:nvPr/>
          </p:nvGrpSpPr>
          <p:grpSpPr bwMode="auto">
            <a:xfrm>
              <a:off x="2544" y="1248"/>
              <a:ext cx="2329" cy="2679"/>
              <a:chOff x="2544" y="1248"/>
              <a:chExt cx="2329" cy="2679"/>
            </a:xfrm>
          </p:grpSpPr>
          <p:grpSp>
            <p:nvGrpSpPr>
              <p:cNvPr id="47114" name="Group 1043"/>
              <p:cNvGrpSpPr>
                <a:grpSpLocks/>
              </p:cNvGrpSpPr>
              <p:nvPr/>
            </p:nvGrpSpPr>
            <p:grpSpPr bwMode="auto">
              <a:xfrm>
                <a:off x="2918" y="3573"/>
                <a:ext cx="1955" cy="354"/>
                <a:chOff x="2918" y="3573"/>
                <a:chExt cx="1955" cy="354"/>
              </a:xfrm>
            </p:grpSpPr>
            <p:sp>
              <p:nvSpPr>
                <p:cNvPr id="47121" name="Text Box 1030"/>
                <p:cNvSpPr txBox="1">
                  <a:spLocks noChangeArrowheads="1"/>
                </p:cNvSpPr>
                <p:nvPr/>
              </p:nvSpPr>
              <p:spPr bwMode="auto">
                <a:xfrm>
                  <a:off x="2918" y="3573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125</a:t>
                  </a:r>
                </a:p>
              </p:txBody>
            </p:sp>
            <p:sp>
              <p:nvSpPr>
                <p:cNvPr id="47122" name="Text Box 1031"/>
                <p:cNvSpPr txBox="1">
                  <a:spLocks noChangeArrowheads="1"/>
                </p:cNvSpPr>
                <p:nvPr/>
              </p:nvSpPr>
              <p:spPr bwMode="auto">
                <a:xfrm>
                  <a:off x="3350" y="3573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150</a:t>
                  </a:r>
                </a:p>
              </p:txBody>
            </p:sp>
            <p:sp>
              <p:nvSpPr>
                <p:cNvPr id="47123" name="Text Box 1033"/>
                <p:cNvSpPr txBox="1">
                  <a:spLocks noChangeArrowheads="1"/>
                </p:cNvSpPr>
                <p:nvPr/>
              </p:nvSpPr>
              <p:spPr bwMode="auto">
                <a:xfrm>
                  <a:off x="4166" y="3573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200</a:t>
                  </a:r>
                </a:p>
              </p:txBody>
            </p:sp>
            <p:sp>
              <p:nvSpPr>
                <p:cNvPr id="47124" name="Text Box 1034"/>
                <p:cNvSpPr txBox="1">
                  <a:spLocks noChangeArrowheads="1"/>
                </p:cNvSpPr>
                <p:nvPr/>
              </p:nvSpPr>
              <p:spPr bwMode="auto">
                <a:xfrm>
                  <a:off x="3782" y="3573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175</a:t>
                  </a:r>
                </a:p>
              </p:txBody>
            </p:sp>
            <p:sp>
              <p:nvSpPr>
                <p:cNvPr id="47125" name="Text Box 1035"/>
                <p:cNvSpPr txBox="1">
                  <a:spLocks noChangeArrowheads="1"/>
                </p:cNvSpPr>
                <p:nvPr/>
              </p:nvSpPr>
              <p:spPr bwMode="auto">
                <a:xfrm>
                  <a:off x="4598" y="3573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225</a:t>
                  </a:r>
                </a:p>
              </p:txBody>
            </p:sp>
            <p:sp>
              <p:nvSpPr>
                <p:cNvPr id="47126" name="Text Box 1036"/>
                <p:cNvSpPr txBox="1">
                  <a:spLocks noChangeArrowheads="1"/>
                </p:cNvSpPr>
                <p:nvPr/>
              </p:nvSpPr>
              <p:spPr bwMode="auto">
                <a:xfrm>
                  <a:off x="3264" y="3696"/>
                  <a:ext cx="151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Unit-cell volume (a.u.)</a:t>
                  </a:r>
                </a:p>
              </p:txBody>
            </p:sp>
          </p:grpSp>
          <p:grpSp>
            <p:nvGrpSpPr>
              <p:cNvPr id="47115" name="Group 1042"/>
              <p:cNvGrpSpPr>
                <a:grpSpLocks/>
              </p:cNvGrpSpPr>
              <p:nvPr/>
            </p:nvGrpSpPr>
            <p:grpSpPr bwMode="auto">
              <a:xfrm>
                <a:off x="2544" y="1248"/>
                <a:ext cx="580" cy="2237"/>
                <a:chOff x="2544" y="1248"/>
                <a:chExt cx="580" cy="2237"/>
              </a:xfrm>
            </p:grpSpPr>
            <p:sp>
              <p:nvSpPr>
                <p:cNvPr id="47116" name="Text Box 1037"/>
                <p:cNvSpPr txBox="1">
                  <a:spLocks noChangeArrowheads="1"/>
                </p:cNvSpPr>
                <p:nvPr/>
              </p:nvSpPr>
              <p:spPr bwMode="auto">
                <a:xfrm>
                  <a:off x="2784" y="3312"/>
                  <a:ext cx="32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/>
                    <a:t>220</a:t>
                  </a:r>
                </a:p>
              </p:txBody>
            </p:sp>
            <p:sp>
              <p:nvSpPr>
                <p:cNvPr id="47117" name="Text Box 1038"/>
                <p:cNvSpPr txBox="1">
                  <a:spLocks noChangeArrowheads="1"/>
                </p:cNvSpPr>
                <p:nvPr/>
              </p:nvSpPr>
              <p:spPr bwMode="auto">
                <a:xfrm>
                  <a:off x="2784" y="2647"/>
                  <a:ext cx="340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/>
                    <a:t>260</a:t>
                  </a:r>
                  <a:endParaRPr lang="en-US" sz="1400"/>
                </a:p>
              </p:txBody>
            </p:sp>
            <p:sp>
              <p:nvSpPr>
                <p:cNvPr id="47118" name="Text Box 1039"/>
                <p:cNvSpPr txBox="1">
                  <a:spLocks noChangeArrowheads="1"/>
                </p:cNvSpPr>
                <p:nvPr/>
              </p:nvSpPr>
              <p:spPr bwMode="auto">
                <a:xfrm>
                  <a:off x="2774" y="1941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300</a:t>
                  </a:r>
                </a:p>
              </p:txBody>
            </p:sp>
            <p:sp>
              <p:nvSpPr>
                <p:cNvPr id="47119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2784" y="1248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340</a:t>
                  </a:r>
                </a:p>
              </p:txBody>
            </p:sp>
            <p:sp>
              <p:nvSpPr>
                <p:cNvPr id="47120" name="Text Box 104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946" y="2134"/>
                  <a:ext cx="14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Positron lifetime (ps)</a:t>
                  </a:r>
                </a:p>
              </p:txBody>
            </p:sp>
          </p:grpSp>
        </p:grpSp>
      </p:grpSp>
      <p:sp>
        <p:nvSpPr>
          <p:cNvPr id="47108" name="Rectangle 1046"/>
          <p:cNvSpPr>
            <a:spLocks noChangeArrowheads="1"/>
          </p:cNvSpPr>
          <p:nvPr/>
        </p:nvSpPr>
        <p:spPr bwMode="auto">
          <a:xfrm>
            <a:off x="762000" y="5729288"/>
            <a:ext cx="260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Now</a:t>
            </a:r>
            <a:r>
              <a:rPr lang="en-US" sz="2000"/>
              <a:t>: bulk averaged</a:t>
            </a:r>
          </a:p>
          <a:p>
            <a:r>
              <a:rPr lang="en-US" sz="2000"/>
              <a:t>    </a:t>
            </a:r>
            <a:r>
              <a:rPr lang="en-US" sz="2000">
                <a:sym typeface="Symbol" pitchFamily="-108" charset="2"/>
              </a:rPr>
              <a:t></a:t>
            </a: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Future</a:t>
            </a:r>
            <a:r>
              <a:rPr lang="en-US" sz="2000"/>
              <a:t>: 3D map</a:t>
            </a:r>
          </a:p>
        </p:txBody>
      </p:sp>
      <p:grpSp>
        <p:nvGrpSpPr>
          <p:cNvPr id="47109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21" name="Freeform 20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7111" name="Picture 5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447800" y="838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accent2"/>
                </a:solidFill>
              </a:rPr>
              <a:t>Positronium in Voids &amp; Open Porosity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8131" name="Picture 3" descr="t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73342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685800" y="1600200"/>
            <a:ext cx="228600" cy="4800600"/>
          </a:xfrm>
          <a:prstGeom prst="downArrow">
            <a:avLst>
              <a:gd name="adj1" fmla="val 50000"/>
              <a:gd name="adj2" fmla="val 423792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 rot="-5400000">
            <a:off x="-57944" y="3194844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Times New Roman" pitchFamily="-108" charset="0"/>
              </a:rPr>
              <a:t>porosity</a:t>
            </a:r>
            <a:endParaRPr lang="en-US" sz="2400">
              <a:latin typeface="Times New Roman" pitchFamily="-108" charset="0"/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1371600" y="4648200"/>
            <a:ext cx="152400" cy="1752600"/>
          </a:xfrm>
          <a:prstGeom prst="downArrow">
            <a:avLst>
              <a:gd name="adj1" fmla="val 40278"/>
              <a:gd name="adj2" fmla="val 2156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 rot="-5400000">
            <a:off x="20637" y="5160963"/>
            <a:ext cx="224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Times New Roman" pitchFamily="-108" charset="0"/>
              </a:rPr>
              <a:t>interconnectivity</a:t>
            </a:r>
            <a:endParaRPr lang="en-US" sz="2400">
              <a:latin typeface="Times New Roman" pitchFamily="-108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648200" y="64008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Times New Roman" pitchFamily="-108" charset="0"/>
              </a:rPr>
              <a:t>surface</a:t>
            </a:r>
          </a:p>
        </p:txBody>
      </p: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8229600" y="5105400"/>
            <a:ext cx="457200" cy="457200"/>
            <a:chOff x="5136" y="2352"/>
            <a:chExt cx="288" cy="288"/>
          </a:xfrm>
        </p:grpSpPr>
        <p:grpSp>
          <p:nvGrpSpPr>
            <p:cNvPr id="48152" name="Group 10"/>
            <p:cNvGrpSpPr>
              <a:grpSpLocks/>
            </p:cNvGrpSpPr>
            <p:nvPr/>
          </p:nvGrpSpPr>
          <p:grpSpPr bwMode="auto">
            <a:xfrm>
              <a:off x="5232" y="2400"/>
              <a:ext cx="96" cy="192"/>
              <a:chOff x="5232" y="384"/>
              <a:chExt cx="96" cy="192"/>
            </a:xfrm>
          </p:grpSpPr>
          <p:sp>
            <p:nvSpPr>
              <p:cNvPr id="48154" name="Line 11"/>
              <p:cNvSpPr>
                <a:spLocks noChangeShapeType="1"/>
              </p:cNvSpPr>
              <p:nvPr/>
            </p:nvSpPr>
            <p:spPr bwMode="auto">
              <a:xfrm flipV="1">
                <a:off x="5232" y="3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5" name="Line 12"/>
              <p:cNvSpPr>
                <a:spLocks noChangeShapeType="1"/>
              </p:cNvSpPr>
              <p:nvPr/>
            </p:nvSpPr>
            <p:spPr bwMode="auto">
              <a:xfrm flipV="1">
                <a:off x="5328" y="3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53" name="Oval 13"/>
            <p:cNvSpPr>
              <a:spLocks noChangeArrowheads="1"/>
            </p:cNvSpPr>
            <p:nvPr/>
          </p:nvSpPr>
          <p:spPr bwMode="auto">
            <a:xfrm>
              <a:off x="5136" y="2352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38" name="Group 14"/>
          <p:cNvGrpSpPr>
            <a:grpSpLocks/>
          </p:cNvGrpSpPr>
          <p:nvPr/>
        </p:nvGrpSpPr>
        <p:grpSpPr bwMode="auto">
          <a:xfrm>
            <a:off x="7924800" y="2057400"/>
            <a:ext cx="838200" cy="457200"/>
            <a:chOff x="4944" y="96"/>
            <a:chExt cx="528" cy="288"/>
          </a:xfrm>
        </p:grpSpPr>
        <p:grpSp>
          <p:nvGrpSpPr>
            <p:cNvPr id="48145" name="Group 15"/>
            <p:cNvGrpSpPr>
              <a:grpSpLocks/>
            </p:cNvGrpSpPr>
            <p:nvPr/>
          </p:nvGrpSpPr>
          <p:grpSpPr bwMode="auto">
            <a:xfrm>
              <a:off x="4944" y="96"/>
              <a:ext cx="288" cy="288"/>
              <a:chOff x="5136" y="2352"/>
              <a:chExt cx="288" cy="288"/>
            </a:xfrm>
          </p:grpSpPr>
          <p:grpSp>
            <p:nvGrpSpPr>
              <p:cNvPr id="48148" name="Group 16"/>
              <p:cNvGrpSpPr>
                <a:grpSpLocks/>
              </p:cNvGrpSpPr>
              <p:nvPr/>
            </p:nvGrpSpPr>
            <p:grpSpPr bwMode="auto">
              <a:xfrm>
                <a:off x="5232" y="2400"/>
                <a:ext cx="96" cy="192"/>
                <a:chOff x="5232" y="384"/>
                <a:chExt cx="96" cy="192"/>
              </a:xfrm>
            </p:grpSpPr>
            <p:sp>
              <p:nvSpPr>
                <p:cNvPr id="4815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232" y="38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5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328" y="38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149" name="Oval 19"/>
              <p:cNvSpPr>
                <a:spLocks noChangeArrowheads="1"/>
              </p:cNvSpPr>
              <p:nvPr/>
            </p:nvSpPr>
            <p:spPr bwMode="auto">
              <a:xfrm>
                <a:off x="5136" y="235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46" name="Line 20"/>
            <p:cNvSpPr>
              <a:spLocks noChangeShapeType="1"/>
            </p:cNvSpPr>
            <p:nvPr/>
          </p:nvSpPr>
          <p:spPr bwMode="auto">
            <a:xfrm flipV="1">
              <a:off x="5424" y="1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Text Box 21"/>
            <p:cNvSpPr txBox="1">
              <a:spLocks noChangeArrowheads="1"/>
            </p:cNvSpPr>
            <p:nvPr/>
          </p:nvSpPr>
          <p:spPr bwMode="auto">
            <a:xfrm>
              <a:off x="5184" y="9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-108" charset="0"/>
                </a:rPr>
                <a:t>+</a:t>
              </a:r>
            </a:p>
          </p:txBody>
        </p:sp>
      </p:grpSp>
      <p:sp>
        <p:nvSpPr>
          <p:cNvPr id="48139" name="Line 22"/>
          <p:cNvSpPr>
            <a:spLocks noChangeShapeType="1"/>
          </p:cNvSpPr>
          <p:nvPr/>
        </p:nvSpPr>
        <p:spPr bwMode="auto">
          <a:xfrm>
            <a:off x="1676400" y="3657600"/>
            <a:ext cx="3536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23"/>
          <p:cNvSpPr>
            <a:spLocks noChangeShapeType="1"/>
          </p:cNvSpPr>
          <p:nvPr/>
        </p:nvSpPr>
        <p:spPr bwMode="auto">
          <a:xfrm>
            <a:off x="1676400" y="4876800"/>
            <a:ext cx="3536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TextBox 25"/>
          <p:cNvSpPr txBox="1">
            <a:spLocks noChangeArrowheads="1"/>
          </p:cNvSpPr>
          <p:nvPr/>
        </p:nvSpPr>
        <p:spPr bwMode="auto">
          <a:xfrm>
            <a:off x="457200" y="6553200"/>
            <a:ext cx="24749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JPOS 09 Newport News (March 2009) </a:t>
            </a:r>
          </a:p>
        </p:txBody>
      </p:sp>
      <p:grpSp>
        <p:nvGrpSpPr>
          <p:cNvPr id="48142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26" name="Freeform 25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8144" name="Picture 5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algn="l"/>
            <a:r>
              <a:rPr lang="en-US" smtClean="0"/>
              <a:t>o-Positronium Lifetime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2819400" y="2241550"/>
            <a:ext cx="5183188" cy="4540250"/>
            <a:chOff x="669" y="861"/>
            <a:chExt cx="3027" cy="2959"/>
          </a:xfrm>
        </p:grpSpPr>
        <p:pic>
          <p:nvPicPr>
            <p:cNvPr id="49160" name="Picture 4" descr="E:\Temp\square.t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3" y="900"/>
              <a:ext cx="2563" cy="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1" name="Text Box 5"/>
            <p:cNvSpPr txBox="1">
              <a:spLocks noChangeAspect="1" noChangeArrowheads="1"/>
            </p:cNvSpPr>
            <p:nvPr/>
          </p:nvSpPr>
          <p:spPr bwMode="auto">
            <a:xfrm>
              <a:off x="835" y="3404"/>
              <a:ext cx="280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Times New Roman" pitchFamily="-108" charset="0"/>
                </a:rPr>
                <a:t>0.1                              1                              10</a:t>
              </a:r>
              <a:r>
                <a:rPr lang="en-US" sz="2400">
                  <a:latin typeface="Times New Roman" pitchFamily="-108" charset="0"/>
                </a:rPr>
                <a:t>   </a:t>
              </a:r>
            </a:p>
          </p:txBody>
        </p:sp>
        <p:grpSp>
          <p:nvGrpSpPr>
            <p:cNvPr id="49162" name="Group 6"/>
            <p:cNvGrpSpPr>
              <a:grpSpLocks noChangeAspect="1"/>
            </p:cNvGrpSpPr>
            <p:nvPr/>
          </p:nvGrpSpPr>
          <p:grpSpPr bwMode="auto">
            <a:xfrm>
              <a:off x="718" y="861"/>
              <a:ext cx="474" cy="2603"/>
              <a:chOff x="3122" y="748"/>
              <a:chExt cx="382" cy="2096"/>
            </a:xfrm>
          </p:grpSpPr>
          <p:sp>
            <p:nvSpPr>
              <p:cNvPr id="49193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3359" y="2667"/>
                <a:ext cx="14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type="none" w="med" len="lg"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>
                    <a:latin typeface="Times New Roman" pitchFamily="-108" charset="0"/>
                  </a:rPr>
                  <a:t>1</a:t>
                </a:r>
                <a:endParaRPr lang="en-US" sz="2400">
                  <a:latin typeface="Times New Roman" pitchFamily="-108" charset="0"/>
                </a:endParaRPr>
              </a:p>
            </p:txBody>
          </p:sp>
          <p:sp>
            <p:nvSpPr>
              <p:cNvPr id="49194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3122" y="748"/>
                <a:ext cx="382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type="none" w="med" len="lg"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>
                    <a:latin typeface="Times New Roman" pitchFamily="-108" charset="0"/>
                  </a:rPr>
                  <a:t>100</a:t>
                </a:r>
                <a:endParaRPr lang="en-US" sz="2400">
                  <a:latin typeface="Times New Roman" pitchFamily="-108" charset="0"/>
                </a:endParaRPr>
              </a:p>
            </p:txBody>
          </p:sp>
          <p:sp>
            <p:nvSpPr>
              <p:cNvPr id="49195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3170" y="1709"/>
                <a:ext cx="334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type="none" w="med" len="lg"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>
                    <a:latin typeface="Times New Roman" pitchFamily="-108" charset="0"/>
                  </a:rPr>
                  <a:t>10</a:t>
                </a:r>
                <a:endParaRPr lang="en-US" sz="2400">
                  <a:latin typeface="Times New Roman" pitchFamily="-108" charset="0"/>
                </a:endParaRPr>
              </a:p>
            </p:txBody>
          </p:sp>
        </p:grpSp>
        <p:sp>
          <p:nvSpPr>
            <p:cNvPr id="49163" name="Text Box 10"/>
            <p:cNvSpPr txBox="1">
              <a:spLocks noChangeAspect="1" noChangeArrowheads="1"/>
            </p:cNvSpPr>
            <p:nvPr/>
          </p:nvSpPr>
          <p:spPr bwMode="auto">
            <a:xfrm>
              <a:off x="1848" y="3581"/>
              <a:ext cx="79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/>
                <a:t>Pore radius</a:t>
              </a:r>
              <a:endParaRPr lang="en-US">
                <a:latin typeface="Times New Roman" pitchFamily="-108" charset="0"/>
              </a:endParaRPr>
            </a:p>
          </p:txBody>
        </p:sp>
        <p:sp>
          <p:nvSpPr>
            <p:cNvPr id="49164" name="Text Box 11"/>
            <p:cNvSpPr txBox="1">
              <a:spLocks noChangeAspect="1" noChangeArrowheads="1"/>
            </p:cNvSpPr>
            <p:nvPr/>
          </p:nvSpPr>
          <p:spPr bwMode="auto">
            <a:xfrm rot="-5400000">
              <a:off x="129" y="2076"/>
              <a:ext cx="12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o-Ps lifetime</a:t>
              </a:r>
              <a:endParaRPr lang="en-US">
                <a:latin typeface="Times New Roman" pitchFamily="-108" charset="0"/>
              </a:endParaRPr>
            </a:p>
          </p:txBody>
        </p:sp>
        <p:sp>
          <p:nvSpPr>
            <p:cNvPr id="49165" name="Text Box 12"/>
            <p:cNvSpPr txBox="1">
              <a:spLocks noChangeAspect="1" noChangeArrowheads="1"/>
            </p:cNvSpPr>
            <p:nvPr/>
          </p:nvSpPr>
          <p:spPr bwMode="auto">
            <a:xfrm>
              <a:off x="2859" y="1591"/>
              <a:ext cx="658" cy="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SILICAGEL</a:t>
              </a:r>
            </a:p>
          </p:txBody>
        </p:sp>
        <p:sp>
          <p:nvSpPr>
            <p:cNvPr id="49166" name="Text Box 13"/>
            <p:cNvSpPr txBox="1">
              <a:spLocks noChangeAspect="1" noChangeArrowheads="1"/>
            </p:cNvSpPr>
            <p:nvPr/>
          </p:nvSpPr>
          <p:spPr bwMode="auto">
            <a:xfrm>
              <a:off x="1908" y="995"/>
              <a:ext cx="834" cy="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ALUMINAGEL</a:t>
              </a:r>
            </a:p>
          </p:txBody>
        </p:sp>
        <p:sp>
          <p:nvSpPr>
            <p:cNvPr id="49167" name="Rectangle 14"/>
            <p:cNvSpPr>
              <a:spLocks noChangeAspect="1" noChangeArrowheads="1"/>
            </p:cNvSpPr>
            <p:nvPr/>
          </p:nvSpPr>
          <p:spPr bwMode="auto">
            <a:xfrm>
              <a:off x="2418" y="1221"/>
              <a:ext cx="298" cy="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Text Box 15"/>
            <p:cNvSpPr txBox="1">
              <a:spLocks noChangeAspect="1" noChangeArrowheads="1"/>
            </p:cNvSpPr>
            <p:nvPr/>
          </p:nvSpPr>
          <p:spPr bwMode="auto">
            <a:xfrm>
              <a:off x="1371" y="1174"/>
              <a:ext cx="1252" cy="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Times New Roman" pitchFamily="-108" charset="0"/>
                </a:rPr>
                <a:t>POROUS VYCOR GLASS</a:t>
              </a:r>
            </a:p>
          </p:txBody>
        </p:sp>
        <p:sp>
          <p:nvSpPr>
            <p:cNvPr id="49169" name="Text Box 16"/>
            <p:cNvSpPr txBox="1">
              <a:spLocks noChangeAspect="1" noChangeArrowheads="1"/>
            </p:cNvSpPr>
            <p:nvPr/>
          </p:nvSpPr>
          <p:spPr bwMode="auto">
            <a:xfrm>
              <a:off x="1729" y="1412"/>
              <a:ext cx="658" cy="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Times New Roman" pitchFamily="-108" charset="0"/>
                </a:rPr>
                <a:t>SILICAGEL</a:t>
              </a:r>
            </a:p>
          </p:txBody>
        </p:sp>
        <p:sp>
          <p:nvSpPr>
            <p:cNvPr id="49170" name="Text Box 17"/>
            <p:cNvSpPr txBox="1">
              <a:spLocks noChangeAspect="1" noChangeArrowheads="1"/>
            </p:cNvSpPr>
            <p:nvPr/>
          </p:nvSpPr>
          <p:spPr bwMode="auto">
            <a:xfrm>
              <a:off x="1252" y="1578"/>
              <a:ext cx="658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SODALITE</a:t>
              </a:r>
            </a:p>
          </p:txBody>
        </p:sp>
        <p:sp>
          <p:nvSpPr>
            <p:cNvPr id="49171" name="Text Box 18"/>
            <p:cNvSpPr txBox="1">
              <a:spLocks noChangeAspect="1" noChangeArrowheads="1"/>
            </p:cNvSpPr>
            <p:nvPr/>
          </p:nvSpPr>
          <p:spPr bwMode="auto">
            <a:xfrm>
              <a:off x="2385" y="3021"/>
              <a:ext cx="658" cy="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Times New Roman" pitchFamily="-108" charset="0"/>
                </a:rPr>
                <a:t>MS-4A</a:t>
              </a:r>
            </a:p>
          </p:txBody>
        </p:sp>
        <p:sp>
          <p:nvSpPr>
            <p:cNvPr id="49172" name="Text Box 19"/>
            <p:cNvSpPr txBox="1">
              <a:spLocks noChangeAspect="1" noChangeArrowheads="1"/>
            </p:cNvSpPr>
            <p:nvPr/>
          </p:nvSpPr>
          <p:spPr bwMode="auto">
            <a:xfrm>
              <a:off x="1252" y="1769"/>
              <a:ext cx="537" cy="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MS-5A</a:t>
              </a:r>
            </a:p>
          </p:txBody>
        </p:sp>
        <p:sp>
          <p:nvSpPr>
            <p:cNvPr id="49173" name="Rectangle 20"/>
            <p:cNvSpPr>
              <a:spLocks noChangeAspect="1" noChangeArrowheads="1"/>
            </p:cNvSpPr>
            <p:nvPr/>
          </p:nvSpPr>
          <p:spPr bwMode="auto">
            <a:xfrm>
              <a:off x="1252" y="2067"/>
              <a:ext cx="596" cy="2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Text Box 21"/>
            <p:cNvSpPr txBox="1">
              <a:spLocks noChangeAspect="1" noChangeArrowheads="1"/>
            </p:cNvSpPr>
            <p:nvPr/>
          </p:nvSpPr>
          <p:spPr bwMode="auto">
            <a:xfrm>
              <a:off x="1193" y="2008"/>
              <a:ext cx="71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Symbol" pitchFamily="-108" charset="2"/>
                </a:rPr>
                <a:t>a</a:t>
              </a:r>
              <a:r>
                <a:rPr lang="en-US" sz="1000">
                  <a:latin typeface="Times New Roman" pitchFamily="-108" charset="0"/>
                </a:rPr>
                <a:t>-CYCRO</a:t>
              </a:r>
            </a:p>
            <a:p>
              <a:pPr algn="ctr"/>
              <a:r>
                <a:rPr lang="en-US" sz="1000">
                  <a:latin typeface="Times New Roman" pitchFamily="-108" charset="0"/>
                </a:rPr>
                <a:t>DEXISTRIN</a:t>
              </a:r>
            </a:p>
          </p:txBody>
        </p:sp>
        <p:sp>
          <p:nvSpPr>
            <p:cNvPr id="49175" name="Rectangle 22"/>
            <p:cNvSpPr>
              <a:spLocks noChangeAspect="1" noChangeArrowheads="1"/>
            </p:cNvSpPr>
            <p:nvPr/>
          </p:nvSpPr>
          <p:spPr bwMode="auto">
            <a:xfrm>
              <a:off x="1345" y="2614"/>
              <a:ext cx="382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Rectangle 23"/>
            <p:cNvSpPr>
              <a:spLocks noChangeAspect="1" noChangeArrowheads="1"/>
            </p:cNvSpPr>
            <p:nvPr/>
          </p:nvSpPr>
          <p:spPr bwMode="auto">
            <a:xfrm>
              <a:off x="1312" y="2723"/>
              <a:ext cx="357" cy="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7" name="Text Box 24"/>
            <p:cNvSpPr txBox="1">
              <a:spLocks noChangeAspect="1" noChangeArrowheads="1"/>
            </p:cNvSpPr>
            <p:nvPr/>
          </p:nvSpPr>
          <p:spPr bwMode="auto">
            <a:xfrm>
              <a:off x="1252" y="2544"/>
              <a:ext cx="53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MS-3A</a:t>
              </a:r>
            </a:p>
          </p:txBody>
        </p:sp>
        <p:sp>
          <p:nvSpPr>
            <p:cNvPr id="49178" name="Text Box 25"/>
            <p:cNvSpPr txBox="1">
              <a:spLocks noChangeAspect="1" noChangeArrowheads="1"/>
            </p:cNvSpPr>
            <p:nvPr/>
          </p:nvSpPr>
          <p:spPr bwMode="auto">
            <a:xfrm>
              <a:off x="1312" y="2711"/>
              <a:ext cx="41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13X</a:t>
              </a:r>
            </a:p>
          </p:txBody>
        </p:sp>
        <p:sp>
          <p:nvSpPr>
            <p:cNvPr id="49179" name="Rectangle 26"/>
            <p:cNvSpPr>
              <a:spLocks noChangeAspect="1" noChangeArrowheads="1"/>
            </p:cNvSpPr>
            <p:nvPr/>
          </p:nvSpPr>
          <p:spPr bwMode="auto">
            <a:xfrm>
              <a:off x="1252" y="2961"/>
              <a:ext cx="239" cy="2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0" name="Text Box 27"/>
            <p:cNvSpPr txBox="1">
              <a:spLocks noChangeAspect="1" noChangeArrowheads="1"/>
            </p:cNvSpPr>
            <p:nvPr/>
          </p:nvSpPr>
          <p:spPr bwMode="auto">
            <a:xfrm>
              <a:off x="1248" y="3024"/>
              <a:ext cx="35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3A</a:t>
              </a:r>
            </a:p>
          </p:txBody>
        </p:sp>
        <p:sp>
          <p:nvSpPr>
            <p:cNvPr id="49181" name="Rectangle 28"/>
            <p:cNvSpPr>
              <a:spLocks noChangeAspect="1" noChangeArrowheads="1"/>
            </p:cNvSpPr>
            <p:nvPr/>
          </p:nvSpPr>
          <p:spPr bwMode="auto">
            <a:xfrm>
              <a:off x="1848" y="2961"/>
              <a:ext cx="239" cy="2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2" name="Text Box 29"/>
            <p:cNvSpPr txBox="1">
              <a:spLocks noChangeAspect="1" noChangeArrowheads="1"/>
            </p:cNvSpPr>
            <p:nvPr/>
          </p:nvSpPr>
          <p:spPr bwMode="auto">
            <a:xfrm>
              <a:off x="1789" y="2961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4A</a:t>
              </a:r>
            </a:p>
          </p:txBody>
        </p:sp>
        <p:sp>
          <p:nvSpPr>
            <p:cNvPr id="49183" name="Rectangle 30"/>
            <p:cNvSpPr>
              <a:spLocks noChangeAspect="1" noChangeArrowheads="1"/>
            </p:cNvSpPr>
            <p:nvPr/>
          </p:nvSpPr>
          <p:spPr bwMode="auto">
            <a:xfrm>
              <a:off x="2027" y="2686"/>
              <a:ext cx="238" cy="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4" name="Text Box 31"/>
            <p:cNvSpPr txBox="1">
              <a:spLocks noChangeAspect="1" noChangeArrowheads="1"/>
            </p:cNvSpPr>
            <p:nvPr/>
          </p:nvSpPr>
          <p:spPr bwMode="auto">
            <a:xfrm>
              <a:off x="1908" y="2604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4A</a:t>
              </a:r>
            </a:p>
          </p:txBody>
        </p:sp>
        <p:sp>
          <p:nvSpPr>
            <p:cNvPr id="49185" name="Rectangle 32"/>
            <p:cNvSpPr>
              <a:spLocks noChangeAspect="1" noChangeArrowheads="1"/>
            </p:cNvSpPr>
            <p:nvPr/>
          </p:nvSpPr>
          <p:spPr bwMode="auto">
            <a:xfrm>
              <a:off x="2125" y="2522"/>
              <a:ext cx="239" cy="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6" name="Text Box 33"/>
            <p:cNvSpPr txBox="1">
              <a:spLocks noChangeAspect="1" noChangeArrowheads="1"/>
            </p:cNvSpPr>
            <p:nvPr/>
          </p:nvSpPr>
          <p:spPr bwMode="auto">
            <a:xfrm>
              <a:off x="2087" y="2472"/>
              <a:ext cx="35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13X</a:t>
              </a:r>
            </a:p>
          </p:txBody>
        </p:sp>
        <p:sp>
          <p:nvSpPr>
            <p:cNvPr id="49187" name="Rectangle 34"/>
            <p:cNvSpPr>
              <a:spLocks noChangeAspect="1" noChangeArrowheads="1"/>
            </p:cNvSpPr>
            <p:nvPr/>
          </p:nvSpPr>
          <p:spPr bwMode="auto">
            <a:xfrm>
              <a:off x="2146" y="2127"/>
              <a:ext cx="179" cy="1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8" name="Text Box 35"/>
            <p:cNvSpPr txBox="1">
              <a:spLocks noChangeAspect="1" noChangeArrowheads="1"/>
            </p:cNvSpPr>
            <p:nvPr/>
          </p:nvSpPr>
          <p:spPr bwMode="auto">
            <a:xfrm>
              <a:off x="2087" y="2127"/>
              <a:ext cx="35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13X</a:t>
              </a:r>
            </a:p>
          </p:txBody>
        </p:sp>
        <p:sp>
          <p:nvSpPr>
            <p:cNvPr id="49189" name="Rectangle 36"/>
            <p:cNvSpPr>
              <a:spLocks noChangeAspect="1" noChangeArrowheads="1"/>
            </p:cNvSpPr>
            <p:nvPr/>
          </p:nvSpPr>
          <p:spPr bwMode="auto">
            <a:xfrm>
              <a:off x="2563" y="2246"/>
              <a:ext cx="239" cy="1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0" name="Text Box 37"/>
            <p:cNvSpPr txBox="1">
              <a:spLocks noChangeAspect="1" noChangeArrowheads="1"/>
            </p:cNvSpPr>
            <p:nvPr/>
          </p:nvSpPr>
          <p:spPr bwMode="auto">
            <a:xfrm>
              <a:off x="2504" y="2187"/>
              <a:ext cx="35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4A</a:t>
              </a:r>
            </a:p>
          </p:txBody>
        </p:sp>
        <p:sp>
          <p:nvSpPr>
            <p:cNvPr id="49191" name="Rectangle 38"/>
            <p:cNvSpPr>
              <a:spLocks noChangeAspect="1" noChangeArrowheads="1"/>
            </p:cNvSpPr>
            <p:nvPr/>
          </p:nvSpPr>
          <p:spPr bwMode="auto">
            <a:xfrm>
              <a:off x="2862" y="2008"/>
              <a:ext cx="238" cy="1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2" name="Text Box 39"/>
            <p:cNvSpPr txBox="1">
              <a:spLocks noChangeAspect="1" noChangeArrowheads="1"/>
            </p:cNvSpPr>
            <p:nvPr/>
          </p:nvSpPr>
          <p:spPr bwMode="auto">
            <a:xfrm>
              <a:off x="2802" y="1995"/>
              <a:ext cx="358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Times New Roman" pitchFamily="-108" charset="0"/>
                </a:rPr>
                <a:t>5A</a:t>
              </a:r>
            </a:p>
          </p:txBody>
        </p:sp>
      </p:grpSp>
      <p:sp>
        <p:nvSpPr>
          <p:cNvPr id="49156" name="Rectangle 40"/>
          <p:cNvSpPr>
            <a:spLocks noChangeArrowheads="1"/>
          </p:cNvSpPr>
          <p:nvPr/>
        </p:nvSpPr>
        <p:spPr bwMode="auto">
          <a:xfrm>
            <a:off x="685800" y="5441950"/>
            <a:ext cx="260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Now</a:t>
            </a:r>
            <a:r>
              <a:rPr lang="en-US" sz="2000"/>
              <a:t>: bulk averaged</a:t>
            </a:r>
          </a:p>
          <a:p>
            <a:r>
              <a:rPr lang="en-US" sz="2000"/>
              <a:t>    </a:t>
            </a:r>
            <a:r>
              <a:rPr lang="en-US" sz="2000">
                <a:sym typeface="Symbol" pitchFamily="-108" charset="2"/>
              </a:rPr>
              <a:t></a:t>
            </a: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Future</a:t>
            </a:r>
            <a:r>
              <a:rPr lang="en-US" sz="2000"/>
              <a:t>: 3D map</a:t>
            </a:r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42" name="Freeform 41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159" name="Picture 5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114800"/>
            <a:ext cx="4038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smtClean="0">
                <a:latin typeface="Times New Roman" pitchFamily="-108" charset="0"/>
                <a:cs typeface="Times New Roman" pitchFamily="-108" charset="0"/>
              </a:rPr>
              <a:t>Separating closed and open porosities (at 2 keV) </a:t>
            </a:r>
            <a:endParaRPr lang="en-US" sz="1400" smtClean="0"/>
          </a:p>
          <a:p>
            <a:pPr eaLnBrk="1" hangingPunct="1">
              <a:buFontTx/>
              <a:buNone/>
            </a:pPr>
            <a:endParaRPr lang="en-US" sz="1400" smtClean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690563"/>
          <a:ext cx="4572000" cy="3608387"/>
        </p:xfrm>
        <a:graphic>
          <a:graphicData uri="http://schemas.openxmlformats.org/presentationml/2006/ole">
            <p:oleObj spid="_x0000_s50178" name="Graph" r:id="rId3" imgW="4063680" imgH="3206880" progId="Origin50.Graph">
              <p:embed/>
            </p:oleObj>
          </a:graphicData>
        </a:graphic>
      </p:graphicFrame>
      <p:sp>
        <p:nvSpPr>
          <p:cNvPr id="50181" name="Text Box 11"/>
          <p:cNvSpPr txBox="1">
            <a:spLocks noChangeArrowheads="1"/>
          </p:cNvSpPr>
          <p:nvPr/>
        </p:nvSpPr>
        <p:spPr bwMode="auto">
          <a:xfrm>
            <a:off x="5029200" y="25146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-108" charset="0"/>
                <a:cs typeface="Times New Roman" pitchFamily="-108" charset="0"/>
              </a:rPr>
              <a:t>Open/closed porosity differ qualitatively :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4352925" y="2520950"/>
          <a:ext cx="4791075" cy="4060825"/>
        </p:xfrm>
        <a:graphic>
          <a:graphicData uri="http://schemas.openxmlformats.org/presentationml/2006/ole">
            <p:oleObj spid="_x0000_s50179" name="Graph" r:id="rId4" imgW="3852000" imgH="3264480" progId="Origin50.Graph">
              <p:embed/>
            </p:oleObj>
          </a:graphicData>
        </a:graphic>
      </p:graphicFrame>
      <p:sp>
        <p:nvSpPr>
          <p:cNvPr id="50182" name="Text Box 15"/>
          <p:cNvSpPr txBox="1">
            <a:spLocks noChangeArrowheads="1"/>
          </p:cNvSpPr>
          <p:nvPr/>
        </p:nvSpPr>
        <p:spPr bwMode="auto">
          <a:xfrm>
            <a:off x="1447800" y="152400"/>
            <a:ext cx="391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/>
              <a:t>Closed vs open porosity</a:t>
            </a:r>
          </a:p>
        </p:txBody>
      </p:sp>
      <p:pic>
        <p:nvPicPr>
          <p:cNvPr id="50183" name="Picture 16" descr="open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495800"/>
            <a:ext cx="2008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7" descr="clos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04800"/>
            <a:ext cx="3429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TextBox 10"/>
          <p:cNvSpPr txBox="1">
            <a:spLocks noChangeArrowheads="1"/>
          </p:cNvSpPr>
          <p:nvPr/>
        </p:nvSpPr>
        <p:spPr bwMode="auto">
          <a:xfrm>
            <a:off x="76200" y="6604000"/>
            <a:ext cx="2511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1752600" y="838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accent2"/>
                </a:solidFill>
              </a:rPr>
              <a:t>Percolation Threshold; Open Porosity</a:t>
            </a:r>
            <a:endParaRPr lang="en-US" sz="4400">
              <a:solidFill>
                <a:schemeClr val="tx2"/>
              </a:solidFill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28600" y="1066800"/>
          <a:ext cx="4191000" cy="3505200"/>
        </p:xfrm>
        <a:graphic>
          <a:graphicData uri="http://schemas.openxmlformats.org/presentationml/2006/ole">
            <p:oleObj spid="_x0000_s51202" name="Graph" r:id="rId3" imgW="4978800" imgH="4165200" progId="Origin50.Graph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4876800" y="1295400"/>
          <a:ext cx="3725863" cy="3192463"/>
        </p:xfrm>
        <a:graphic>
          <a:graphicData uri="http://schemas.openxmlformats.org/presentationml/2006/ole">
            <p:oleObj spid="_x0000_s51203" name="Graph" r:id="rId4" imgW="3751200" imgH="3140640" progId="Origin50.Graph">
              <p:embed/>
            </p:oleObj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429000" y="3962400"/>
          <a:ext cx="3735388" cy="3176588"/>
        </p:xfrm>
        <a:graphic>
          <a:graphicData uri="http://schemas.openxmlformats.org/presentationml/2006/ole">
            <p:oleObj spid="_x0000_s51204" name="Graph" r:id="rId5" imgW="3735360" imgH="3176640" progId="Origin50.Graph">
              <p:embed/>
            </p:oleObj>
          </a:graphicData>
        </a:graphic>
      </p:graphicFrame>
      <p:sp>
        <p:nvSpPr>
          <p:cNvPr id="51206" name="TextBox 8"/>
          <p:cNvSpPr txBox="1">
            <a:spLocks noChangeArrowheads="1"/>
          </p:cNvSpPr>
          <p:nvPr/>
        </p:nvSpPr>
        <p:spPr bwMode="auto">
          <a:xfrm>
            <a:off x="76200" y="6477000"/>
            <a:ext cx="2511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51207" name="Group 10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11" name="Freeform 11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5697 w 4986"/>
                <a:gd name="T1" fmla="*/ 340 h 566"/>
                <a:gd name="T2" fmla="*/ 349 w 4986"/>
                <a:gd name="T3" fmla="*/ 770 h 566"/>
                <a:gd name="T4" fmla="*/ 0 w 4986"/>
                <a:gd name="T5" fmla="*/ 0 h 566"/>
                <a:gd name="T6" fmla="*/ 5777 w 4986"/>
                <a:gd name="T7" fmla="*/ 0 h 566"/>
                <a:gd name="T8" fmla="*/ 5697 w 4986"/>
                <a:gd name="T9" fmla="*/ 34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209" name="Picture 12" descr="wsuTLSigRvs-r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Two pore diameters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406525" y="1452563"/>
          <a:ext cx="6789738" cy="5092700"/>
        </p:xfrm>
        <a:graphic>
          <a:graphicData uri="http://schemas.openxmlformats.org/presentationml/2006/ole">
            <p:oleObj spid="_x0000_s52226" name="Graph" r:id="rId3" imgW="4190400" imgH="3146400" progId="Origin50.Graph">
              <p:embed/>
            </p:oleObj>
          </a:graphicData>
        </a:graphic>
      </p:graphicFrame>
      <p:grpSp>
        <p:nvGrpSpPr>
          <p:cNvPr id="52229" name="Group 6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146439" name="Freeform 7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5697 w 4986"/>
                <a:gd name="T1" fmla="*/ 340 h 566"/>
                <a:gd name="T2" fmla="*/ 349 w 4986"/>
                <a:gd name="T3" fmla="*/ 770 h 566"/>
                <a:gd name="T4" fmla="*/ 0 w 4986"/>
                <a:gd name="T5" fmla="*/ 0 h 566"/>
                <a:gd name="T6" fmla="*/ 5777 w 4986"/>
                <a:gd name="T7" fmla="*/ 0 h 566"/>
                <a:gd name="T8" fmla="*/ 5697 w 4986"/>
                <a:gd name="T9" fmla="*/ 34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2232" name="Picture 8" descr="wsuTLSigRvs-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76200" y="6477000"/>
            <a:ext cx="2511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762000"/>
            <a:ext cx="8229600" cy="1143000"/>
          </a:xfrm>
        </p:spPr>
        <p:txBody>
          <a:bodyPr/>
          <a:lstStyle/>
          <a:p>
            <a:pPr algn="r"/>
            <a:r>
              <a:rPr lang="en-US" smtClean="0"/>
              <a:t>Pores in materials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981200"/>
            <a:ext cx="7086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The size of pores determines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what size molecules pass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how long a pill can deliver drugs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the function of fuel cells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the mechanical properties of plastics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how fast a computer can calculate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the purity of filtered water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Filters, membranes, drug-delivery, microelectronics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How to measure the size? 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These are nanometers.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53253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3255" name="Picture 5" descr="wsuTLSigRvs-r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smtClean="0"/>
              <a:t>Ce:YAG Boule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77819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76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5" name="Freeform 4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279" name="Picture 5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1"/>
          <p:cNvGraphicFramePr>
            <a:graphicFrameLocks noChangeAspect="1"/>
          </p:cNvGraphicFramePr>
          <p:nvPr/>
        </p:nvGraphicFramePr>
        <p:xfrm>
          <a:off x="779463" y="1295400"/>
          <a:ext cx="7526337" cy="5395913"/>
        </p:xfrm>
        <a:graphic>
          <a:graphicData uri="http://schemas.openxmlformats.org/presentationml/2006/ole">
            <p:oleObj spid="_x0000_s55298" name="Graph" r:id="rId3" imgW="3741120" imgH="3178080" progId="Origin50.Graph">
              <p:embed/>
            </p:oleObj>
          </a:graphicData>
        </a:graphic>
      </p:graphicFrame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4" name="Freeform 4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302" name="Picture 5" descr="wsuTLSigRvs-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6488113"/>
            <a:ext cx="1435100" cy="415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</a:t>
            </a:r>
          </a:p>
          <a:p>
            <a:r>
              <a:rPr lang="en-US" sz="1000"/>
              <a:t> News  (March 2009)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5" name="Freeform 4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327" name="Picture 5" descr="wsuTLSigRvs-r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32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363788"/>
            <a:ext cx="619760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2519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/>
          <a:lstStyle/>
          <a:p>
            <a:pPr algn="r"/>
            <a:r>
              <a:rPr lang="en-US" smtClean="0"/>
              <a:t>The positron’s death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371600" y="1676400"/>
            <a:ext cx="6489700" cy="4146550"/>
            <a:chOff x="1632" y="1056"/>
            <a:chExt cx="3664" cy="2612"/>
          </a:xfrm>
        </p:grpSpPr>
        <p:grpSp>
          <p:nvGrpSpPr>
            <p:cNvPr id="20492" name="Group 4"/>
            <p:cNvGrpSpPr>
              <a:grpSpLocks/>
            </p:cNvGrpSpPr>
            <p:nvPr/>
          </p:nvGrpSpPr>
          <p:grpSpPr bwMode="auto">
            <a:xfrm>
              <a:off x="1632" y="1596"/>
              <a:ext cx="3239" cy="2004"/>
              <a:chOff x="1392" y="1728"/>
              <a:chExt cx="3120" cy="1605"/>
            </a:xfrm>
          </p:grpSpPr>
          <p:sp>
            <p:nvSpPr>
              <p:cNvPr id="20501" name="AutoShape 5"/>
              <p:cNvSpPr>
                <a:spLocks noChangeArrowheads="1"/>
              </p:cNvSpPr>
              <p:nvPr/>
            </p:nvSpPr>
            <p:spPr bwMode="auto">
              <a:xfrm>
                <a:off x="2160" y="1872"/>
                <a:ext cx="1488" cy="1152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502" name="Picture 6" descr="positron-electron-annihilation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92" y="1728"/>
                <a:ext cx="3120" cy="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493" name="Line 7"/>
            <p:cNvSpPr>
              <a:spLocks noChangeShapeType="1"/>
            </p:cNvSpPr>
            <p:nvPr/>
          </p:nvSpPr>
          <p:spPr bwMode="auto">
            <a:xfrm flipH="1">
              <a:off x="3426" y="1416"/>
              <a:ext cx="1346" cy="8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8"/>
            <p:cNvSpPr>
              <a:spLocks noChangeShapeType="1"/>
            </p:cNvSpPr>
            <p:nvPr/>
          </p:nvSpPr>
          <p:spPr bwMode="auto">
            <a:xfrm rot="-10435893">
              <a:off x="4752" y="1776"/>
              <a:ext cx="249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9"/>
            <p:cNvSpPr>
              <a:spLocks noChangeShapeType="1"/>
            </p:cNvSpPr>
            <p:nvPr/>
          </p:nvSpPr>
          <p:spPr bwMode="auto">
            <a:xfrm rot="8016">
              <a:off x="4373" y="1056"/>
              <a:ext cx="249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Text Box 10"/>
            <p:cNvSpPr txBox="1">
              <a:spLocks noChangeArrowheads="1"/>
            </p:cNvSpPr>
            <p:nvPr/>
          </p:nvSpPr>
          <p:spPr bwMode="auto">
            <a:xfrm>
              <a:off x="4722" y="1356"/>
              <a:ext cx="5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FFFF"/>
                  </a:solidFill>
                  <a:sym typeface="Symbol" pitchFamily="-108" charset="2"/>
                </a:rPr>
                <a:t></a:t>
              </a:r>
              <a:r>
                <a:rPr lang="en-US" sz="1600">
                  <a:solidFill>
                    <a:srgbClr val="FFFFFF"/>
                  </a:solidFill>
                  <a:sym typeface="Symbol" pitchFamily="-108" charset="2"/>
                </a:rPr>
                <a:t> = </a:t>
              </a:r>
              <a:r>
                <a:rPr lang="en-US" sz="2000">
                  <a:solidFill>
                    <a:srgbClr val="FFFFFF"/>
                  </a:solidFill>
                  <a:latin typeface="Times New Roman" pitchFamily="-108" charset="0"/>
                  <a:sym typeface="Symbol" pitchFamily="-108" charset="2"/>
                </a:rPr>
                <a:t>g</a:t>
              </a:r>
              <a:r>
                <a:rPr lang="en-US" sz="1600">
                  <a:solidFill>
                    <a:srgbClr val="FFFFFF"/>
                  </a:solidFill>
                  <a:sym typeface="Symbol" pitchFamily="-108" charset="2"/>
                </a:rPr>
                <a:t>(p</a:t>
              </a:r>
              <a:r>
                <a:rPr lang="en-US" sz="1600" baseline="-25000">
                  <a:solidFill>
                    <a:srgbClr val="FFFFFF"/>
                  </a:solidFill>
                  <a:sym typeface="Symbol" pitchFamily="-108" charset="2"/>
                </a:rPr>
                <a:t></a:t>
              </a:r>
              <a:r>
                <a:rPr lang="en-US" sz="1600">
                  <a:solidFill>
                    <a:srgbClr val="FFFFFF"/>
                  </a:solidFill>
                  <a:sym typeface="Symbol" pitchFamily="-108" charset="2"/>
                </a:rPr>
                <a:t>)</a:t>
              </a:r>
              <a:endParaRPr lang="en-US" sz="1600">
                <a:solidFill>
                  <a:schemeClr val="bg2"/>
                </a:solidFill>
                <a:sym typeface="Symbol" pitchFamily="-108" charset="2"/>
              </a:endParaRPr>
            </a:p>
          </p:txBody>
        </p:sp>
        <p:sp>
          <p:nvSpPr>
            <p:cNvPr id="20497" name="Text Box 11"/>
            <p:cNvSpPr txBox="1">
              <a:spLocks noChangeArrowheads="1"/>
            </p:cNvSpPr>
            <p:nvPr/>
          </p:nvSpPr>
          <p:spPr bwMode="auto">
            <a:xfrm>
              <a:off x="2016" y="3456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66"/>
                  </a:solidFill>
                </a:rPr>
                <a:t>red </a:t>
              </a:r>
              <a:r>
                <a:rPr lang="en-US" sz="1600"/>
                <a:t>shifted</a:t>
              </a:r>
            </a:p>
          </p:txBody>
        </p:sp>
        <p:sp>
          <p:nvSpPr>
            <p:cNvPr id="20498" name="Text Box 12"/>
            <p:cNvSpPr txBox="1">
              <a:spLocks noChangeArrowheads="1"/>
            </p:cNvSpPr>
            <p:nvPr/>
          </p:nvSpPr>
          <p:spPr bwMode="auto">
            <a:xfrm>
              <a:off x="3648" y="1392"/>
              <a:ext cx="7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</a:rPr>
                <a:t>blue</a:t>
              </a:r>
              <a:r>
                <a:rPr lang="en-US" sz="1600">
                  <a:solidFill>
                    <a:srgbClr val="66FFFF"/>
                  </a:solidFill>
                </a:rPr>
                <a:t> </a:t>
              </a:r>
              <a:r>
                <a:rPr lang="en-US" sz="1600"/>
                <a:t>shifted</a:t>
              </a:r>
            </a:p>
          </p:txBody>
        </p:sp>
        <p:sp>
          <p:nvSpPr>
            <p:cNvPr id="20499" name="Text Box 13"/>
            <p:cNvSpPr txBox="1">
              <a:spLocks noChangeArrowheads="1"/>
            </p:cNvSpPr>
            <p:nvPr/>
          </p:nvSpPr>
          <p:spPr bwMode="auto">
            <a:xfrm>
              <a:off x="2479" y="1607"/>
              <a:ext cx="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600">
                <a:solidFill>
                  <a:schemeClr val="bg2"/>
                </a:solidFill>
              </a:endParaRPr>
            </a:p>
          </p:txBody>
        </p:sp>
        <p:sp>
          <p:nvSpPr>
            <p:cNvPr id="20500" name="Text Box 14"/>
            <p:cNvSpPr txBox="1">
              <a:spLocks noChangeArrowheads="1"/>
            </p:cNvSpPr>
            <p:nvPr/>
          </p:nvSpPr>
          <p:spPr bwMode="auto">
            <a:xfrm>
              <a:off x="4473" y="2867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000"/>
            </a:p>
          </p:txBody>
        </p:sp>
      </p:grpSp>
      <p:sp>
        <p:nvSpPr>
          <p:cNvPr id="20484" name="Rectangle 15"/>
          <p:cNvSpPr>
            <a:spLocks noChangeArrowheads="1"/>
          </p:cNvSpPr>
          <p:nvPr/>
        </p:nvSpPr>
        <p:spPr bwMode="auto">
          <a:xfrm>
            <a:off x="152400" y="1524000"/>
            <a:ext cx="3810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Eventually, in our world of matter, the positron will annihilate with an electron.</a:t>
            </a:r>
          </a:p>
          <a:p>
            <a:r>
              <a:rPr lang="en-US"/>
              <a:t>Two (or rarely three) photons (gamma rays) emerge.</a:t>
            </a:r>
          </a:p>
          <a:p>
            <a:endParaRPr lang="en-US"/>
          </a:p>
          <a:p>
            <a:r>
              <a:rPr lang="en-US"/>
              <a:t>The number of electrons </a:t>
            </a:r>
          </a:p>
          <a:p>
            <a:r>
              <a:rPr lang="en-US"/>
              <a:t>(density) determines </a:t>
            </a:r>
          </a:p>
          <a:p>
            <a:r>
              <a:rPr lang="en-US"/>
              <a:t>how fast this occurs</a:t>
            </a:r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4876800" y="4800600"/>
            <a:ext cx="3810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Basic laws of nature (physics) force certain conditions:</a:t>
            </a:r>
          </a:p>
          <a:p>
            <a:r>
              <a:rPr lang="en-US"/>
              <a:t>2 gammas in opposite direction with small changes in energy (Doppler shifts) and direction.</a:t>
            </a:r>
          </a:p>
        </p:txBody>
      </p:sp>
      <p:sp>
        <p:nvSpPr>
          <p:cNvPr id="20486" name="Text Box 17"/>
          <p:cNvSpPr txBox="1">
            <a:spLocks noChangeArrowheads="1"/>
          </p:cNvSpPr>
          <p:nvPr/>
        </p:nvSpPr>
        <p:spPr bwMode="auto">
          <a:xfrm>
            <a:off x="762000" y="58674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Doppler shifts</a:t>
            </a:r>
          </a:p>
        </p:txBody>
      </p:sp>
      <p:sp>
        <p:nvSpPr>
          <p:cNvPr id="20487" name="Text Box 18"/>
          <p:cNvSpPr txBox="1">
            <a:spLocks noChangeArrowheads="1"/>
          </p:cNvSpPr>
          <p:nvPr/>
        </p:nvSpPr>
        <p:spPr bwMode="auto">
          <a:xfrm>
            <a:off x="7086600" y="1522413"/>
            <a:ext cx="1676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Angular deviation from opposite</a:t>
            </a: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304800" y="6488113"/>
            <a:ext cx="2511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20489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21" name="Freeform 20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491" name="Picture 5" descr="wsuTLSigRvs-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5" name="Freeform 4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387" name="Picture 5" descr="wsuTLSigRvs-r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47" name="Group 8"/>
          <p:cNvGrpSpPr>
            <a:grpSpLocks/>
          </p:cNvGrpSpPr>
          <p:nvPr/>
        </p:nvGrpSpPr>
        <p:grpSpPr bwMode="auto">
          <a:xfrm>
            <a:off x="1143000" y="1828800"/>
            <a:ext cx="5791200" cy="4060825"/>
            <a:chOff x="1981200" y="1066800"/>
            <a:chExt cx="5486400" cy="4921063"/>
          </a:xfrm>
        </p:grpSpPr>
        <p:sp>
          <p:nvSpPr>
            <p:cNvPr id="57349" name="TextBox 65"/>
            <p:cNvSpPr txBox="1">
              <a:spLocks noChangeArrowheads="1"/>
            </p:cNvSpPr>
            <p:nvPr/>
          </p:nvSpPr>
          <p:spPr bwMode="auto">
            <a:xfrm>
              <a:off x="5029200" y="1905000"/>
              <a:ext cx="547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alibri" pitchFamily="-108" charset="0"/>
                  <a:ea typeface="ＭＳ Ｐゴシック" pitchFamily="-108" charset="-128"/>
                </a:rPr>
                <a:t>#2</a:t>
              </a:r>
            </a:p>
          </p:txBody>
        </p:sp>
        <p:sp>
          <p:nvSpPr>
            <p:cNvPr id="57350" name="TextBox 41"/>
            <p:cNvSpPr txBox="1">
              <a:spLocks noChangeAspect="1" noChangeArrowheads="1"/>
            </p:cNvSpPr>
            <p:nvPr/>
          </p:nvSpPr>
          <p:spPr bwMode="auto">
            <a:xfrm>
              <a:off x="6270978" y="5617750"/>
              <a:ext cx="4346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-108" charset="0"/>
                  <a:ea typeface="ＭＳ Ｐゴシック" pitchFamily="-108" charset="-128"/>
                </a:rPr>
                <a:t>Zn</a:t>
              </a:r>
            </a:p>
          </p:txBody>
        </p:sp>
        <p:sp>
          <p:nvSpPr>
            <p:cNvPr id="57351" name="TextBox 33"/>
            <p:cNvSpPr txBox="1">
              <a:spLocks noChangeAspect="1" noChangeArrowheads="1"/>
            </p:cNvSpPr>
            <p:nvPr/>
          </p:nvSpPr>
          <p:spPr bwMode="auto">
            <a:xfrm>
              <a:off x="5198533" y="1066800"/>
              <a:ext cx="3640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-108" charset="0"/>
                  <a:ea typeface="ＭＳ Ｐゴシック" pitchFamily="-108" charset="-128"/>
                </a:rPr>
                <a:t>A</a:t>
              </a:r>
            </a:p>
          </p:txBody>
        </p:sp>
        <p:sp>
          <p:nvSpPr>
            <p:cNvPr id="57352" name="TextBox 36"/>
            <p:cNvSpPr txBox="1">
              <a:spLocks noChangeAspect="1" noChangeArrowheads="1"/>
            </p:cNvSpPr>
            <p:nvPr/>
          </p:nvSpPr>
          <p:spPr bwMode="auto">
            <a:xfrm>
              <a:off x="2839156" y="2277532"/>
              <a:ext cx="3612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-108" charset="0"/>
                  <a:ea typeface="ＭＳ Ｐゴシック" pitchFamily="-108" charset="-128"/>
                </a:rPr>
                <a:t>B</a:t>
              </a:r>
            </a:p>
          </p:txBody>
        </p:sp>
        <p:sp>
          <p:nvSpPr>
            <p:cNvPr id="57353" name="TextBox 46"/>
            <p:cNvSpPr txBox="1">
              <a:spLocks noChangeAspect="1" noChangeArrowheads="1"/>
            </p:cNvSpPr>
            <p:nvPr/>
          </p:nvSpPr>
          <p:spPr bwMode="auto">
            <a:xfrm>
              <a:off x="4233333" y="2277532"/>
              <a:ext cx="3386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-108" charset="0"/>
                  <a:ea typeface="ＭＳ Ｐゴシック" pitchFamily="-108" charset="-128"/>
                </a:rPr>
                <a:t>C</a:t>
              </a:r>
            </a:p>
          </p:txBody>
        </p:sp>
        <p:sp>
          <p:nvSpPr>
            <p:cNvPr id="57354" name="TextBox 49"/>
            <p:cNvSpPr txBox="1">
              <a:spLocks noChangeAspect="1" noChangeArrowheads="1"/>
            </p:cNvSpPr>
            <p:nvPr/>
          </p:nvSpPr>
          <p:spPr bwMode="auto">
            <a:xfrm>
              <a:off x="5627511" y="2277532"/>
              <a:ext cx="39228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-108" charset="0"/>
                  <a:ea typeface="ＭＳ Ｐゴシック" pitchFamily="-108" charset="-128"/>
                </a:rPr>
                <a:t>D</a:t>
              </a:r>
            </a:p>
          </p:txBody>
        </p:sp>
        <p:sp>
          <p:nvSpPr>
            <p:cNvPr id="57355" name="TextBox 51"/>
            <p:cNvSpPr txBox="1">
              <a:spLocks noChangeAspect="1" noChangeArrowheads="1"/>
            </p:cNvSpPr>
            <p:nvPr/>
          </p:nvSpPr>
          <p:spPr bwMode="auto">
            <a:xfrm>
              <a:off x="7128933" y="2277532"/>
              <a:ext cx="3386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-108" charset="0"/>
                  <a:ea typeface="ＭＳ Ｐゴシック" pitchFamily="-108" charset="-128"/>
                </a:rPr>
                <a:t>E</a:t>
              </a:r>
            </a:p>
          </p:txBody>
        </p:sp>
        <p:sp>
          <p:nvSpPr>
            <p:cNvPr id="57356" name="TextBox 55"/>
            <p:cNvSpPr txBox="1">
              <a:spLocks noChangeAspect="1" noChangeArrowheads="1"/>
            </p:cNvSpPr>
            <p:nvPr/>
          </p:nvSpPr>
          <p:spPr bwMode="auto">
            <a:xfrm>
              <a:off x="5627511" y="3564466"/>
              <a:ext cx="31608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-108" charset="0"/>
                  <a:ea typeface="ＭＳ Ｐゴシック" pitchFamily="-108" charset="-128"/>
                </a:rPr>
                <a:t>F</a:t>
              </a:r>
            </a:p>
          </p:txBody>
        </p:sp>
        <p:sp>
          <p:nvSpPr>
            <p:cNvPr id="57357" name="TextBox 58"/>
            <p:cNvSpPr txBox="1">
              <a:spLocks noChangeAspect="1" noChangeArrowheads="1"/>
            </p:cNvSpPr>
            <p:nvPr/>
          </p:nvSpPr>
          <p:spPr bwMode="auto">
            <a:xfrm>
              <a:off x="7128933" y="3564466"/>
              <a:ext cx="3386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-108" charset="0"/>
                  <a:ea typeface="ＭＳ Ｐゴシック" pitchFamily="-108" charset="-128"/>
                </a:rPr>
                <a:t>G</a:t>
              </a:r>
            </a:p>
          </p:txBody>
        </p:sp>
        <p:sp>
          <p:nvSpPr>
            <p:cNvPr id="57358" name="TextBox 60"/>
            <p:cNvSpPr txBox="1">
              <a:spLocks noChangeAspect="1" noChangeArrowheads="1"/>
            </p:cNvSpPr>
            <p:nvPr/>
          </p:nvSpPr>
          <p:spPr bwMode="auto">
            <a:xfrm>
              <a:off x="2839157" y="4851399"/>
              <a:ext cx="3612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-108" charset="0"/>
                  <a:ea typeface="ＭＳ Ｐゴシック" pitchFamily="-108" charset="-128"/>
                </a:rPr>
                <a:t>H</a:t>
              </a:r>
            </a:p>
          </p:txBody>
        </p:sp>
        <p:sp>
          <p:nvSpPr>
            <p:cNvPr id="57359" name="TextBox 62"/>
            <p:cNvSpPr txBox="1">
              <a:spLocks noChangeAspect="1" noChangeArrowheads="1"/>
            </p:cNvSpPr>
            <p:nvPr/>
          </p:nvSpPr>
          <p:spPr bwMode="auto">
            <a:xfrm>
              <a:off x="5627511" y="4851399"/>
              <a:ext cx="31608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-108" charset="0"/>
                  <a:ea typeface="ＭＳ Ｐゴシック" pitchFamily="-108" charset="-128"/>
                </a:rPr>
                <a:t>I</a:t>
              </a:r>
            </a:p>
          </p:txBody>
        </p:sp>
        <p:pic>
          <p:nvPicPr>
            <p:cNvPr id="57360" name="Picture 20" descr="P1040408_ZnO-TEW5_as-received_cut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3983" y="1126890"/>
              <a:ext cx="951794" cy="72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1" name="Picture 21" descr="P1040947_cut_Zn-vapor_original-anneal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4606" y="2407119"/>
              <a:ext cx="951794" cy="71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2" name="Picture 22" descr="P1040944_cut_Ti(H)-metal_anneal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88783" y="2407119"/>
              <a:ext cx="951794" cy="71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3" name="Picture 23" descr="P1030615_ZnO-TEW_no3_Ti(no H)_edit-lighting_part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2961" y="2407119"/>
              <a:ext cx="951794" cy="71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4" name="Picture 24" descr="P1040907_Ti(D)_anneal-650C-850C_in-ampoule_noise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84383" y="2407119"/>
              <a:ext cx="951794" cy="71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5" name="Picture 25" descr="ZnO-TEW_no3_Ti(no H)-Zn-vapor_just-before_next-anneal-B_P1030648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82961" y="3694053"/>
              <a:ext cx="951794" cy="71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6" name="Picture 26" descr="P1040929_anneal-Ti(D)-650C-850C-Ti(no H)_noise_cut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84383" y="3694053"/>
              <a:ext cx="951794" cy="71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7" name="Picture 27" descr="Picture 048_ZnO-Ti(H)_O2-flow_950C-4hrs_no-polish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94606" y="4980986"/>
              <a:ext cx="951794" cy="71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8" name="Picture 28" descr="ZnO-TEW_no3_Ti(no H)-Zn-vapor_Ti(no H)_polished-B_P1030778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82961" y="4980986"/>
              <a:ext cx="951794" cy="71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9" name="Picture 29" descr="P1040940_Ti(D)_650C-850C_Ti(no H)_Zn-vapor-noise_cut.jp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284383" y="4980986"/>
              <a:ext cx="951794" cy="71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70" name="TextBox 64"/>
            <p:cNvSpPr txBox="1">
              <a:spLocks noChangeAspect="1" noChangeArrowheads="1"/>
            </p:cNvSpPr>
            <p:nvPr/>
          </p:nvSpPr>
          <p:spPr bwMode="auto">
            <a:xfrm>
              <a:off x="7128933" y="4851399"/>
              <a:ext cx="3386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-108" charset="0"/>
                  <a:ea typeface="ＭＳ Ｐゴシック" pitchFamily="-108" charset="-128"/>
                </a:rPr>
                <a:t>J</a:t>
              </a:r>
            </a:p>
          </p:txBody>
        </p:sp>
        <p:sp>
          <p:nvSpPr>
            <p:cNvPr id="57371" name="TextBox 11"/>
            <p:cNvSpPr txBox="1">
              <a:spLocks noChangeArrowheads="1"/>
            </p:cNvSpPr>
            <p:nvPr/>
          </p:nvSpPr>
          <p:spPr bwMode="auto">
            <a:xfrm>
              <a:off x="3009794" y="1205088"/>
              <a:ext cx="14860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-108" charset="0"/>
                  <a:ea typeface="ＭＳ Ｐゴシック" pitchFamily="-108" charset="-128"/>
                </a:rPr>
                <a:t>As rec.: clear</a:t>
              </a:r>
            </a:p>
          </p:txBody>
        </p:sp>
        <p:sp>
          <p:nvSpPr>
            <p:cNvPr id="57372" name="TextBox 12"/>
            <p:cNvSpPr txBox="1">
              <a:spLocks noChangeArrowheads="1"/>
            </p:cNvSpPr>
            <p:nvPr/>
          </p:nvSpPr>
          <p:spPr bwMode="auto">
            <a:xfrm>
              <a:off x="1981200" y="3044665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-108" charset="0"/>
                  <a:ea typeface="ＭＳ Ｐゴシック" pitchFamily="-108" charset="-128"/>
                </a:rPr>
                <a:t>Zn</a:t>
              </a:r>
            </a:p>
          </p:txBody>
        </p:sp>
        <p:sp>
          <p:nvSpPr>
            <p:cNvPr id="57373" name="TextBox 13"/>
            <p:cNvSpPr txBox="1">
              <a:spLocks noChangeArrowheads="1"/>
            </p:cNvSpPr>
            <p:nvPr/>
          </p:nvSpPr>
          <p:spPr bwMode="auto">
            <a:xfrm>
              <a:off x="3446719" y="3044665"/>
              <a:ext cx="668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-108" charset="0"/>
                  <a:ea typeface="ＭＳ Ｐゴシック" pitchFamily="-108" charset="-128"/>
                </a:rPr>
                <a:t>Ti(H)</a:t>
              </a:r>
            </a:p>
          </p:txBody>
        </p:sp>
        <p:sp>
          <p:nvSpPr>
            <p:cNvPr id="57374" name="TextBox 14"/>
            <p:cNvSpPr txBox="1">
              <a:spLocks noChangeArrowheads="1"/>
            </p:cNvSpPr>
            <p:nvPr/>
          </p:nvSpPr>
          <p:spPr bwMode="auto">
            <a:xfrm>
              <a:off x="6270979" y="3044665"/>
              <a:ext cx="6632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-108" charset="0"/>
                  <a:ea typeface="ＭＳ Ｐゴシック" pitchFamily="-108" charset="-128"/>
                </a:rPr>
                <a:t>Ti(D)</a:t>
              </a:r>
            </a:p>
          </p:txBody>
        </p:sp>
        <p:sp>
          <p:nvSpPr>
            <p:cNvPr id="57375" name="TextBox 15"/>
            <p:cNvSpPr txBox="1">
              <a:spLocks noChangeArrowheads="1"/>
            </p:cNvSpPr>
            <p:nvPr/>
          </p:nvSpPr>
          <p:spPr bwMode="auto">
            <a:xfrm>
              <a:off x="4724400" y="3044665"/>
              <a:ext cx="10978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-108" charset="0"/>
                  <a:ea typeface="ＭＳ Ｐゴシック" pitchFamily="-108" charset="-128"/>
                </a:rPr>
                <a:t>Ti(H dep)</a:t>
              </a:r>
            </a:p>
          </p:txBody>
        </p:sp>
        <p:sp>
          <p:nvSpPr>
            <p:cNvPr id="57376" name="TextBox 21"/>
            <p:cNvSpPr txBox="1">
              <a:spLocks noChangeArrowheads="1"/>
            </p:cNvSpPr>
            <p:nvPr/>
          </p:nvSpPr>
          <p:spPr bwMode="auto">
            <a:xfrm>
              <a:off x="6248400" y="4331598"/>
              <a:ext cx="10926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-108" charset="0"/>
                  <a:ea typeface="ＭＳ Ｐゴシック" pitchFamily="-108" charset="-128"/>
                </a:rPr>
                <a:t>Ti(H dep)</a:t>
              </a:r>
            </a:p>
          </p:txBody>
        </p:sp>
        <p:sp>
          <p:nvSpPr>
            <p:cNvPr id="57377" name="TextBox 35"/>
            <p:cNvSpPr txBox="1">
              <a:spLocks noChangeArrowheads="1"/>
            </p:cNvSpPr>
            <p:nvPr/>
          </p:nvSpPr>
          <p:spPr bwMode="auto">
            <a:xfrm>
              <a:off x="4769556" y="4331598"/>
              <a:ext cx="4882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-108" charset="0"/>
                  <a:ea typeface="ＭＳ Ｐゴシック" pitchFamily="-108" charset="-128"/>
                </a:rPr>
                <a:t>Zn</a:t>
              </a:r>
            </a:p>
          </p:txBody>
        </p:sp>
        <p:sp>
          <p:nvSpPr>
            <p:cNvPr id="57378" name="TextBox 37"/>
            <p:cNvSpPr txBox="1">
              <a:spLocks noChangeArrowheads="1"/>
            </p:cNvSpPr>
            <p:nvPr/>
          </p:nvSpPr>
          <p:spPr bwMode="auto">
            <a:xfrm>
              <a:off x="4724400" y="5618531"/>
              <a:ext cx="10978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-108" charset="0"/>
                  <a:ea typeface="ＭＳ Ｐゴシック" pitchFamily="-108" charset="-128"/>
                </a:rPr>
                <a:t>Ti(H dep)</a:t>
              </a:r>
            </a:p>
          </p:txBody>
        </p:sp>
        <p:sp>
          <p:nvSpPr>
            <p:cNvPr id="57379" name="TextBox 43"/>
            <p:cNvSpPr txBox="1">
              <a:spLocks noChangeArrowheads="1"/>
            </p:cNvSpPr>
            <p:nvPr/>
          </p:nvSpPr>
          <p:spPr bwMode="auto">
            <a:xfrm>
              <a:off x="1981201" y="5618531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-108" charset="0"/>
                  <a:ea typeface="ＭＳ Ｐゴシック" pitchFamily="-108" charset="-128"/>
                </a:rPr>
                <a:t>O</a:t>
              </a:r>
              <a:r>
                <a:rPr lang="en-US" baseline="-25000">
                  <a:latin typeface="Calibri" pitchFamily="-108" charset="0"/>
                  <a:ea typeface="ＭＳ Ｐゴシック" pitchFamily="-108" charset="-128"/>
                </a:rPr>
                <a:t>2</a:t>
              </a:r>
            </a:p>
          </p:txBody>
        </p:sp>
        <p:sp>
          <p:nvSpPr>
            <p:cNvPr id="57380" name="TextBox 63"/>
            <p:cNvSpPr txBox="1">
              <a:spLocks noChangeArrowheads="1"/>
            </p:cNvSpPr>
            <p:nvPr/>
          </p:nvSpPr>
          <p:spPr bwMode="auto">
            <a:xfrm>
              <a:off x="3337560" y="1955799"/>
              <a:ext cx="1219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alibri" pitchFamily="-108" charset="0"/>
                  <a:ea typeface="ＭＳ Ｐゴシック" pitchFamily="-108" charset="-128"/>
                </a:rPr>
                <a:t>Ref [24]</a:t>
              </a:r>
            </a:p>
          </p:txBody>
        </p:sp>
        <p:sp>
          <p:nvSpPr>
            <p:cNvPr id="57381" name="TextBox 65"/>
            <p:cNvSpPr txBox="1">
              <a:spLocks noChangeArrowheads="1"/>
            </p:cNvSpPr>
            <p:nvPr/>
          </p:nvSpPr>
          <p:spPr bwMode="auto">
            <a:xfrm>
              <a:off x="2271889" y="1955799"/>
              <a:ext cx="547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alibri" pitchFamily="-108" charset="0"/>
                  <a:ea typeface="ＭＳ Ｐゴシック" pitchFamily="-108" charset="-128"/>
                </a:rPr>
                <a:t>#1</a:t>
              </a:r>
            </a:p>
          </p:txBody>
        </p:sp>
        <p:cxnSp>
          <p:nvCxnSpPr>
            <p:cNvPr id="43" name="Straight Connector 42"/>
            <p:cNvCxnSpPr>
              <a:cxnSpLocks noChangeShapeType="1"/>
            </p:cNvCxnSpPr>
            <p:nvPr/>
          </p:nvCxnSpPr>
          <p:spPr bwMode="auto">
            <a:xfrm rot="5400000">
              <a:off x="1257118" y="3999833"/>
              <a:ext cx="3886062" cy="15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rot="5400000">
              <a:off x="2630223" y="3999833"/>
              <a:ext cx="3886062" cy="150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 rot="5400000">
              <a:off x="4077020" y="3999833"/>
              <a:ext cx="3886062" cy="150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57385" name="TextBox 65"/>
            <p:cNvSpPr txBox="1">
              <a:spLocks noChangeArrowheads="1"/>
            </p:cNvSpPr>
            <p:nvPr/>
          </p:nvSpPr>
          <p:spPr bwMode="auto">
            <a:xfrm>
              <a:off x="6539089" y="1905000"/>
              <a:ext cx="547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alibri" pitchFamily="-108" charset="0"/>
                  <a:ea typeface="ＭＳ Ｐゴシック" pitchFamily="-108" charset="-128"/>
                </a:rPr>
                <a:t>#3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Oxidation of a layer on Si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895350" y="1905000"/>
          <a:ext cx="933450" cy="3752850"/>
        </p:xfrm>
        <a:graphic>
          <a:graphicData uri="http://schemas.openxmlformats.org/presentationml/2006/ole">
            <p:oleObj spid="_x0000_s58370" name="Bitmap Image" r:id="rId3" imgW="1009918" imgH="4057020" progId="Paint.Picture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057400" y="1376363"/>
          <a:ext cx="6875463" cy="5481637"/>
        </p:xfrm>
        <a:graphic>
          <a:graphicData uri="http://schemas.openxmlformats.org/presentationml/2006/ole">
            <p:oleObj spid="_x0000_s58371" name="Graph" r:id="rId4" imgW="3373920" imgH="2691360" progId="Origin50.Graph">
              <p:embed/>
            </p:oleObj>
          </a:graphicData>
        </a:graphic>
      </p:graphicFrame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343400" y="1447800"/>
            <a:ext cx="287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-108" charset="0"/>
              </a:rPr>
              <a:t>layer                               Si</a:t>
            </a:r>
            <a:endParaRPr lang="en-US" sz="2400">
              <a:latin typeface="Times New Roman" pitchFamily="-10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609600"/>
            <a:ext cx="7772400" cy="6126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400" b="1" u="sng" smtClean="0">
              <a:latin typeface="Times New Roman" pitchFamily="-108" charset="0"/>
              <a:cs typeface="Times New Roman" pitchFamily="-108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u="sng" smtClean="0">
                <a:latin typeface="Times New Roman" pitchFamily="-108" charset="0"/>
                <a:cs typeface="Times New Roman" pitchFamily="-108" charset="0"/>
              </a:rPr>
              <a:t>Zero Temperature Limit of 3</a:t>
            </a:r>
            <a:r>
              <a:rPr lang="en-US" sz="2400" b="1" u="sng" smtClean="0">
                <a:latin typeface="Times New Roman" pitchFamily="-108" charset="0"/>
                <a:cs typeface="Times New Roman" pitchFamily="-108" charset="0"/>
                <a:sym typeface="Symbol" pitchFamily="-108" charset="2"/>
              </a:rPr>
              <a:t>/2  ratio</a:t>
            </a:r>
          </a:p>
          <a:p>
            <a:pPr eaLnBrk="1" hangingPunct="1">
              <a:buFontTx/>
              <a:buNone/>
            </a:pPr>
            <a:r>
              <a:rPr lang="en-US" sz="1400" smtClean="0">
                <a:latin typeface="Times New Roman" pitchFamily="-108" charset="0"/>
                <a:cs typeface="Times New Roman" pitchFamily="-108" charset="0"/>
              </a:rPr>
              <a:t>         </a:t>
            </a:r>
            <a:r>
              <a:rPr lang="en-US" sz="1800" smtClean="0">
                <a:latin typeface="Times New Roman" pitchFamily="-108" charset="0"/>
                <a:cs typeface="Times New Roman" pitchFamily="-108" charset="0"/>
              </a:rPr>
              <a:t>Extrapolate to 0 K</a:t>
            </a:r>
          </a:p>
        </p:txBody>
      </p:sp>
      <p:sp>
        <p:nvSpPr>
          <p:cNvPr id="59396" name="Text Box 8"/>
          <p:cNvSpPr txBox="1">
            <a:spLocks noChangeArrowheads="1"/>
          </p:cNvSpPr>
          <p:nvPr/>
        </p:nvSpPr>
        <p:spPr bwMode="auto">
          <a:xfrm>
            <a:off x="1600200" y="4648200"/>
            <a:ext cx="731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Initial Amount of Ps </a:t>
            </a:r>
            <a:r>
              <a:rPr lang="en-US">
                <a:sym typeface="Symbol" pitchFamily="-108" charset="2"/>
              </a:rPr>
              <a:t> with  in T c.f  results of Goworek.</a:t>
            </a:r>
          </a:p>
          <a:p>
            <a:pPr>
              <a:buFontTx/>
              <a:buChar char="•"/>
            </a:pPr>
            <a:r>
              <a:rPr lang="en-US">
                <a:sym typeface="Symbol" pitchFamily="-108" charset="2"/>
              </a:rPr>
              <a:t> Increase in R due to increase in pore lifetimes</a:t>
            </a:r>
          </a:p>
          <a:p>
            <a:pPr>
              <a:buFont typeface="Symbol" pitchFamily="-108" charset="2"/>
              <a:buChar char="Þ"/>
            </a:pPr>
            <a:r>
              <a:rPr lang="en-US">
                <a:sym typeface="Symbol" pitchFamily="-108" charset="2"/>
              </a:rPr>
              <a:t> Less initial Ps but less pick-off</a:t>
            </a:r>
          </a:p>
          <a:p>
            <a:pPr>
              <a:buFont typeface="Symbol" pitchFamily="-108" charset="2"/>
              <a:buChar char="Þ"/>
            </a:pPr>
            <a:r>
              <a:rPr lang="en-US">
                <a:sym typeface="Symbol" pitchFamily="-108" charset="2"/>
              </a:rPr>
              <a:t> “Purification”: Greater relative intensity of self-annihilation</a:t>
            </a:r>
          </a:p>
        </p:txBody>
      </p:sp>
      <p:sp>
        <p:nvSpPr>
          <p:cNvPr id="59397" name="Text Box 9"/>
          <p:cNvSpPr txBox="1">
            <a:spLocks noChangeArrowheads="1"/>
          </p:cNvSpPr>
          <p:nvPr/>
        </p:nvSpPr>
        <p:spPr bwMode="auto">
          <a:xfrm>
            <a:off x="4876800" y="2286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Ps does not die out</a:t>
            </a:r>
          </a:p>
        </p:txBody>
      </p:sp>
      <p:graphicFrame>
        <p:nvGraphicFramePr>
          <p:cNvPr id="5939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1371600"/>
          <a:ext cx="4191000" cy="3489325"/>
        </p:xfrm>
        <a:graphic>
          <a:graphicData uri="http://schemas.openxmlformats.org/presentationml/2006/ole">
            <p:oleObj spid="_x0000_s59394" name="Graph" r:id="rId3" imgW="4017600" imgH="3260160" progId="Origin50.Graph">
              <p:embed/>
            </p:oleObj>
          </a:graphicData>
        </a:graphic>
      </p:graphicFrame>
      <p:grpSp>
        <p:nvGrpSpPr>
          <p:cNvPr id="59398" name="Group 1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21518" name="Freeform 14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5697 w 4986"/>
                <a:gd name="T1" fmla="*/ 340 h 566"/>
                <a:gd name="T2" fmla="*/ 349 w 4986"/>
                <a:gd name="T3" fmla="*/ 770 h 566"/>
                <a:gd name="T4" fmla="*/ 0 w 4986"/>
                <a:gd name="T5" fmla="*/ 0 h 566"/>
                <a:gd name="T6" fmla="*/ 5777 w 4986"/>
                <a:gd name="T7" fmla="*/ 0 h 566"/>
                <a:gd name="T8" fmla="*/ 5697 w 4986"/>
                <a:gd name="T9" fmla="*/ 34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401" name="Picture 15" descr="wsuTLSigRvs-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399" name="TextBox 10"/>
          <p:cNvSpPr txBox="1">
            <a:spLocks noChangeArrowheads="1"/>
          </p:cNvSpPr>
          <p:nvPr/>
        </p:nvSpPr>
        <p:spPr bwMode="auto">
          <a:xfrm>
            <a:off x="76200" y="6477000"/>
            <a:ext cx="2511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algn="l"/>
            <a:r>
              <a:rPr lang="en-US" smtClean="0"/>
              <a:t>Positron characteristics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r>
              <a:rPr lang="en-US" sz="2800" smtClean="0"/>
              <a:t>Unique quantum numbers</a:t>
            </a:r>
          </a:p>
          <a:p>
            <a:pPr lvl="1"/>
            <a:r>
              <a:rPr lang="en-US" sz="2000" smtClean="0"/>
              <a:t>No exchange at the present time</a:t>
            </a:r>
            <a:endParaRPr lang="en-US" sz="2400" smtClean="0"/>
          </a:p>
          <a:p>
            <a:r>
              <a:rPr lang="en-US" sz="2800" smtClean="0"/>
              <a:t>Annihilation with electrons radiation can be detected</a:t>
            </a:r>
          </a:p>
          <a:p>
            <a:pPr lvl="1"/>
            <a:r>
              <a:rPr lang="en-US" sz="2000" smtClean="0"/>
              <a:t>Little interaction with specimen after annihilation</a:t>
            </a:r>
            <a:r>
              <a:rPr lang="en-US" sz="2400" smtClean="0"/>
              <a:t> </a:t>
            </a:r>
          </a:p>
          <a:p>
            <a:r>
              <a:rPr lang="en-US" sz="2800" smtClean="0"/>
              <a:t>Electron momentum encoded in </a:t>
            </a:r>
            <a:r>
              <a:rPr lang="en-US" sz="2800" smtClean="0">
                <a:sym typeface="Symbol" pitchFamily="-108" charset="2"/>
              </a:rPr>
              <a:t>-</a:t>
            </a:r>
            <a:r>
              <a:rPr lang="en-US" sz="2800" smtClean="0"/>
              <a:t>rays</a:t>
            </a:r>
          </a:p>
          <a:p>
            <a:pPr lvl="1"/>
            <a:r>
              <a:rPr lang="en-US" sz="2000" smtClean="0"/>
              <a:t>Doppler broadening</a:t>
            </a:r>
          </a:p>
          <a:p>
            <a:pPr lvl="1"/>
            <a:r>
              <a:rPr lang="en-US" sz="2000" smtClean="0"/>
              <a:t>Angular correlation</a:t>
            </a:r>
            <a:endParaRPr lang="en-US" sz="2400" smtClean="0"/>
          </a:p>
          <a:p>
            <a:r>
              <a:rPr lang="en-US" sz="2800" smtClean="0"/>
              <a:t>Lifetime is electron density dependent</a:t>
            </a:r>
          </a:p>
          <a:p>
            <a:pPr lvl="1"/>
            <a:r>
              <a:rPr lang="en-US" sz="2400" smtClean="0"/>
              <a:t>Positron lifetimes</a:t>
            </a:r>
            <a:endParaRPr lang="en-US" smtClean="0"/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5" name="Freeform 4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10" name="Picture 5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l"/>
            <a:r>
              <a:rPr lang="en-US" smtClean="0"/>
              <a:t>Hits in “</a:t>
            </a:r>
            <a:r>
              <a:rPr lang="en-US" i="1" smtClean="0"/>
              <a:t>Defects</a:t>
            </a:r>
            <a:r>
              <a:rPr lang="en-US" smtClean="0"/>
              <a:t>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r>
              <a:rPr lang="en-US" sz="2000" smtClean="0"/>
              <a:t>Vacancy formation enthalpies in metals (90%)        (1975-present)</a:t>
            </a:r>
          </a:p>
          <a:p>
            <a:r>
              <a:rPr lang="en-US" sz="2000" smtClean="0"/>
              <a:t>Voids in neutron irradiation and deformation of metals</a:t>
            </a:r>
          </a:p>
          <a:p>
            <a:r>
              <a:rPr lang="en-US" sz="2000" smtClean="0"/>
              <a:t>Observation of vacancy migration at stage III           (1980)</a:t>
            </a:r>
          </a:p>
          <a:p>
            <a:pPr lvl="1"/>
            <a:r>
              <a:rPr lang="en-US" sz="2000" smtClean="0"/>
              <a:t>Major controversy resolved</a:t>
            </a:r>
          </a:p>
          <a:p>
            <a:r>
              <a:rPr lang="en-US" sz="2000" smtClean="0"/>
              <a:t>Vacancies observations in compound semiconductors (1990)</a:t>
            </a:r>
          </a:p>
          <a:p>
            <a:r>
              <a:rPr lang="en-US" sz="2000" smtClean="0"/>
              <a:t>Vacancy character of EL2 in GaAs                            (1993)</a:t>
            </a:r>
          </a:p>
          <a:p>
            <a:r>
              <a:rPr lang="en-US" sz="2000" smtClean="0"/>
              <a:t>Role of defects in hi-Tc superconductors             (1988-92)</a:t>
            </a:r>
          </a:p>
          <a:p>
            <a:r>
              <a:rPr lang="en-US" sz="2000" smtClean="0"/>
              <a:t>Open volume measurements in polymers             (ongoing)</a:t>
            </a:r>
          </a:p>
          <a:p>
            <a:pPr lvl="1"/>
            <a:r>
              <a:rPr lang="en-US" sz="2000" smtClean="0"/>
              <a:t>Gas diffusion, Mechanical properties, Aging </a:t>
            </a:r>
          </a:p>
          <a:p>
            <a:r>
              <a:rPr lang="en-US" sz="2000" smtClean="0"/>
              <a:t>Defects at semiconductor interfaces                      (ongoing)</a:t>
            </a:r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5" name="Freeform 4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4" name="Picture 5" descr="wsuTLSigRvs-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QAF-Au70eli_SD30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133600"/>
            <a:ext cx="647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7772400" cy="1219200"/>
          </a:xfrm>
        </p:spPr>
        <p:txBody>
          <a:bodyPr/>
          <a:lstStyle/>
          <a:p>
            <a:pPr algn="r"/>
            <a:r>
              <a:rPr lang="en-US" sz="3200" b="1" smtClean="0"/>
              <a:t>Annihilation at high relative momentum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600200"/>
          </a:xfrm>
        </p:spPr>
        <p:txBody>
          <a:bodyPr/>
          <a:lstStyle/>
          <a:p>
            <a:r>
              <a:rPr lang="en-US" smtClean="0"/>
              <a:t>2D spectrum:</a:t>
            </a:r>
          </a:p>
          <a:p>
            <a:pPr lvl="2"/>
            <a:r>
              <a:rPr lang="en-US" smtClean="0">
                <a:solidFill>
                  <a:schemeClr val="bg1"/>
                </a:solidFill>
              </a:rPr>
              <a:t>x: p-parallel &lt;==&gt; Doppler shift</a:t>
            </a:r>
          </a:p>
          <a:p>
            <a:pPr lvl="2"/>
            <a:r>
              <a:rPr lang="en-US" smtClean="0">
                <a:solidFill>
                  <a:schemeClr val="bg1"/>
                </a:solidFill>
              </a:rPr>
              <a:t>y: Sum energy &lt;==&gt; rest mass + kinetic en</a:t>
            </a:r>
            <a:r>
              <a:rPr lang="en-US" smtClean="0"/>
              <a:t>ergy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5334000"/>
            <a:ext cx="9429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1022 keV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52425" y="3429000"/>
            <a:ext cx="9429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1092 keV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229100" y="5943600"/>
            <a:ext cx="6477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0 keV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162800" y="5638800"/>
            <a:ext cx="1138238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340 keV</a:t>
            </a:r>
          </a:p>
          <a:p>
            <a:pPr eaLnBrk="0" hangingPunct="0"/>
            <a:r>
              <a:rPr lang="en-US" sz="1400" b="1"/>
              <a:t>=&gt; 91.3 a.u.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077913" y="5867400"/>
            <a:ext cx="9032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-340 keV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88113"/>
            <a:ext cx="2511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JPOS 09 Newport News  (March 2009)</a:t>
            </a:r>
          </a:p>
        </p:txBody>
      </p:sp>
      <p:grpSp>
        <p:nvGrpSpPr>
          <p:cNvPr id="23563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12" name="Freeform 11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65" name="Picture 5" descr="wsuTLSigRvs-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0" y="914400"/>
            <a:ext cx="7315200" cy="914400"/>
          </a:xfrm>
        </p:spPr>
        <p:txBody>
          <a:bodyPr/>
          <a:lstStyle/>
          <a:p>
            <a:pPr algn="l"/>
            <a:r>
              <a:rPr lang="en-US" smtClean="0"/>
              <a:t>Channeling</a:t>
            </a:r>
          </a:p>
        </p:txBody>
      </p:sp>
      <p:pic>
        <p:nvPicPr>
          <p:cNvPr id="24579" name="Picture 1027" descr="G:\Talks_presentations\Kelvin\DOE-Jan99\images\Channel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752600"/>
            <a:ext cx="61833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1028"/>
          <p:cNvSpPr txBox="1">
            <a:spLocks noChangeArrowheads="1"/>
          </p:cNvSpPr>
          <p:nvPr/>
        </p:nvSpPr>
        <p:spPr bwMode="auto">
          <a:xfrm>
            <a:off x="4860925" y="5602288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Angle</a:t>
            </a:r>
            <a:endParaRPr lang="en-US" sz="1200"/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 rot="-5400000">
            <a:off x="658812" y="3227388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Normalized Yield</a:t>
            </a:r>
            <a:endParaRPr lang="en-US" sz="1200"/>
          </a:p>
        </p:txBody>
      </p:sp>
      <p:grpSp>
        <p:nvGrpSpPr>
          <p:cNvPr id="24582" name="Group 3"/>
          <p:cNvGrpSpPr>
            <a:grpSpLocks/>
          </p:cNvGrpSpPr>
          <p:nvPr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0"/>
              <a:ext cx="5777" cy="770"/>
            </a:xfrm>
            <a:custGeom>
              <a:avLst/>
              <a:gdLst>
                <a:gd name="T0" fmla="*/ 4917 w 4986"/>
                <a:gd name="T1" fmla="*/ 250 h 566"/>
                <a:gd name="T2" fmla="*/ 301 w 4986"/>
                <a:gd name="T3" fmla="*/ 566 h 566"/>
                <a:gd name="T4" fmla="*/ 0 w 4986"/>
                <a:gd name="T5" fmla="*/ 0 h 566"/>
                <a:gd name="T6" fmla="*/ 4986 w 4986"/>
                <a:gd name="T7" fmla="*/ 0 h 566"/>
                <a:gd name="T8" fmla="*/ 4917 w 4986"/>
                <a:gd name="T9" fmla="*/ 2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6"/>
                <a:gd name="T16" fmla="*/ 0 h 566"/>
                <a:gd name="T17" fmla="*/ 4986 w 4986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rgbClr val="CC0033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584" name="Picture 5" descr="wsuTLSigRvs-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8"/>
              <a:ext cx="136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Positron Holography (Never fulfilled)</a:t>
            </a:r>
          </a:p>
        </p:txBody>
      </p:sp>
      <p:pic>
        <p:nvPicPr>
          <p:cNvPr id="25603" name="Picture 3" descr="G:\Talks_presentations\Kelvin\DOE-Jan99\images\LEPD-Cd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76400"/>
            <a:ext cx="55626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09800" y="17526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CdSe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62000" y="2209800"/>
            <a:ext cx="20748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 Electron-electron</a:t>
            </a:r>
          </a:p>
          <a:p>
            <a:r>
              <a:rPr lang="en-US" sz="1400"/>
              <a:t>     interaction</a:t>
            </a:r>
          </a:p>
          <a:p>
            <a:r>
              <a:rPr lang="en-US" sz="1400"/>
              <a:t>- Multi-layer contribution</a:t>
            </a:r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2035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 One positron at a time</a:t>
            </a:r>
          </a:p>
          <a:p>
            <a:r>
              <a:rPr lang="en-US" sz="1400"/>
              <a:t>- Topmost layer only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62000" y="53340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Now</a:t>
            </a:r>
            <a:r>
              <a:rPr lang="en-US" sz="2000"/>
              <a:t>: with electrons     </a:t>
            </a:r>
            <a:r>
              <a:rPr lang="en-US" sz="2000">
                <a:sym typeface="Symbol" pitchFamily="-108" charset="2"/>
              </a:rPr>
              <a:t>    </a:t>
            </a:r>
            <a:r>
              <a:rPr lang="en-US" sz="2000" b="1">
                <a:solidFill>
                  <a:srgbClr val="FF0000"/>
                </a:solidFill>
                <a:sym typeface="Symbol" pitchFamily="-108" charset="2"/>
              </a:rPr>
              <a:t>Future</a:t>
            </a:r>
            <a:r>
              <a:rPr lang="en-US" sz="2000">
                <a:sym typeface="Symbol" pitchFamily="-108" charset="2"/>
              </a:rPr>
              <a:t>: with positrons</a:t>
            </a:r>
            <a:endParaRPr lang="en-US"/>
          </a:p>
          <a:p>
            <a:r>
              <a:rPr lang="en-US"/>
              <a:t>“</a:t>
            </a:r>
            <a:r>
              <a:rPr lang="en-US" sz="2000"/>
              <a:t>If positrons were routinely available,</a:t>
            </a:r>
          </a:p>
          <a:p>
            <a:r>
              <a:rPr lang="en-US" sz="2000"/>
              <a:t>                     all diffraction would be done with them</a:t>
            </a:r>
            <a:r>
              <a:rPr lang="en-US"/>
              <a:t>”   S.Y. Tong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1795</Words>
  <Application>Microsoft PowerPoint</Application>
  <PresentationFormat>On-screen Show (4:3)</PresentationFormat>
  <Paragraphs>604</Paragraphs>
  <Slides>42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ＭＳ Ｐゴシック</vt:lpstr>
      <vt:lpstr>Times New Roman</vt:lpstr>
      <vt:lpstr>Symbol</vt:lpstr>
      <vt:lpstr>Calibri</vt:lpstr>
      <vt:lpstr>Default Design</vt:lpstr>
      <vt:lpstr>Origin Graph</vt:lpstr>
      <vt:lpstr>Microsoft Clip Gallery</vt:lpstr>
      <vt:lpstr>Graph</vt:lpstr>
      <vt:lpstr>Bitmap Image</vt:lpstr>
      <vt:lpstr>Positrons for Applied Science &amp; Materials Science</vt:lpstr>
      <vt:lpstr>My Concerns in a low energy positron facility</vt:lpstr>
      <vt:lpstr>Slide 3</vt:lpstr>
      <vt:lpstr>The positron’s death</vt:lpstr>
      <vt:lpstr>Positron characteristics</vt:lpstr>
      <vt:lpstr>Hits in “Defects”</vt:lpstr>
      <vt:lpstr>Annihilation at high relative momentum</vt:lpstr>
      <vt:lpstr>Channeling</vt:lpstr>
      <vt:lpstr>Positron Holography (Never fulfilled)</vt:lpstr>
      <vt:lpstr>Fermi Surfaces</vt:lpstr>
      <vt:lpstr>Quantum dots</vt:lpstr>
      <vt:lpstr>Precipitates-Critical in Reactor Steels</vt:lpstr>
      <vt:lpstr>Atomic scale defects</vt:lpstr>
      <vt:lpstr>Trapping in negative  or missing atoms</vt:lpstr>
      <vt:lpstr>Doppler broadening</vt:lpstr>
      <vt:lpstr>Doppler broadening</vt:lpstr>
      <vt:lpstr>Vacancy formation energy</vt:lpstr>
      <vt:lpstr>Depth profiles</vt:lpstr>
      <vt:lpstr>SiO2-Si interface</vt:lpstr>
      <vt:lpstr>Slide 20</vt:lpstr>
      <vt:lpstr>Defects in matter</vt:lpstr>
      <vt:lpstr>Looking for defects</vt:lpstr>
      <vt:lpstr>Chemical environment</vt:lpstr>
      <vt:lpstr>Micro probes</vt:lpstr>
      <vt:lpstr>Cracks</vt:lpstr>
      <vt:lpstr>The future of       Defects                            2D lifetime maps</vt:lpstr>
      <vt:lpstr>Stress-Are you feeling some??</vt:lpstr>
      <vt:lpstr>Lifetime  apparatus</vt:lpstr>
      <vt:lpstr>Positron lifetime</vt:lpstr>
      <vt:lpstr>Positron Lifetime</vt:lpstr>
      <vt:lpstr>Slide 31</vt:lpstr>
      <vt:lpstr>o-Positronium Lifetime</vt:lpstr>
      <vt:lpstr>Slide 33</vt:lpstr>
      <vt:lpstr>Slide 34</vt:lpstr>
      <vt:lpstr>Two pore diameters</vt:lpstr>
      <vt:lpstr>Pores in materials</vt:lpstr>
      <vt:lpstr>Ce:YAG Boule</vt:lpstr>
      <vt:lpstr>Slide 38</vt:lpstr>
      <vt:lpstr>Slide 39</vt:lpstr>
      <vt:lpstr>Slide 40</vt:lpstr>
      <vt:lpstr>Oxidation of a layer on Si</vt:lpstr>
      <vt:lpstr>Slide 42</vt:lpstr>
    </vt:vector>
  </TitlesOfParts>
  <Company> Washington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Positronium in low temperature mesoporous thin films</dc:title>
  <dc:creator> Christoph Fischer</dc:creator>
  <cp:lastModifiedBy>confacct</cp:lastModifiedBy>
  <cp:revision>110</cp:revision>
  <dcterms:created xsi:type="dcterms:W3CDTF">2009-03-25T13:14:53Z</dcterms:created>
  <dcterms:modified xsi:type="dcterms:W3CDTF">2009-03-26T19:08:51Z</dcterms:modified>
</cp:coreProperties>
</file>