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9" r:id="rId2"/>
    <p:sldId id="304" r:id="rId3"/>
    <p:sldId id="300" r:id="rId4"/>
    <p:sldId id="287" r:id="rId5"/>
    <p:sldId id="288" r:id="rId6"/>
    <p:sldId id="301" r:id="rId7"/>
    <p:sldId id="282" r:id="rId8"/>
    <p:sldId id="269" r:id="rId9"/>
    <p:sldId id="271" r:id="rId10"/>
    <p:sldId id="311" r:id="rId11"/>
    <p:sldId id="266" r:id="rId12"/>
    <p:sldId id="298" r:id="rId13"/>
    <p:sldId id="306" r:id="rId14"/>
    <p:sldId id="302" r:id="rId15"/>
    <p:sldId id="309" r:id="rId16"/>
    <p:sldId id="305" r:id="rId17"/>
    <p:sldId id="303" r:id="rId18"/>
    <p:sldId id="297" r:id="rId19"/>
    <p:sldId id="307" r:id="rId20"/>
    <p:sldId id="31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FF38"/>
    <a:srgbClr val="00D100"/>
    <a:srgbClr val="0000FF"/>
    <a:srgbClr val="108509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40" autoAdjust="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6F6FEC-1196-3149-AD9D-11346888A4B3}" type="datetime1">
              <a:rPr lang="en-US"/>
              <a:pPr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EC0361-B2A1-8045-B90C-6B47CFF13A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1810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FCF633-A662-8046-B5E5-B592DD90E1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61161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1373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6961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3283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/>
          <a:ea typeface="ＭＳ Ｐゴシック" pitchFamily="-106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itchFamily="-106" charset="0"/>
          <a:ea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itchFamily="-106" charset="0"/>
          <a:ea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itchFamily="-106" charset="0"/>
          <a:ea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itchFamily="-106" charset="0"/>
          <a:ea typeface="ＭＳ Ｐゴシック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/>
          <a:ea typeface="ＭＳ Ｐゴシック" pitchFamily="-106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Beam Diagnostic</a:t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 Needs and Challenges 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ea typeface="ＭＳ Ｐゴシック" charset="0"/>
              </a:rPr>
              <a:t>some</a:t>
            </a:r>
            <a:r>
              <a:rPr lang="en-US" dirty="0" smtClean="0">
                <a:latin typeface="Arial" charset="0"/>
                <a:ea typeface="ＭＳ Ｐゴシック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</a:rPr>
              <a:t>Future Light Sources</a:t>
            </a:r>
            <a:endParaRPr lang="en-US" sz="2400" i="1" dirty="0">
              <a:latin typeface="Arial" charset="0"/>
              <a:ea typeface="ＭＳ Ｐゴシック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214163" y="2907268"/>
            <a:ext cx="2715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 dirty="0"/>
              <a:t>Pavel Evtushenko, </a:t>
            </a:r>
            <a:r>
              <a:rPr lang="en-US" sz="1800" i="1" dirty="0" smtClean="0"/>
              <a:t>JLab  </a:t>
            </a:r>
            <a:endParaRPr lang="en-US" sz="1800" i="1" dirty="0"/>
          </a:p>
        </p:txBody>
      </p:sp>
      <p:pic>
        <p:nvPicPr>
          <p:cNvPr id="5" name="Picture 4" descr="FLS2012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660" y="76200"/>
            <a:ext cx="3224679" cy="615950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68581" y="3886200"/>
            <a:ext cx="86068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800" b="1" dirty="0" smtClean="0"/>
              <a:t>This talk to a large extend based on discussion and comments:</a:t>
            </a:r>
          </a:p>
          <a:p>
            <a:pPr algn="just" eaLnBrk="1" hangingPunct="1"/>
            <a:r>
              <a:rPr lang="en-US" sz="1800" b="1" dirty="0" smtClean="0"/>
              <a:t> </a:t>
            </a:r>
          </a:p>
          <a:p>
            <a:pPr algn="just" eaLnBrk="1" hangingPunct="1"/>
            <a:r>
              <a:rPr lang="en-US" sz="1800" dirty="0" smtClean="0"/>
              <a:t>Storage Rings and </a:t>
            </a:r>
            <a:r>
              <a:rPr lang="en-US" sz="1800" dirty="0" err="1" smtClean="0"/>
              <a:t>USRs</a:t>
            </a:r>
            <a:r>
              <a:rPr lang="en-US" sz="1800" dirty="0" smtClean="0"/>
              <a:t>:</a:t>
            </a:r>
            <a:r>
              <a:rPr lang="en-US" sz="1800" i="1" dirty="0" smtClean="0"/>
              <a:t>	Michael Borland, Glenn Decker, Fernando </a:t>
            </a:r>
            <a:r>
              <a:rPr lang="en-US" sz="1800" i="1" dirty="0" err="1" smtClean="0"/>
              <a:t>Sannibale</a:t>
            </a:r>
            <a:endParaRPr lang="en-US" sz="1800" i="1" dirty="0" smtClean="0"/>
          </a:p>
          <a:p>
            <a:pPr algn="just" eaLnBrk="1" hangingPunct="1"/>
            <a:r>
              <a:rPr lang="en-US" sz="1800" dirty="0" smtClean="0"/>
              <a:t>Single Pass </a:t>
            </a:r>
            <a:r>
              <a:rPr lang="en-US" sz="1800" dirty="0" err="1" smtClean="0"/>
              <a:t>XFELs</a:t>
            </a:r>
            <a:r>
              <a:rPr lang="en-US" sz="1800" dirty="0" smtClean="0"/>
              <a:t>:</a:t>
            </a:r>
            <a:r>
              <a:rPr lang="en-US" sz="1800" i="1" dirty="0" smtClean="0"/>
              <a:t>	</a:t>
            </a:r>
            <a:r>
              <a:rPr lang="en-US" sz="1800" i="1" dirty="0" err="1" smtClean="0"/>
              <a:t>Henrik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Loos</a:t>
            </a:r>
            <a:r>
              <a:rPr lang="en-US" sz="1800" i="1" dirty="0" smtClean="0"/>
              <a:t>, Joe Frisch</a:t>
            </a:r>
          </a:p>
          <a:p>
            <a:pPr algn="just" eaLnBrk="1" hangingPunct="1"/>
            <a:r>
              <a:rPr lang="en-US" sz="1800" dirty="0" err="1" smtClean="0"/>
              <a:t>ERLs</a:t>
            </a:r>
            <a:r>
              <a:rPr lang="en-US" sz="1800" dirty="0" smtClean="0"/>
              <a:t>:</a:t>
            </a:r>
            <a:r>
              <a:rPr lang="en-US" sz="1800" i="1" dirty="0" smtClean="0"/>
              <a:t>			Bruce Dunham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953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-128"/>
              </a:rPr>
              <a:t>On LINAC non Gaussian beams</a:t>
            </a:r>
          </a:p>
        </p:txBody>
      </p:sp>
      <p:pic>
        <p:nvPicPr>
          <p:cNvPr id="14341" name="Picture 6" descr="3F012#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40757"/>
            <a:ext cx="4343400" cy="30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3F07#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54087"/>
            <a:ext cx="432435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9110" y="4191000"/>
            <a:ext cx="846577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Clr>
                <a:srgbClr val="0000FF"/>
              </a:buClr>
            </a:pPr>
            <a:r>
              <a:rPr lang="en-US" sz="1600" b="1" dirty="0" smtClean="0"/>
              <a:t>Measured at JLab FEL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/>
              <a:t>Obtained </a:t>
            </a:r>
            <a:r>
              <a:rPr lang="en-US" sz="1600" dirty="0"/>
              <a:t>in a specially setup measurements to show how much beam is non Gaussian</a:t>
            </a:r>
            <a:endParaRPr lang="en-US" sz="1600" dirty="0" smtClean="0"/>
          </a:p>
          <a:p>
            <a:pPr marL="342900" indent="-342900"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/>
              <a:t>It </a:t>
            </a:r>
            <a:r>
              <a:rPr lang="en-US" sz="1600" dirty="0"/>
              <a:t>in not how we have it during standard operation</a:t>
            </a:r>
            <a:endParaRPr lang="en-US" sz="1600" dirty="0" smtClean="0"/>
          </a:p>
          <a:p>
            <a:pPr marL="342900" indent="-342900"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/>
              <a:t>There </a:t>
            </a:r>
            <a:r>
              <a:rPr lang="en-US" sz="1600" dirty="0"/>
              <a:t>is no Halo shown in this measurements in sense that all of it participates in </a:t>
            </a:r>
            <a:r>
              <a:rPr lang="en-US" sz="1600" dirty="0" smtClean="0"/>
              <a:t>FEL </a:t>
            </a:r>
          </a:p>
          <a:p>
            <a:pPr marL="342900" indent="-342900">
              <a:buClr>
                <a:srgbClr val="0000FF"/>
              </a:buClr>
            </a:pPr>
            <a:r>
              <a:rPr lang="en-US" sz="1600" dirty="0" smtClean="0"/>
              <a:t>	interaction (we think) and it is only Dynamic Range of ~ 500.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/>
              <a:t>The </a:t>
            </a:r>
            <a:r>
              <a:rPr lang="en-US" sz="1600" dirty="0"/>
              <a:t>techniques we can borrow from rings assume Gaussian beam and therefore</a:t>
            </a:r>
            <a:endParaRPr lang="en-US" sz="1600" dirty="0" smtClean="0"/>
          </a:p>
          <a:p>
            <a:pPr marL="342900" indent="-342900">
              <a:buClr>
                <a:srgbClr val="0000FF"/>
              </a:buClr>
            </a:pPr>
            <a:r>
              <a:rPr lang="en-US" sz="1600" dirty="0" smtClean="0"/>
              <a:t>	are </a:t>
            </a:r>
            <a:r>
              <a:rPr lang="en-US" sz="1600" dirty="0"/>
              <a:t>concentrating on beam size (RMS) measurements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7315200" cy="5334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</a:rPr>
              <a:t>Large dynamic range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 measurements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21507" name="Picture 2" descr="0F04 ha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0480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57200" y="3230563"/>
            <a:ext cx="30924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Measured</a:t>
            </a:r>
            <a:r>
              <a:rPr lang="en-US" sz="1600"/>
              <a:t> in JLab FEL injector,</a:t>
            </a:r>
          </a:p>
          <a:p>
            <a:pPr eaLnBrk="1" hangingPunct="1"/>
            <a:r>
              <a:rPr lang="en-US" sz="1600"/>
              <a:t>local intensity difference of the</a:t>
            </a:r>
          </a:p>
          <a:p>
            <a:pPr eaLnBrk="1" hangingPunct="1"/>
            <a:r>
              <a:rPr lang="en-US" sz="1600"/>
              <a:t>core and halo is about 300.</a:t>
            </a:r>
          </a:p>
          <a:p>
            <a:pPr eaLnBrk="1" hangingPunct="1"/>
            <a:r>
              <a:rPr lang="en-US" sz="1600"/>
              <a:t>(500 would measure as well)</a:t>
            </a:r>
          </a:p>
          <a:p>
            <a:pPr eaLnBrk="1" hangingPunct="1"/>
            <a:r>
              <a:rPr lang="en-US" sz="1600"/>
              <a:t>10-bit frame grabber &amp; a CCD</a:t>
            </a:r>
          </a:p>
          <a:p>
            <a:pPr eaLnBrk="1" hangingPunct="1"/>
            <a:r>
              <a:rPr lang="en-US" sz="1600"/>
              <a:t>with 57 dB dynamic range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29000" y="914400"/>
            <a:ext cx="5618163" cy="5480050"/>
            <a:chOff x="3429000" y="914400"/>
            <a:chExt cx="5617844" cy="5480685"/>
          </a:xfrm>
        </p:grpSpPr>
        <p:pic>
          <p:nvPicPr>
            <p:cNvPr id="21510" name="Picture 4" descr="300k particles @ multislit trans.Ph-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900" y="914400"/>
              <a:ext cx="4875803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Box 5"/>
            <p:cNvSpPr txBox="1">
              <a:spLocks noChangeArrowheads="1"/>
            </p:cNvSpPr>
            <p:nvPr/>
          </p:nvSpPr>
          <p:spPr bwMode="auto">
            <a:xfrm>
              <a:off x="3429000" y="5071646"/>
              <a:ext cx="561784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PARMELA </a:t>
              </a:r>
              <a:r>
                <a:rPr lang="en-US" sz="1600">
                  <a:solidFill>
                    <a:srgbClr val="FF0000"/>
                  </a:solidFill>
                </a:rPr>
                <a:t>simulations</a:t>
              </a:r>
              <a:r>
                <a:rPr lang="en-US" sz="1600"/>
                <a:t> of the same setup with 3e5 particles:</a:t>
              </a:r>
            </a:p>
            <a:p>
              <a:pPr eaLnBrk="1" hangingPunct="1"/>
              <a:r>
                <a:rPr lang="en-US" sz="1600"/>
                <a:t>X and Y phase spaces, beam profile and its projection show</a:t>
              </a:r>
            </a:p>
            <a:p>
              <a:pPr eaLnBrk="1" hangingPunct="1"/>
              <a:r>
                <a:rPr lang="en-US" sz="1600"/>
                <a:t>the halo around the core of about 3e-3.</a:t>
              </a:r>
            </a:p>
            <a:p>
              <a:pPr eaLnBrk="1" hangingPunct="1"/>
              <a:r>
                <a:rPr lang="en-US" sz="1600"/>
                <a:t>Even in idealized system (simulation) beam dynamics can</a:t>
              </a:r>
            </a:p>
            <a:p>
              <a:pPr eaLnBrk="1" hangingPunct="1"/>
              <a:r>
                <a:rPr lang="en-US" sz="1600"/>
                <a:t>lead to formation of halo.</a:t>
              </a:r>
            </a:p>
          </p:txBody>
        </p:sp>
      </p:grpSp>
      <p:pic>
        <p:nvPicPr>
          <p:cNvPr id="8" name="Picture 7" descr="FLS2012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</a:rPr>
              <a:t>Single Pass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FELs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457200" y="1066800"/>
            <a:ext cx="8229600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/>
              <a:t>LCLS, FLASH, SACLA alike – extreme peak beam brightness</a:t>
            </a:r>
          </a:p>
          <a:p>
            <a:pPr eaLnBrk="1" hangingPunct="1">
              <a:buFont typeface="Arial" charset="0"/>
              <a:buChar char="•"/>
            </a:pPr>
            <a:endParaRPr lang="en-US" sz="1800" dirty="0" smtClean="0"/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Transverse diagnostics – COTR (big setback), wire scanners (need faster)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Eventually very small transverse beams (diffraction limited resolution)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Longitudinal diagnostics – TCAV (great, but complex and expansive)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Timing – good for RF, main things is to sync the FEL to the user lasers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Orbit stability – (“not too bad”, RF cavity </a:t>
            </a:r>
            <a:r>
              <a:rPr lang="en-US" sz="1800" dirty="0" err="1" smtClean="0"/>
              <a:t>BPMs</a:t>
            </a:r>
            <a:r>
              <a:rPr lang="en-US" sz="1800" dirty="0" smtClean="0"/>
              <a:t> are very good!) </a:t>
            </a:r>
          </a:p>
          <a:p>
            <a:pPr marL="344488" indent="-344488" eaLnBrk="1" hangingPunct="1">
              <a:spcAft>
                <a:spcPts val="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err="1" smtClean="0"/>
              <a:t>LINAC’s</a:t>
            </a:r>
            <a:r>
              <a:rPr lang="en-US" sz="1800" dirty="0" smtClean="0"/>
              <a:t> non Gaussian beam - does not seem to be a big problem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</a:pPr>
            <a:r>
              <a:rPr lang="en-US" sz="1800" dirty="0" smtClean="0"/>
              <a:t>	(very well made injector/beam, but also low rep. rate)</a:t>
            </a:r>
          </a:p>
          <a:p>
            <a:pPr marL="344488" indent="-344488" eaLnBrk="1" hangingPunct="1">
              <a:spcAft>
                <a:spcPts val="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For seeded systems the overlap between the seed and the beam</a:t>
            </a:r>
          </a:p>
          <a:p>
            <a:pPr marL="344488" indent="-344488" eaLnBrk="1" hangingPunct="1">
              <a:spcAft>
                <a:spcPts val="1800"/>
              </a:spcAft>
              <a:buClr>
                <a:srgbClr val="0000FF"/>
              </a:buClr>
            </a:pPr>
            <a:r>
              <a:rPr lang="en-US" sz="1800" dirty="0" smtClean="0"/>
              <a:t>	(phase/time measurements of the beam and seed laser)</a:t>
            </a:r>
          </a:p>
        </p:txBody>
      </p:sp>
      <p:pic>
        <p:nvPicPr>
          <p:cNvPr id="4" name="Picture 3" descr="FLS2012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S2012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554063"/>
            <a:ext cx="8229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The Optical Transition Radiation has been a true working horse for the transverse beam profile measurements, from 10 </a:t>
            </a:r>
            <a:r>
              <a:rPr lang="en-US" sz="1800" dirty="0" err="1" smtClean="0"/>
              <a:t>keV</a:t>
            </a:r>
            <a:r>
              <a:rPr lang="en-US" sz="1800" dirty="0" smtClean="0"/>
              <a:t> to many </a:t>
            </a:r>
            <a:r>
              <a:rPr lang="en-US" sz="1800" dirty="0" err="1" smtClean="0"/>
              <a:t>GeV</a:t>
            </a:r>
            <a:r>
              <a:rPr lang="en-US" sz="1800" dirty="0" smtClean="0"/>
              <a:t> with resolution down to few microns 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Main advantage - simplicity, resolution - diffraction limited (energy independent), enough yield for single bunch measurements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COTR first observed at LCLS with gain ~ 10, then at other facilities too 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Now gain up to ~10</a:t>
            </a:r>
            <a:r>
              <a:rPr lang="en-US" sz="1800" baseline="30000" dirty="0" smtClean="0"/>
              <a:t>5</a:t>
            </a:r>
            <a:r>
              <a:rPr lang="en-US" sz="1800" dirty="0" smtClean="0"/>
              <a:t> at LCLS at the optical wavelength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914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an old working horse that tells you – “you will have a different transportation in the future”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OTR</a:t>
            </a:r>
            <a:r>
              <a:rPr lang="en-US" sz="3200" kern="0" dirty="0" smtClean="0">
                <a:solidFill>
                  <a:srgbClr val="000090"/>
                </a:solidFill>
                <a:cs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turns</a:t>
            </a:r>
            <a:r>
              <a:rPr lang="en-US" sz="3200" kern="0" dirty="0" smtClean="0">
                <a:solidFill>
                  <a:srgbClr val="000090"/>
                </a:solidFill>
                <a:cs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/>
              </a:rPr>
              <a:t>COTR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4114800"/>
            <a:ext cx="8229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Attributed to micro bunching instability that has gain at the optical </a:t>
            </a:r>
            <a:r>
              <a:rPr lang="en-US" sz="1800" dirty="0" err="1" smtClean="0"/>
              <a:t>λ</a:t>
            </a:r>
            <a:r>
              <a:rPr lang="en-US" sz="1800" dirty="0" smtClean="0"/>
              <a:t> – key parameter is the small slice energy spread (longitudinally bright beams)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The are several mitigation scheme proposed but … 10</a:t>
            </a:r>
            <a:r>
              <a:rPr lang="en-US" sz="1800" baseline="30000" dirty="0" smtClean="0"/>
              <a:t>5</a:t>
            </a:r>
            <a:r>
              <a:rPr lang="en-US" sz="1800" dirty="0" smtClean="0"/>
              <a:t> gain !!! 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The replacement with best results so far – </a:t>
            </a:r>
            <a:r>
              <a:rPr lang="en-US" sz="1800" dirty="0" err="1" smtClean="0"/>
              <a:t>YAG:Ce</a:t>
            </a:r>
            <a:r>
              <a:rPr lang="en-US" sz="1800" dirty="0" smtClean="0"/>
              <a:t> plus gaited CCD – this is expansive and eventually </a:t>
            </a:r>
            <a:r>
              <a:rPr lang="en-US" sz="1800" dirty="0" err="1" smtClean="0"/>
              <a:t>scintillators</a:t>
            </a:r>
            <a:r>
              <a:rPr lang="en-US" sz="1800" dirty="0" smtClean="0"/>
              <a:t> get to saturation   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i="1" dirty="0" smtClean="0"/>
              <a:t>Catastrophe equals opportunity</a:t>
            </a:r>
          </a:p>
        </p:txBody>
      </p:sp>
      <p:pic>
        <p:nvPicPr>
          <p:cNvPr id="9" name="Picture 8" descr="Back to the Future Doc Br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4114800" cy="3901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</a:rPr>
              <a:t>COTR 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FLS2012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  <p:pic>
        <p:nvPicPr>
          <p:cNvPr id="5" name="Picture 4" descr="COTR from DIPAC11 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4896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9906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Also good overview by S. </a:t>
            </a:r>
            <a:r>
              <a:rPr lang="en-US" sz="1400" dirty="0" err="1" smtClean="0"/>
              <a:t>Wesch</a:t>
            </a:r>
            <a:r>
              <a:rPr lang="en-US" sz="1400" dirty="0" smtClean="0"/>
              <a:t>, DIPAC 2011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657600" y="5867400"/>
            <a:ext cx="47258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F</a:t>
            </a:r>
            <a:r>
              <a:rPr lang="en-US" sz="1800" dirty="0" smtClean="0"/>
              <a:t>rom </a:t>
            </a:r>
            <a:r>
              <a:rPr lang="en-US" sz="1800" dirty="0"/>
              <a:t>SLAC-PUB-9280, courtesy of M. Ross</a:t>
            </a:r>
            <a:endParaRPr lang="en-US" dirty="0">
              <a:sym typeface="Symbol" charset="2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9225"/>
            <a:ext cx="7772400" cy="4603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-128"/>
              </a:rPr>
              <a:t>Another problem with OTR</a:t>
            </a:r>
            <a:endParaRPr lang="en-US" sz="3200" dirty="0">
              <a:latin typeface="Arial" charset="0"/>
              <a:ea typeface="ＭＳ Ｐゴシック" charset="-128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265" y="958850"/>
            <a:ext cx="252213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07" y="3810000"/>
            <a:ext cx="264879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971801" y="1066800"/>
            <a:ext cx="6019800" cy="533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indent="-344488">
              <a:buClr>
                <a:srgbClr val="0000FF"/>
              </a:buClr>
              <a:buFont typeface="Wingdings" charset="2"/>
              <a:buChar char="v"/>
            </a:pPr>
            <a:r>
              <a:rPr lang="en-US" sz="1800" dirty="0"/>
              <a:t>OTR image of a beam ~ 10 </a:t>
            </a:r>
            <a:r>
              <a:rPr lang="en-US" sz="1800" dirty="0" err="1">
                <a:sym typeface="Symbol" charset="2"/>
              </a:rPr>
              <a:t></a:t>
            </a:r>
            <a:r>
              <a:rPr lang="en-US" sz="1800" dirty="0" err="1"/>
              <a:t>m</a:t>
            </a:r>
            <a:r>
              <a:rPr lang="en-US" sz="1800" dirty="0"/>
              <a:t> </a:t>
            </a:r>
            <a:r>
              <a:rPr lang="en-US" sz="1800" dirty="0" err="1">
                <a:sym typeface="Symbol" charset="2"/>
              </a:rPr>
              <a:t></a:t>
            </a:r>
            <a:r>
              <a:rPr lang="en-US" sz="1800" dirty="0"/>
              <a:t> 10 </a:t>
            </a:r>
            <a:r>
              <a:rPr lang="en-US" sz="1800" dirty="0" err="1">
                <a:sym typeface="Symbol" charset="2"/>
              </a:rPr>
              <a:t></a:t>
            </a:r>
            <a:r>
              <a:rPr lang="en-US" sz="1800" dirty="0" err="1" smtClean="0"/>
              <a:t>m</a:t>
            </a:r>
            <a:endParaRPr lang="en-US" sz="1800" dirty="0" smtClean="0"/>
          </a:p>
          <a:p>
            <a:pPr marL="344488" indent="-344488">
              <a:spcAft>
                <a:spcPts val="600"/>
              </a:spcAft>
              <a:buClr>
                <a:srgbClr val="0000FF"/>
              </a:buClr>
            </a:pPr>
            <a:r>
              <a:rPr lang="en-US" sz="1800" dirty="0" smtClean="0"/>
              <a:t>	before (up) and </a:t>
            </a:r>
            <a:r>
              <a:rPr lang="en-US" sz="1800" dirty="0"/>
              <a:t>after </a:t>
            </a:r>
            <a:r>
              <a:rPr lang="en-US" sz="1800" dirty="0" smtClean="0"/>
              <a:t>(down)</a:t>
            </a:r>
            <a:endParaRPr lang="en-US" sz="1800" dirty="0"/>
          </a:p>
          <a:p>
            <a:pPr marL="344488" indent="-344488">
              <a:buClr>
                <a:srgbClr val="0000FF"/>
              </a:buClr>
              <a:buFont typeface="Wingdings" charset="2"/>
              <a:buChar char="v"/>
            </a:pPr>
            <a:r>
              <a:rPr lang="en-US" sz="1800" dirty="0"/>
              <a:t>the OTR radiator was exposed to </a:t>
            </a:r>
            <a:r>
              <a:rPr lang="en-US" sz="1800" dirty="0">
                <a:solidFill>
                  <a:srgbClr val="0000FF"/>
                </a:solidFill>
              </a:rPr>
              <a:t>5</a:t>
            </a:r>
            <a:r>
              <a:rPr lang="en-US" sz="1800" dirty="0">
                <a:solidFill>
                  <a:srgbClr val="0000FF"/>
                </a:solidFill>
                <a:sym typeface="Symbol" charset="2"/>
              </a:rPr>
              <a:t></a:t>
            </a:r>
            <a:r>
              <a:rPr lang="en-US" sz="1800" dirty="0">
                <a:solidFill>
                  <a:srgbClr val="0000FF"/>
                </a:solidFill>
              </a:rPr>
              <a:t>10</a:t>
            </a:r>
            <a:r>
              <a:rPr lang="en-US" sz="1800" baseline="30000" dirty="0">
                <a:solidFill>
                  <a:srgbClr val="0000FF"/>
                </a:solidFill>
              </a:rPr>
              <a:t>10</a:t>
            </a:r>
            <a:r>
              <a:rPr lang="en-US" sz="1800" dirty="0"/>
              <a:t> </a:t>
            </a:r>
            <a:r>
              <a:rPr lang="en-US" sz="1800" dirty="0" err="1"/>
              <a:t>e</a:t>
            </a:r>
            <a:r>
              <a:rPr lang="en-US" sz="1800" baseline="30000" dirty="0"/>
              <a:t>-</a:t>
            </a:r>
            <a:r>
              <a:rPr lang="en-US" sz="1800" dirty="0"/>
              <a:t>/train;</a:t>
            </a:r>
            <a:endParaRPr lang="en-US" sz="1800" dirty="0" smtClean="0"/>
          </a:p>
          <a:p>
            <a:pPr marL="344488" indent="-344488">
              <a:spcAft>
                <a:spcPts val="600"/>
              </a:spcAft>
              <a:buClr>
                <a:srgbClr val="0000FF"/>
              </a:buClr>
            </a:pPr>
            <a:r>
              <a:rPr lang="en-US" sz="1800" dirty="0" smtClean="0"/>
              <a:t>	rep</a:t>
            </a:r>
            <a:r>
              <a:rPr lang="en-US" sz="1800" dirty="0"/>
              <a:t>. rate of the bunch trains </a:t>
            </a:r>
            <a:r>
              <a:rPr lang="en-US" sz="1800" dirty="0">
                <a:solidFill>
                  <a:srgbClr val="0000FF"/>
                </a:solidFill>
              </a:rPr>
              <a:t>1.5 Hz</a:t>
            </a:r>
            <a:r>
              <a:rPr lang="en-US" sz="1800" dirty="0"/>
              <a:t> for </a:t>
            </a:r>
            <a:r>
              <a:rPr lang="en-US" sz="1800" dirty="0">
                <a:solidFill>
                  <a:srgbClr val="0000FF"/>
                </a:solidFill>
              </a:rPr>
              <a:t>5 minutes</a:t>
            </a:r>
            <a:r>
              <a:rPr lang="en-US" sz="1800" dirty="0"/>
              <a:t> </a:t>
            </a:r>
          </a:p>
          <a:p>
            <a:pPr marL="344488" indent="-344488">
              <a:spcAft>
                <a:spcPts val="12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800" dirty="0"/>
              <a:t>OTR radiator (initially) optically polished </a:t>
            </a:r>
            <a:r>
              <a:rPr lang="en-US" sz="1800" dirty="0">
                <a:solidFill>
                  <a:srgbClr val="0000FF"/>
                </a:solidFill>
              </a:rPr>
              <a:t>500 </a:t>
            </a:r>
            <a:r>
              <a:rPr lang="en-US" sz="1800" dirty="0" err="1">
                <a:solidFill>
                  <a:srgbClr val="0000FF"/>
                </a:solidFill>
                <a:sym typeface="Symbol" charset="2"/>
              </a:rPr>
              <a:t></a:t>
            </a:r>
            <a:r>
              <a:rPr lang="en-US" sz="1800" dirty="0" err="1">
                <a:solidFill>
                  <a:srgbClr val="0000FF"/>
                </a:solidFill>
              </a:rPr>
              <a:t>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Be</a:t>
            </a:r>
          </a:p>
          <a:p>
            <a:pPr marL="344488" indent="-344488"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800" i="1" dirty="0">
                <a:solidFill>
                  <a:srgbClr val="333333"/>
                </a:solidFill>
              </a:rPr>
              <a:t>With ~ 10 time less charge per train for 30 min no </a:t>
            </a:r>
            <a:r>
              <a:rPr lang="en-US" sz="1800" i="1" dirty="0" smtClean="0">
                <a:solidFill>
                  <a:srgbClr val="333333"/>
                </a:solidFill>
              </a:rPr>
              <a:t>degradation</a:t>
            </a:r>
            <a:endParaRPr lang="en-US" sz="1800" dirty="0" smtClean="0">
              <a:solidFill>
                <a:srgbClr val="0000FF"/>
              </a:solidFill>
            </a:endParaRPr>
          </a:p>
          <a:p>
            <a:pPr marL="344488" indent="-344488"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800" dirty="0"/>
              <a:t>Suggested explanation – radiator deformation beyond elastic </a:t>
            </a:r>
            <a:r>
              <a:rPr lang="en-US" sz="1800" dirty="0" smtClean="0"/>
              <a:t>limit </a:t>
            </a:r>
            <a:r>
              <a:rPr lang="en-US" sz="1800" dirty="0">
                <a:solidFill>
                  <a:srgbClr val="0000FF"/>
                </a:solidFill>
              </a:rPr>
              <a:t>5</a:t>
            </a:r>
            <a:r>
              <a:rPr lang="en-US" sz="1800" dirty="0">
                <a:solidFill>
                  <a:srgbClr val="0000FF"/>
                </a:solidFill>
                <a:sym typeface="Symbol" charset="2"/>
              </a:rPr>
              <a:t></a:t>
            </a:r>
            <a:r>
              <a:rPr lang="en-US" sz="1800" dirty="0">
                <a:solidFill>
                  <a:srgbClr val="0000FF"/>
                </a:solidFill>
              </a:rPr>
              <a:t>10</a:t>
            </a:r>
            <a:r>
              <a:rPr lang="en-US" sz="1800" baseline="30000" dirty="0">
                <a:solidFill>
                  <a:srgbClr val="0000FF"/>
                </a:solidFill>
              </a:rPr>
              <a:t>10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/>
              <a:t>e</a:t>
            </a:r>
            <a:r>
              <a:rPr lang="en-US" sz="1800" baseline="30000" dirty="0"/>
              <a:t>–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ym typeface="Symbol" charset="2"/>
              </a:rPr>
              <a:t></a:t>
            </a:r>
            <a:r>
              <a:rPr lang="en-US" sz="1800" dirty="0">
                <a:solidFill>
                  <a:srgbClr val="0000FF"/>
                </a:solidFill>
                <a:sym typeface="Symbol" charset="2"/>
              </a:rPr>
              <a:t> 10077 </a:t>
            </a:r>
            <a:r>
              <a:rPr lang="en-US" sz="1800" dirty="0" err="1">
                <a:solidFill>
                  <a:srgbClr val="0000FF"/>
                </a:solidFill>
                <a:sym typeface="Symbol" charset="2"/>
              </a:rPr>
              <a:t>pC</a:t>
            </a:r>
            <a:r>
              <a:rPr lang="en-US" sz="1800" dirty="0">
                <a:solidFill>
                  <a:srgbClr val="0000FF"/>
                </a:solidFill>
                <a:sym typeface="Symbol" charset="2"/>
              </a:rPr>
              <a:t> </a:t>
            </a:r>
            <a:r>
              <a:rPr lang="en-US" sz="1800" dirty="0" smtClean="0">
                <a:sym typeface="Symbol" charset="2"/>
              </a:rPr>
              <a:t>bunches</a:t>
            </a:r>
          </a:p>
          <a:p>
            <a:pPr marL="344488" indent="-344488"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800" dirty="0" smtClean="0">
                <a:sym typeface="Symbol" charset="2"/>
              </a:rPr>
              <a:t>Radiators with small thermal expansion and large elasticity modulus might be the solution. Si is a good candidate, already used as OTR radiators – </a:t>
            </a:r>
            <a:r>
              <a:rPr lang="en-US" sz="1800" dirty="0" err="1" smtClean="0">
                <a:sym typeface="Symbol" charset="2"/>
              </a:rPr>
              <a:t>canbe</a:t>
            </a:r>
            <a:r>
              <a:rPr lang="en-US" sz="1800" dirty="0" smtClean="0">
                <a:sym typeface="Symbol" charset="2"/>
              </a:rPr>
              <a:t> optically polished.</a:t>
            </a:r>
          </a:p>
          <a:p>
            <a:pPr marL="344488" indent="-344488">
              <a:buClr>
                <a:srgbClr val="0000FF"/>
              </a:buClr>
              <a:buFont typeface="Wingdings" charset="2"/>
              <a:buChar char="v"/>
            </a:pPr>
            <a:r>
              <a:rPr lang="en-US" sz="1800" dirty="0" smtClean="0">
                <a:sym typeface="Symbol" charset="2"/>
              </a:rPr>
              <a:t>Optics for such beams is essentially a microscope</a:t>
            </a:r>
          </a:p>
          <a:p>
            <a:pPr marL="344488" indent="-344488">
              <a:buClr>
                <a:srgbClr val="0000FF"/>
              </a:buClr>
            </a:pPr>
            <a:r>
              <a:rPr lang="en-US" sz="1800" dirty="0" smtClean="0">
                <a:sym typeface="Symbol" charset="2"/>
              </a:rPr>
              <a:t>	</a:t>
            </a:r>
            <a:r>
              <a:rPr lang="en-US" sz="1800" i="1" dirty="0" smtClean="0">
                <a:sym typeface="Symbol" charset="2"/>
              </a:rPr>
              <a:t>(must collect light in a very large angle)</a:t>
            </a:r>
          </a:p>
          <a:p>
            <a:pPr>
              <a:buClr>
                <a:srgbClr val="0000FF"/>
              </a:buClr>
              <a:buFont typeface="Wingdings" charset="2"/>
              <a:buChar char="v"/>
            </a:pPr>
            <a:endParaRPr lang="en-US" sz="1800" dirty="0" smtClean="0">
              <a:sym typeface="Symbol" charset="2"/>
            </a:endParaRPr>
          </a:p>
          <a:p>
            <a:pPr>
              <a:buClr>
                <a:srgbClr val="0000FF"/>
              </a:buClr>
              <a:buFont typeface="Wingdings" charset="2"/>
              <a:buChar char="v"/>
            </a:pPr>
            <a:endParaRPr lang="en-US" sz="1800" dirty="0">
              <a:sym typeface="Symbol" charset="2"/>
            </a:endParaRPr>
          </a:p>
        </p:txBody>
      </p:sp>
      <p:pic>
        <p:nvPicPr>
          <p:cNvPr id="7" name="Picture 6" descr="FLS2012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</a:rPr>
              <a:t>Bunch Length Measurements 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FLS2012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926"/>
          <a:stretch>
            <a:fillRect/>
          </a:stretch>
        </p:blipFill>
        <p:spPr bwMode="auto">
          <a:xfrm>
            <a:off x="4565869" y="914400"/>
            <a:ext cx="457813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931545"/>
            <a:ext cx="4419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Now at LCLS bunch is so short – the measurements are resolution limited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Transverse deflecting cavity – “gold standard”; direct, time domain, self calibrating measurements.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Going to X-band </a:t>
            </a:r>
            <a:r>
              <a:rPr lang="en-US" sz="16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600" dirty="0" smtClean="0"/>
              <a:t>  1 </a:t>
            </a:r>
            <a:r>
              <a:rPr lang="en-US" sz="1600" dirty="0" err="1" smtClean="0"/>
              <a:t>fs</a:t>
            </a:r>
            <a:r>
              <a:rPr lang="en-US" sz="1600" dirty="0" smtClean="0"/>
              <a:t> resolution.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But expansive and complex. Not every facility can afford it. 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However, provide absolute measurements which can be used to calibrate spectral (frequency) domain diagnostics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4141619"/>
            <a:ext cx="88392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</a:pPr>
            <a:r>
              <a:rPr lang="en-US" sz="1600" b="1" dirty="0" smtClean="0"/>
              <a:t>Frequency domain techniques: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Compact and affordable, Used with CTR and CSR in THz range, few </a:t>
            </a:r>
            <a:r>
              <a:rPr lang="en-US" sz="1600" dirty="0" err="1" smtClean="0"/>
              <a:t>ps</a:t>
            </a:r>
            <a:r>
              <a:rPr lang="en-US" sz="1600" dirty="0" smtClean="0"/>
              <a:t> to ~50 </a:t>
            </a:r>
            <a:r>
              <a:rPr lang="en-US" sz="1600" dirty="0" err="1" smtClean="0"/>
              <a:t>fs</a:t>
            </a:r>
            <a:r>
              <a:rPr lang="en-US" sz="1600" dirty="0" smtClean="0"/>
              <a:t> as is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Going to the shorter buncher is shifting the CTR to visible and UV diapason (already now)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Simplest – Martin-</a:t>
            </a:r>
            <a:r>
              <a:rPr lang="en-US" sz="1600" dirty="0" err="1" smtClean="0"/>
              <a:t>Puplett</a:t>
            </a:r>
            <a:r>
              <a:rPr lang="en-US" sz="1600" dirty="0" smtClean="0"/>
              <a:t> interferometer, multiple shots 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Single shot spectrometers – DESY demonstrated, LCLS another under development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FF0000"/>
              </a:buClr>
              <a:buFont typeface="Wingdings" charset="0"/>
              <a:buChar char="²"/>
            </a:pPr>
            <a:r>
              <a:rPr lang="en-US" sz="1600" b="1" dirty="0" smtClean="0"/>
              <a:t>Main issue – phase information is lost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8763000" cy="685800"/>
          </a:xfrm>
        </p:spPr>
        <p:txBody>
          <a:bodyPr/>
          <a:lstStyle/>
          <a:p>
            <a:r>
              <a:rPr lang="en-US" sz="3200" dirty="0" smtClean="0"/>
              <a:t>JLab FEL bunch compression diagnostics</a:t>
            </a:r>
            <a:endParaRPr lang="en-US" sz="3200" dirty="0"/>
          </a:p>
        </p:txBody>
      </p:sp>
      <p:pic>
        <p:nvPicPr>
          <p:cNvPr id="27" name="Picture 26" descr="#4 ARC1 sextupoles-2000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125304" y="3429000"/>
            <a:ext cx="3125305" cy="2944896"/>
          </a:xfrm>
          <a:prstGeom prst="rect">
            <a:avLst/>
          </a:prstGeom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123845" y="4583693"/>
            <a:ext cx="1229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Sextupoles</a:t>
            </a:r>
            <a:endParaRPr lang="en-US" sz="1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10730 G</a:t>
            </a:r>
          </a:p>
        </p:txBody>
      </p:sp>
      <p:sp>
        <p:nvSpPr>
          <p:cNvPr id="30" name="Line 54"/>
          <p:cNvSpPr>
            <a:spLocks noChangeShapeType="1"/>
          </p:cNvSpPr>
          <p:nvPr/>
        </p:nvSpPr>
        <p:spPr bwMode="auto">
          <a:xfrm flipH="1">
            <a:off x="4241955" y="4796210"/>
            <a:ext cx="26059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122824" y="3658474"/>
            <a:ext cx="12606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Sextupoles</a:t>
            </a:r>
            <a:endParaRPr lang="en-US" sz="12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12730 G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3128676" y="5420435"/>
            <a:ext cx="1254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Sextupoles</a:t>
            </a:r>
            <a:endParaRPr lang="en-US" sz="1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8730 G</a:t>
            </a:r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 flipH="1">
            <a:off x="4174901" y="5228450"/>
            <a:ext cx="537861" cy="40497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Line 54"/>
          <p:cNvSpPr>
            <a:spLocks noChangeShapeType="1"/>
          </p:cNvSpPr>
          <p:nvPr/>
        </p:nvSpPr>
        <p:spPr bwMode="auto">
          <a:xfrm flipH="1" flipV="1">
            <a:off x="4270302" y="3922361"/>
            <a:ext cx="769874" cy="44294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#5 ARC1 quads -40G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429000"/>
            <a:ext cx="3122784" cy="2942521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8293" y="4566520"/>
            <a:ext cx="15090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rim quads</a:t>
            </a: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700 G</a:t>
            </a:r>
          </a:p>
        </p:txBody>
      </p:sp>
      <p:sp>
        <p:nvSpPr>
          <p:cNvPr id="12" name="Line 54"/>
          <p:cNvSpPr>
            <a:spLocks noChangeShapeType="1"/>
          </p:cNvSpPr>
          <p:nvPr/>
        </p:nvSpPr>
        <p:spPr bwMode="auto">
          <a:xfrm flipH="1">
            <a:off x="951911" y="4808803"/>
            <a:ext cx="512919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3690907"/>
            <a:ext cx="1631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rim quads</a:t>
            </a: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740 G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5423105"/>
            <a:ext cx="1631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0000FF"/>
              </a:buClr>
            </a:pPr>
            <a:r>
              <a:rPr lang="en-US" sz="12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rim quads</a:t>
            </a:r>
          </a:p>
          <a:p>
            <a:pPr>
              <a:buClr>
                <a:srgbClr val="0000FF"/>
              </a:buClr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Arial"/>
              </a:rPr>
              <a:t>B’dL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) 660 G</a:t>
            </a:r>
          </a:p>
        </p:txBody>
      </p:sp>
      <p:sp>
        <p:nvSpPr>
          <p:cNvPr id="15" name="Line 54"/>
          <p:cNvSpPr>
            <a:spLocks noChangeShapeType="1"/>
          </p:cNvSpPr>
          <p:nvPr/>
        </p:nvSpPr>
        <p:spPr bwMode="auto">
          <a:xfrm flipH="1">
            <a:off x="956489" y="5416952"/>
            <a:ext cx="730184" cy="238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auto">
          <a:xfrm flipH="1" flipV="1">
            <a:off x="966409" y="3915110"/>
            <a:ext cx="720263" cy="27161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9889" y="823348"/>
            <a:ext cx="8524222" cy="258581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000000"/>
                </a:solidFill>
              </a:rPr>
              <a:t>JLab IR/UV Upgrade FEL operates with bunch compression ration of </a:t>
            </a:r>
            <a:r>
              <a:rPr lang="en-US" sz="1400" u="sng" dirty="0" smtClean="0">
                <a:solidFill>
                  <a:srgbClr val="FF0000"/>
                </a:solidFill>
              </a:rPr>
              <a:t>90-135 </a:t>
            </a:r>
            <a:r>
              <a:rPr lang="en-US" sz="1400" dirty="0" smtClean="0">
                <a:solidFill>
                  <a:srgbClr val="000000"/>
                </a:solidFill>
              </a:rPr>
              <a:t>(cathode to wiggler); 17-25 (LINAC entrance to wiggler).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000000"/>
                </a:solidFill>
              </a:rPr>
              <a:t>To achieve this compression ratio </a:t>
            </a:r>
            <a:r>
              <a:rPr lang="en-US" sz="1400" u="sng" dirty="0" smtClean="0">
                <a:solidFill>
                  <a:srgbClr val="FF0000"/>
                </a:solidFill>
              </a:rPr>
              <a:t>nonlinear compression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is used – compensating for LINAC RF curvature (up to 2</a:t>
            </a:r>
            <a:r>
              <a:rPr lang="en-US" sz="1400" baseline="30000" dirty="0" smtClean="0">
                <a:solidFill>
                  <a:srgbClr val="000000"/>
                </a:solidFill>
              </a:rPr>
              <a:t>nd</a:t>
            </a:r>
            <a:r>
              <a:rPr lang="en-US" sz="1400" dirty="0" smtClean="0">
                <a:solidFill>
                  <a:srgbClr val="000000"/>
                </a:solidFill>
              </a:rPr>
              <a:t> order).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000000"/>
                </a:solidFill>
              </a:rPr>
              <a:t>The RF curvature compensation is made </a:t>
            </a:r>
            <a:r>
              <a:rPr lang="en-US" sz="1400" u="sng" dirty="0" smtClean="0">
                <a:solidFill>
                  <a:srgbClr val="FF0000"/>
                </a:solidFill>
              </a:rPr>
              <a:t>with </a:t>
            </a:r>
            <a:r>
              <a:rPr lang="en-US" sz="1400" u="sng" dirty="0" err="1" smtClean="0">
                <a:solidFill>
                  <a:srgbClr val="FF0000"/>
                </a:solidFill>
              </a:rPr>
              <a:t>multipoles</a:t>
            </a:r>
            <a:r>
              <a:rPr lang="en-US" sz="1400" u="sng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installed in dispersive locations of 180° Bates bend with separate function magnets - </a:t>
            </a:r>
            <a:r>
              <a:rPr lang="en-US" sz="1400" u="sng" dirty="0" smtClean="0">
                <a:solidFill>
                  <a:srgbClr val="000000"/>
                </a:solidFill>
              </a:rPr>
              <a:t>D. Douglas design</a:t>
            </a:r>
            <a:r>
              <a:rPr lang="en-US" sz="1400" dirty="0" smtClean="0">
                <a:solidFill>
                  <a:srgbClr val="000000"/>
                </a:solidFill>
              </a:rPr>
              <a:t> (no harmonic RF)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chemeClr val="tx1"/>
                </a:solidFill>
              </a:rPr>
              <a:t>Operationally longitudinal match relies on: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 smtClean="0">
                <a:solidFill>
                  <a:schemeClr val="tx1"/>
                </a:solidFill>
              </a:rPr>
              <a:t>a</a:t>
            </a:r>
            <a:r>
              <a:rPr lang="en-US" sz="1300" dirty="0" smtClean="0">
                <a:solidFill>
                  <a:schemeClr val="tx1"/>
                </a:solidFill>
              </a:rPr>
              <a:t>. Bunch length measurements at full compression (Martin-</a:t>
            </a:r>
            <a:r>
              <a:rPr lang="en-US" sz="1300" dirty="0" err="1" smtClean="0">
                <a:solidFill>
                  <a:schemeClr val="tx1"/>
                </a:solidFill>
              </a:rPr>
              <a:t>Puplett</a:t>
            </a:r>
            <a:r>
              <a:rPr lang="en-US" sz="1300" dirty="0" smtClean="0">
                <a:solidFill>
                  <a:schemeClr val="tx1"/>
                </a:solidFill>
              </a:rPr>
              <a:t> Interferometer)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en-US" sz="1300" dirty="0">
                <a:solidFill>
                  <a:schemeClr val="tx1"/>
                </a:solidFill>
              </a:rPr>
              <a:t>	</a:t>
            </a:r>
            <a:r>
              <a:rPr lang="en-US" sz="1300" dirty="0" smtClean="0">
                <a:solidFill>
                  <a:schemeClr val="tx1"/>
                </a:solidFill>
              </a:rPr>
              <a:t>b. Longitudinal transfer function measurements </a:t>
            </a:r>
            <a:r>
              <a:rPr lang="en-US" sz="1300" dirty="0" smtClean="0">
                <a:solidFill>
                  <a:srgbClr val="000000"/>
                </a:solidFill>
              </a:rPr>
              <a:t>R</a:t>
            </a:r>
            <a:r>
              <a:rPr lang="en-US" sz="1300" baseline="-25000" dirty="0" smtClean="0">
                <a:solidFill>
                  <a:srgbClr val="000000"/>
                </a:solidFill>
              </a:rPr>
              <a:t>55</a:t>
            </a:r>
            <a:r>
              <a:rPr lang="en-US" sz="1300" dirty="0" smtClean="0">
                <a:solidFill>
                  <a:srgbClr val="000000"/>
                </a:solidFill>
              </a:rPr>
              <a:t>, T</a:t>
            </a:r>
            <a:r>
              <a:rPr lang="en-US" sz="1300" baseline="-25000" dirty="0" smtClean="0">
                <a:solidFill>
                  <a:srgbClr val="000000"/>
                </a:solidFill>
              </a:rPr>
              <a:t>555</a:t>
            </a:r>
            <a:r>
              <a:rPr lang="en-US" sz="1300" dirty="0" smtClean="0">
                <a:solidFill>
                  <a:srgbClr val="000000"/>
                </a:solidFill>
              </a:rPr>
              <a:t>, U</a:t>
            </a:r>
            <a:r>
              <a:rPr lang="en-US" sz="1300" baseline="-25000" dirty="0" smtClean="0">
                <a:solidFill>
                  <a:srgbClr val="000000"/>
                </a:solidFill>
              </a:rPr>
              <a:t>5555</a:t>
            </a:r>
            <a:endParaRPr lang="en-US" sz="13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None/>
            </a:pPr>
            <a:r>
              <a:rPr lang="en-US" sz="1300" dirty="0" smtClean="0">
                <a:solidFill>
                  <a:srgbClr val="000000"/>
                </a:solidFill>
              </a:rPr>
              <a:t>	c. Energy spread measurements in injector and exit of the LINAC</a:t>
            </a:r>
          </a:p>
        </p:txBody>
      </p:sp>
      <p:pic>
        <p:nvPicPr>
          <p:cNvPr id="18" name="Picture 17" descr="CTR spectru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613" y="3448843"/>
            <a:ext cx="2893388" cy="21042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18874" y="5575933"/>
            <a:ext cx="27743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"/>
                <a:cs typeface="Arial"/>
              </a:rPr>
              <a:t>Martin-</a:t>
            </a:r>
            <a:r>
              <a:rPr lang="en-US" sz="1300" dirty="0" err="1" smtClean="0">
                <a:latin typeface="Arial"/>
                <a:cs typeface="Arial"/>
              </a:rPr>
              <a:t>Puplett</a:t>
            </a:r>
            <a:r>
              <a:rPr lang="en-US" sz="1300" dirty="0" smtClean="0">
                <a:latin typeface="Arial"/>
                <a:cs typeface="Arial"/>
              </a:rPr>
              <a:t> Interferometer data</a:t>
            </a:r>
          </a:p>
          <a:p>
            <a:r>
              <a:rPr lang="en-US" sz="1300" dirty="0" smtClean="0">
                <a:latin typeface="Arial"/>
                <a:cs typeface="Arial"/>
              </a:rPr>
              <a:t>in frequency domain – give upper limit on the RMS bunch length</a:t>
            </a:r>
            <a:endParaRPr lang="en-US" sz="1300" dirty="0">
              <a:latin typeface="Arial"/>
              <a:cs typeface="Arial"/>
            </a:endParaRPr>
          </a:p>
        </p:txBody>
      </p:sp>
      <p:pic>
        <p:nvPicPr>
          <p:cNvPr id="20" name="Picture 19" descr="FLS2012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707579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</a:rPr>
              <a:t>Storage Rings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457200" y="1072277"/>
            <a:ext cx="82296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1800" b="1" dirty="0" smtClean="0"/>
              <a:t>Ultimate storage rings – full transverse coherence</a:t>
            </a:r>
            <a:endParaRPr lang="en-US" sz="1800" dirty="0" smtClean="0"/>
          </a:p>
          <a:p>
            <a:pPr marL="342900" indent="-342900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Small transverse beam size (is the point of the </a:t>
            </a:r>
            <a:r>
              <a:rPr lang="en-US" sz="1800" dirty="0" err="1" smtClean="0"/>
              <a:t>USRs</a:t>
            </a:r>
            <a:r>
              <a:rPr lang="en-US" sz="1800" dirty="0" smtClean="0"/>
              <a:t>) 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Small source size requires corresponding transverse stability 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X-ray BPM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Sort Pulse X-rays (SPX system)</a:t>
            </a:r>
          </a:p>
        </p:txBody>
      </p:sp>
      <p:pic>
        <p:nvPicPr>
          <p:cNvPr id="4" name="Picture 3" descr="FLS2012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82296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1800" b="1" dirty="0" smtClean="0"/>
              <a:t>For a proper overview of the SR diagnostics status see:</a:t>
            </a:r>
            <a:endParaRPr lang="en-US" sz="1800" dirty="0" smtClean="0"/>
          </a:p>
          <a:p>
            <a:pPr marL="342900" indent="-342900" eaLnBrk="1" hangingPunct="1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800" dirty="0" smtClean="0"/>
              <a:t>G. Decker at FLS2010 workshop</a:t>
            </a:r>
          </a:p>
          <a:p>
            <a:pPr marL="342900" indent="-342900" eaLnBrk="1" hangingPunct="1">
              <a:spcAft>
                <a:spcPts val="1200"/>
              </a:spcAft>
              <a:buClr>
                <a:srgbClr val="FF0000"/>
              </a:buClr>
              <a:buFont typeface="Wingdings" charset="2"/>
              <a:buChar char="ü"/>
            </a:pPr>
            <a:r>
              <a:rPr lang="en-US" sz="1800" dirty="0" smtClean="0"/>
              <a:t>C. </a:t>
            </a:r>
            <a:r>
              <a:rPr lang="en-US" sz="1800" dirty="0" err="1" smtClean="0"/>
              <a:t>Steier</a:t>
            </a:r>
            <a:r>
              <a:rPr lang="en-US" sz="1800" dirty="0" smtClean="0"/>
              <a:t> at the ERL09 workshop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</a:rPr>
              <a:t>Transverse Beam Stability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FLS2012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606927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err="1" smtClean="0"/>
              <a:t>USRs</a:t>
            </a:r>
            <a:r>
              <a:rPr lang="en-US" sz="1800" dirty="0" smtClean="0"/>
              <a:t> and high-energy </a:t>
            </a:r>
            <a:r>
              <a:rPr lang="en-US" sz="1800" dirty="0" err="1" smtClean="0"/>
              <a:t>ERLs</a:t>
            </a:r>
            <a:r>
              <a:rPr lang="en-US" sz="1800" dirty="0" smtClean="0"/>
              <a:t> will converge toward requirements that are similar to those that "leading" present-day storage rings must meet in the vertical plane.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Emittance sets the scale for beam stability requirements.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The best present vertical-plane emittance in third generation rings (5~10 pm) is similar to what's projected in the both planes for </a:t>
            </a:r>
            <a:r>
              <a:rPr lang="en-US" sz="1800" dirty="0" err="1" smtClean="0"/>
              <a:t>ERLs</a:t>
            </a:r>
            <a:r>
              <a:rPr lang="en-US" sz="1800" dirty="0" smtClean="0"/>
              <a:t> and </a:t>
            </a:r>
            <a:r>
              <a:rPr lang="en-US" sz="1800" dirty="0" err="1" smtClean="0"/>
              <a:t>USRs</a:t>
            </a:r>
            <a:r>
              <a:rPr lang="en-US" sz="1800" dirty="0" smtClean="0"/>
              <a:t>. 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Also, as the beam gets smaller going below the diffraction limit 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beam will be some what smaller than the “optical mode” size of the x-ray beam and, thus the latter one will care less about variations of the former one.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The difference at </a:t>
            </a:r>
            <a:r>
              <a:rPr lang="en-US" sz="1800" dirty="0" err="1" smtClean="0"/>
              <a:t>ERLs</a:t>
            </a:r>
            <a:r>
              <a:rPr lang="en-US" sz="1800" dirty="0" smtClean="0"/>
              <a:t> will be the sources of the beam instability. Starting from the Cathode Drive Laser, Gun, Injector. So, one will have to have additional feedback/forward for the new sources of the instabilities.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Pointed out by C. </a:t>
            </a:r>
            <a:r>
              <a:rPr lang="en-US" sz="1400" b="1" dirty="0" err="1" smtClean="0"/>
              <a:t>Steier</a:t>
            </a:r>
            <a:r>
              <a:rPr lang="en-US" sz="1400" b="1" dirty="0" smtClean="0"/>
              <a:t> at ERL2009 and M. Borland now again.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</a:rPr>
              <a:t>Energy Recovery </a:t>
            </a:r>
            <a:r>
              <a:rPr lang="en-US" sz="3200" dirty="0" err="1" smtClean="0">
                <a:latin typeface="Arial" charset="0"/>
                <a:ea typeface="ＭＳ Ｐゴシック" charset="0"/>
              </a:rPr>
              <a:t>LINACs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457200" y="1066800"/>
            <a:ext cx="82296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1800" b="1" dirty="0" err="1" smtClean="0"/>
              <a:t>ERLs</a:t>
            </a:r>
            <a:r>
              <a:rPr lang="en-US" sz="1800" b="1" dirty="0" smtClean="0"/>
              <a:t> Outline</a:t>
            </a:r>
            <a:endParaRPr lang="en-US" sz="1800" dirty="0" smtClean="0"/>
          </a:p>
          <a:p>
            <a:pPr marL="344488" indent="-344488" eaLnBrk="1" hangingPunct="1">
              <a:spcAft>
                <a:spcPts val="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Essence of and ERL based LS – run </a:t>
            </a:r>
            <a:r>
              <a:rPr lang="en-US" sz="1800" dirty="0" smtClean="0">
                <a:solidFill>
                  <a:srgbClr val="0000FF"/>
                </a:solidFill>
              </a:rPr>
              <a:t>high average current</a:t>
            </a:r>
            <a:r>
              <a:rPr lang="en-US" sz="1800" dirty="0" smtClean="0"/>
              <a:t> (~ 100 </a:t>
            </a:r>
            <a:r>
              <a:rPr lang="en-US" sz="1800" dirty="0" err="1" smtClean="0"/>
              <a:t>mA</a:t>
            </a:r>
            <a:r>
              <a:rPr lang="en-US" sz="1800" dirty="0" smtClean="0"/>
              <a:t>) of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non equilibrium</a:t>
            </a:r>
            <a:r>
              <a:rPr lang="en-US" sz="1800" dirty="0" smtClean="0"/>
              <a:t> (</a:t>
            </a:r>
            <a:r>
              <a:rPr lang="en-US" sz="1800" strike="sngStrike" dirty="0" smtClean="0"/>
              <a:t>Gaussian</a:t>
            </a:r>
            <a:r>
              <a:rPr lang="en-US" sz="1800" dirty="0" smtClean="0"/>
              <a:t>) beam with </a:t>
            </a:r>
            <a:r>
              <a:rPr lang="en-US" sz="1800" dirty="0" smtClean="0">
                <a:solidFill>
                  <a:srgbClr val="0000FF"/>
                </a:solidFill>
              </a:rPr>
              <a:t>high peak brightness</a:t>
            </a:r>
            <a:endParaRPr lang="en-US" sz="1800" dirty="0" smtClean="0"/>
          </a:p>
          <a:p>
            <a:pPr marL="344488" indent="-344488" eaLnBrk="1" hangingPunct="1">
              <a:spcAft>
                <a:spcPts val="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Injector:</a:t>
            </a:r>
          </a:p>
          <a:p>
            <a:pPr marL="344488" indent="-344488" eaLnBrk="1" hangingPunct="1">
              <a:spcAft>
                <a:spcPts val="0"/>
              </a:spcAft>
              <a:buClr>
                <a:srgbClr val="0000FF"/>
              </a:buClr>
            </a:pPr>
            <a:r>
              <a:rPr lang="en-US" sz="1800" dirty="0" smtClean="0"/>
              <a:t>	- generate and maintain high peak brightness beam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</a:pPr>
            <a:r>
              <a:rPr lang="en-US" sz="1800" dirty="0" smtClean="0"/>
              <a:t>	- monitor when going to high average current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Full current beam vs. tune-up beam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Two beams in the </a:t>
            </a:r>
            <a:r>
              <a:rPr lang="en-US" sz="1800" dirty="0" err="1" smtClean="0"/>
              <a:t>LINACs</a:t>
            </a:r>
            <a:r>
              <a:rPr lang="en-US" sz="1800" dirty="0" smtClean="0"/>
              <a:t> – position and transverse profile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Large Dynamic range – understanding beam Halo origins and evolution</a:t>
            </a:r>
          </a:p>
          <a:p>
            <a:pPr marL="344488" indent="-344488" eaLnBrk="1" hangingPunct="1">
              <a:spcAft>
                <a:spcPts val="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800" dirty="0" smtClean="0"/>
              <a:t>Non Gaussian beams – can be really difficult, hopefully better with well built</a:t>
            </a:r>
          </a:p>
          <a:p>
            <a:pPr marL="344488" indent="-344488" eaLnBrk="1" hangingPunct="1">
              <a:spcAft>
                <a:spcPts val="1200"/>
              </a:spcAft>
              <a:buClr>
                <a:srgbClr val="0000FF"/>
              </a:buClr>
            </a:pPr>
            <a:r>
              <a:rPr lang="en-US" sz="1800" dirty="0" smtClean="0"/>
              <a:t>     injectors</a:t>
            </a:r>
          </a:p>
        </p:txBody>
      </p:sp>
      <p:pic>
        <p:nvPicPr>
          <p:cNvPr id="4" name="Picture 3" descr="FLS2012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</a:rPr>
              <a:t>Transverse Beam Size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FLS2012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838200"/>
            <a:ext cx="82296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When SR is used to measure the transverse beam size – </a:t>
            </a:r>
            <a:r>
              <a:rPr lang="en-US" sz="1600" u="sng" dirty="0" smtClean="0"/>
              <a:t>the resolution is diffraction limited</a:t>
            </a:r>
            <a:r>
              <a:rPr lang="en-US" sz="1600" dirty="0" smtClean="0"/>
              <a:t> 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Therefore one went now to x-ray wavelength for the measurements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However, if below diffraction limit of </a:t>
            </a:r>
            <a:r>
              <a:rPr lang="en-US" sz="1600" dirty="0" err="1" smtClean="0"/>
              <a:t>λ</a:t>
            </a:r>
            <a:r>
              <a:rPr lang="en-US" sz="1600" baseline="-25000" dirty="0" err="1" smtClean="0"/>
              <a:t>xray</a:t>
            </a:r>
            <a:r>
              <a:rPr lang="en-US" sz="1600" dirty="0" smtClean="0"/>
              <a:t> – beam is smaller than what can be measured with the help of </a:t>
            </a:r>
            <a:r>
              <a:rPr lang="en-US" sz="1600" dirty="0" err="1" smtClean="0"/>
              <a:t>λ</a:t>
            </a:r>
            <a:r>
              <a:rPr lang="en-US" sz="1600" baseline="-25000" dirty="0" err="1" smtClean="0"/>
              <a:t>xray</a:t>
            </a:r>
            <a:r>
              <a:rPr lang="en-US" sz="1600" baseline="-25000" dirty="0" smtClean="0"/>
              <a:t> </a:t>
            </a:r>
            <a:r>
              <a:rPr lang="en-US" sz="1600" i="1" dirty="0" smtClean="0"/>
              <a:t>(if doing imaging) </a:t>
            </a:r>
            <a:r>
              <a:rPr lang="en-US" sz="1600" dirty="0" smtClean="0"/>
              <a:t>i.e. if this diagnostics works the USR is not succeeding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The way around the diffraction limit was found by astronomers when measuring size of the stars – two slit interferometer.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It also has been adopted by T. </a:t>
            </a:r>
            <a:r>
              <a:rPr lang="en-US" sz="1600" dirty="0" err="1" smtClean="0"/>
              <a:t>Mitsuhashi</a:t>
            </a:r>
            <a:r>
              <a:rPr lang="en-US" sz="1600" dirty="0" smtClean="0"/>
              <a:t> for beam size measurements at optical </a:t>
            </a:r>
            <a:r>
              <a:rPr lang="en-US" sz="1600" dirty="0" err="1" smtClean="0"/>
              <a:t>λ</a:t>
            </a:r>
            <a:r>
              <a:rPr lang="en-US" sz="1600" dirty="0" smtClean="0"/>
              <a:t>. </a:t>
            </a:r>
          </a:p>
          <a:p>
            <a:pPr marL="344488" indent="-344488" eaLnBrk="1" hangingPunct="1">
              <a:spcAft>
                <a:spcPts val="600"/>
              </a:spcAft>
              <a:buClr>
                <a:srgbClr val="0000FF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	T. </a:t>
            </a:r>
            <a:r>
              <a:rPr lang="en-US" sz="1600" dirty="0" err="1" smtClean="0">
                <a:solidFill>
                  <a:srgbClr val="000000"/>
                </a:solidFill>
              </a:rPr>
              <a:t>Mitsuhashi</a:t>
            </a:r>
            <a:r>
              <a:rPr lang="en-US" sz="1600" dirty="0" smtClean="0">
                <a:solidFill>
                  <a:srgbClr val="000000"/>
                </a:solidFill>
              </a:rPr>
              <a:t>, PAC97, 766, (1997); Phys. Rev. ST </a:t>
            </a:r>
            <a:r>
              <a:rPr lang="en-US" sz="1600" dirty="0" err="1" smtClean="0">
                <a:solidFill>
                  <a:srgbClr val="000000"/>
                </a:solidFill>
              </a:rPr>
              <a:t>Accel</a:t>
            </a:r>
            <a:r>
              <a:rPr lang="en-US" sz="1600" dirty="0" smtClean="0">
                <a:solidFill>
                  <a:srgbClr val="000000"/>
                </a:solidFill>
              </a:rPr>
              <a:t>. Beams 9, 122802 (2006) </a:t>
            </a:r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1670050" y="5275263"/>
            <a:ext cx="590550" cy="323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76200" y="3957637"/>
            <a:ext cx="4410075" cy="1238249"/>
            <a:chOff x="231" y="803"/>
            <a:chExt cx="2778" cy="780"/>
          </a:xfrm>
        </p:grpSpPr>
        <p:pic>
          <p:nvPicPr>
            <p:cNvPr id="8" name="Picture 59"/>
            <p:cNvPicPr>
              <a:picLocks noChangeAspect="1" noChangeArrowheads="1"/>
            </p:cNvPicPr>
            <p:nvPr/>
          </p:nvPicPr>
          <p:blipFill>
            <a:blip r:embed="rId3"/>
            <a:srcRect l="5486" r="8228" b="64394"/>
            <a:stretch>
              <a:fillRect/>
            </a:stretch>
          </p:blipFill>
          <p:spPr bwMode="auto">
            <a:xfrm>
              <a:off x="237" y="803"/>
              <a:ext cx="2772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62"/>
            <p:cNvSpPr txBox="1">
              <a:spLocks noChangeArrowheads="1"/>
            </p:cNvSpPr>
            <p:nvPr/>
          </p:nvSpPr>
          <p:spPr bwMode="auto">
            <a:xfrm>
              <a:off x="231" y="813"/>
              <a:ext cx="9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Point </a:t>
              </a:r>
              <a:r>
                <a:rPr lang="en-US" sz="1800" dirty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source</a:t>
              </a:r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76201" y="5056187"/>
            <a:ext cx="4427538" cy="1268413"/>
            <a:chOff x="249" y="1702"/>
            <a:chExt cx="2789" cy="799"/>
          </a:xfrm>
        </p:grpSpPr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266" y="1702"/>
              <a:ext cx="2772" cy="799"/>
              <a:chOff x="310" y="1844"/>
              <a:chExt cx="2772" cy="799"/>
            </a:xfrm>
          </p:grpSpPr>
          <p:pic>
            <p:nvPicPr>
              <p:cNvPr id="13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 l="5486" t="40247" r="8228" b="24147"/>
              <a:stretch>
                <a:fillRect/>
              </a:stretch>
            </p:blipFill>
            <p:spPr bwMode="auto">
              <a:xfrm>
                <a:off x="310" y="1863"/>
                <a:ext cx="2772" cy="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60"/>
              <p:cNvSpPr>
                <a:spLocks noChangeArrowheads="1"/>
              </p:cNvSpPr>
              <p:nvPr/>
            </p:nvSpPr>
            <p:spPr bwMode="auto">
              <a:xfrm>
                <a:off x="1175" y="1844"/>
                <a:ext cx="372" cy="20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 Box 63"/>
            <p:cNvSpPr txBox="1">
              <a:spLocks noChangeArrowheads="1"/>
            </p:cNvSpPr>
            <p:nvPr/>
          </p:nvSpPr>
          <p:spPr bwMode="auto">
            <a:xfrm>
              <a:off x="249" y="1740"/>
              <a:ext cx="12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009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Extended source</a:t>
              </a:r>
            </a:p>
          </p:txBody>
        </p:sp>
      </p:grp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3341688" y="4678363"/>
            <a:ext cx="605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i="1" dirty="0" err="1">
                <a:latin typeface="Symbol" charset="2"/>
              </a:rPr>
              <a:t>g</a:t>
            </a:r>
            <a:r>
              <a:rPr lang="en-US" sz="1600" b="0" dirty="0">
                <a:latin typeface="Times" charset="0"/>
              </a:rPr>
              <a:t> = 1</a:t>
            </a:r>
          </a:p>
        </p:txBody>
      </p:sp>
      <p:sp>
        <p:nvSpPr>
          <p:cNvPr id="16" name="Text Box 75"/>
          <p:cNvSpPr txBox="1">
            <a:spLocks noChangeArrowheads="1"/>
          </p:cNvSpPr>
          <p:nvPr/>
        </p:nvSpPr>
        <p:spPr bwMode="auto">
          <a:xfrm>
            <a:off x="3041650" y="5957888"/>
            <a:ext cx="920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latin typeface="Times" charset="0"/>
              </a:rPr>
              <a:t>0 &lt;</a:t>
            </a:r>
            <a:r>
              <a:rPr lang="en-US" sz="1600" b="0" i="1" dirty="0">
                <a:latin typeface="Symbol" charset="2"/>
              </a:rPr>
              <a:t> </a:t>
            </a:r>
            <a:r>
              <a:rPr lang="en-US" sz="1600" b="0" i="1" dirty="0" err="1">
                <a:latin typeface="Symbol" charset="2"/>
              </a:rPr>
              <a:t>g</a:t>
            </a:r>
            <a:r>
              <a:rPr lang="en-US" sz="1600" b="0" dirty="0">
                <a:latin typeface="Times" charset="0"/>
              </a:rPr>
              <a:t> &lt; 1</a:t>
            </a:r>
          </a:p>
        </p:txBody>
      </p:sp>
      <p:sp>
        <p:nvSpPr>
          <p:cNvPr id="17" name="Text Box 67"/>
          <p:cNvSpPr txBox="1">
            <a:spLocks noChangeArrowheads="1"/>
          </p:cNvSpPr>
          <p:nvPr/>
        </p:nvSpPr>
        <p:spPr bwMode="auto">
          <a:xfrm>
            <a:off x="4648200" y="4862661"/>
            <a:ext cx="4419600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5425" indent="-225425"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By measuring the visibility and first minimum position (phase) vs. the distance between the two slits the full beam distribution projection can be reconstructed</a:t>
            </a: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</a:p>
          <a:p>
            <a:pPr marL="225425" indent="-225425">
              <a:spcAft>
                <a:spcPts val="600"/>
              </a:spcAft>
              <a:buClr>
                <a:srgbClr val="0000FF"/>
              </a:buClr>
              <a:buFont typeface="Wingdings" charset="2"/>
              <a:buChar char="v"/>
            </a:pPr>
            <a:r>
              <a:rPr lang="en-US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If the beam distribution  is symmetric, the phase measurement is not required.</a:t>
            </a: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1981200" cy="72611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543800" y="3962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Courtesy of</a:t>
            </a:r>
          </a:p>
          <a:p>
            <a:r>
              <a:rPr lang="en-US" sz="1400" b="1" dirty="0" smtClean="0"/>
              <a:t>F. </a:t>
            </a:r>
            <a:r>
              <a:rPr lang="en-US" sz="1400" b="1" dirty="0" err="1" smtClean="0"/>
              <a:t>Sannibale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-128"/>
              </a:rPr>
              <a:t>Drive Laser “ghost” pulses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57200" y="838200"/>
            <a:ext cx="82296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108509"/>
              </a:buClr>
              <a:buFont typeface="Wingdings" charset="2"/>
              <a:buChar char=""/>
            </a:pPr>
            <a:r>
              <a:rPr lang="en-US" sz="1800" dirty="0"/>
              <a:t> For machine tune up, beam studies, intercepting diagnostics a “diagnostic</a:t>
            </a:r>
          </a:p>
          <a:p>
            <a:pPr>
              <a:buClr>
                <a:srgbClr val="108509"/>
              </a:buClr>
            </a:pPr>
            <a:r>
              <a:rPr lang="en-US" sz="1800" dirty="0"/>
              <a:t>    beam” with very low average current but nominal bunch charge is used</a:t>
            </a:r>
          </a:p>
          <a:p>
            <a:pPr>
              <a:buClr>
                <a:srgbClr val="108509"/>
              </a:buClr>
            </a:pPr>
            <a:r>
              <a:rPr lang="en-US" sz="1800" dirty="0"/>
              <a:t>    </a:t>
            </a:r>
            <a:r>
              <a:rPr lang="en-US" sz="1800" i="1" dirty="0"/>
              <a:t>(all beam can be lost without damaging machine)</a:t>
            </a:r>
          </a:p>
          <a:p>
            <a:pPr>
              <a:buClr>
                <a:srgbClr val="108509"/>
              </a:buClr>
              <a:buFont typeface="Wingdings" charset="2"/>
              <a:buChar char=""/>
            </a:pPr>
            <a:endParaRPr lang="en-US" sz="1800" dirty="0"/>
          </a:p>
          <a:p>
            <a:pPr>
              <a:buClr>
                <a:srgbClr val="108509"/>
              </a:buClr>
              <a:buFont typeface="Wingdings" charset="2"/>
              <a:buChar char=""/>
            </a:pPr>
            <a:r>
              <a:rPr lang="en-US" sz="1800" dirty="0"/>
              <a:t> For example, JLab FEL:</a:t>
            </a:r>
          </a:p>
          <a:p>
            <a:pPr>
              <a:buClr>
                <a:srgbClr val="108509"/>
              </a:buClr>
            </a:pPr>
            <a:r>
              <a:rPr lang="en-US" sz="1800" dirty="0"/>
              <a:t> 	max rep. rate 74.85 MHz (CW)</a:t>
            </a:r>
          </a:p>
          <a:p>
            <a:pPr>
              <a:buClr>
                <a:srgbClr val="108509"/>
              </a:buClr>
            </a:pPr>
            <a:r>
              <a:rPr lang="en-US" sz="1800" dirty="0"/>
              <a:t>	diagnostic mode: rep. rate 4.678125 MHz (÷16), 250 </a:t>
            </a:r>
            <a:r>
              <a:rPr lang="en-US" sz="1800" dirty="0" err="1"/>
              <a:t>μs</a:t>
            </a:r>
            <a:r>
              <a:rPr lang="en-US" sz="1800" dirty="0"/>
              <a:t> / 2 Hz (÷2000)</a:t>
            </a:r>
          </a:p>
          <a:p>
            <a:pPr>
              <a:buClr>
                <a:srgbClr val="108509"/>
              </a:buClr>
            </a:pPr>
            <a:r>
              <a:rPr lang="en-US" sz="1800" dirty="0"/>
              <a:t>	average current </a:t>
            </a:r>
            <a:r>
              <a:rPr lang="en-US" sz="1800" dirty="0">
                <a:solidFill>
                  <a:srgbClr val="0000FF"/>
                </a:solidFill>
              </a:rPr>
              <a:t>~300 </a:t>
            </a:r>
            <a:r>
              <a:rPr lang="en-US" sz="1800" dirty="0" err="1">
                <a:solidFill>
                  <a:srgbClr val="0000FF"/>
                </a:solidFill>
              </a:rPr>
              <a:t>nA</a:t>
            </a:r>
            <a:r>
              <a:rPr lang="en-US" sz="1800" baseline="30000" dirty="0"/>
              <a:t> </a:t>
            </a:r>
          </a:p>
          <a:p>
            <a:pPr>
              <a:buClr>
                <a:srgbClr val="108509"/>
              </a:buClr>
            </a:pPr>
            <a:endParaRPr lang="en-US" sz="1800" baseline="30000" dirty="0"/>
          </a:p>
          <a:p>
            <a:pPr>
              <a:buClr>
                <a:srgbClr val="108509"/>
              </a:buClr>
              <a:buFont typeface="Wingdings" charset="2"/>
              <a:buChar char=""/>
            </a:pPr>
            <a:r>
              <a:rPr lang="en-US" sz="1800" dirty="0"/>
              <a:t> Most of the laser pulses are </a:t>
            </a:r>
            <a:r>
              <a:rPr lang="en-US" sz="1800" dirty="0" smtClean="0"/>
              <a:t>“stopped” </a:t>
            </a:r>
            <a:r>
              <a:rPr lang="en-US" sz="1800" dirty="0"/>
              <a:t>by EO </a:t>
            </a:r>
            <a:r>
              <a:rPr lang="en-US" sz="1800" dirty="0" err="1"/>
              <a:t>cell(s</a:t>
            </a:r>
            <a:r>
              <a:rPr lang="en-US" sz="1800" dirty="0"/>
              <a:t>), but the extinction ratio </a:t>
            </a:r>
          </a:p>
          <a:p>
            <a:pPr>
              <a:buClr>
                <a:srgbClr val="108509"/>
              </a:buClr>
            </a:pPr>
            <a:r>
              <a:rPr lang="en-US" sz="1800" dirty="0"/>
              <a:t>    of the an EO cell is about 200 (typical), two in series ~ 4×10</a:t>
            </a:r>
            <a:r>
              <a:rPr lang="en-US" sz="1800" baseline="30000" dirty="0"/>
              <a:t>4</a:t>
            </a:r>
          </a:p>
          <a:p>
            <a:pPr>
              <a:buClr>
                <a:srgbClr val="108509"/>
              </a:buClr>
              <a:buFont typeface="Wingdings" charset="2"/>
              <a:buChar char=""/>
            </a:pPr>
            <a:endParaRPr lang="en-US" sz="1800" dirty="0"/>
          </a:p>
          <a:p>
            <a:pPr>
              <a:buClr>
                <a:srgbClr val="108509"/>
              </a:buClr>
              <a:buFont typeface="Wingdings" charset="2"/>
              <a:buChar char=""/>
            </a:pPr>
            <a:r>
              <a:rPr lang="en-US" sz="1800" dirty="0"/>
              <a:t> Another example: want to reduce 1300 MHz (100 </a:t>
            </a:r>
            <a:r>
              <a:rPr lang="en-US" sz="1800" dirty="0" err="1"/>
              <a:t>mA</a:t>
            </a:r>
            <a:r>
              <a:rPr lang="en-US" sz="1800" dirty="0"/>
              <a:t>) to </a:t>
            </a:r>
            <a:r>
              <a:rPr lang="en-US" sz="1800" dirty="0">
                <a:solidFill>
                  <a:srgbClr val="0000FF"/>
                </a:solidFill>
              </a:rPr>
              <a:t>300 </a:t>
            </a:r>
            <a:r>
              <a:rPr lang="en-US" sz="1800" dirty="0" err="1">
                <a:solidFill>
                  <a:srgbClr val="0000FF"/>
                </a:solidFill>
              </a:rPr>
              <a:t>nA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/>
              <a:t>(2</a:t>
            </a:r>
            <a:r>
              <a:rPr lang="en-US" sz="1800" baseline="30000" dirty="0"/>
              <a:t>18</a:t>
            </a:r>
            <a:r>
              <a:rPr lang="en-US" sz="1800" dirty="0"/>
              <a:t>)</a:t>
            </a:r>
          </a:p>
          <a:p>
            <a:pPr>
              <a:buClr>
                <a:srgbClr val="108509"/>
              </a:buClr>
            </a:pPr>
            <a:r>
              <a:rPr lang="en-US" sz="1800" dirty="0"/>
              <a:t>    than for every bunch </a:t>
            </a:r>
            <a:r>
              <a:rPr lang="en-US" sz="1800" dirty="0" err="1"/>
              <a:t>Q</a:t>
            </a:r>
            <a:r>
              <a:rPr lang="en-US" sz="1800" baseline="-25000" dirty="0" err="1"/>
              <a:t>b</a:t>
            </a:r>
            <a:r>
              <a:rPr lang="en-US" sz="1800" baseline="-25000" dirty="0"/>
              <a:t> </a:t>
            </a:r>
            <a:r>
              <a:rPr lang="en-US" sz="1800" dirty="0"/>
              <a:t>we want</a:t>
            </a:r>
          </a:p>
          <a:p>
            <a:pPr>
              <a:buClr>
                <a:srgbClr val="108509"/>
              </a:buClr>
            </a:pPr>
            <a:r>
              <a:rPr lang="en-US" sz="1800" dirty="0"/>
              <a:t>    we also get 6.55×Q</a:t>
            </a:r>
            <a:r>
              <a:rPr lang="en-US" sz="1800" baseline="-25000" dirty="0"/>
              <a:t>b</a:t>
            </a:r>
            <a:r>
              <a:rPr lang="en-US" sz="1800" dirty="0"/>
              <a:t> of “ghost” pulses (655 % !!!) we do not want</a:t>
            </a:r>
          </a:p>
          <a:p>
            <a:pPr>
              <a:buClr>
                <a:srgbClr val="108509"/>
              </a:buClr>
            </a:pPr>
            <a:endParaRPr lang="en-US" sz="1800" dirty="0"/>
          </a:p>
          <a:p>
            <a:pPr>
              <a:buClr>
                <a:srgbClr val="108509"/>
              </a:buClr>
              <a:buFont typeface="Wingdings" charset="2"/>
              <a:buChar char=""/>
            </a:pPr>
            <a:r>
              <a:rPr lang="en-US" sz="1800" dirty="0"/>
              <a:t> “ghost” pulses overall intensity must be kept much lower than real pulses!!!</a:t>
            </a:r>
          </a:p>
          <a:p>
            <a:pPr>
              <a:buClr>
                <a:srgbClr val="108509"/>
              </a:buClr>
            </a:pPr>
            <a:r>
              <a:rPr lang="en-US" sz="1800" dirty="0"/>
              <a:t>    for “usual” measurements ~ 1% might be fine</a:t>
            </a:r>
          </a:p>
          <a:p>
            <a:pPr>
              <a:buClr>
                <a:srgbClr val="108509"/>
              </a:buClr>
            </a:pPr>
            <a:r>
              <a:rPr lang="en-US" sz="1800" dirty="0"/>
              <a:t>    much bigger problem if want to study halo, let’s say 10</a:t>
            </a:r>
            <a:r>
              <a:rPr lang="en-US" sz="1800" baseline="30000" dirty="0"/>
              <a:t>-6</a:t>
            </a:r>
            <a:r>
              <a:rPr lang="en-US" sz="1800" dirty="0"/>
              <a:t> effects, than</a:t>
            </a:r>
          </a:p>
          <a:p>
            <a:pPr>
              <a:buClr>
                <a:srgbClr val="108509"/>
              </a:buClr>
            </a:pPr>
            <a:r>
              <a:rPr lang="en-US" sz="1800" dirty="0"/>
              <a:t>    “ghost” pulses should be kept at 10</a:t>
            </a:r>
            <a:r>
              <a:rPr lang="en-US" sz="1800" baseline="30000" dirty="0"/>
              <a:t>-8</a:t>
            </a:r>
            <a:r>
              <a:rPr lang="en-US" sz="1800" dirty="0"/>
              <a:t> (???) </a:t>
            </a:r>
          </a:p>
        </p:txBody>
      </p:sp>
      <p:pic>
        <p:nvPicPr>
          <p:cNvPr id="4" name="Picture 3" descr="FLS2012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57200" y="904875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FF"/>
              </a:buClr>
              <a:buFont typeface="Wingdings" charset="0"/>
              <a:buChar char=""/>
            </a:pPr>
            <a:r>
              <a:rPr lang="en-US" sz="1800" dirty="0"/>
              <a:t> Using a Log-amp is an easy way to diagnose presence of the </a:t>
            </a:r>
            <a:r>
              <a:rPr lang="ja-JP" altLang="en-US" sz="1800" dirty="0"/>
              <a:t>“</a:t>
            </a:r>
            <a:r>
              <a:rPr lang="en-US" sz="1800" dirty="0"/>
              <a:t>ghost</a:t>
            </a:r>
            <a:r>
              <a:rPr lang="ja-JP" altLang="en-US" sz="1800" dirty="0"/>
              <a:t>”</a:t>
            </a:r>
            <a:r>
              <a:rPr lang="en-US" sz="1800" dirty="0"/>
              <a:t> pulses</a:t>
            </a:r>
          </a:p>
          <a:p>
            <a:pPr>
              <a:buClr>
                <a:srgbClr val="0000FF"/>
              </a:buClr>
              <a:buFont typeface="Wingdings" charset="0"/>
              <a:buChar char=""/>
            </a:pPr>
            <a:r>
              <a:rPr lang="en-US" sz="1800" dirty="0"/>
              <a:t> Log-amps with dynamic range 100 dB are available </a:t>
            </a:r>
          </a:p>
        </p:txBody>
      </p:sp>
      <p:pic>
        <p:nvPicPr>
          <p:cNvPr id="26628" name="Picture 10" descr="40ps DL pulse initial ghost pul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6400800" y="2590800"/>
            <a:ext cx="267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631 uA (100%)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</a:rPr>
              <a:t>135 pC x 4.678125 MHz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5257800" y="2819400"/>
            <a:ext cx="1219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6400800" y="4430713"/>
            <a:ext cx="22888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5.7 </a:t>
            </a:r>
            <a:r>
              <a:rPr lang="en-US" sz="1800" dirty="0" err="1">
                <a:solidFill>
                  <a:srgbClr val="0000FF"/>
                </a:solidFill>
              </a:rPr>
              <a:t>uA</a:t>
            </a:r>
            <a:r>
              <a:rPr lang="en-US" sz="1800" dirty="0">
                <a:solidFill>
                  <a:srgbClr val="0000FF"/>
                </a:solidFill>
              </a:rPr>
              <a:t> (~0.9 %)</a:t>
            </a:r>
          </a:p>
          <a:p>
            <a:pPr eaLnBrk="1" hangingPunct="1"/>
            <a:r>
              <a:rPr lang="en-US" sz="1800" dirty="0">
                <a:solidFill>
                  <a:srgbClr val="0000FF"/>
                </a:solidFill>
              </a:rPr>
              <a:t>37.425 MHz </a:t>
            </a:r>
            <a:r>
              <a:rPr lang="ja-JP" altLang="en-US" sz="1800" dirty="0">
                <a:solidFill>
                  <a:srgbClr val="0000FF"/>
                </a:solidFill>
              </a:rPr>
              <a:t>“</a:t>
            </a:r>
            <a:r>
              <a:rPr lang="en-US" sz="1800" dirty="0">
                <a:solidFill>
                  <a:srgbClr val="0000FF"/>
                </a:solidFill>
              </a:rPr>
              <a:t>ghost</a:t>
            </a:r>
            <a:r>
              <a:rPr lang="ja-JP" altLang="en-US" sz="1800" dirty="0" smtClean="0">
                <a:solidFill>
                  <a:srgbClr val="0000FF"/>
                </a:solidFill>
              </a:rPr>
              <a:t>”</a:t>
            </a:r>
            <a:endParaRPr lang="en-US" altLang="ja-JP" sz="18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0000FF"/>
                </a:solidFill>
              </a:rPr>
              <a:t>pulses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114800" y="4648200"/>
            <a:ext cx="2362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</a:rPr>
              <a:t>Drive Laser “ghost” pulses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</a:endParaRPr>
          </a:p>
        </p:txBody>
      </p:sp>
      <p:pic>
        <p:nvPicPr>
          <p:cNvPr id="10" name="Picture 9" descr="FLS2012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69481" y="152400"/>
            <a:ext cx="700504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Arial"/>
                <a:cs typeface="Arial"/>
              </a:rPr>
              <a:t>Injector emittance trans. phase space </a:t>
            </a:r>
            <a:endParaRPr lang="en-US" sz="32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8437" name="Picture 5" descr="fi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95" y="990600"/>
            <a:ext cx="4572905" cy="2057400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52400" y="3157478"/>
            <a:ext cx="434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M</a:t>
            </a:r>
            <a:r>
              <a:rPr lang="en-US" sz="1600" b="0" dirty="0" smtClean="0">
                <a:latin typeface="Arial"/>
                <a:cs typeface="Arial"/>
              </a:rPr>
              <a:t>ask or a slit </a:t>
            </a:r>
            <a:r>
              <a:rPr lang="en-US" sz="1600" b="0" dirty="0">
                <a:latin typeface="Arial"/>
                <a:cs typeface="Arial"/>
              </a:rPr>
              <a:t>is used to </a:t>
            </a:r>
            <a:r>
              <a:rPr lang="en-US" sz="1600" b="0" dirty="0" smtClean="0">
                <a:latin typeface="Arial"/>
                <a:cs typeface="Arial"/>
              </a:rPr>
              <a:t>cut out small emittance dominated </a:t>
            </a:r>
            <a:r>
              <a:rPr lang="en-US" sz="1600" b="0" dirty="0" err="1" smtClean="0">
                <a:latin typeface="Arial"/>
                <a:cs typeface="Arial"/>
              </a:rPr>
              <a:t>beamlet(s</a:t>
            </a:r>
            <a:r>
              <a:rPr lang="en-US" sz="1600" b="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²"/>
            </a:pPr>
            <a:r>
              <a:rPr lang="en-US" sz="1600" b="0" dirty="0" err="1" smtClean="0">
                <a:latin typeface="Arial"/>
                <a:cs typeface="Arial"/>
              </a:rPr>
              <a:t>Beamlet</a:t>
            </a:r>
            <a:r>
              <a:rPr lang="en-US" sz="1600" b="0" dirty="0" smtClean="0">
                <a:latin typeface="Arial"/>
                <a:cs typeface="Arial"/>
              </a:rPr>
              <a:t> profile measurements</a:t>
            </a:r>
          </a:p>
          <a:p>
            <a:pPr marL="285750" indent="-285750">
              <a:buClr>
                <a:srgbClr val="0000FF"/>
              </a:buClr>
            </a:pPr>
            <a:r>
              <a:rPr lang="en-US" sz="1600" dirty="0" smtClean="0">
                <a:latin typeface="Arial"/>
                <a:cs typeface="Arial"/>
              </a:rPr>
              <a:t>- Intensity (A)</a:t>
            </a:r>
          </a:p>
          <a:p>
            <a:pPr marL="285750" indent="-285750">
              <a:buClr>
                <a:srgbClr val="0000FF"/>
              </a:buClr>
            </a:pPr>
            <a:r>
              <a:rPr lang="en-US" sz="1600" dirty="0" smtClean="0">
                <a:latin typeface="Arial"/>
                <a:cs typeface="Arial"/>
              </a:rPr>
              <a:t>- width (w)</a:t>
            </a:r>
          </a:p>
          <a:p>
            <a:pPr marL="285750" indent="-285750">
              <a:spcAft>
                <a:spcPts val="600"/>
              </a:spcAft>
              <a:buClr>
                <a:srgbClr val="0000FF"/>
              </a:buClr>
            </a:pPr>
            <a:r>
              <a:rPr lang="en-US" sz="1600" dirty="0" smtClean="0">
                <a:latin typeface="Arial"/>
                <a:cs typeface="Arial"/>
              </a:rPr>
              <a:t>- displacement (</a:t>
            </a:r>
            <a:r>
              <a:rPr lang="en-US" sz="1600" dirty="0" err="1" smtClean="0">
                <a:latin typeface="Arial"/>
                <a:cs typeface="Arial"/>
              </a:rPr>
              <a:t>d</a:t>
            </a:r>
            <a:r>
              <a:rPr lang="en-US" sz="16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>
                <a:latin typeface="Arial"/>
                <a:cs typeface="Arial"/>
              </a:rPr>
              <a:t>Dynamic range ~ 500 if gain is fixed</a:t>
            </a:r>
          </a:p>
          <a:p>
            <a:pPr marL="285750" indent="-285750">
              <a:spcAft>
                <a:spcPts val="6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/>
              <a:t>Works for space charge dominated beams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/>
              <a:t>Measures emittance and the </a:t>
            </a:r>
            <a:r>
              <a:rPr lang="en-US" sz="1600" dirty="0" err="1" smtClean="0"/>
              <a:t>Twiss</a:t>
            </a:r>
            <a:r>
              <a:rPr lang="en-US" sz="1600" dirty="0" smtClean="0"/>
              <a:t> parameters in a single shot</a:t>
            </a:r>
            <a:endParaRPr lang="en-US" sz="1600" dirty="0" smtClean="0">
              <a:latin typeface="Arial"/>
              <a:cs typeface="Arial"/>
            </a:endParaRPr>
          </a:p>
        </p:txBody>
      </p:sp>
      <p:pic>
        <p:nvPicPr>
          <p:cNvPr id="6" name="Picture 7" descr="multislit V 135pV 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11258"/>
            <a:ext cx="3360738" cy="32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724400" y="44196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0000"/>
              </a:buClr>
              <a:buSzPct val="100000"/>
              <a:buFont typeface="Wingdings" charset="2"/>
              <a:buChar char="v"/>
            </a:pPr>
            <a:r>
              <a:rPr lang="en-US" sz="1600" dirty="0" smtClean="0"/>
              <a:t> Destructive to the beam - works </a:t>
            </a:r>
            <a:r>
              <a:rPr lang="en-US" sz="1600" dirty="0"/>
              <a:t>with </a:t>
            </a:r>
            <a:r>
              <a:rPr lang="en-US" sz="1600" dirty="0" smtClean="0"/>
              <a:t>diagnostics tune-up </a:t>
            </a:r>
            <a:r>
              <a:rPr lang="en-US" sz="1600" dirty="0"/>
              <a:t>mode only (low duty </a:t>
            </a:r>
            <a:r>
              <a:rPr lang="en-US" sz="1600" dirty="0" smtClean="0"/>
              <a:t>cycle or </a:t>
            </a:r>
            <a:r>
              <a:rPr lang="en-US" sz="1600" dirty="0"/>
              <a:t>average current</a:t>
            </a:r>
            <a:r>
              <a:rPr lang="en-US" sz="1600" dirty="0" smtClean="0"/>
              <a:t>)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charset="2"/>
              <a:buChar char="v"/>
            </a:pPr>
            <a:endParaRPr lang="en-US" sz="1600" dirty="0" smtClean="0"/>
          </a:p>
          <a:p>
            <a:pPr eaLnBrk="1" hangingPunct="1">
              <a:buClr>
                <a:srgbClr val="FF0000"/>
              </a:buClr>
              <a:buSzPct val="100000"/>
              <a:buFont typeface="Wingdings" charset="2"/>
              <a:buChar char="v"/>
            </a:pPr>
            <a:r>
              <a:rPr lang="en-US" sz="1600" dirty="0" smtClean="0"/>
              <a:t> How to monitor emittance or just beam size, when going to high current???</a:t>
            </a:r>
            <a:endParaRPr lang="en-US" sz="1600" dirty="0"/>
          </a:p>
        </p:txBody>
      </p:sp>
      <p:pic>
        <p:nvPicPr>
          <p:cNvPr id="9" name="Picture 8" descr="FLS2012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0879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69481" y="152400"/>
            <a:ext cx="700504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Arial"/>
                <a:cs typeface="Arial"/>
              </a:rPr>
              <a:t>Injector emittance trans. phase space </a:t>
            </a:r>
            <a:endParaRPr lang="en-US" sz="32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26293"/>
          <a:stretch>
            <a:fillRect/>
          </a:stretch>
        </p:blipFill>
        <p:spPr bwMode="auto">
          <a:xfrm>
            <a:off x="119062" y="990600"/>
            <a:ext cx="8905875" cy="13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79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1" y="2667000"/>
            <a:ext cx="4419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/>
              <a:t> Two fixed slits and beam scanning across</a:t>
            </a:r>
          </a:p>
          <a:p>
            <a:pPr>
              <a:spcAft>
                <a:spcPts val="600"/>
              </a:spcAft>
              <a:buClr>
                <a:srgbClr val="0000FF"/>
              </a:buClr>
            </a:pPr>
            <a:r>
              <a:rPr lang="en-US" sz="1600" dirty="0" smtClean="0"/>
              <a:t>     them</a:t>
            </a:r>
          </a:p>
          <a:p>
            <a:pPr>
              <a:spcAft>
                <a:spcPts val="6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/>
              <a:t> Faraday cup for current measurements</a:t>
            </a:r>
          </a:p>
          <a:p>
            <a:pPr>
              <a:spcAft>
                <a:spcPts val="6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/>
              <a:t> Beam at several kHz - good measurements</a:t>
            </a:r>
          </a:p>
          <a:p>
            <a:pPr>
              <a:spcAft>
                <a:spcPts val="600"/>
              </a:spcAft>
              <a:buClr>
                <a:srgbClr val="0000FF"/>
              </a:buClr>
            </a:pPr>
            <a:r>
              <a:rPr lang="en-US" sz="1600" dirty="0" smtClean="0"/>
              <a:t>    in a few seconds</a:t>
            </a:r>
          </a:p>
          <a:p>
            <a:pPr>
              <a:spcAft>
                <a:spcPts val="6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/>
              <a:t> Turns injector into an analog computer for</a:t>
            </a:r>
          </a:p>
          <a:p>
            <a:pPr>
              <a:spcAft>
                <a:spcPts val="600"/>
              </a:spcAft>
              <a:buClr>
                <a:srgbClr val="0000FF"/>
              </a:buClr>
            </a:pPr>
            <a:r>
              <a:rPr lang="en-US" sz="1600" dirty="0" smtClean="0"/>
              <a:t>    optimizations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60168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courtesy of B. Dunham , ERL 2011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3310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I. </a:t>
            </a:r>
            <a:r>
              <a:rPr lang="en-US" sz="1400" b="1" dirty="0" err="1" smtClean="0"/>
              <a:t>Bazarov</a:t>
            </a:r>
            <a:r>
              <a:rPr lang="en-US" sz="1400" b="1" dirty="0" smtClean="0"/>
              <a:t> ,et al PRSTAB 11, 100703 (2008) </a:t>
            </a:r>
            <a:endParaRPr lang="en-US" sz="1400" b="1" dirty="0"/>
          </a:p>
        </p:txBody>
      </p:sp>
      <p:pic>
        <p:nvPicPr>
          <p:cNvPr id="13" name="Picture 12" descr="FLS2012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1087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763000" cy="5635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ＭＳ Ｐゴシック" charset="0"/>
              </a:rPr>
              <a:t>Injector: </a:t>
            </a:r>
            <a:r>
              <a:rPr lang="en-US" sz="3200" dirty="0">
                <a:latin typeface="Arial" charset="0"/>
                <a:ea typeface="ＭＳ Ｐゴシック" charset="0"/>
              </a:rPr>
              <a:t>Drive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Laser and Cathode </a:t>
            </a:r>
            <a:r>
              <a:rPr lang="en-US" sz="3200" dirty="0">
                <a:latin typeface="Arial" charset="0"/>
                <a:ea typeface="ＭＳ Ｐゴシック" charset="0"/>
              </a:rPr>
              <a:t>Diagnostics</a:t>
            </a:r>
          </a:p>
        </p:txBody>
      </p:sp>
      <p:pic>
        <p:nvPicPr>
          <p:cNvPr id="15366" name="Picture 5" descr="L-cam 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35072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2895600" y="3048000"/>
            <a:ext cx="6248400" cy="317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31775" indent="-231775" eaLnBrk="1" hangingPunct="1">
              <a:spcAft>
                <a:spcPts val="12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>
                <a:cs typeface="Arial" charset="0"/>
                <a:sym typeface="Symbol" charset="0"/>
              </a:rPr>
              <a:t>Drive Laser transverse </a:t>
            </a:r>
            <a:r>
              <a:rPr lang="en-US" sz="1600" dirty="0" smtClean="0">
                <a:cs typeface="Arial" charset="0"/>
                <a:sym typeface="Symbol" charset="0"/>
              </a:rPr>
              <a:t>profile - quite easy with the dynamic </a:t>
            </a:r>
            <a:r>
              <a:rPr lang="en-US" sz="1600" dirty="0">
                <a:cs typeface="Arial" charset="0"/>
                <a:sym typeface="Symbol" charset="0"/>
              </a:rPr>
              <a:t>range</a:t>
            </a:r>
            <a:r>
              <a:rPr lang="en-US" sz="1600" dirty="0" smtClean="0">
                <a:cs typeface="Arial" charset="0"/>
                <a:sym typeface="Symbol" charset="0"/>
              </a:rPr>
              <a:t> ~ 500, probably, </a:t>
            </a:r>
            <a:r>
              <a:rPr lang="en-US" sz="1600" b="1" dirty="0" smtClean="0">
                <a:cs typeface="Arial" charset="0"/>
                <a:sym typeface="Symbol" charset="0"/>
              </a:rPr>
              <a:t>need much higher </a:t>
            </a:r>
            <a:r>
              <a:rPr lang="en-US" sz="1600" dirty="0" smtClean="0">
                <a:cs typeface="Arial" charset="0"/>
                <a:sym typeface="Symbol" charset="0"/>
              </a:rPr>
              <a:t>for high current systems.</a:t>
            </a:r>
          </a:p>
          <a:p>
            <a:pPr marL="231775" indent="-231775" eaLnBrk="1" hangingPunct="1">
              <a:spcAft>
                <a:spcPts val="12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>
                <a:cs typeface="Arial" charset="0"/>
                <a:sym typeface="Symbol" charset="0"/>
              </a:rPr>
              <a:t>For longitudinal auto- and cross-correlation are used</a:t>
            </a:r>
          </a:p>
          <a:p>
            <a:pPr marL="231775" indent="-231775" eaLnBrk="1" hangingPunct="1">
              <a:spcAft>
                <a:spcPts val="1200"/>
              </a:spcAft>
              <a:buClr>
                <a:srgbClr val="FF0000"/>
              </a:buClr>
              <a:buFont typeface="Wingdings" charset="2"/>
              <a:buChar char="²"/>
            </a:pPr>
            <a:r>
              <a:rPr lang="en-US" sz="1600" dirty="0" smtClean="0">
                <a:cs typeface="Arial" charset="0"/>
                <a:sym typeface="Symbol" charset="0"/>
              </a:rPr>
              <a:t>DR of this is limited to ~ 10</a:t>
            </a:r>
            <a:r>
              <a:rPr lang="en-US" sz="1600" baseline="30000" dirty="0" smtClean="0">
                <a:cs typeface="Arial" charset="0"/>
                <a:sym typeface="Symbol" charset="0"/>
              </a:rPr>
              <a:t>4</a:t>
            </a:r>
            <a:r>
              <a:rPr lang="en-US" sz="1600" dirty="0" smtClean="0">
                <a:cs typeface="Arial" charset="0"/>
                <a:sym typeface="Symbol" charset="0"/>
              </a:rPr>
              <a:t> (scattered light)</a:t>
            </a:r>
          </a:p>
          <a:p>
            <a:pPr marL="231775" indent="-231775" eaLnBrk="1" hangingPunct="1">
              <a:spcAft>
                <a:spcPts val="12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>
                <a:cs typeface="Arial" charset="0"/>
                <a:sym typeface="Symbol" charset="0"/>
              </a:rPr>
              <a:t>Time Correlated Single Photon Counting (TCSPC) can have a </a:t>
            </a:r>
            <a:r>
              <a:rPr lang="en-US" sz="1600" dirty="0" err="1" smtClean="0">
                <a:cs typeface="Arial" charset="0"/>
                <a:sym typeface="Symbol" charset="0"/>
              </a:rPr>
              <a:t>ps</a:t>
            </a:r>
            <a:r>
              <a:rPr lang="en-US" sz="1600" dirty="0" smtClean="0">
                <a:cs typeface="Arial" charset="0"/>
                <a:sym typeface="Symbol" charset="0"/>
              </a:rPr>
              <a:t> resolution and very large DR, well suited for high rep. rate sources, but takes time to measure</a:t>
            </a:r>
          </a:p>
          <a:p>
            <a:pPr marL="231775" indent="-231775" eaLnBrk="1" hangingPunct="1">
              <a:spcAft>
                <a:spcPts val="1200"/>
              </a:spcAft>
              <a:buClr>
                <a:srgbClr val="FF0000"/>
              </a:buClr>
              <a:buFont typeface="Wingdings" charset="2"/>
              <a:buChar char="²"/>
            </a:pPr>
            <a:r>
              <a:rPr lang="en-US" sz="1600" b="1" dirty="0" smtClean="0">
                <a:cs typeface="Arial" charset="0"/>
                <a:sym typeface="Symbol" charset="0"/>
              </a:rPr>
              <a:t>If/When longitudinal pulse shaping is used – must know that it is stable under high average power.</a:t>
            </a:r>
          </a:p>
        </p:txBody>
      </p:sp>
      <p:pic>
        <p:nvPicPr>
          <p:cNvPr id="9" name="Picture 8" descr="31.05ps FWHM fit with consta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04660"/>
            <a:ext cx="2286000" cy="176254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95600" y="1066800"/>
            <a:ext cx="60960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7013" indent="-227013" eaLnBrk="1" hangingPunct="1">
              <a:spcAft>
                <a:spcPts val="12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>
                <a:cs typeface="Arial" charset="0"/>
                <a:sym typeface="Symbol" charset="0"/>
              </a:rPr>
              <a:t>In a real machine for understanding of the dynamics i.e. to see what it is and comparison with a model </a:t>
            </a:r>
            <a:r>
              <a:rPr lang="en-US" sz="1600" b="1" dirty="0" smtClean="0">
                <a:cs typeface="Arial" charset="0"/>
                <a:sym typeface="Symbol" charset="0"/>
              </a:rPr>
              <a:t>measured laser distributions </a:t>
            </a:r>
            <a:r>
              <a:rPr lang="en-US" sz="1600" dirty="0" smtClean="0">
                <a:cs typeface="Arial" charset="0"/>
                <a:sym typeface="Symbol" charset="0"/>
              </a:rPr>
              <a:t>(transverse and longitudinal) needs to be used.</a:t>
            </a:r>
          </a:p>
          <a:p>
            <a:pPr marL="227013" indent="-227013" eaLnBrk="1" hangingPunct="1">
              <a:spcAft>
                <a:spcPts val="1200"/>
              </a:spcAft>
              <a:buClr>
                <a:srgbClr val="0000FF"/>
              </a:buClr>
              <a:buFont typeface="Wingdings" charset="2"/>
              <a:buChar char="²"/>
            </a:pPr>
            <a:r>
              <a:rPr lang="en-US" sz="1600" dirty="0" smtClean="0">
                <a:cs typeface="Arial" charset="0"/>
                <a:sym typeface="Symbol" charset="0"/>
              </a:rPr>
              <a:t>The same is true for the </a:t>
            </a:r>
            <a:r>
              <a:rPr lang="en-US" sz="1600" b="1" dirty="0" smtClean="0">
                <a:cs typeface="Arial" charset="0"/>
                <a:sym typeface="Symbol" charset="0"/>
              </a:rPr>
              <a:t>cathode Q.E. distribution </a:t>
            </a:r>
            <a:r>
              <a:rPr lang="en-US" sz="1600" dirty="0" smtClean="0">
                <a:cs typeface="Arial" charset="0"/>
                <a:sym typeface="Symbol" charset="0"/>
              </a:rPr>
              <a:t>of the cathode since the emission profile is the product of this and the laser distribution.  </a:t>
            </a:r>
            <a:endParaRPr lang="en-US" sz="1600" dirty="0">
              <a:cs typeface="Arial" charset="0"/>
              <a:sym typeface="Symbol" charset="0"/>
            </a:endParaRPr>
          </a:p>
        </p:txBody>
      </p:sp>
      <p:pic>
        <p:nvPicPr>
          <p:cNvPr id="11" name="Picture 8" descr="Fig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209800" cy="210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LS2012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</a:rPr>
              <a:t>2-pass viewers</a:t>
            </a:r>
          </a:p>
        </p:txBody>
      </p:sp>
      <p:pic>
        <p:nvPicPr>
          <p:cNvPr id="18435" name="Picture 2" descr="1F04 view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657600" cy="262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572000" y="838200"/>
            <a:ext cx="449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There </a:t>
            </a:r>
            <a:r>
              <a:rPr lang="en-US" sz="1600" dirty="0"/>
              <a:t>are two beams in the LINAC</a:t>
            </a:r>
            <a:endParaRPr lang="en-US" sz="1600" dirty="0" smtClean="0"/>
          </a:p>
          <a:p>
            <a:pPr marL="342900" indent="-342900" eaLnBrk="1" hangingPunct="1"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When trying to measure </a:t>
            </a:r>
            <a:r>
              <a:rPr lang="en-US" sz="1600" dirty="0" smtClean="0">
                <a:solidFill>
                  <a:srgbClr val="0000FF"/>
                </a:solidFill>
              </a:rPr>
              <a:t>decelerated </a:t>
            </a:r>
            <a:r>
              <a:rPr lang="en-US" sz="1600" dirty="0" smtClean="0"/>
              <a:t>beam with a </a:t>
            </a:r>
            <a:r>
              <a:rPr lang="en-US" sz="1600" dirty="0"/>
              <a:t>viewer the </a:t>
            </a:r>
            <a:r>
              <a:rPr lang="en-US" sz="1600" dirty="0" smtClean="0">
                <a:solidFill>
                  <a:srgbClr val="FF0000"/>
                </a:solidFill>
              </a:rPr>
              <a:t>accelerated </a:t>
            </a:r>
            <a:r>
              <a:rPr lang="en-US" sz="1600" dirty="0" smtClean="0"/>
              <a:t>one gets also intercepted</a:t>
            </a:r>
          </a:p>
          <a:p>
            <a:pPr marL="342900" indent="-342900" eaLnBrk="1" hangingPunct="1"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Ultimately need </a:t>
            </a:r>
            <a:r>
              <a:rPr lang="en-US" sz="1600" dirty="0"/>
              <a:t>non intercepting </a:t>
            </a:r>
            <a:r>
              <a:rPr lang="en-US" sz="1600" dirty="0" smtClean="0"/>
              <a:t>technique</a:t>
            </a:r>
          </a:p>
          <a:p>
            <a:pPr marL="342900" indent="-342900" eaLnBrk="1" hangingPunct="1"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JLab </a:t>
            </a:r>
            <a:r>
              <a:rPr lang="en-US" sz="1600" dirty="0"/>
              <a:t>FEL uses OTR viewers with 5 mm hole (first beam goes in to the hole</a:t>
            </a:r>
            <a:r>
              <a:rPr lang="en-US" sz="1600" dirty="0" smtClean="0"/>
              <a:t>)</a:t>
            </a:r>
          </a:p>
          <a:p>
            <a:pPr marL="342900" indent="-342900" eaLnBrk="1" hangingPunct="1"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Difficult to make very thin and flat viewer with the hole</a:t>
            </a:r>
          </a:p>
          <a:p>
            <a:pPr marL="342900" indent="-342900" eaLnBrk="1" hangingPunct="1"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44</a:t>
            </a:r>
            <a:r>
              <a:rPr lang="en-US" sz="1600" dirty="0"/>
              <a:t>% transparent mesh 5 micron thin</a:t>
            </a:r>
            <a:endParaRPr lang="en-US" sz="1600" dirty="0" smtClean="0"/>
          </a:p>
          <a:p>
            <a:pPr marL="342900" indent="-342900" eaLnBrk="1" hangingPunct="1"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SRF </a:t>
            </a:r>
            <a:r>
              <a:rPr lang="en-US" sz="1600" dirty="0"/>
              <a:t>cavities see the radiation due </a:t>
            </a:r>
            <a:r>
              <a:rPr lang="en-US" sz="1600" dirty="0" smtClean="0"/>
              <a:t>to the </a:t>
            </a:r>
            <a:r>
              <a:rPr lang="en-US" sz="1600" dirty="0"/>
              <a:t>intercepted beam </a:t>
            </a:r>
            <a:r>
              <a:rPr lang="en-US" sz="1600" i="1" dirty="0" smtClean="0"/>
              <a:t>(and “does not like it”)</a:t>
            </a:r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81000" y="3014663"/>
            <a:ext cx="2909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rgbClr val="FFFFFF"/>
                </a:solidFill>
              </a:rPr>
              <a:t>JLab FEL LINAC OTR viewer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3940076"/>
            <a:ext cx="4343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Clr>
                <a:srgbClr val="FF0000"/>
              </a:buClr>
              <a:buFont typeface="Wingdings" charset="0"/>
              <a:buChar char="²"/>
            </a:pPr>
            <a:r>
              <a:rPr lang="en-US" sz="1600" dirty="0" smtClean="0"/>
              <a:t>With </a:t>
            </a:r>
            <a:r>
              <a:rPr lang="en-US" sz="1600" dirty="0"/>
              <a:t>the ultra bright beam OTR might be</a:t>
            </a:r>
            <a:r>
              <a:rPr lang="en-US" sz="1600" dirty="0" smtClean="0"/>
              <a:t> useless </a:t>
            </a:r>
            <a:r>
              <a:rPr lang="en-US" sz="1600" i="1" dirty="0" smtClean="0"/>
              <a:t>(OTR becomes COTR)</a:t>
            </a:r>
            <a:r>
              <a:rPr lang="en-US" sz="1600" dirty="0" smtClean="0"/>
              <a:t> </a:t>
            </a:r>
          </a:p>
          <a:p>
            <a:pPr marL="342900" indent="-342900" eaLnBrk="1" hangingPunct="1">
              <a:buClr>
                <a:srgbClr val="FF0000"/>
              </a:buClr>
              <a:buFont typeface="Wingdings" charset="0"/>
              <a:buChar char="²"/>
            </a:pPr>
            <a:r>
              <a:rPr lang="en-US" sz="1600" dirty="0" smtClean="0"/>
              <a:t>Wire scanners is a solution </a:t>
            </a:r>
            <a:r>
              <a:rPr lang="en-US" sz="1600" i="1" dirty="0" smtClean="0"/>
              <a:t>(no 2D distribution measured) difficult near LINAC </a:t>
            </a:r>
            <a:endParaRPr lang="en-US" sz="1600" dirty="0" smtClean="0"/>
          </a:p>
          <a:p>
            <a:pPr marL="342900" indent="-342900" eaLnBrk="1" hangingPunct="1">
              <a:buClr>
                <a:srgbClr val="FF0000"/>
              </a:buClr>
              <a:buFont typeface="Wingdings" charset="0"/>
              <a:buChar char="²"/>
            </a:pPr>
            <a:r>
              <a:rPr lang="en-US" sz="1600" dirty="0" smtClean="0"/>
              <a:t>If </a:t>
            </a:r>
            <a:r>
              <a:rPr lang="en-US" sz="1600" dirty="0"/>
              <a:t>the scanner measures radiation created by the wire, must take care of the background.</a:t>
            </a:r>
            <a:endParaRPr lang="en-US" sz="1600" dirty="0" smtClean="0"/>
          </a:p>
          <a:p>
            <a:pPr marL="342900" indent="-342900" eaLnBrk="1" hangingPunct="1">
              <a:buClr>
                <a:srgbClr val="FF0000"/>
              </a:buClr>
              <a:buFont typeface="Wingdings" charset="0"/>
              <a:buChar char="²"/>
            </a:pPr>
            <a:r>
              <a:rPr lang="en-US" sz="1600" dirty="0" smtClean="0"/>
              <a:t>Need cheap Laser </a:t>
            </a:r>
            <a:r>
              <a:rPr lang="en-US" sz="1600" dirty="0"/>
              <a:t>W</a:t>
            </a:r>
            <a:r>
              <a:rPr lang="en-US" sz="1600" dirty="0" smtClean="0"/>
              <a:t>ire scanner (take advantage of the high rep. rate i.e. &lt;J&gt;)</a:t>
            </a:r>
          </a:p>
        </p:txBody>
      </p:sp>
      <p:pic>
        <p:nvPicPr>
          <p:cNvPr id="8" name="Picture 7" descr="DSC029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LS2012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</a:rPr>
              <a:t>2-pass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BPM</a:t>
            </a:r>
            <a:endParaRPr lang="en-US" sz="3200" dirty="0">
              <a:latin typeface="Arial" charset="0"/>
              <a:ea typeface="ＭＳ Ｐゴシック" charset="0"/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57200" y="4048542"/>
            <a:ext cx="8229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 There are a few ideas in work now; Both time domain and frequency domain </a:t>
            </a:r>
          </a:p>
          <a:p>
            <a:pPr eaLnBrk="1" hangingPunct="1">
              <a:spcAft>
                <a:spcPts val="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 Solution can be </a:t>
            </a:r>
            <a:r>
              <a:rPr lang="en-US" sz="1600" dirty="0"/>
              <a:t>very different for different </a:t>
            </a:r>
            <a:r>
              <a:rPr lang="en-US" sz="1600" dirty="0" smtClean="0"/>
              <a:t>machines</a:t>
            </a:r>
          </a:p>
          <a:p>
            <a:pPr marL="225425" eaLnBrk="1" hangingPunct="1">
              <a:spcAft>
                <a:spcPts val="0"/>
              </a:spcAft>
              <a:buClr>
                <a:srgbClr val="0000FF"/>
              </a:buClr>
              <a:buFont typeface="Lucida Grande"/>
              <a:buChar char="-"/>
            </a:pPr>
            <a:r>
              <a:rPr lang="en-US" sz="1600" dirty="0" smtClean="0"/>
              <a:t> </a:t>
            </a:r>
            <a:r>
              <a:rPr lang="en-US" sz="1600" dirty="0"/>
              <a:t>long recirculation time vs. short</a:t>
            </a:r>
            <a:r>
              <a:rPr lang="en-US" sz="1600" dirty="0" smtClean="0"/>
              <a:t>;</a:t>
            </a:r>
          </a:p>
          <a:p>
            <a:pPr marL="225425" eaLnBrk="1" hangingPunct="1">
              <a:spcAft>
                <a:spcPts val="600"/>
              </a:spcAft>
              <a:buClr>
                <a:srgbClr val="0000FF"/>
              </a:buClr>
              <a:buFont typeface="Lucida Grande"/>
              <a:buChar char="-"/>
            </a:pPr>
            <a:r>
              <a:rPr lang="en-US" sz="1600" dirty="0" smtClean="0"/>
              <a:t> </a:t>
            </a:r>
            <a:r>
              <a:rPr lang="en-US" sz="1600" dirty="0"/>
              <a:t>every bucket filled vs. </a:t>
            </a:r>
            <a:r>
              <a:rPr lang="en-US" sz="1600" dirty="0" smtClean="0"/>
              <a:t>not</a:t>
            </a: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Font typeface="Wingdings" charset="0"/>
              <a:buChar char="²"/>
            </a:pPr>
            <a:r>
              <a:rPr lang="en-US" sz="1600" dirty="0"/>
              <a:t> The phase difference is not always 180 deg, especially when tuning </a:t>
            </a:r>
            <a:r>
              <a:rPr lang="en-US" sz="1600" dirty="0" smtClean="0"/>
              <a:t>machine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</a:pPr>
            <a:r>
              <a:rPr lang="en-US" sz="1600" dirty="0" smtClean="0"/>
              <a:t>    this is some what a problem for both time domain and frequency domain 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charset="0"/>
              <a:buChar char="²"/>
            </a:pPr>
            <a:r>
              <a:rPr lang="en-US" sz="1600" dirty="0" smtClean="0"/>
              <a:t> Time </a:t>
            </a:r>
            <a:r>
              <a:rPr lang="en-US" sz="1600" dirty="0"/>
              <a:t>domain </a:t>
            </a:r>
            <a:r>
              <a:rPr lang="en-US" sz="1600" dirty="0" smtClean="0"/>
              <a:t>approach requires very-very-very carefully built pickups (no ringing) 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4572000" y="933450"/>
            <a:ext cx="432842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Motivation:</a:t>
            </a:r>
          </a:p>
          <a:p>
            <a:pPr eaLnBrk="1" hangingPunct="1">
              <a:buClr>
                <a:srgbClr val="0000FF"/>
              </a:buClr>
              <a:buFont typeface="Wingdings" charset="0"/>
              <a:buChar char="v"/>
            </a:pPr>
            <a:r>
              <a:rPr lang="en-US" sz="1600" dirty="0" smtClean="0"/>
              <a:t> For </a:t>
            </a:r>
            <a:r>
              <a:rPr lang="en-US" sz="1600" dirty="0"/>
              <a:t>differential orbit measurements</a:t>
            </a:r>
          </a:p>
          <a:p>
            <a:pPr eaLnBrk="1" hangingPunct="1">
              <a:buClr>
                <a:srgbClr val="FF0000"/>
              </a:buClr>
            </a:pPr>
            <a:r>
              <a:rPr lang="en-US" sz="1600" dirty="0"/>
              <a:t>   </a:t>
            </a:r>
            <a:r>
              <a:rPr lang="en-US" sz="1600" dirty="0" smtClean="0"/>
              <a:t> with </a:t>
            </a:r>
            <a:r>
              <a:rPr lang="en-US" sz="1600" dirty="0"/>
              <a:t>both</a:t>
            </a:r>
            <a:r>
              <a:rPr lang="en-US" sz="1600" dirty="0" smtClean="0"/>
              <a:t> beams </a:t>
            </a:r>
            <a:r>
              <a:rPr lang="en-US" sz="1600" dirty="0"/>
              <a:t>in the </a:t>
            </a:r>
            <a:r>
              <a:rPr lang="en-US" sz="1600" dirty="0" smtClean="0"/>
              <a:t>LINAC</a:t>
            </a:r>
          </a:p>
          <a:p>
            <a:pPr eaLnBrk="1" hangingPunct="1">
              <a:buClr>
                <a:srgbClr val="FF0000"/>
              </a:buClr>
            </a:pPr>
            <a:endParaRPr lang="en-US" sz="1600" dirty="0" smtClean="0"/>
          </a:p>
          <a:p>
            <a:pPr eaLnBrk="1" hangingPunct="1">
              <a:buClr>
                <a:srgbClr val="0000FF"/>
              </a:buClr>
              <a:buFont typeface="Wingdings" charset="0"/>
              <a:buChar char="v"/>
            </a:pPr>
            <a:r>
              <a:rPr lang="en-US" sz="1600" dirty="0" smtClean="0"/>
              <a:t> </a:t>
            </a:r>
            <a:r>
              <a:rPr lang="en-US" sz="1600" dirty="0"/>
              <a:t>The decelerating beam gets adiabatically</a:t>
            </a:r>
          </a:p>
          <a:p>
            <a:pPr eaLnBrk="1" hangingPunct="1">
              <a:buClr>
                <a:srgbClr val="FF0000"/>
              </a:buClr>
            </a:pPr>
            <a:r>
              <a:rPr lang="en-US" sz="1600" dirty="0"/>
              <a:t>    </a:t>
            </a:r>
            <a:r>
              <a:rPr lang="en-US" sz="1600" dirty="0" smtClean="0"/>
              <a:t> “anti</a:t>
            </a:r>
            <a:r>
              <a:rPr lang="en-US" sz="1600" dirty="0"/>
              <a:t>-</a:t>
            </a:r>
            <a:r>
              <a:rPr lang="en-US" sz="1600" dirty="0" smtClean="0"/>
              <a:t>dumped” </a:t>
            </a:r>
            <a:r>
              <a:rPr lang="en-US" sz="1600" dirty="0"/>
              <a:t>– small errors corrections in</a:t>
            </a:r>
          </a:p>
          <a:p>
            <a:pPr eaLnBrk="1" hangingPunct="1">
              <a:buClr>
                <a:srgbClr val="FF0000"/>
              </a:buClr>
            </a:pPr>
            <a:r>
              <a:rPr lang="en-US" sz="1600" dirty="0"/>
              <a:t>     the beginning leads to big orbit change at</a:t>
            </a:r>
          </a:p>
          <a:p>
            <a:pPr eaLnBrk="1" hangingPunct="1">
              <a:buClr>
                <a:srgbClr val="FF0000"/>
              </a:buClr>
            </a:pPr>
            <a:r>
              <a:rPr lang="en-US" sz="1600" dirty="0"/>
              <a:t>     the end</a:t>
            </a:r>
          </a:p>
          <a:p>
            <a:pPr eaLnBrk="1" hangingPunct="1">
              <a:buClr>
                <a:srgbClr val="FF0000"/>
              </a:buClr>
            </a:pPr>
            <a:endParaRPr lang="en-US" sz="1600" dirty="0"/>
          </a:p>
          <a:p>
            <a:pPr eaLnBrk="1" hangingPunct="1">
              <a:buClr>
                <a:srgbClr val="0000FF"/>
              </a:buClr>
              <a:buFont typeface="Wingdings" charset="0"/>
              <a:buChar char="v"/>
            </a:pPr>
            <a:r>
              <a:rPr lang="en-US" sz="1600" dirty="0"/>
              <a:t> Orbit stabilization and feedback    </a:t>
            </a:r>
          </a:p>
        </p:txBody>
      </p:sp>
      <p:pic>
        <p:nvPicPr>
          <p:cNvPr id="8" name="Picture 7" descr="FLS2012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64214"/>
            <a:ext cx="1295400" cy="247436"/>
          </a:xfrm>
          <a:prstGeom prst="rect">
            <a:avLst/>
          </a:prstGeom>
        </p:spPr>
      </p:pic>
      <p:pic>
        <p:nvPicPr>
          <p:cNvPr id="9" name="Picture 8" descr="110510_1013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4241800" cy="3181350"/>
          </a:xfrm>
          <a:prstGeom prst="rect">
            <a:avLst/>
          </a:prstGeom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28600" y="990600"/>
            <a:ext cx="1600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 dirty="0" err="1">
                <a:solidFill>
                  <a:srgbClr val="FFFF00"/>
                </a:solidFill>
              </a:rPr>
              <a:t>Stripline</a:t>
            </a:r>
            <a:r>
              <a:rPr lang="en-US" sz="1200" i="1" dirty="0">
                <a:solidFill>
                  <a:srgbClr val="FFFF00"/>
                </a:solidFill>
              </a:rPr>
              <a:t> BPM </a:t>
            </a:r>
            <a:r>
              <a:rPr lang="en-US" sz="1200" i="1" dirty="0" smtClean="0">
                <a:solidFill>
                  <a:srgbClr val="FFFF00"/>
                </a:solidFill>
              </a:rPr>
              <a:t>signal</a:t>
            </a:r>
            <a:endParaRPr lang="en-US" sz="12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JLab_PowerPoint3.pot</Template>
  <TotalTime>11689</TotalTime>
  <Words>1861</Words>
  <Application>Microsoft Office PowerPoint</Application>
  <PresentationFormat>On-screen Show (4:3)</PresentationFormat>
  <Paragraphs>237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JLab_PowerPoint3</vt:lpstr>
      <vt:lpstr>Beam Diagnostic  Needs and Challenges of some Future Light Sources</vt:lpstr>
      <vt:lpstr>Energy Recovery LINACs</vt:lpstr>
      <vt:lpstr>Drive Laser “ghost” pulses</vt:lpstr>
      <vt:lpstr>Slide 4</vt:lpstr>
      <vt:lpstr>Slide 5</vt:lpstr>
      <vt:lpstr>Slide 6</vt:lpstr>
      <vt:lpstr>Injector: Drive Laser and Cathode Diagnostics</vt:lpstr>
      <vt:lpstr>2-pass viewers</vt:lpstr>
      <vt:lpstr>2-pass BPM</vt:lpstr>
      <vt:lpstr>On LINAC non Gaussian beams</vt:lpstr>
      <vt:lpstr>Large dynamic range measurements</vt:lpstr>
      <vt:lpstr>Single Pass FELs</vt:lpstr>
      <vt:lpstr>Slide 13</vt:lpstr>
      <vt:lpstr>COTR </vt:lpstr>
      <vt:lpstr>Another problem with OTR</vt:lpstr>
      <vt:lpstr>Bunch Length Measurements </vt:lpstr>
      <vt:lpstr>JLab FEL bunch compression diagnostics</vt:lpstr>
      <vt:lpstr>Storage Rings</vt:lpstr>
      <vt:lpstr>Transverse Beam Stability</vt:lpstr>
      <vt:lpstr>Transverse Beam Size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Pavel Evtushenko</dc:creator>
  <cp:lastModifiedBy>confacct</cp:lastModifiedBy>
  <cp:revision>97</cp:revision>
  <dcterms:created xsi:type="dcterms:W3CDTF">2012-03-05T01:45:23Z</dcterms:created>
  <dcterms:modified xsi:type="dcterms:W3CDTF">2012-03-07T12:52:08Z</dcterms:modified>
</cp:coreProperties>
</file>