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71" r:id="rId2"/>
    <p:sldId id="900" r:id="rId3"/>
    <p:sldId id="810" r:id="rId4"/>
    <p:sldId id="811" r:id="rId5"/>
    <p:sldId id="858" r:id="rId6"/>
    <p:sldId id="877" r:id="rId7"/>
    <p:sldId id="868" r:id="rId8"/>
    <p:sldId id="869" r:id="rId9"/>
    <p:sldId id="870" r:id="rId10"/>
    <p:sldId id="871" r:id="rId11"/>
    <p:sldId id="872" r:id="rId12"/>
    <p:sldId id="873" r:id="rId13"/>
    <p:sldId id="874" r:id="rId14"/>
    <p:sldId id="875" r:id="rId15"/>
    <p:sldId id="876" r:id="rId16"/>
    <p:sldId id="883" r:id="rId17"/>
    <p:sldId id="884" r:id="rId18"/>
    <p:sldId id="885" r:id="rId19"/>
    <p:sldId id="881" r:id="rId20"/>
    <p:sldId id="886" r:id="rId21"/>
    <p:sldId id="898" r:id="rId22"/>
    <p:sldId id="887" r:id="rId23"/>
    <p:sldId id="888" r:id="rId24"/>
    <p:sldId id="889" r:id="rId25"/>
    <p:sldId id="890" r:id="rId26"/>
    <p:sldId id="891" r:id="rId27"/>
    <p:sldId id="892" r:id="rId28"/>
    <p:sldId id="893" r:id="rId29"/>
    <p:sldId id="894" r:id="rId30"/>
    <p:sldId id="895" r:id="rId31"/>
    <p:sldId id="866" r:id="rId32"/>
    <p:sldId id="867" r:id="rId33"/>
    <p:sldId id="896" r:id="rId34"/>
    <p:sldId id="899" r:id="rId35"/>
    <p:sldId id="880" r:id="rId36"/>
    <p:sldId id="903" r:id="rId37"/>
    <p:sldId id="901" r:id="rId38"/>
    <p:sldId id="902" r:id="rId39"/>
  </p:sldIdLst>
  <p:sldSz cx="9144000" cy="6858000" type="screen4x3"/>
  <p:notesSz cx="7315200" cy="9601200"/>
  <p:custDataLst>
    <p:tags r:id="rId4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3300"/>
    <a:srgbClr val="990000"/>
    <a:srgbClr val="CCECFF"/>
    <a:srgbClr val="FF3300"/>
    <a:srgbClr val="FF7C80"/>
    <a:srgbClr val="FF99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94595" autoAdjust="0"/>
  </p:normalViewPr>
  <p:slideViewPr>
    <p:cSldViewPr snapToGrid="0">
      <p:cViewPr varScale="1">
        <p:scale>
          <a:sx n="65" d="100"/>
          <a:sy n="65" d="100"/>
        </p:scale>
        <p:origin x="-210" y="-102"/>
      </p:cViewPr>
      <p:guideLst>
        <p:guide orient="horz" pos="1570"/>
        <p:guide pos="2465"/>
      </p:guideLst>
    </p:cSldViewPr>
  </p:slideViewPr>
  <p:outlineViewPr>
    <p:cViewPr>
      <p:scale>
        <a:sx n="25" d="100"/>
        <a:sy n="25" d="100"/>
      </p:scale>
      <p:origin x="0" y="4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00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42413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fld id="{B80AFB0B-00C0-4EF2-9DCA-7FB5F6E8D3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0725"/>
            <a:ext cx="4795837" cy="359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1860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fld id="{657D7632-F235-4733-9880-F563E92E63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BC29D-8563-467E-9F5D-216165AEC6B1}" type="slidenum">
              <a:rPr lang="en-US"/>
              <a:pPr/>
              <a:t>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de-DE" dirty="0" smtClean="0">
                <a:ea typeface="ＭＳ Ｐゴシック" charset="0"/>
                <a:cs typeface="ＭＳ Ｐゴシック" charset="0"/>
              </a:rPr>
              <a:t>IHEP = Institute of High Energy Physics in China</a:t>
            </a:r>
            <a:endParaRPr lang="de-DE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3C0A42A-0DB8-904E-8208-01AB935BEF57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9013" cy="3598863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CA5C90-8C51-D14D-9D02-08E0805970E0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800600" cy="36004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57A8FF-6E42-824F-A939-99F640088AC9}" type="slidenum">
              <a:rPr lang="en-US" sz="1300"/>
              <a:pPr/>
              <a:t>18</a:t>
            </a:fld>
            <a:endParaRPr lang="en-US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point out cavity!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6457" indent="-298637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9454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7236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5018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2800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0582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8364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6146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51AC71F-0622-4747-BA8F-4AED9E51A060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842" indent="-180842">
              <a:buFontTx/>
              <a:buChar char="•"/>
            </a:pP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optimization used an unconstrained downhill simplex search method.</a:t>
            </a:r>
          </a:p>
          <a:p>
            <a:pPr marL="180842" indent="-180842">
              <a:buFontTx/>
              <a:buChar char="•"/>
            </a:pP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the simultaneous mini-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mization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of n-HOMs was treated as the analytic problem of minimizing the worst HOM, under the non-analytic con-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straint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that each BBU parameter of all other dipole modes in the spectrum be less than the maximal BBU parameter of all the modes ≡ M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6457" indent="-298637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9454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7236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5018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2800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0582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8364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6146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8DF4059-9D24-4177-843A-BDEC34A544E2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Point out grad student Nick Valles!!!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6457" indent="-298637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9454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7236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5018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2800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0582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8364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6146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FF223FC-0BCC-4B10-B8ED-331E0B954342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Point out grad student Sam Posen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6457" indent="-298637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9454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7236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5018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2800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0582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8364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6146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46AFD62-3DD0-466A-AF7C-E1C292810245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Mention CMM!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6457" indent="-298637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9454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7236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50189" indent="-238910" defTabSz="96227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2800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0582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8364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61468" indent="-238910" defTabSz="9622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6C6EE09-BB72-431D-8737-94C5126A5EDC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76FDC4-90C0-D54D-8202-A5A4BF30B49D}" type="slidenum">
              <a:rPr lang="en-US" sz="1300"/>
              <a:pPr/>
              <a:t>34</a:t>
            </a:fld>
            <a:endParaRPr 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8006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CF0DF9B-9B5B-2D49-93DA-D904FFC5AD1C}" type="slidenum">
              <a:rPr lang="en-US" sz="1300"/>
              <a:pPr/>
              <a:t>38</a:t>
            </a:fld>
            <a:endParaRPr lang="en-US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9013" cy="359886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de-DE" dirty="0" smtClean="0">
                <a:ea typeface="ＭＳ Ｐゴシック" charset="0"/>
                <a:cs typeface="ＭＳ Ｐゴシック" charset="0"/>
              </a:rPr>
              <a:t>BAPS = Beijing Advanced</a:t>
            </a:r>
            <a:r>
              <a:rPr lang="de-DE" baseline="0" dirty="0" smtClean="0">
                <a:ea typeface="ＭＳ Ｐゴシック" charset="0"/>
                <a:cs typeface="ＭＳ Ｐゴシック" charset="0"/>
              </a:rPr>
              <a:t> Photon Source</a:t>
            </a:r>
            <a:endParaRPr lang="de-DE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8749D-91DC-4C1C-B476-812505D4C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E06596-6730-48C0-9C44-B84D70F4A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06B8B-6744-4783-B0B2-0F6E92CC1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75D553-821E-4E78-8F90-2A713ABB3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369A68-9FA4-41A5-95F4-9BB95E6C6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0E85AA-85DC-4AAD-847E-D87734631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EB0728-02F3-429C-B96F-D8541AB752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C377E2-A7DA-4E07-96EE-2DC5DCF2B5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B8686A-6E37-43AF-A727-3EF5A43A4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A550A4-84EA-444D-8ECA-F0B1735FB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A8B65E-943F-48E2-BFE5-F245600387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AutoShape 45"/>
          <p:cNvSpPr>
            <a:spLocks noChangeArrowheads="1"/>
          </p:cNvSpPr>
          <p:nvPr userDrawn="1"/>
        </p:nvSpPr>
        <p:spPr bwMode="auto">
          <a:xfrm>
            <a:off x="139700" y="146050"/>
            <a:ext cx="8866188" cy="6497638"/>
          </a:xfrm>
          <a:prstGeom prst="roundRect">
            <a:avLst>
              <a:gd name="adj" fmla="val 120"/>
            </a:avLst>
          </a:prstGeom>
          <a:noFill/>
          <a:ln w="3175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Text Box 46"/>
          <p:cNvSpPr txBox="1">
            <a:spLocks noChangeArrowheads="1"/>
          </p:cNvSpPr>
          <p:nvPr userDrawn="1"/>
        </p:nvSpPr>
        <p:spPr bwMode="auto">
          <a:xfrm>
            <a:off x="269875" y="6208713"/>
            <a:ext cx="269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en-US" sz="600">
              <a:latin typeface="Times New Roman" pitchFamily="18" charset="0"/>
            </a:endParaRPr>
          </a:p>
        </p:txBody>
      </p:sp>
      <p:sp>
        <p:nvSpPr>
          <p:cNvPr id="1071" name="Text Box 47"/>
          <p:cNvSpPr txBox="1">
            <a:spLocks noChangeArrowheads="1"/>
          </p:cNvSpPr>
          <p:nvPr userDrawn="1"/>
        </p:nvSpPr>
        <p:spPr bwMode="auto">
          <a:xfrm>
            <a:off x="5260623" y="6623050"/>
            <a:ext cx="3883378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aseline="0" dirty="0" smtClean="0">
                <a:latin typeface="Times New Roman" pitchFamily="18" charset="0"/>
              </a:rPr>
              <a:t>I.V. </a:t>
            </a:r>
            <a:r>
              <a:rPr lang="en-US" sz="800" baseline="0" dirty="0" err="1" smtClean="0">
                <a:latin typeface="Times New Roman" pitchFamily="18" charset="0"/>
              </a:rPr>
              <a:t>Bazarov</a:t>
            </a:r>
            <a:r>
              <a:rPr lang="en-US" sz="800" baseline="0" dirty="0" smtClean="0">
                <a:latin typeface="Times New Roman" pitchFamily="18" charset="0"/>
              </a:rPr>
              <a:t>, Overview of ERL R&amp;D Towards Coherent X-ray Source,  March 6, 2012</a:t>
            </a:r>
            <a:endParaRPr lang="en-US" sz="800" dirty="0">
              <a:latin typeface="Times New Roman" pitchFamily="18" charset="0"/>
            </a:endParaRPr>
          </a:p>
        </p:txBody>
      </p:sp>
      <p:pic>
        <p:nvPicPr>
          <p:cNvPr id="1072" name="Picture 48" descr="nsf4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3225" y="247650"/>
            <a:ext cx="534988" cy="534988"/>
          </a:xfrm>
          <a:prstGeom prst="rect">
            <a:avLst/>
          </a:prstGeom>
          <a:noFill/>
        </p:spPr>
      </p:pic>
      <p:sp>
        <p:nvSpPr>
          <p:cNvPr id="1073" name="Line 49"/>
          <p:cNvSpPr>
            <a:spLocks noChangeShapeType="1"/>
          </p:cNvSpPr>
          <p:nvPr userDrawn="1"/>
        </p:nvSpPr>
        <p:spPr bwMode="auto">
          <a:xfrm>
            <a:off x="1609725" y="1250950"/>
            <a:ext cx="5761038" cy="0"/>
          </a:xfrm>
          <a:prstGeom prst="line">
            <a:avLst/>
          </a:prstGeom>
          <a:noFill/>
          <a:ln w="1270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Text Box 50"/>
          <p:cNvSpPr txBox="1">
            <a:spLocks noChangeArrowheads="1"/>
          </p:cNvSpPr>
          <p:nvPr userDrawn="1"/>
        </p:nvSpPr>
        <p:spPr bwMode="auto">
          <a:xfrm>
            <a:off x="7631113" y="717550"/>
            <a:ext cx="1370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CLASSE</a:t>
            </a:r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2188" y="6408738"/>
            <a:ext cx="37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Times New Roman" pitchFamily="18" charset="0"/>
              </a:defRPr>
            </a:lvl1pPr>
          </a:lstStyle>
          <a:p>
            <a:fld id="{1A4C44AB-743A-4CB1-BF41-59746206A598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1082" name="Group 58"/>
          <p:cNvGrpSpPr>
            <a:grpSpLocks/>
          </p:cNvGrpSpPr>
          <p:nvPr userDrawn="1"/>
        </p:nvGrpSpPr>
        <p:grpSpPr bwMode="auto">
          <a:xfrm>
            <a:off x="265113" y="6478588"/>
            <a:ext cx="1676401" cy="360362"/>
            <a:chOff x="836" y="3121"/>
            <a:chExt cx="1056" cy="227"/>
          </a:xfrm>
        </p:grpSpPr>
        <p:pic>
          <p:nvPicPr>
            <p:cNvPr id="1078" name="Picture 54" descr="Picture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36" y="3121"/>
              <a:ext cx="227" cy="227"/>
            </a:xfrm>
            <a:prstGeom prst="rect">
              <a:avLst/>
            </a:prstGeom>
            <a:noFill/>
          </p:spPr>
        </p:pic>
        <p:sp>
          <p:nvSpPr>
            <p:cNvPr id="1079" name="Text Box 55"/>
            <p:cNvSpPr txBox="1">
              <a:spLocks noChangeArrowheads="1"/>
            </p:cNvSpPr>
            <p:nvPr userDrawn="1"/>
          </p:nvSpPr>
          <p:spPr bwMode="auto">
            <a:xfrm>
              <a:off x="1062" y="3150"/>
              <a:ext cx="830" cy="1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tIns="18288" bIns="18288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000" b="1" dirty="0">
                  <a:solidFill>
                    <a:srgbClr val="CC3300"/>
                  </a:solidFill>
                </a:rPr>
                <a:t>Cornell University</a:t>
              </a:r>
            </a:p>
            <a:p>
              <a:pPr>
                <a:lnSpc>
                  <a:spcPct val="75000"/>
                </a:lnSpc>
              </a:pPr>
              <a:r>
                <a:rPr lang="en-US" sz="1000" b="1" dirty="0"/>
                <a:t>CHESS &amp; ERL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jpe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0.jpe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21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0.jpe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0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0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rl.chess.cornell.edu/papers/2000/ERLPub00_1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328EE-2267-4669-A0C8-DA4C37445A8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2819" name="Rectangle 131"/>
          <p:cNvSpPr>
            <a:spLocks noGrp="1" noChangeArrowheads="1"/>
          </p:cNvSpPr>
          <p:nvPr>
            <p:ph type="ctrTitle"/>
          </p:nvPr>
        </p:nvSpPr>
        <p:spPr bwMode="auto">
          <a:xfrm>
            <a:off x="417259" y="128842"/>
            <a:ext cx="7688262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Cornell Laboratory for Accelerator-based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ScienceS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Education (CLASSE) 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2820" name="Rectangle 132"/>
          <p:cNvSpPr>
            <a:spLocks noChangeArrowheads="1"/>
          </p:cNvSpPr>
          <p:nvPr/>
        </p:nvSpPr>
        <p:spPr bwMode="auto">
          <a:xfrm>
            <a:off x="1303401" y="770890"/>
            <a:ext cx="64182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ctr"/>
            <a:r>
              <a:rPr lang="en-US" sz="2800" b="1" dirty="0" smtClean="0"/>
              <a:t>Overview of ERL R&amp;D Towards Coherent X-ray Source</a:t>
            </a:r>
            <a:endParaRPr lang="en-US" sz="2800" b="1" dirty="0" smtClean="0">
              <a:cs typeface="Times New Roman" pitchFamily="18" charset="0"/>
            </a:endParaRPr>
          </a:p>
          <a:p>
            <a:pPr algn="ctr"/>
            <a:endParaRPr lang="en-US" sz="1000" dirty="0" smtClean="0">
              <a:cs typeface="Times New Roman" pitchFamily="18" charset="0"/>
            </a:endParaRPr>
          </a:p>
          <a:p>
            <a:pPr algn="ctr"/>
            <a:endParaRPr lang="en-US" sz="1000" dirty="0" smtClean="0">
              <a:cs typeface="Times New Roman" pitchFamily="18" charset="0"/>
            </a:endParaRPr>
          </a:p>
          <a:p>
            <a:pPr algn="ctr"/>
            <a:endParaRPr lang="en-US" sz="1000" dirty="0" smtClean="0">
              <a:cs typeface="Times New Roman" pitchFamily="18" charset="0"/>
            </a:endParaRPr>
          </a:p>
          <a:p>
            <a:pPr algn="ctr"/>
            <a:r>
              <a:rPr lang="en-US" b="1" dirty="0" smtClean="0">
                <a:cs typeface="Times New Roman" pitchFamily="18" charset="0"/>
              </a:rPr>
              <a:t>Ivan </a:t>
            </a:r>
            <a:r>
              <a:rPr lang="en-US" b="1" dirty="0" err="1" smtClean="0">
                <a:cs typeface="Times New Roman" pitchFamily="18" charset="0"/>
              </a:rPr>
              <a:t>Bazarov</a:t>
            </a:r>
            <a:endParaRPr lang="en-US" b="1" dirty="0" smtClean="0">
              <a:cs typeface="Times New Roman" pitchFamily="18" charset="0"/>
            </a:endParaRPr>
          </a:p>
          <a:p>
            <a:pPr algn="ctr"/>
            <a:endParaRPr lang="en-US" sz="1000" b="1" dirty="0" smtClean="0">
              <a:cs typeface="Times New Roman" pitchFamily="18" charset="0"/>
            </a:endParaRPr>
          </a:p>
          <a:p>
            <a:pPr algn="ctr"/>
            <a:r>
              <a:rPr lang="en-US" b="1" dirty="0" smtClean="0">
                <a:cs typeface="Times New Roman" pitchFamily="18" charset="0"/>
              </a:rPr>
              <a:t>Cornell University</a:t>
            </a:r>
            <a:endParaRPr lang="en-US" sz="1600" b="1" dirty="0"/>
          </a:p>
        </p:txBody>
      </p:sp>
      <p:sp>
        <p:nvSpPr>
          <p:cNvPr id="242876" name="AutoShape 188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878" name="AutoShape 190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870" name="Text Box 182"/>
          <p:cNvSpPr txBox="1">
            <a:spLocks noChangeArrowheads="1"/>
          </p:cNvSpPr>
          <p:nvPr/>
        </p:nvSpPr>
        <p:spPr bwMode="auto">
          <a:xfrm>
            <a:off x="3206496" y="6163057"/>
            <a:ext cx="2340864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ERL x-ray light source concept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8672" y="3157401"/>
            <a:ext cx="4168902" cy="297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Operations at JLAB, </a:t>
            </a:r>
            <a:r>
              <a:rPr lang="en-US" sz="2400" dirty="0" err="1">
                <a:latin typeface="Arial" charset="0"/>
              </a:rPr>
              <a:t>Daresbury</a:t>
            </a:r>
            <a:r>
              <a:rPr lang="en-US" sz="2400" dirty="0">
                <a:latin typeface="Arial" charset="0"/>
              </a:rPr>
              <a:t>, BINP</a:t>
            </a:r>
          </a:p>
          <a:p>
            <a:r>
              <a:rPr lang="en-US" sz="2400" dirty="0" smtClean="0">
                <a:latin typeface="Arial" charset="0"/>
              </a:rPr>
              <a:t>Designs at Cornell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520" y="2474975"/>
            <a:ext cx="3951197" cy="220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2260600"/>
            <a:ext cx="5088269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JLAB, </a:t>
            </a:r>
            <a:r>
              <a:rPr lang="en-US" sz="2400" dirty="0" err="1">
                <a:latin typeface="Arial" charset="0"/>
              </a:rPr>
              <a:t>Daresbury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BINP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Designs at Cornell, </a:t>
            </a:r>
            <a:r>
              <a:rPr lang="en-US" sz="2400" dirty="0" smtClean="0">
                <a:latin typeface="Arial" charset="0"/>
              </a:rPr>
              <a:t>KEK/JAEA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520" y="2474975"/>
            <a:ext cx="3951197" cy="220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2260600"/>
            <a:ext cx="5088269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4"/>
          <p:cNvGrpSpPr/>
          <p:nvPr/>
        </p:nvGrpSpPr>
        <p:grpSpPr>
          <a:xfrm>
            <a:off x="3217279" y="2640546"/>
            <a:ext cx="5722357" cy="2579154"/>
            <a:chOff x="102661" y="2640546"/>
            <a:chExt cx="8906403" cy="4014252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1" y="2640546"/>
              <a:ext cx="5976938" cy="4014252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8016349" y="4881569"/>
              <a:ext cx="171450" cy="2667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5157261" y="5097469"/>
              <a:ext cx="8794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0000"/>
                  </a:solidFill>
                </a:rPr>
                <a:t>7GeV</a:t>
              </a:r>
            </a:p>
            <a:p>
              <a:pPr eaLnBrk="1" hangingPunct="1"/>
              <a:r>
                <a:rPr lang="en-US" altLang="ja-JP" sz="1000">
                  <a:solidFill>
                    <a:srgbClr val="FF0000"/>
                  </a:solidFill>
                </a:rPr>
                <a:t>Double Acc</a:t>
              </a:r>
              <a:r>
                <a:rPr lang="en-US" altLang="ja-JP" sz="1200">
                  <a:solidFill>
                    <a:srgbClr val="FF0000"/>
                  </a:solidFill>
                </a:rPr>
                <a:t>.</a:t>
              </a:r>
              <a:endParaRPr lang="ja-JP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62" t="2708" r="2419" b="71570"/>
            <a:stretch>
              <a:fillRect/>
            </a:stretch>
          </p:blipFill>
          <p:spPr bwMode="auto">
            <a:xfrm>
              <a:off x="5955774" y="4448181"/>
              <a:ext cx="2060575" cy="99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5130274" y="5014919"/>
              <a:ext cx="890587" cy="9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正方形/長方形 44"/>
            <p:cNvSpPr/>
            <p:nvPr/>
          </p:nvSpPr>
          <p:spPr>
            <a:xfrm>
              <a:off x="6285974" y="4737106"/>
              <a:ext cx="2667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正方形/長方形 45"/>
            <p:cNvSpPr/>
            <p:nvPr/>
          </p:nvSpPr>
          <p:spPr>
            <a:xfrm>
              <a:off x="7017811" y="4737106"/>
              <a:ext cx="2000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AutoShape 15"/>
            <p:cNvSpPr>
              <a:spLocks noChangeArrowheads="1"/>
            </p:cNvSpPr>
            <p:nvPr/>
          </p:nvSpPr>
          <p:spPr bwMode="auto">
            <a:xfrm>
              <a:off x="102661" y="2875495"/>
              <a:ext cx="5934075" cy="371792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513824" y="5616580"/>
              <a:ext cx="1435100" cy="7185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3GeV ERL</a:t>
              </a:r>
            </a:p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First Stage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>
              <a:off x="5881161" y="4322769"/>
              <a:ext cx="2681288" cy="16240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6231999" y="5510219"/>
              <a:ext cx="2777065" cy="4311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0000FF"/>
                  </a:solidFill>
                </a:rPr>
                <a:t>XFEL-O Second Phase</a:t>
              </a:r>
              <a:endParaRPr lang="ja-JP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7" name="スライド番号プレースホルダ 19"/>
            <p:cNvSpPr txBox="1">
              <a:spLocks/>
            </p:cNvSpPr>
            <p:nvPr/>
          </p:nvSpPr>
          <p:spPr bwMode="auto">
            <a:xfrm>
              <a:off x="6417736" y="6051556"/>
              <a:ext cx="2133600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fld id="{17739270-F8D7-2B46-AF2F-1D5544134C5D}" type="slidenum">
                <a:rPr lang="ja-JP" altLang="en-US" smtClean="0">
                  <a:solidFill>
                    <a:srgbClr val="898989"/>
                  </a:solidFill>
                  <a:latin typeface="Calibri" charset="0"/>
                </a:rPr>
                <a:pPr eaLnBrk="1" hangingPunct="1"/>
                <a:t>11</a:t>
              </a:fld>
              <a:endParaRPr lang="en-US" altLang="ja-JP">
                <a:solidFill>
                  <a:srgbClr val="898989"/>
                </a:solidFill>
                <a:latin typeface="Calibri" charset="0"/>
              </a:endParaRPr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JLAB, </a:t>
            </a:r>
            <a:r>
              <a:rPr lang="en-US" sz="2400" dirty="0" err="1">
                <a:latin typeface="Arial" charset="0"/>
              </a:rPr>
              <a:t>Daresbury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BINP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Designs at Cornell, KEK/</a:t>
            </a:r>
            <a:r>
              <a:rPr lang="en-US" sz="2400" dirty="0" smtClean="0">
                <a:latin typeface="Arial" charset="0"/>
              </a:rPr>
              <a:t>JAEA, BAPS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2260600"/>
            <a:ext cx="5088269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4"/>
          <p:cNvGrpSpPr/>
          <p:nvPr/>
        </p:nvGrpSpPr>
        <p:grpSpPr>
          <a:xfrm>
            <a:off x="3217279" y="2640546"/>
            <a:ext cx="5722357" cy="2579154"/>
            <a:chOff x="102661" y="2640546"/>
            <a:chExt cx="8906403" cy="4014252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1" y="2640546"/>
              <a:ext cx="5976938" cy="4014252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8016349" y="4881569"/>
              <a:ext cx="171450" cy="2667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5157261" y="5097469"/>
              <a:ext cx="8794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0000"/>
                  </a:solidFill>
                </a:rPr>
                <a:t>7GeV</a:t>
              </a:r>
            </a:p>
            <a:p>
              <a:pPr eaLnBrk="1" hangingPunct="1"/>
              <a:r>
                <a:rPr lang="en-US" altLang="ja-JP" sz="1000">
                  <a:solidFill>
                    <a:srgbClr val="FF0000"/>
                  </a:solidFill>
                </a:rPr>
                <a:t>Double Acc</a:t>
              </a:r>
              <a:r>
                <a:rPr lang="en-US" altLang="ja-JP" sz="1200">
                  <a:solidFill>
                    <a:srgbClr val="FF0000"/>
                  </a:solidFill>
                </a:rPr>
                <a:t>.</a:t>
              </a:r>
              <a:endParaRPr lang="ja-JP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62" t="2708" r="2419" b="71570"/>
            <a:stretch>
              <a:fillRect/>
            </a:stretch>
          </p:blipFill>
          <p:spPr bwMode="auto">
            <a:xfrm>
              <a:off x="5955774" y="4448181"/>
              <a:ext cx="2060575" cy="99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5130274" y="5014919"/>
              <a:ext cx="890587" cy="9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正方形/長方形 44"/>
            <p:cNvSpPr/>
            <p:nvPr/>
          </p:nvSpPr>
          <p:spPr>
            <a:xfrm>
              <a:off x="6285974" y="4737106"/>
              <a:ext cx="2667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正方形/長方形 45"/>
            <p:cNvSpPr/>
            <p:nvPr/>
          </p:nvSpPr>
          <p:spPr>
            <a:xfrm>
              <a:off x="7017811" y="4737106"/>
              <a:ext cx="2000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AutoShape 15"/>
            <p:cNvSpPr>
              <a:spLocks noChangeArrowheads="1"/>
            </p:cNvSpPr>
            <p:nvPr/>
          </p:nvSpPr>
          <p:spPr bwMode="auto">
            <a:xfrm>
              <a:off x="102661" y="2875495"/>
              <a:ext cx="5934075" cy="371792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513824" y="5616580"/>
              <a:ext cx="1435100" cy="7185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3GeV ERL</a:t>
              </a:r>
            </a:p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First Stage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>
              <a:off x="5881161" y="4322769"/>
              <a:ext cx="2681288" cy="16240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6231999" y="5510219"/>
              <a:ext cx="2777065" cy="4311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0000FF"/>
                  </a:solidFill>
                </a:rPr>
                <a:t>XFEL-O Second Phase</a:t>
              </a:r>
              <a:endParaRPr lang="ja-JP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7" name="スライド番号プレースホルダ 19"/>
            <p:cNvSpPr txBox="1">
              <a:spLocks/>
            </p:cNvSpPr>
            <p:nvPr/>
          </p:nvSpPr>
          <p:spPr bwMode="auto">
            <a:xfrm>
              <a:off x="6417736" y="6051556"/>
              <a:ext cx="2133600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fld id="{17739270-F8D7-2B46-AF2F-1D5544134C5D}" type="slidenum">
                <a:rPr lang="ja-JP" altLang="en-US" smtClean="0">
                  <a:solidFill>
                    <a:srgbClr val="898989"/>
                  </a:solidFill>
                  <a:latin typeface="Calibri" charset="0"/>
                </a:rPr>
                <a:pPr eaLnBrk="1" hangingPunct="1"/>
                <a:t>12</a:t>
              </a:fld>
              <a:endParaRPr lang="en-US" altLang="ja-JP">
                <a:solidFill>
                  <a:srgbClr val="898989"/>
                </a:solidFill>
                <a:latin typeface="Calibri" charset="0"/>
              </a:endParaRPr>
            </a:p>
          </p:txBody>
        </p:sp>
      </p:grpSp>
      <p:pic>
        <p:nvPicPr>
          <p:cNvPr id="68" name="图片 11" descr="FEL-ERL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4864100"/>
            <a:ext cx="3859565" cy="17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2260600"/>
            <a:ext cx="5088269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4"/>
          <p:cNvGrpSpPr/>
          <p:nvPr/>
        </p:nvGrpSpPr>
        <p:grpSpPr>
          <a:xfrm>
            <a:off x="3217279" y="2640546"/>
            <a:ext cx="5722357" cy="2579154"/>
            <a:chOff x="102661" y="2640546"/>
            <a:chExt cx="8906403" cy="4014252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1" y="2640546"/>
              <a:ext cx="5976938" cy="4014252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8016349" y="4881569"/>
              <a:ext cx="171450" cy="2667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5157261" y="5097469"/>
              <a:ext cx="8794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0000"/>
                  </a:solidFill>
                </a:rPr>
                <a:t>7GeV</a:t>
              </a:r>
            </a:p>
            <a:p>
              <a:pPr eaLnBrk="1" hangingPunct="1"/>
              <a:r>
                <a:rPr lang="en-US" altLang="ja-JP" sz="1000">
                  <a:solidFill>
                    <a:srgbClr val="FF0000"/>
                  </a:solidFill>
                </a:rPr>
                <a:t>Double Acc</a:t>
              </a:r>
              <a:r>
                <a:rPr lang="en-US" altLang="ja-JP" sz="1200">
                  <a:solidFill>
                    <a:srgbClr val="FF0000"/>
                  </a:solidFill>
                </a:rPr>
                <a:t>.</a:t>
              </a:r>
              <a:endParaRPr lang="ja-JP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62" t="2708" r="2419" b="71570"/>
            <a:stretch>
              <a:fillRect/>
            </a:stretch>
          </p:blipFill>
          <p:spPr bwMode="auto">
            <a:xfrm>
              <a:off x="5955774" y="4448181"/>
              <a:ext cx="2060575" cy="99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5130274" y="5014919"/>
              <a:ext cx="890587" cy="9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正方形/長方形 44"/>
            <p:cNvSpPr/>
            <p:nvPr/>
          </p:nvSpPr>
          <p:spPr>
            <a:xfrm>
              <a:off x="6285974" y="4737106"/>
              <a:ext cx="2667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正方形/長方形 45"/>
            <p:cNvSpPr/>
            <p:nvPr/>
          </p:nvSpPr>
          <p:spPr>
            <a:xfrm>
              <a:off x="7017811" y="4737106"/>
              <a:ext cx="2000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AutoShape 15"/>
            <p:cNvSpPr>
              <a:spLocks noChangeArrowheads="1"/>
            </p:cNvSpPr>
            <p:nvPr/>
          </p:nvSpPr>
          <p:spPr bwMode="auto">
            <a:xfrm>
              <a:off x="102661" y="2875495"/>
              <a:ext cx="5934075" cy="371792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513824" y="5616580"/>
              <a:ext cx="1435100" cy="7185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3GeV ERL</a:t>
              </a:r>
            </a:p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First Stage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>
              <a:off x="5881161" y="4322769"/>
              <a:ext cx="2681288" cy="16240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6231999" y="5510219"/>
              <a:ext cx="2777065" cy="4311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0000FF"/>
                  </a:solidFill>
                </a:rPr>
                <a:t>XFEL-O Second Phase</a:t>
              </a:r>
              <a:endParaRPr lang="ja-JP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7" name="スライド番号プレースホルダ 19"/>
            <p:cNvSpPr txBox="1">
              <a:spLocks/>
            </p:cNvSpPr>
            <p:nvPr/>
          </p:nvSpPr>
          <p:spPr bwMode="auto">
            <a:xfrm>
              <a:off x="6417736" y="6051556"/>
              <a:ext cx="2133600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fld id="{17739270-F8D7-2B46-AF2F-1D5544134C5D}" type="slidenum">
                <a:rPr lang="ja-JP" altLang="en-US" smtClean="0">
                  <a:solidFill>
                    <a:srgbClr val="898989"/>
                  </a:solidFill>
                  <a:latin typeface="Calibri" charset="0"/>
                </a:rPr>
                <a:pPr eaLnBrk="1" hangingPunct="1"/>
                <a:t>13</a:t>
              </a:fld>
              <a:endParaRPr lang="en-US" altLang="ja-JP">
                <a:solidFill>
                  <a:srgbClr val="898989"/>
                </a:solidFill>
                <a:latin typeface="Calibri" charset="0"/>
              </a:endParaRPr>
            </a:p>
          </p:txBody>
        </p:sp>
      </p:grpSp>
      <p:pic>
        <p:nvPicPr>
          <p:cNvPr id="68" name="图片 11" descr="FEL-ERL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4864100"/>
            <a:ext cx="3859565" cy="17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D:\研究\PF-2011\ERL\学会発表\IPAC11\図\2LoopLattice\2Loop-cER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65600" y="4972294"/>
            <a:ext cx="4958773" cy="1655853"/>
          </a:xfrm>
          <a:prstGeom prst="rect">
            <a:avLst/>
          </a:prstGeom>
          <a:noFill/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12461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JLAB, </a:t>
            </a:r>
            <a:r>
              <a:rPr lang="en-US" sz="2400" dirty="0" err="1">
                <a:latin typeface="Arial" charset="0"/>
              </a:rPr>
              <a:t>Daresbury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BINP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Designs at Cornell, KEK/JAEA, </a:t>
            </a:r>
            <a:r>
              <a:rPr lang="en-US" sz="2400" dirty="0" smtClean="0">
                <a:latin typeface="Arial" charset="0"/>
              </a:rPr>
              <a:t>BAPS</a:t>
            </a:r>
          </a:p>
          <a:p>
            <a:r>
              <a:rPr lang="en-US" sz="2400" dirty="0" smtClean="0">
                <a:latin typeface="Arial" charset="0"/>
              </a:rPr>
              <a:t>Test loops at KEK</a:t>
            </a:r>
            <a:endParaRPr lang="en-US" sz="2400" dirty="0">
              <a:latin typeface="Arial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Projects, projects, projects … progress</a:t>
            </a:r>
          </a:p>
          <a:p>
            <a:r>
              <a:rPr lang="en-US" sz="2400" dirty="0" smtClean="0">
                <a:latin typeface="Arial" charset="0"/>
              </a:rPr>
              <a:t>Envisioned, developed, 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175"/>
          <p:cNvGrpSpPr>
            <a:grpSpLocks/>
          </p:cNvGrpSpPr>
          <p:nvPr/>
        </p:nvGrpSpPr>
        <p:grpSpPr bwMode="auto">
          <a:xfrm>
            <a:off x="5943600" y="2324100"/>
            <a:ext cx="3175000" cy="1776413"/>
            <a:chOff x="2002681" y="1577786"/>
            <a:chExt cx="3322801" cy="1723722"/>
          </a:xfrm>
        </p:grpSpPr>
        <p:pic>
          <p:nvPicPr>
            <p:cNvPr id="49" name="Picture 71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054"/>
            <a:stretch>
              <a:fillRect/>
            </a:stretch>
          </p:blipFill>
          <p:spPr bwMode="auto">
            <a:xfrm>
              <a:off x="2002681" y="1926974"/>
              <a:ext cx="3322801" cy="137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0052" b="76251"/>
            <a:stretch>
              <a:fillRect/>
            </a:stretch>
          </p:blipFill>
          <p:spPr bwMode="auto">
            <a:xfrm>
              <a:off x="2605821" y="1577786"/>
              <a:ext cx="2233027" cy="37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2260600"/>
            <a:ext cx="5088269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4"/>
          <p:cNvGrpSpPr/>
          <p:nvPr/>
        </p:nvGrpSpPr>
        <p:grpSpPr>
          <a:xfrm>
            <a:off x="3217279" y="2640546"/>
            <a:ext cx="5722357" cy="2579154"/>
            <a:chOff x="102661" y="2640546"/>
            <a:chExt cx="8906403" cy="4014252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1" y="2640546"/>
              <a:ext cx="5976938" cy="4014252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8016349" y="4881569"/>
              <a:ext cx="171450" cy="2667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5157261" y="5097469"/>
              <a:ext cx="8794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0000"/>
                  </a:solidFill>
                </a:rPr>
                <a:t>7GeV</a:t>
              </a:r>
            </a:p>
            <a:p>
              <a:pPr eaLnBrk="1" hangingPunct="1"/>
              <a:r>
                <a:rPr lang="en-US" altLang="ja-JP" sz="1000">
                  <a:solidFill>
                    <a:srgbClr val="FF0000"/>
                  </a:solidFill>
                </a:rPr>
                <a:t>Double Acc</a:t>
              </a:r>
              <a:r>
                <a:rPr lang="en-US" altLang="ja-JP" sz="1200">
                  <a:solidFill>
                    <a:srgbClr val="FF0000"/>
                  </a:solidFill>
                </a:rPr>
                <a:t>.</a:t>
              </a:r>
              <a:endParaRPr lang="ja-JP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62" t="2708" r="2419" b="71570"/>
            <a:stretch>
              <a:fillRect/>
            </a:stretch>
          </p:blipFill>
          <p:spPr bwMode="auto">
            <a:xfrm>
              <a:off x="5955774" y="4448181"/>
              <a:ext cx="2060575" cy="99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5130274" y="5014919"/>
              <a:ext cx="890587" cy="9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正方形/長方形 44"/>
            <p:cNvSpPr/>
            <p:nvPr/>
          </p:nvSpPr>
          <p:spPr>
            <a:xfrm>
              <a:off x="6285974" y="4737106"/>
              <a:ext cx="2667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正方形/長方形 45"/>
            <p:cNvSpPr/>
            <p:nvPr/>
          </p:nvSpPr>
          <p:spPr>
            <a:xfrm>
              <a:off x="7017811" y="4737106"/>
              <a:ext cx="2000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AutoShape 15"/>
            <p:cNvSpPr>
              <a:spLocks noChangeArrowheads="1"/>
            </p:cNvSpPr>
            <p:nvPr/>
          </p:nvSpPr>
          <p:spPr bwMode="auto">
            <a:xfrm>
              <a:off x="102661" y="2875495"/>
              <a:ext cx="5934075" cy="371792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513824" y="5616580"/>
              <a:ext cx="1435100" cy="7185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3GeV ERL</a:t>
              </a:r>
            </a:p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First Stage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>
              <a:off x="5881161" y="4322769"/>
              <a:ext cx="2681288" cy="16240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6231999" y="5510219"/>
              <a:ext cx="2777065" cy="4311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0000FF"/>
                  </a:solidFill>
                </a:rPr>
                <a:t>XFEL-O Second Phase</a:t>
              </a:r>
              <a:endParaRPr lang="ja-JP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7" name="スライド番号プレースホルダ 19"/>
            <p:cNvSpPr txBox="1">
              <a:spLocks/>
            </p:cNvSpPr>
            <p:nvPr/>
          </p:nvSpPr>
          <p:spPr bwMode="auto">
            <a:xfrm>
              <a:off x="6417736" y="6051556"/>
              <a:ext cx="2133600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fld id="{17739270-F8D7-2B46-AF2F-1D5544134C5D}" type="slidenum">
                <a:rPr lang="ja-JP" altLang="en-US" smtClean="0">
                  <a:solidFill>
                    <a:srgbClr val="898989"/>
                  </a:solidFill>
                  <a:latin typeface="Calibri" charset="0"/>
                </a:rPr>
                <a:pPr eaLnBrk="1" hangingPunct="1"/>
                <a:t>14</a:t>
              </a:fld>
              <a:endParaRPr lang="en-US" altLang="ja-JP">
                <a:solidFill>
                  <a:srgbClr val="898989"/>
                </a:solidFill>
                <a:latin typeface="Calibri" charset="0"/>
              </a:endParaRPr>
            </a:p>
          </p:txBody>
        </p:sp>
      </p:grpSp>
      <p:pic>
        <p:nvPicPr>
          <p:cNvPr id="68" name="图片 11" descr="FEL-ER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4864100"/>
            <a:ext cx="3859565" cy="17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D:\研究\PF-2011\ERL\学会発表\IPAC11\図\2LoopLattice\2Loop-cER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65600" y="4972294"/>
            <a:ext cx="4958773" cy="1655853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32" y="2196901"/>
            <a:ext cx="4787868" cy="17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12461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JLAB, </a:t>
            </a:r>
            <a:r>
              <a:rPr lang="en-US" sz="2400" dirty="0" err="1">
                <a:latin typeface="Arial" charset="0"/>
              </a:rPr>
              <a:t>Daresbury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BINP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Designs at Cornell, KEK/JAEA, </a:t>
            </a:r>
            <a:r>
              <a:rPr lang="en-US" sz="2400" dirty="0" smtClean="0">
                <a:latin typeface="Arial" charset="0"/>
              </a:rPr>
              <a:t>BAPS</a:t>
            </a:r>
          </a:p>
          <a:p>
            <a:r>
              <a:rPr lang="en-US" sz="2400" dirty="0" smtClean="0">
                <a:latin typeface="Arial" charset="0"/>
              </a:rPr>
              <a:t>Test loops at KEK, HZB</a:t>
            </a:r>
            <a:endParaRPr lang="en-US" sz="2400" dirty="0">
              <a:latin typeface="Arial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Projects, projects, projects … progress</a:t>
            </a:r>
          </a:p>
          <a:p>
            <a:r>
              <a:rPr lang="en-US" sz="2400" dirty="0" smtClean="0">
                <a:latin typeface="Arial" charset="0"/>
              </a:rPr>
              <a:t>Envisioned, developed, operational 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175"/>
          <p:cNvGrpSpPr>
            <a:grpSpLocks/>
          </p:cNvGrpSpPr>
          <p:nvPr/>
        </p:nvGrpSpPr>
        <p:grpSpPr bwMode="auto">
          <a:xfrm>
            <a:off x="5943600" y="2324100"/>
            <a:ext cx="3175000" cy="1776413"/>
            <a:chOff x="2002681" y="1577786"/>
            <a:chExt cx="3322801" cy="1723722"/>
          </a:xfrm>
        </p:grpSpPr>
        <p:pic>
          <p:nvPicPr>
            <p:cNvPr id="49" name="Picture 71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054"/>
            <a:stretch>
              <a:fillRect/>
            </a:stretch>
          </p:blipFill>
          <p:spPr bwMode="auto">
            <a:xfrm>
              <a:off x="2002681" y="1926974"/>
              <a:ext cx="3322801" cy="137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0052" b="76251"/>
            <a:stretch>
              <a:fillRect/>
            </a:stretch>
          </p:blipFill>
          <p:spPr bwMode="auto">
            <a:xfrm>
              <a:off x="2605821" y="1577786"/>
              <a:ext cx="2233027" cy="37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2260600"/>
            <a:ext cx="5088269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4"/>
          <p:cNvGrpSpPr/>
          <p:nvPr/>
        </p:nvGrpSpPr>
        <p:grpSpPr>
          <a:xfrm>
            <a:off x="3217279" y="2640546"/>
            <a:ext cx="5722357" cy="2579154"/>
            <a:chOff x="102661" y="2640546"/>
            <a:chExt cx="8906403" cy="4014252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1" y="2640546"/>
              <a:ext cx="5976938" cy="4014252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8016349" y="4881569"/>
              <a:ext cx="171450" cy="2667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5157261" y="5097469"/>
              <a:ext cx="8794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0000"/>
                  </a:solidFill>
                </a:rPr>
                <a:t>7GeV</a:t>
              </a:r>
            </a:p>
            <a:p>
              <a:pPr eaLnBrk="1" hangingPunct="1"/>
              <a:r>
                <a:rPr lang="en-US" altLang="ja-JP" sz="1000">
                  <a:solidFill>
                    <a:srgbClr val="FF0000"/>
                  </a:solidFill>
                </a:rPr>
                <a:t>Double Acc</a:t>
              </a:r>
              <a:r>
                <a:rPr lang="en-US" altLang="ja-JP" sz="1200">
                  <a:solidFill>
                    <a:srgbClr val="FF0000"/>
                  </a:solidFill>
                </a:rPr>
                <a:t>.</a:t>
              </a:r>
              <a:endParaRPr lang="ja-JP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62" t="2708" r="2419" b="71570"/>
            <a:stretch>
              <a:fillRect/>
            </a:stretch>
          </p:blipFill>
          <p:spPr bwMode="auto">
            <a:xfrm>
              <a:off x="5955774" y="4448181"/>
              <a:ext cx="2060575" cy="99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5130274" y="5014919"/>
              <a:ext cx="890587" cy="9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正方形/長方形 44"/>
            <p:cNvSpPr/>
            <p:nvPr/>
          </p:nvSpPr>
          <p:spPr>
            <a:xfrm>
              <a:off x="6285974" y="4737106"/>
              <a:ext cx="2667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正方形/長方形 45"/>
            <p:cNvSpPr/>
            <p:nvPr/>
          </p:nvSpPr>
          <p:spPr>
            <a:xfrm>
              <a:off x="7017811" y="4737106"/>
              <a:ext cx="2000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AutoShape 15"/>
            <p:cNvSpPr>
              <a:spLocks noChangeArrowheads="1"/>
            </p:cNvSpPr>
            <p:nvPr/>
          </p:nvSpPr>
          <p:spPr bwMode="auto">
            <a:xfrm>
              <a:off x="102661" y="2875495"/>
              <a:ext cx="5934075" cy="371792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513824" y="5616580"/>
              <a:ext cx="1435100" cy="7185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3GeV ERL</a:t>
              </a:r>
            </a:p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First Stage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>
              <a:off x="5881161" y="4322769"/>
              <a:ext cx="2681288" cy="16240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6231999" y="5510219"/>
              <a:ext cx="2777065" cy="4311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0000FF"/>
                  </a:solidFill>
                </a:rPr>
                <a:t>XFEL-O Second Phase</a:t>
              </a:r>
              <a:endParaRPr lang="ja-JP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7" name="スライド番号プレースホルダ 19"/>
            <p:cNvSpPr txBox="1">
              <a:spLocks/>
            </p:cNvSpPr>
            <p:nvPr/>
          </p:nvSpPr>
          <p:spPr bwMode="auto">
            <a:xfrm>
              <a:off x="6417736" y="6051556"/>
              <a:ext cx="2133600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fld id="{17739270-F8D7-2B46-AF2F-1D5544134C5D}" type="slidenum">
                <a:rPr lang="ja-JP" altLang="en-US" smtClean="0">
                  <a:solidFill>
                    <a:srgbClr val="898989"/>
                  </a:solidFill>
                  <a:latin typeface="Calibri" charset="0"/>
                </a:rPr>
                <a:pPr eaLnBrk="1" hangingPunct="1"/>
                <a:t>15</a:t>
              </a:fld>
              <a:endParaRPr lang="en-US" altLang="ja-JP">
                <a:solidFill>
                  <a:srgbClr val="898989"/>
                </a:solidFill>
                <a:latin typeface="Calibri" charset="0"/>
              </a:endParaRPr>
            </a:p>
          </p:txBody>
        </p:sp>
      </p:grpSp>
      <p:pic>
        <p:nvPicPr>
          <p:cNvPr id="68" name="图片 11" descr="FEL-ER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4864100"/>
            <a:ext cx="3859565" cy="17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D:\研究\PF-2011\ERL\学会発表\IPAC11\図\2LoopLattice\2Loop-cER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65600" y="4972294"/>
            <a:ext cx="4958773" cy="1655853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32" y="2196901"/>
            <a:ext cx="4787868" cy="17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图片 1" descr="BXFEL-ERL-V8-镜像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00" y="4356100"/>
            <a:ext cx="416466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12461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JLAB, </a:t>
            </a:r>
            <a:r>
              <a:rPr lang="en-US" sz="2400" dirty="0" err="1">
                <a:latin typeface="Arial" charset="0"/>
              </a:rPr>
              <a:t>Daresbury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BINP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Designs at Cornell, KEK/JAEA, </a:t>
            </a:r>
            <a:r>
              <a:rPr lang="en-US" sz="2400" dirty="0" smtClean="0">
                <a:latin typeface="Arial" charset="0"/>
              </a:rPr>
              <a:t>BAPS</a:t>
            </a:r>
          </a:p>
          <a:p>
            <a:r>
              <a:rPr lang="en-US" sz="2400" dirty="0" smtClean="0">
                <a:latin typeface="Arial" charset="0"/>
              </a:rPr>
              <a:t>Test loops at KEK, HZB, IHEP</a:t>
            </a:r>
            <a:endParaRPr lang="en-US" sz="2400" dirty="0">
              <a:latin typeface="Arial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25400" y="960438"/>
            <a:ext cx="7426325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ERLP 3D iso Lighten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" y="9667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57700" y="4217988"/>
            <a:ext cx="4686300" cy="24765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hangingPunct="1">
              <a:spcAft>
                <a:spcPts val="600"/>
              </a:spcAft>
            </a:pPr>
            <a:r>
              <a:rPr lang="en-US" sz="2000">
                <a:latin typeface="Arial" charset="0"/>
              </a:rPr>
              <a:t>    </a:t>
            </a:r>
            <a:r>
              <a:rPr lang="en-US" sz="2000" u="sng">
                <a:latin typeface="Arial" charset="0"/>
              </a:rPr>
              <a:t>Other achieved Energy Recovery</a:t>
            </a:r>
          </a:p>
          <a:p>
            <a:pPr defTabSz="4572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latin typeface="Arial" charset="0"/>
              </a:rPr>
              <a:t>Demonstrated 9 mA CW two-pass at 30 MeV (BINP)</a:t>
            </a:r>
          </a:p>
          <a:p>
            <a:pPr defTabSz="4572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latin typeface="Arial" charset="0"/>
              </a:rPr>
              <a:t>Demonstrated 70 µA CW at 1 GeV (JLab CEBAF)</a:t>
            </a:r>
          </a:p>
          <a:p>
            <a:pPr defTabSz="4572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latin typeface="Arial" charset="0"/>
              </a:rPr>
              <a:t>Demonstrated 2.3kW FEL, 17MeV (JAEA)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400" y="1906588"/>
            <a:ext cx="2971800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hangingPunct="1">
              <a:spcAft>
                <a:spcPts val="600"/>
              </a:spcAft>
            </a:pPr>
            <a:endParaRPr lang="en-US" sz="2000" u="sng">
              <a:latin typeface="Arial" charset="0"/>
            </a:endParaRPr>
          </a:p>
          <a:p>
            <a:pPr defTabSz="4572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latin typeface="Arial" charset="0"/>
              </a:rPr>
              <a:t>ALICE, 21MeV, 20pC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629656" y="2859088"/>
            <a:ext cx="3429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2563" indent="-182563" defTabSz="4572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Arial" charset="0"/>
              </a:rPr>
              <a:t>Demonstrated 9 mA CW at 150 MeV, 14kW (</a:t>
            </a:r>
            <a:r>
              <a:rPr lang="en-US" sz="2000" dirty="0" err="1">
                <a:latin typeface="Arial" charset="0"/>
              </a:rPr>
              <a:t>Jlab</a:t>
            </a:r>
            <a:r>
              <a:rPr lang="en-US" sz="2000" dirty="0">
                <a:latin typeface="Arial" charset="0"/>
              </a:rPr>
              <a:t> FEL)</a:t>
            </a:r>
          </a:p>
          <a:p>
            <a:pPr marL="182563" indent="-182563" defTabSz="4572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VUV loop: Lasing at 10eV,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achieved 2010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16142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</a:rPr>
              <a:t>Energy Recovery Installations:</a:t>
            </a:r>
            <a:r>
              <a:rPr lang="en-US" sz="3600" dirty="0" smtClean="0">
                <a:latin typeface="Arial" charset="0"/>
              </a:rPr>
              <a:t/>
            </a:r>
            <a:br>
              <a:rPr lang="en-US" sz="36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Successful tests for ERL beam dynamics, controls, and technology</a:t>
            </a:r>
            <a:endParaRPr 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6963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323528" y="1268760"/>
            <a:ext cx="504056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CC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kumimoji="1" lang="en-US" altLang="ja-JP" smtClean="0"/>
              <a:t>Why did we choose </a:t>
            </a:r>
            <a:r>
              <a:rPr lang="en-US" altLang="ja-JP" smtClean="0"/>
              <a:t>a</a:t>
            </a:r>
            <a:r>
              <a:rPr kumimoji="1" lang="en-US" altLang="ja-JP" smtClean="0"/>
              <a:t> double loop circulator?</a:t>
            </a:r>
            <a:endParaRPr kumimoji="1" lang="ja-JP" altLang="en-US" dirty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6300192" y="3240792"/>
            <a:ext cx="2016224" cy="45943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r>
              <a:rPr lang="en-US" altLang="ja-JP" sz="2000" dirty="0" smtClean="0"/>
              <a:t>Main parameters </a:t>
            </a:r>
          </a:p>
        </p:txBody>
      </p:sp>
      <p:pic>
        <p:nvPicPr>
          <p:cNvPr id="7" name="Picture 2" descr="D:\研究\PF-2011\ERL\学会発表\IPAC11\図\2LoopLattice\2Loop-cE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816856"/>
            <a:ext cx="7627881" cy="2547132"/>
          </a:xfrm>
          <a:prstGeom prst="rect">
            <a:avLst/>
          </a:prstGeom>
          <a:noFill/>
        </p:spPr>
      </p:pic>
      <p:sp>
        <p:nvSpPr>
          <p:cNvPr id="8" name="テキスト ボックス 5"/>
          <p:cNvSpPr txBox="1"/>
          <p:nvPr/>
        </p:nvSpPr>
        <p:spPr>
          <a:xfrm>
            <a:off x="467544" y="1988840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2000" dirty="0" smtClean="0"/>
              <a:t>It is for saving </a:t>
            </a:r>
          </a:p>
          <a:p>
            <a:r>
              <a:rPr lang="en-GB" altLang="ja-JP" sz="2000" dirty="0" smtClean="0"/>
              <a:t>        construction area</a:t>
            </a:r>
          </a:p>
          <a:p>
            <a:r>
              <a:rPr lang="en-GB" altLang="ja-JP" sz="2000" dirty="0" smtClean="0"/>
              <a:t>        number of accelerator cavities</a:t>
            </a:r>
          </a:p>
          <a:p>
            <a:r>
              <a:rPr lang="en-GB" altLang="ja-JP" sz="2000" dirty="0" smtClean="0"/>
              <a:t>        running cost of the refrigerators</a:t>
            </a:r>
            <a:endParaRPr kumimoji="1" lang="ja-JP" altLang="en-US" sz="2000" dirty="0"/>
          </a:p>
        </p:txBody>
      </p:sp>
      <p:graphicFrame>
        <p:nvGraphicFramePr>
          <p:cNvPr id="9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7278708"/>
              </p:ext>
            </p:extLst>
          </p:nvPr>
        </p:nvGraphicFramePr>
        <p:xfrm>
          <a:off x="5508104" y="1152560"/>
          <a:ext cx="3408040" cy="2651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51856"/>
                <a:gridCol w="1656184"/>
              </a:tblGrid>
              <a:tr h="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Injection energy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5-10 MeV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Full</a:t>
                      </a:r>
                      <a:r>
                        <a:rPr kumimoji="1" lang="en-US" altLang="ja-JP" baseline="0" dirty="0" smtClean="0"/>
                        <a:t> energy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245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MeV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Electron</a:t>
                      </a:r>
                      <a:r>
                        <a:rPr kumimoji="1" lang="en-US" altLang="ja-JP" baseline="0" dirty="0" smtClean="0"/>
                        <a:t> charge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77 </a:t>
                      </a:r>
                      <a:r>
                        <a:rPr kumimoji="1" lang="en-US" altLang="ja-JP" dirty="0" err="1" smtClean="0"/>
                        <a:t>pC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6462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Normalized </a:t>
                      </a:r>
                      <a:r>
                        <a:rPr kumimoji="1" lang="en-US" altLang="ja-JP" dirty="0" err="1" smtClean="0"/>
                        <a:t>emittance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</a:t>
                      </a:r>
                    </a:p>
                    <a:p>
                      <a:r>
                        <a:rPr kumimoji="1" lang="en-US" altLang="ja-JP" dirty="0" smtClean="0"/>
                        <a:t> &lt; 1 mm-</a:t>
                      </a:r>
                      <a:r>
                        <a:rPr kumimoji="1" lang="en-US" altLang="ja-JP" dirty="0" err="1" smtClean="0"/>
                        <a:t>mrad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12576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Bunch length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1-3 </a:t>
                      </a:r>
                      <a:r>
                        <a:rPr kumimoji="1" lang="en-US" altLang="ja-JP" dirty="0" err="1" smtClean="0"/>
                        <a:t>ps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3059832" y="6298272"/>
            <a:ext cx="4206600" cy="43204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r>
              <a:rPr lang="en-US" altLang="ja-JP" sz="2000" dirty="0" smtClean="0"/>
              <a:t>Layout of double loop Compact ERL 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New test installations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Double Loop Compact ERL (KEK)</a:t>
            </a:r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4932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1" name="Rectangle 4"/>
          <p:cNvSpPr>
            <a:spLocks noChangeArrowheads="1"/>
          </p:cNvSpPr>
          <p:nvPr/>
        </p:nvSpPr>
        <p:spPr bwMode="auto">
          <a:xfrm>
            <a:off x="3911600" y="4113213"/>
            <a:ext cx="51927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de-DE" altLang="ja-JP" sz="2100" b="1">
                <a:solidFill>
                  <a:srgbClr val="005C9C"/>
                </a:solidFill>
              </a:rPr>
              <a:t>B</a:t>
            </a:r>
            <a:r>
              <a:rPr lang="de-DE" altLang="ja-JP" sz="2100" b="1" i="1">
                <a:solidFill>
                  <a:srgbClr val="005C9C"/>
                </a:solidFill>
              </a:rPr>
              <a:t>ERL</a:t>
            </a:r>
            <a:r>
              <a:rPr lang="de-DE" altLang="ja-JP" sz="2100" b="1">
                <a:solidFill>
                  <a:srgbClr val="005C9C"/>
                </a:solidFill>
              </a:rPr>
              <a:t>inPro: ERL demonstration facility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62400" y="4800600"/>
            <a:ext cx="2579688" cy="1752600"/>
            <a:chOff x="431" y="572"/>
            <a:chExt cx="4854" cy="344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31" y="572"/>
              <a:ext cx="4854" cy="3444"/>
              <a:chOff x="1565" y="1752"/>
              <a:chExt cx="1406" cy="1247"/>
            </a:xfrm>
          </p:grpSpPr>
          <p:pic>
            <p:nvPicPr>
              <p:cNvPr id="35886" name="Picture 5" descr="bessy_fot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5" y="1752"/>
                <a:ext cx="1406" cy="1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xt Box 6"/>
              <p:cNvSpPr txBox="1">
                <a:spLocks noChangeArrowheads="1"/>
              </p:cNvSpPr>
              <p:nvPr/>
            </p:nvSpPr>
            <p:spPr bwMode="auto">
              <a:xfrm>
                <a:off x="1565" y="2840"/>
                <a:ext cx="305" cy="132"/>
              </a:xfrm>
              <a:prstGeom prst="rect">
                <a:avLst/>
              </a:prstGeom>
              <a:solidFill>
                <a:srgbClr val="808080">
                  <a:alpha val="8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200" b="1" i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BESSY II</a:t>
                </a:r>
              </a:p>
            </p:txBody>
          </p:sp>
        </p:grpSp>
        <p:sp>
          <p:nvSpPr>
            <p:cNvPr id="35885" name="Rectangle 7"/>
            <p:cNvSpPr>
              <a:spLocks noChangeArrowheads="1"/>
            </p:cNvSpPr>
            <p:nvPr/>
          </p:nvSpPr>
          <p:spPr bwMode="auto">
            <a:xfrm rot="-1921755">
              <a:off x="572" y="935"/>
              <a:ext cx="1129" cy="272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1700">
                <a:solidFill>
                  <a:srgbClr val="000000"/>
                </a:solidFill>
              </a:endParaRPr>
            </a:p>
          </p:txBody>
        </p:sp>
      </p:grpSp>
      <p:sp>
        <p:nvSpPr>
          <p:cNvPr id="35873" name="Text Box 9"/>
          <p:cNvSpPr txBox="1">
            <a:spLocks noChangeArrowheads="1"/>
          </p:cNvSpPr>
          <p:nvPr/>
        </p:nvSpPr>
        <p:spPr bwMode="auto">
          <a:xfrm>
            <a:off x="6299200" y="4432300"/>
            <a:ext cx="1784350" cy="350838"/>
          </a:xfrm>
          <a:prstGeom prst="rect">
            <a:avLst/>
          </a:prstGeom>
          <a:solidFill>
            <a:srgbClr val="83F78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de-DE" altLang="ja-JP" sz="1700">
                <a:solidFill>
                  <a:srgbClr val="000000"/>
                </a:solidFill>
              </a:rPr>
              <a:t>BESSY II</a:t>
            </a:r>
          </a:p>
        </p:txBody>
      </p:sp>
      <p:sp>
        <p:nvSpPr>
          <p:cNvPr id="35874" name="Line 10"/>
          <p:cNvSpPr>
            <a:spLocks noChangeShapeType="1"/>
          </p:cNvSpPr>
          <p:nvPr/>
        </p:nvSpPr>
        <p:spPr bwMode="auto">
          <a:xfrm>
            <a:off x="3949700" y="4660900"/>
            <a:ext cx="16510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75" name="Picture 11" descr="BERLinPro-05-02-10-Grund-2nd-lo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61" b="36845"/>
          <a:stretch>
            <a:fillRect/>
          </a:stretch>
        </p:blipFill>
        <p:spPr bwMode="auto">
          <a:xfrm>
            <a:off x="5715000" y="5105400"/>
            <a:ext cx="33528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6" name="Line 10"/>
          <p:cNvSpPr>
            <a:spLocks noChangeShapeType="1"/>
          </p:cNvSpPr>
          <p:nvPr/>
        </p:nvSpPr>
        <p:spPr bwMode="auto">
          <a:xfrm flipH="1" flipV="1">
            <a:off x="4419600" y="5105400"/>
            <a:ext cx="1760538" cy="566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8" name="Text Box 9"/>
          <p:cNvSpPr txBox="1">
            <a:spLocks noChangeArrowheads="1"/>
          </p:cNvSpPr>
          <p:nvPr/>
        </p:nvSpPr>
        <p:spPr bwMode="auto">
          <a:xfrm>
            <a:off x="3911600" y="4419600"/>
            <a:ext cx="1784350" cy="350838"/>
          </a:xfrm>
          <a:prstGeom prst="rect">
            <a:avLst/>
          </a:prstGeom>
          <a:solidFill>
            <a:srgbClr val="83F78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de-DE" altLang="ja-JP" sz="1700">
                <a:solidFill>
                  <a:srgbClr val="000000"/>
                </a:solidFill>
              </a:rPr>
              <a:t>Cryogenic plant</a:t>
            </a:r>
          </a:p>
        </p:txBody>
      </p:sp>
      <p:sp>
        <p:nvSpPr>
          <p:cNvPr id="35879" name="Line 10"/>
          <p:cNvSpPr>
            <a:spLocks noChangeShapeType="1"/>
          </p:cNvSpPr>
          <p:nvPr/>
        </p:nvSpPr>
        <p:spPr bwMode="auto">
          <a:xfrm flipH="1">
            <a:off x="5689600" y="4673600"/>
            <a:ext cx="647700" cy="33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638301" y="4583113"/>
            <a:ext cx="2844799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lIns="0" tIns="0" rIns="0" bIns="0"/>
          <a:lstStyle/>
          <a:p>
            <a:pPr>
              <a:lnSpc>
                <a:spcPts val="2500"/>
              </a:lnSpc>
              <a:defRPr/>
            </a:pPr>
            <a:r>
              <a:rPr lang="de-DE" altLang="ja-JP" sz="2100" b="1" dirty="0">
                <a:solidFill>
                  <a:srgbClr val="005C9C"/>
                </a:solidFill>
                <a:ea typeface="+mn-ea"/>
                <a:cs typeface="+mn-cs"/>
              </a:rPr>
              <a:t>BNL ERL test for coherent e-cooling of RHIC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2832100" y="3035300"/>
            <a:ext cx="6172200" cy="523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IHEP Compact </a:t>
            </a:r>
            <a:r>
              <a:rPr lang="en-US" altLang="zh-CN" sz="2800" dirty="0">
                <a:solidFill>
                  <a:srgbClr val="0000FF"/>
                </a:solidFill>
              </a:rPr>
              <a:t>TF-- </a:t>
            </a:r>
            <a:r>
              <a:rPr lang="en-US" altLang="zh-CN" sz="2400" dirty="0">
                <a:solidFill>
                  <a:srgbClr val="0000FF"/>
                </a:solidFill>
              </a:rPr>
              <a:t>35 MeV-10 mA</a:t>
            </a:r>
          </a:p>
        </p:txBody>
      </p:sp>
      <p:pic>
        <p:nvPicPr>
          <p:cNvPr id="28" name="图片 1" descr="BXFEL-ERL-V8-镜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016000"/>
            <a:ext cx="6538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New test installations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BNL, KEK, BESSY, and IHEP</a:t>
            </a:r>
            <a:endParaRPr lang="en-US" sz="2400" dirty="0"/>
          </a:p>
        </p:txBody>
      </p:sp>
      <p:pic>
        <p:nvPicPr>
          <p:cNvPr id="21" name="Picture 227" descr="cryomodu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" y="2755900"/>
            <a:ext cx="2573338" cy="386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63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19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ERL X-ray source R&amp;D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Essentials</a:t>
            </a:r>
          </a:p>
          <a:p>
            <a:pPr lvl="1"/>
            <a:r>
              <a:rPr lang="en-US" dirty="0" smtClean="0"/>
              <a:t>SRF (high Q</a:t>
            </a:r>
            <a:r>
              <a:rPr lang="en-US" baseline="-25000" dirty="0" smtClean="0"/>
              <a:t>0</a:t>
            </a:r>
            <a:r>
              <a:rPr lang="en-US" dirty="0" smtClean="0"/>
              <a:t> , Q</a:t>
            </a:r>
            <a:r>
              <a:rPr lang="en-US" baseline="-25000" dirty="0" smtClean="0"/>
              <a:t>L</a:t>
            </a:r>
            <a:r>
              <a:rPr lang="en-US" dirty="0" smtClean="0"/>
              <a:t> for low operation cost; HOM damping for &gt; 100mA; cost-efficient </a:t>
            </a:r>
            <a:r>
              <a:rPr lang="en-US" dirty="0" err="1" smtClean="0"/>
              <a:t>cryomodule</a:t>
            </a:r>
            <a:r>
              <a:rPr lang="en-US" dirty="0" smtClean="0"/>
              <a:t> design &amp; fabrication)</a:t>
            </a:r>
          </a:p>
          <a:p>
            <a:pPr lvl="1"/>
            <a:r>
              <a:rPr lang="en-US" dirty="0" err="1" smtClean="0"/>
              <a:t>Photoinjector</a:t>
            </a:r>
            <a:r>
              <a:rPr lang="en-US" dirty="0" smtClean="0"/>
              <a:t> (demonstrate high current, longevity, brightness)</a:t>
            </a:r>
          </a:p>
          <a:p>
            <a:pPr lvl="1"/>
            <a:r>
              <a:rPr lang="en-US" dirty="0" smtClean="0"/>
              <a:t>Generic facility </a:t>
            </a:r>
            <a:r>
              <a:rPr lang="en-US" dirty="0" err="1" smtClean="0"/>
              <a:t>strawman</a:t>
            </a:r>
            <a:r>
              <a:rPr lang="en-US" dirty="0" smtClean="0"/>
              <a:t> (</a:t>
            </a:r>
            <a:r>
              <a:rPr lang="en-US" dirty="0" err="1" smtClean="0"/>
              <a:t>undulators</a:t>
            </a:r>
            <a:r>
              <a:rPr lang="en-US" dirty="0" smtClean="0"/>
              <a:t>, magnets, power budget, </a:t>
            </a:r>
            <a:r>
              <a:rPr lang="en-US" dirty="0" err="1" smtClean="0"/>
              <a:t>cryoplant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And beyond</a:t>
            </a:r>
          </a:p>
          <a:p>
            <a:pPr lvl="1"/>
            <a:r>
              <a:rPr lang="en-US" dirty="0" smtClean="0"/>
              <a:t>Multi-turn designs (depends on how cheap/efficient SRF can be made)</a:t>
            </a:r>
          </a:p>
          <a:p>
            <a:pPr lvl="1"/>
            <a:r>
              <a:rPr lang="en-US" dirty="0" smtClean="0"/>
              <a:t>Marry XFEL solutions (simultaneous low rep rate beam operation with high current – e.g. KEK design)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2E6EF-E7E7-4D93-BA34-4C1DFE546D9B}" type="slidenum">
              <a:rPr lang="en-US"/>
              <a:pPr/>
              <a:t>2</a:t>
            </a:fld>
            <a:endParaRPr lang="en-US"/>
          </a:p>
        </p:txBody>
      </p:sp>
      <p:sp>
        <p:nvSpPr>
          <p:cNvPr id="1723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Acknowledgements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6088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Matthias </a:t>
            </a:r>
            <a:r>
              <a:rPr lang="en-US" dirty="0" err="1" smtClean="0">
                <a:solidFill>
                  <a:schemeClr val="tx1"/>
                </a:solidFill>
              </a:rPr>
              <a:t>Liepe</a:t>
            </a:r>
            <a:r>
              <a:rPr lang="en-US" dirty="0" smtClean="0">
                <a:solidFill>
                  <a:schemeClr val="tx1"/>
                </a:solidFill>
              </a:rPr>
              <a:t> for SRF slides; Georg </a:t>
            </a:r>
            <a:r>
              <a:rPr lang="en-US" dirty="0" err="1" smtClean="0">
                <a:solidFill>
                  <a:schemeClr val="tx1"/>
                </a:solidFill>
              </a:rPr>
              <a:t>Hoffstaetter</a:t>
            </a:r>
            <a:r>
              <a:rPr lang="en-US" dirty="0" smtClean="0">
                <a:solidFill>
                  <a:schemeClr val="tx1"/>
                </a:solidFill>
              </a:rPr>
              <a:t> for slides from his ERL’11 talk – and by proxy to the entire international ERL community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Cornell team:</a:t>
            </a:r>
          </a:p>
          <a:p>
            <a:pPr lvl="1"/>
            <a:r>
              <a:rPr lang="en-US" sz="1400" dirty="0" smtClean="0"/>
              <a:t>D. H. </a:t>
            </a:r>
            <a:r>
              <a:rPr lang="en-US" sz="1400" dirty="0" err="1" smtClean="0"/>
              <a:t>Bilderback</a:t>
            </a:r>
            <a:r>
              <a:rPr lang="en-US" sz="1400" dirty="0" smtClean="0"/>
              <a:t>, M. G. Billing, J. D. Brock, B. W. Buckley, S. S. Chapman, E. P. </a:t>
            </a:r>
            <a:r>
              <a:rPr lang="en-US" sz="1400" dirty="0" err="1" smtClean="0"/>
              <a:t>Chojnacki</a:t>
            </a:r>
            <a:r>
              <a:rPr lang="en-US" sz="1400" dirty="0" smtClean="0"/>
              <a:t>, Z. A. Conway, J. A. Crittenden, D. Dale, J. A. Dobbins, B. M. Dunham, R. D. Ehrlich, M. P. </a:t>
            </a:r>
            <a:r>
              <a:rPr lang="en-US" sz="1400" dirty="0" err="1" smtClean="0"/>
              <a:t>Ehrlichman</a:t>
            </a:r>
            <a:r>
              <a:rPr lang="en-US" sz="1400" dirty="0" smtClean="0"/>
              <a:t>, K. D. Finkelstein, E. </a:t>
            </a:r>
            <a:r>
              <a:rPr lang="en-US" sz="1400" dirty="0" err="1" smtClean="0"/>
              <a:t>Fontes</a:t>
            </a:r>
            <a:r>
              <a:rPr lang="en-US" sz="1400" dirty="0" smtClean="0"/>
              <a:t>, M. J. Forster, S. W. Gray, S. Greenwald, S. M. </a:t>
            </a:r>
            <a:r>
              <a:rPr lang="en-US" sz="1400" dirty="0" err="1" smtClean="0"/>
              <a:t>Gruner</a:t>
            </a:r>
            <a:r>
              <a:rPr lang="en-US" sz="1400" dirty="0" smtClean="0"/>
              <a:t>, C. </a:t>
            </a:r>
            <a:r>
              <a:rPr lang="en-US" sz="1400" dirty="0" err="1" smtClean="0"/>
              <a:t>Gulliford</a:t>
            </a:r>
            <a:r>
              <a:rPr lang="en-US" sz="1400" dirty="0" smtClean="0"/>
              <a:t>, D. L. </a:t>
            </a:r>
            <a:r>
              <a:rPr lang="en-US" sz="1400" dirty="0" err="1" smtClean="0"/>
              <a:t>Hartill</a:t>
            </a:r>
            <a:r>
              <a:rPr lang="en-US" sz="1400" dirty="0" smtClean="0"/>
              <a:t>, R. G. </a:t>
            </a:r>
            <a:r>
              <a:rPr lang="en-US" sz="1400" dirty="0" err="1" smtClean="0"/>
              <a:t>Helmke</a:t>
            </a:r>
            <a:r>
              <a:rPr lang="en-US" sz="1400" dirty="0" smtClean="0"/>
              <a:t>, G. H. </a:t>
            </a:r>
            <a:r>
              <a:rPr lang="en-US" sz="1400" dirty="0" err="1" smtClean="0"/>
              <a:t>Hoffstaetter</a:t>
            </a:r>
            <a:r>
              <a:rPr lang="en-US" sz="1400" dirty="0" smtClean="0"/>
              <a:t>, A. </a:t>
            </a:r>
            <a:r>
              <a:rPr lang="en-US" sz="1400" dirty="0" err="1" smtClean="0"/>
              <a:t>Kazimirov</a:t>
            </a:r>
            <a:r>
              <a:rPr lang="en-US" sz="1400" dirty="0" smtClean="0"/>
              <a:t>, R. P. Kaplan, S. S. </a:t>
            </a:r>
            <a:r>
              <a:rPr lang="en-US" sz="1400" dirty="0" err="1" smtClean="0"/>
              <a:t>Karkare</a:t>
            </a:r>
            <a:r>
              <a:rPr lang="en-US" sz="1400" dirty="0" smtClean="0"/>
              <a:t>, V. O. </a:t>
            </a:r>
            <a:r>
              <a:rPr lang="en-US" sz="1400" dirty="0" err="1" smtClean="0"/>
              <a:t>Kostroun</a:t>
            </a:r>
            <a:r>
              <a:rPr lang="en-US" sz="1400" dirty="0" smtClean="0"/>
              <a:t>, F. A. </a:t>
            </a:r>
            <a:r>
              <a:rPr lang="en-US" sz="1400" dirty="0" err="1" smtClean="0"/>
              <a:t>Laham</a:t>
            </a:r>
            <a:r>
              <a:rPr lang="en-US" sz="1400" dirty="0" smtClean="0"/>
              <a:t>, Y. H. Lau, Y. Li, X. Liu, M. U. </a:t>
            </a:r>
            <a:r>
              <a:rPr lang="en-US" sz="1400" dirty="0" err="1" smtClean="0"/>
              <a:t>Liepe</a:t>
            </a:r>
            <a:r>
              <a:rPr lang="en-US" sz="1400" dirty="0" smtClean="0"/>
              <a:t>, F. </a:t>
            </a:r>
            <a:r>
              <a:rPr lang="en-US" sz="1400" dirty="0" err="1" smtClean="0"/>
              <a:t>Loehl</a:t>
            </a:r>
            <a:r>
              <a:rPr lang="en-US" sz="1400" dirty="0" smtClean="0"/>
              <a:t>, L. </a:t>
            </a:r>
            <a:r>
              <a:rPr lang="en-US" sz="1400" dirty="0" err="1" smtClean="0"/>
              <a:t>Cultrera</a:t>
            </a:r>
            <a:r>
              <a:rPr lang="en-US" sz="1400" dirty="0" smtClean="0"/>
              <a:t>, C. E. Mayes, J. M. </a:t>
            </a:r>
            <a:r>
              <a:rPr lang="en-US" sz="1400" dirty="0" err="1" smtClean="0"/>
              <a:t>Maxson</a:t>
            </a:r>
            <a:r>
              <a:rPr lang="en-US" sz="1400" dirty="0" smtClean="0"/>
              <a:t>, A. A. </a:t>
            </a:r>
            <a:r>
              <a:rPr lang="en-US" sz="1400" dirty="0" err="1" smtClean="0"/>
              <a:t>Mikhailichenko</a:t>
            </a:r>
            <a:r>
              <a:rPr lang="en-US" sz="1400" dirty="0" smtClean="0"/>
              <a:t>, D. </a:t>
            </a:r>
            <a:r>
              <a:rPr lang="en-US" sz="1400" dirty="0" err="1" smtClean="0"/>
              <a:t>Ouzounov</a:t>
            </a:r>
            <a:r>
              <a:rPr lang="en-US" sz="1400" dirty="0" smtClean="0"/>
              <a:t>, H. S. </a:t>
            </a:r>
            <a:r>
              <a:rPr lang="en-US" sz="1400" dirty="0" err="1" smtClean="0"/>
              <a:t>Padamsee</a:t>
            </a:r>
            <a:r>
              <a:rPr lang="en-US" sz="1400" dirty="0" smtClean="0"/>
              <a:t>, S. B. Peck, M. A. Pfeifer, S. E. Posen, P. G. Quigley, P. </a:t>
            </a:r>
            <a:r>
              <a:rPr lang="en-US" sz="1400" dirty="0" err="1" smtClean="0"/>
              <a:t>Revesz</a:t>
            </a:r>
            <a:r>
              <a:rPr lang="en-US" sz="1400" dirty="0" smtClean="0"/>
              <a:t>, D. H. Rice, D. C. Sagan, J. O. Sears, V. D. </a:t>
            </a:r>
            <a:r>
              <a:rPr lang="en-US" sz="1400" dirty="0" err="1" smtClean="0"/>
              <a:t>Shemelin</a:t>
            </a:r>
            <a:r>
              <a:rPr lang="en-US" sz="1400" dirty="0" smtClean="0"/>
              <a:t>, D. M. </a:t>
            </a:r>
            <a:r>
              <a:rPr lang="en-US" sz="1400" dirty="0" err="1" smtClean="0"/>
              <a:t>Smilgies</a:t>
            </a:r>
            <a:r>
              <a:rPr lang="en-US" sz="1400" dirty="0" smtClean="0"/>
              <a:t>, E. N. Smith, K. W. </a:t>
            </a:r>
            <a:r>
              <a:rPr lang="en-US" sz="1400" dirty="0" err="1" smtClean="0"/>
              <a:t>Smolenski</a:t>
            </a:r>
            <a:r>
              <a:rPr lang="en-US" sz="1400" dirty="0" smtClean="0"/>
              <a:t>, A. B. </a:t>
            </a:r>
            <a:r>
              <a:rPr lang="en-US" sz="1400" dirty="0" err="1" smtClean="0"/>
              <a:t>Temnykh</a:t>
            </a:r>
            <a:r>
              <a:rPr lang="en-US" sz="1400" dirty="0" smtClean="0"/>
              <a:t>, M. </a:t>
            </a:r>
            <a:r>
              <a:rPr lang="en-US" sz="1400" dirty="0" err="1" smtClean="0"/>
              <a:t>Tigner</a:t>
            </a:r>
            <a:r>
              <a:rPr lang="en-US" sz="1400" dirty="0" smtClean="0"/>
              <a:t>, N. R. A. </a:t>
            </a:r>
            <a:r>
              <a:rPr lang="en-US" sz="1400" dirty="0" err="1" smtClean="0"/>
              <a:t>Valles</a:t>
            </a:r>
            <a:r>
              <a:rPr lang="en-US" sz="1400" dirty="0" smtClean="0"/>
              <a:t>, V. G. </a:t>
            </a:r>
            <a:r>
              <a:rPr lang="en-US" sz="1400" dirty="0" err="1" smtClean="0"/>
              <a:t>Veshcherevich</a:t>
            </a:r>
            <a:r>
              <a:rPr lang="en-US" sz="1400" dirty="0" smtClean="0"/>
              <a:t>, Z. Wang, A. R. </a:t>
            </a:r>
            <a:r>
              <a:rPr lang="en-US" sz="1400" dirty="0" err="1" smtClean="0"/>
              <a:t>Woll</a:t>
            </a:r>
            <a:r>
              <a:rPr lang="en-US" sz="1400" dirty="0" smtClean="0"/>
              <a:t>, Y. </a:t>
            </a:r>
            <a:r>
              <a:rPr lang="en-US" sz="1400" dirty="0" err="1" smtClean="0"/>
              <a:t>Xie</a:t>
            </a:r>
            <a:r>
              <a:rPr lang="en-US" sz="1400" dirty="0" smtClean="0"/>
              <a:t>, Z. Zhao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NSF DMR-0807731 for ERL R&amp;D support at Cornell</a:t>
            </a:r>
            <a:endParaRPr lang="en-US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20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75104" y="274638"/>
            <a:ext cx="5282502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Significant </a:t>
            </a:r>
            <a:r>
              <a:rPr lang="en-US" dirty="0" err="1" smtClean="0">
                <a:solidFill>
                  <a:schemeClr val="accent2"/>
                </a:solidFill>
              </a:rPr>
              <a:t>photoinjector</a:t>
            </a:r>
            <a:r>
              <a:rPr lang="en-US" dirty="0" smtClean="0">
                <a:solidFill>
                  <a:schemeClr val="accent2"/>
                </a:solidFill>
              </a:rPr>
              <a:t> developments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4296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First beam from new SRF electron sources (HZB/JLAB for ERLs;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Niowave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/NPS; more coming up)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More new guns (DC, NCRF, and SRF) with ~100mA in mind either being commissioned or under construction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Cornell </a:t>
            </a:r>
            <a:r>
              <a:rPr lang="en-US" dirty="0" err="1" smtClean="0">
                <a:solidFill>
                  <a:schemeClr val="tx1"/>
                </a:solidFill>
              </a:rPr>
              <a:t>photoinjector</a:t>
            </a:r>
            <a:r>
              <a:rPr lang="en-US" dirty="0" smtClean="0">
                <a:solidFill>
                  <a:schemeClr val="tx1"/>
                </a:solidFill>
              </a:rPr>
              <a:t> highlights (over the last year):</a:t>
            </a:r>
          </a:p>
          <a:p>
            <a:pPr lvl="1"/>
            <a:r>
              <a:rPr lang="en-US" dirty="0" smtClean="0"/>
              <a:t>Maximum </a:t>
            </a:r>
            <a:r>
              <a:rPr lang="en-US" dirty="0" smtClean="0">
                <a:solidFill>
                  <a:schemeClr val="accent2"/>
                </a:solidFill>
              </a:rPr>
              <a:t>average current of 50 </a:t>
            </a:r>
            <a:r>
              <a:rPr lang="en-US" dirty="0" err="1" smtClean="0">
                <a:solidFill>
                  <a:schemeClr val="accent2"/>
                </a:solidFill>
              </a:rPr>
              <a:t>mA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from a </a:t>
            </a:r>
            <a:r>
              <a:rPr lang="en-US" dirty="0" err="1" smtClean="0"/>
              <a:t>photoinjector</a:t>
            </a:r>
            <a:r>
              <a:rPr lang="en-US" dirty="0" smtClean="0"/>
              <a:t> demonstrated (Feb 2012)</a:t>
            </a:r>
          </a:p>
          <a:p>
            <a:pPr lvl="1"/>
            <a:r>
              <a:rPr lang="en-US" dirty="0" smtClean="0"/>
              <a:t>Demonstrated </a:t>
            </a:r>
            <a:r>
              <a:rPr lang="en-US" dirty="0" smtClean="0">
                <a:solidFill>
                  <a:schemeClr val="accent2"/>
                </a:solidFill>
              </a:rPr>
              <a:t>feasibility of high current operation </a:t>
            </a:r>
            <a:r>
              <a:rPr lang="en-US" dirty="0" smtClean="0"/>
              <a:t>(~ </a:t>
            </a:r>
            <a:r>
              <a:rPr lang="en-US" dirty="0" err="1" smtClean="0"/>
              <a:t>kiloCoulomb</a:t>
            </a:r>
            <a:r>
              <a:rPr lang="en-US" dirty="0" smtClean="0"/>
              <a:t> extracted with no noticeable QE at the laser spot)</a:t>
            </a:r>
          </a:p>
          <a:p>
            <a:pPr lvl="1"/>
            <a:r>
              <a:rPr lang="en-US" dirty="0" smtClean="0"/>
              <a:t>Original </a:t>
            </a:r>
            <a:r>
              <a:rPr lang="en-US" dirty="0" err="1" smtClean="0"/>
              <a:t>emittance</a:t>
            </a:r>
            <a:r>
              <a:rPr lang="en-US" dirty="0" smtClean="0"/>
              <a:t> spec achieved: now </a:t>
            </a:r>
            <a:r>
              <a:rPr lang="en-US" dirty="0" smtClean="0">
                <a:solidFill>
                  <a:schemeClr val="accent2"/>
                </a:solidFill>
              </a:rPr>
              <a:t>getting x1.8 the thermal </a:t>
            </a: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values</a:t>
            </a:r>
            <a:r>
              <a:rPr lang="en-US" dirty="0" smtClean="0"/>
              <a:t>, close to simulations (Sept 2011)</a:t>
            </a:r>
          </a:p>
          <a:p>
            <a:pPr lvl="1"/>
            <a:r>
              <a:rPr lang="en-US" dirty="0" smtClean="0"/>
              <a:t>Beam brightness @5GeV same as 100 </a:t>
            </a:r>
            <a:r>
              <a:rPr lang="en-US" dirty="0" err="1" smtClean="0"/>
              <a:t>mA</a:t>
            </a:r>
            <a:r>
              <a:rPr lang="en-US" dirty="0" smtClean="0"/>
              <a:t> 0.5x0.005nm-rad SR</a:t>
            </a:r>
            <a:endParaRPr lang="en-US" dirty="0" smtClean="0">
              <a:solidFill>
                <a:schemeClr val="accent6"/>
              </a:solidFill>
              <a:sym typeface="Symbol"/>
            </a:endParaRP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75360" y="274638"/>
            <a:ext cx="7034784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Boeing/LANL RF gun tribute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New current record is 52 </a:t>
            </a:r>
            <a:r>
              <a:rPr lang="en-US" dirty="0" err="1" smtClean="0">
                <a:solidFill>
                  <a:schemeClr val="tx1"/>
                </a:solidFill>
              </a:rPr>
              <a:t>mA</a:t>
            </a:r>
            <a:r>
              <a:rPr lang="en-US" dirty="0" smtClean="0">
                <a:solidFill>
                  <a:schemeClr val="tx1"/>
                </a:solidFill>
              </a:rPr>
              <a:t> at Cornell</a:t>
            </a:r>
          </a:p>
          <a:p>
            <a:pPr lvl="1"/>
            <a:r>
              <a:rPr lang="en-US" dirty="0" smtClean="0"/>
              <a:t>beats </a:t>
            </a:r>
            <a:r>
              <a:rPr lang="en-US" dirty="0" smtClean="0">
                <a:solidFill>
                  <a:schemeClr val="tx1"/>
                </a:solidFill>
              </a:rPr>
              <a:t>Dave Dowell’s </a:t>
            </a:r>
            <a:r>
              <a:rPr lang="en-US" dirty="0" smtClean="0"/>
              <a:t>32 </a:t>
            </a:r>
            <a:r>
              <a:rPr lang="en-US" dirty="0" err="1" smtClean="0"/>
              <a:t>mA</a:t>
            </a:r>
            <a:r>
              <a:rPr lang="en-US" dirty="0" smtClean="0"/>
              <a:t> record of </a:t>
            </a:r>
            <a:r>
              <a:rPr lang="en-US" i="1" dirty="0" smtClean="0">
                <a:solidFill>
                  <a:schemeClr val="tx1"/>
                </a:solidFill>
              </a:rPr>
              <a:t>20 years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</a:p>
          <a:p>
            <a:endParaRPr lang="en-US" sz="800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More in my </a:t>
            </a:r>
            <a:r>
              <a:rPr lang="en-US" dirty="0" err="1" smtClean="0">
                <a:solidFill>
                  <a:schemeClr val="accent6"/>
                </a:solidFill>
              </a:rPr>
              <a:t>photoinjector</a:t>
            </a:r>
            <a:r>
              <a:rPr lang="en-US" dirty="0" smtClean="0">
                <a:solidFill>
                  <a:schemeClr val="accent6"/>
                </a:solidFill>
              </a:rPr>
              <a:t> overview talk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191" descr="C:\Users\ivb\AppData\Local\Temp\IMG_0754_small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" y="1822704"/>
            <a:ext cx="3413760" cy="2560320"/>
          </a:xfrm>
          <a:prstGeom prst="rect">
            <a:avLst/>
          </a:prstGeom>
          <a:noFill/>
        </p:spPr>
      </p:pic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914400" y="1842367"/>
            <a:ext cx="3121152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Cornell </a:t>
            </a:r>
            <a:r>
              <a:rPr lang="en-US" sz="1200" dirty="0" err="1" smtClean="0"/>
              <a:t>photoinjector</a:t>
            </a:r>
            <a:r>
              <a:rPr lang="en-US" sz="1200" dirty="0" smtClean="0"/>
              <a:t>: 52 </a:t>
            </a:r>
            <a:r>
              <a:rPr lang="en-US" sz="1200" dirty="0" err="1" smtClean="0"/>
              <a:t>mA</a:t>
            </a:r>
            <a:r>
              <a:rPr lang="en-US" sz="1200" dirty="0" smtClean="0"/>
              <a:t>  (Feb 9, 2012)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544" y="1587340"/>
            <a:ext cx="4619740" cy="310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 bwMode="auto">
          <a:xfrm>
            <a:off x="92075" y="447675"/>
            <a:ext cx="814705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Main Linac Cavity Development and high Q</a:t>
            </a:r>
            <a:r>
              <a:rPr lang="en-US" baseline="-25000" smtClean="0">
                <a:ea typeface="ＭＳ Ｐゴシック" pitchFamily="34" charset="-128"/>
              </a:rPr>
              <a:t>0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93C53A9-D8BF-4462-8D5E-D156E4A07DDE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14340" name="Picture 7" descr="Photo01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347" y="4743720"/>
            <a:ext cx="74628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0363" y="1307831"/>
            <a:ext cx="8456612" cy="8318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Specs: Support ERL operation with &gt;100 mA; must minimize cryogenic wall losses (Q~2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10</a:t>
            </a:r>
            <a:r>
              <a:rPr lang="en-US" sz="2400" baseline="30000" dirty="0"/>
              <a:t>10</a:t>
            </a:r>
            <a:r>
              <a:rPr lang="en-US" sz="2400" dirty="0"/>
              <a:t> at 1.8 K)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6189" y="2106228"/>
            <a:ext cx="613092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C00000"/>
                </a:solidFill>
              </a:rPr>
              <a:t>Completed </a:t>
            </a:r>
            <a:r>
              <a:rPr lang="en-US" sz="2400" b="1" u="sng" dirty="0" smtClean="0">
                <a:solidFill>
                  <a:srgbClr val="C00000"/>
                </a:solidFill>
              </a:rPr>
              <a:t>:</a:t>
            </a:r>
            <a:endParaRPr lang="en-US" sz="2400" b="1" u="sng" dirty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/>
              <a:t>RF design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/>
              <a:t>Mechanical design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/>
              <a:t>Cavity fabrication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/>
              <a:t>Vertical cavity </a:t>
            </a:r>
            <a:r>
              <a:rPr lang="en-US" sz="2400" b="1" dirty="0"/>
              <a:t>RF </a:t>
            </a:r>
            <a:r>
              <a:rPr lang="en-US" sz="2400" b="1" dirty="0" smtClean="0"/>
              <a:t>test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/>
              <a:t>Horizontal cavity test in cryomodule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Meets </a:t>
            </a:r>
            <a:r>
              <a:rPr lang="en-US" sz="2400" b="1" dirty="0">
                <a:solidFill>
                  <a:srgbClr val="00B050"/>
                </a:solidFill>
              </a:rPr>
              <a:t>ERL specs: 16 MV/m, Q</a:t>
            </a:r>
            <a:r>
              <a:rPr lang="en-US" sz="2400" b="1" baseline="-25000" dirty="0">
                <a:solidFill>
                  <a:srgbClr val="00B050"/>
                </a:solidFill>
              </a:rPr>
              <a:t>0</a:t>
            </a:r>
            <a:r>
              <a:rPr lang="en-US" sz="2400" b="1" dirty="0">
                <a:solidFill>
                  <a:srgbClr val="00B050"/>
                </a:solidFill>
              </a:rPr>
              <a:t> ~2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</a:t>
            </a:r>
            <a:r>
              <a:rPr lang="en-US" sz="2400" b="1" dirty="0">
                <a:solidFill>
                  <a:srgbClr val="00B050"/>
                </a:solidFill>
              </a:rPr>
              <a:t>10</a:t>
            </a:r>
            <a:r>
              <a:rPr lang="en-US" sz="2400" b="1" baseline="30000" dirty="0">
                <a:solidFill>
                  <a:srgbClr val="00B050"/>
                </a:solidFill>
              </a:rPr>
              <a:t>10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14343" name="Straight Arrow Connector 2"/>
          <p:cNvCxnSpPr>
            <a:cxnSpLocks noChangeShapeType="1"/>
          </p:cNvCxnSpPr>
          <p:nvPr/>
        </p:nvCxnSpPr>
        <p:spPr bwMode="auto">
          <a:xfrm>
            <a:off x="2119313" y="2217738"/>
            <a:ext cx="0" cy="2436812"/>
          </a:xfrm>
          <a:prstGeom prst="straightConnector1">
            <a:avLst/>
          </a:prstGeom>
          <a:noFill/>
          <a:ln w="762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0" y="1"/>
            <a:ext cx="143865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courtesy M. </a:t>
            </a:r>
            <a:r>
              <a:rPr lang="en-US" sz="1200" dirty="0" err="1" smtClean="0"/>
              <a:t>Liepe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Unknown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" y="4302125"/>
            <a:ext cx="31369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 bwMode="auto">
          <a:xfrm>
            <a:off x="238126" y="260350"/>
            <a:ext cx="7462838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RF Optimization for &gt;100 mA ERL Operation (I)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0113" y="3070225"/>
            <a:ext cx="5592762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4095750" y="4811713"/>
            <a:ext cx="4737100" cy="10604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b="1" dirty="0" smtClean="0"/>
              <a:t>Dipole mode damping calculated up to 10 GHz with realistic RF absorbers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b="1" dirty="0" smtClean="0"/>
              <a:t>Worst mode limits beam current!</a:t>
            </a:r>
          </a:p>
        </p:txBody>
      </p:sp>
      <p:pic>
        <p:nvPicPr>
          <p:cNvPr id="12" name="Picture 8" descr="7cell_no_stu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" y="2860675"/>
            <a:ext cx="3173413" cy="1190625"/>
          </a:xfrm>
          <a:prstGeom prst="rect">
            <a:avLst/>
          </a:prstGeom>
          <a:noFill/>
          <a:ln>
            <a:noFill/>
          </a:ln>
          <a:effectLst>
            <a:outerShdw blurRad="50800" dist="127001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52576E"/>
              </a:clrFrom>
              <a:clrTo>
                <a:srgbClr val="52576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9675" y="1171575"/>
            <a:ext cx="5191125" cy="976313"/>
          </a:xfrm>
          <a:prstGeom prst="rect">
            <a:avLst/>
          </a:prstGeom>
          <a:noFill/>
          <a:ln>
            <a:noFill/>
          </a:ln>
          <a:effectLst>
            <a:outerShdw blurRad="50800" dist="127001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6063" y="4298950"/>
            <a:ext cx="3168650" cy="3683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Franklin Cray XT4</a:t>
            </a:r>
          </a:p>
        </p:txBody>
      </p:sp>
      <p:sp>
        <p:nvSpPr>
          <p:cNvPr id="15369" name="TextBox 15"/>
          <p:cNvSpPr txBox="1">
            <a:spLocks noChangeArrowheads="1"/>
          </p:cNvSpPr>
          <p:nvPr/>
        </p:nvSpPr>
        <p:spPr bwMode="auto">
          <a:xfrm>
            <a:off x="257175" y="1474788"/>
            <a:ext cx="87264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60375" indent="-2349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/>
              <a:t>Cell shape optimization:</a:t>
            </a:r>
          </a:p>
          <a:p>
            <a:pPr lvl="1">
              <a:buFont typeface="Arial" charset="0"/>
              <a:buChar char="•"/>
            </a:pPr>
            <a:r>
              <a:rPr lang="en-US" sz="2000" b="1"/>
              <a:t>~20 free parameters</a:t>
            </a:r>
          </a:p>
          <a:p>
            <a:pPr lvl="1">
              <a:buFont typeface="Arial" charset="0"/>
              <a:buChar char="•"/>
            </a:pPr>
            <a:r>
              <a:rPr lang="en-US" sz="2000" b="1"/>
              <a:t>Full Higher-Order Mode characterization (1000</a:t>
            </a:r>
            <a:r>
              <a:rPr lang="ja-JP" altLang="en-US" sz="2000" b="1"/>
              <a:t>’</a:t>
            </a:r>
            <a:r>
              <a:rPr lang="en-US" altLang="ja-JP" sz="2000" b="1"/>
              <a:t>s of eigenmodes)</a:t>
            </a:r>
          </a:p>
          <a:p>
            <a:pPr lvl="1">
              <a:buFont typeface="Arial" charset="0"/>
              <a:buChar char="•"/>
            </a:pPr>
            <a:r>
              <a:rPr lang="en-US" sz="2000" b="1"/>
              <a:t>Verification of robustness of cavity design</a:t>
            </a:r>
          </a:p>
        </p:txBody>
      </p:sp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5105400" y="3181350"/>
            <a:ext cx="3765550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I</a:t>
            </a:r>
            <a:r>
              <a:rPr lang="en-US" b="1" baseline="-25000">
                <a:solidFill>
                  <a:srgbClr val="000000"/>
                </a:solidFill>
              </a:rPr>
              <a:t>BBU</a:t>
            </a:r>
            <a:r>
              <a:rPr lang="en-US" b="1">
                <a:solidFill>
                  <a:srgbClr val="000000"/>
                </a:solidFill>
              </a:rPr>
              <a:t> ~ 1/(worst BBU-parameter)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0" y="1"/>
            <a:ext cx="143865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courtesy M. </a:t>
            </a:r>
            <a:r>
              <a:rPr lang="en-US" sz="1200" dirty="0" err="1" smtClean="0"/>
              <a:t>Liepe</a:t>
            </a:r>
            <a:endParaRPr lang="en-US" sz="12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305675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RF Optimization for &gt;100 mA ERL </a:t>
            </a:r>
            <a:r>
              <a:rPr lang="en-US" dirty="0">
                <a:ea typeface="ＭＳ Ｐゴシック" pitchFamily="34" charset="-128"/>
              </a:rPr>
              <a:t>O</a:t>
            </a:r>
            <a:r>
              <a:rPr lang="en-US" dirty="0" smtClean="0">
                <a:ea typeface="ＭＳ Ｐゴシック" pitchFamily="34" charset="-128"/>
              </a:rPr>
              <a:t>peration (II)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2188" y="6346825"/>
            <a:ext cx="377825" cy="2746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65B6D79-328D-4D92-8878-8FFB1003667C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062288"/>
            <a:ext cx="420211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7762875" y="1306513"/>
            <a:ext cx="1206500" cy="1277937"/>
          </a:xfrm>
          <a:prstGeom prst="rect">
            <a:avLst/>
          </a:prstGeom>
          <a:gradFill rotWithShape="1">
            <a:gsLst>
              <a:gs pos="0">
                <a:srgbClr val="404040"/>
              </a:gs>
              <a:gs pos="100000">
                <a:srgbClr val="7878DE"/>
              </a:gs>
            </a:gsLst>
            <a:lin ang="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Compute BBU current</a:t>
            </a:r>
          </a:p>
        </p:txBody>
      </p:sp>
      <p:sp>
        <p:nvSpPr>
          <p:cNvPr id="7" name="Right Arrow Callout 6"/>
          <p:cNvSpPr>
            <a:spLocks noChangeAspect="1"/>
          </p:cNvSpPr>
          <p:nvPr/>
        </p:nvSpPr>
        <p:spPr bwMode="auto">
          <a:xfrm>
            <a:off x="6010275" y="1285875"/>
            <a:ext cx="1900238" cy="1325563"/>
          </a:xfrm>
          <a:prstGeom prst="rightArrowCallout">
            <a:avLst>
              <a:gd name="adj1" fmla="val 11593"/>
              <a:gd name="adj2" fmla="val 13829"/>
              <a:gd name="adj3" fmla="val 16061"/>
              <a:gd name="adj4" fmla="val 80500"/>
            </a:avLst>
          </a:prstGeom>
          <a:gradFill rotWithShape="1">
            <a:gsLst>
              <a:gs pos="0">
                <a:srgbClr val="FFFFFF"/>
              </a:gs>
              <a:gs pos="100000">
                <a:srgbClr val="404040"/>
              </a:gs>
            </a:gsLst>
            <a:lin ang="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Generate realistic ERL</a:t>
            </a:r>
          </a:p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(x100)</a:t>
            </a:r>
          </a:p>
        </p:txBody>
      </p:sp>
      <p:sp>
        <p:nvSpPr>
          <p:cNvPr id="8" name="Right Arrow Callout 7"/>
          <p:cNvSpPr>
            <a:spLocks noChangeAspect="1"/>
          </p:cNvSpPr>
          <p:nvPr/>
        </p:nvSpPr>
        <p:spPr bwMode="auto">
          <a:xfrm>
            <a:off x="4075113" y="1285875"/>
            <a:ext cx="2181225" cy="1325563"/>
          </a:xfrm>
          <a:prstGeom prst="rightArrowCallout">
            <a:avLst>
              <a:gd name="adj1" fmla="val 11593"/>
              <a:gd name="adj2" fmla="val 13829"/>
              <a:gd name="adj3" fmla="val 16059"/>
              <a:gd name="adj4" fmla="val 80500"/>
            </a:avLst>
          </a:prstGeom>
          <a:gradFill rotWithShape="1">
            <a:gsLst>
              <a:gs pos="0">
                <a:srgbClr val="CCEEDF"/>
              </a:gs>
              <a:gs pos="100000">
                <a:srgbClr val="FFFFFF"/>
              </a:gs>
            </a:gsLst>
            <a:lin ang="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Compute dipole HOMs to 10 GHz</a:t>
            </a:r>
          </a:p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(1692 modes /cavity)</a:t>
            </a:r>
          </a:p>
        </p:txBody>
      </p:sp>
      <p:sp>
        <p:nvSpPr>
          <p:cNvPr id="9" name="Right Arrow Callout 8"/>
          <p:cNvSpPr>
            <a:spLocks noChangeAspect="1"/>
          </p:cNvSpPr>
          <p:nvPr/>
        </p:nvSpPr>
        <p:spPr bwMode="auto">
          <a:xfrm>
            <a:off x="2090738" y="1285875"/>
            <a:ext cx="2097087" cy="1325563"/>
          </a:xfrm>
          <a:prstGeom prst="rightArrowCallout">
            <a:avLst>
              <a:gd name="adj1" fmla="val 11593"/>
              <a:gd name="adj2" fmla="val 13829"/>
              <a:gd name="adj3" fmla="val 16062"/>
              <a:gd name="adj4" fmla="val 80500"/>
            </a:avLst>
          </a:prstGeom>
          <a:gradFill rotWithShape="1">
            <a:gsLst>
              <a:gs pos="0">
                <a:srgbClr val="47FFD1"/>
              </a:gs>
              <a:gs pos="100000">
                <a:srgbClr val="CCEEDF"/>
              </a:gs>
            </a:gsLst>
            <a:lin ang="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Introduce realistic shape variations</a:t>
            </a:r>
          </a:p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(400 cavities)</a:t>
            </a:r>
          </a:p>
        </p:txBody>
      </p:sp>
      <p:sp>
        <p:nvSpPr>
          <p:cNvPr id="10" name="Right Arrow Callout 9"/>
          <p:cNvSpPr>
            <a:spLocks noChangeAspect="1"/>
          </p:cNvSpPr>
          <p:nvPr/>
        </p:nvSpPr>
        <p:spPr bwMode="auto">
          <a:xfrm>
            <a:off x="261938" y="1285875"/>
            <a:ext cx="1943100" cy="1325563"/>
          </a:xfrm>
          <a:prstGeom prst="rightArrowCallout">
            <a:avLst>
              <a:gd name="adj1" fmla="val 11593"/>
              <a:gd name="adj2" fmla="val 13829"/>
              <a:gd name="adj3" fmla="val 16063"/>
              <a:gd name="adj4" fmla="val 80500"/>
            </a:avLst>
          </a:prstGeom>
          <a:gradFill rotWithShape="1">
            <a:gsLst>
              <a:gs pos="0">
                <a:srgbClr val="666666"/>
              </a:gs>
              <a:gs pos="100000">
                <a:srgbClr val="47FFD1"/>
              </a:gs>
            </a:gsLst>
            <a:lin ang="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Optimize Cavity</a:t>
            </a:r>
          </a:p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W.R.T. BBU parameter</a:t>
            </a:r>
          </a:p>
        </p:txBody>
      </p:sp>
      <p:pic>
        <p:nvPicPr>
          <p:cNvPr id="163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90825"/>
            <a:ext cx="26590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11"/>
          <p:cNvSpPr txBox="1">
            <a:spLocks noChangeArrowheads="1"/>
          </p:cNvSpPr>
          <p:nvPr/>
        </p:nvSpPr>
        <p:spPr bwMode="auto">
          <a:xfrm>
            <a:off x="609600" y="2676525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± 0.125 mm error</a:t>
            </a:r>
          </a:p>
        </p:txBody>
      </p:sp>
      <p:sp>
        <p:nvSpPr>
          <p:cNvPr id="16396" name="TextBox 12"/>
          <p:cNvSpPr txBox="1">
            <a:spLocks noChangeArrowheads="1"/>
          </p:cNvSpPr>
          <p:nvPr/>
        </p:nvSpPr>
        <p:spPr bwMode="auto">
          <a:xfrm>
            <a:off x="3271838" y="4529138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± 1.000 mm error</a:t>
            </a:r>
          </a:p>
        </p:txBody>
      </p:sp>
      <p:pic>
        <p:nvPicPr>
          <p:cNvPr id="1639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475" y="2905125"/>
            <a:ext cx="25527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95838"/>
            <a:ext cx="2498725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TextBox 15"/>
          <p:cNvSpPr txBox="1">
            <a:spLocks noChangeArrowheads="1"/>
          </p:cNvSpPr>
          <p:nvPr/>
        </p:nvSpPr>
        <p:spPr bwMode="auto">
          <a:xfrm>
            <a:off x="665163" y="454025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± 0.500 mm error</a:t>
            </a:r>
          </a:p>
        </p:txBody>
      </p:sp>
      <p:sp>
        <p:nvSpPr>
          <p:cNvPr id="16400" name="TextBox 16"/>
          <p:cNvSpPr txBox="1">
            <a:spLocks noChangeArrowheads="1"/>
          </p:cNvSpPr>
          <p:nvPr/>
        </p:nvSpPr>
        <p:spPr bwMode="auto">
          <a:xfrm>
            <a:off x="3292475" y="267652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/>
              <a:t>± </a:t>
            </a:r>
            <a:r>
              <a:rPr lang="en-US" dirty="0" smtClean="0"/>
              <a:t>0.250 mm </a:t>
            </a:r>
            <a:r>
              <a:rPr lang="en-US" dirty="0"/>
              <a:t>error</a:t>
            </a:r>
          </a:p>
        </p:txBody>
      </p:sp>
      <p:pic>
        <p:nvPicPr>
          <p:cNvPr id="164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849813"/>
            <a:ext cx="249872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Rectangle 9"/>
          <p:cNvSpPr>
            <a:spLocks noChangeArrowheads="1"/>
          </p:cNvSpPr>
          <p:nvPr/>
        </p:nvSpPr>
        <p:spPr bwMode="auto">
          <a:xfrm>
            <a:off x="5349875" y="2767013"/>
            <a:ext cx="3619500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Key: simulate realistic linac </a:t>
            </a:r>
          </a:p>
        </p:txBody>
      </p:sp>
      <p:sp>
        <p:nvSpPr>
          <p:cNvPr id="16403" name="Rectangle 9"/>
          <p:cNvSpPr>
            <a:spLocks noChangeArrowheads="1"/>
          </p:cNvSpPr>
          <p:nvPr/>
        </p:nvSpPr>
        <p:spPr bwMode="auto">
          <a:xfrm>
            <a:off x="160338" y="6415088"/>
            <a:ext cx="8839200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Optimized cavity shape robust up to </a:t>
            </a:r>
            <a:r>
              <a:rPr lang="en-US" sz="2000" b="1">
                <a:solidFill>
                  <a:srgbClr val="000000"/>
                </a:solidFill>
                <a:sym typeface="Symbol" pitchFamily="18" charset="2"/>
              </a:rPr>
              <a:t>0.25 mm shape imperfections!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0" y="1"/>
            <a:ext cx="143865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courtesy M. </a:t>
            </a:r>
            <a:r>
              <a:rPr lang="en-US" sz="1200" dirty="0" err="1" smtClean="0"/>
              <a:t>Liepe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0725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RF Optimization for &gt;100 mA ERL Operation (III)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EAC9F7-A336-491F-96B5-8E9FBA844991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420688" y="5634038"/>
            <a:ext cx="8445500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Optimized cavity with </a:t>
            </a:r>
            <a:r>
              <a:rPr lang="en-US" sz="2000" b="1">
                <a:solidFill>
                  <a:srgbClr val="000000"/>
                </a:solidFill>
                <a:sym typeface="Symbol" pitchFamily="18" charset="2"/>
              </a:rPr>
              <a:t>0.25 mm shape imperfections supports ERL beam currents well above 100 mA! 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192088" y="1335088"/>
            <a:ext cx="8821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/>
              <a:t>Results of Beam-Break-Up simulations:</a:t>
            </a:r>
          </a:p>
          <a:p>
            <a:r>
              <a:rPr lang="en-US" sz="2000" b="1"/>
              <a:t>Note: includes realistic fabrication errors and HOM damping materials! </a:t>
            </a:r>
          </a:p>
        </p:txBody>
      </p:sp>
      <p:pic>
        <p:nvPicPr>
          <p:cNvPr id="17415" name="Content Placeholder 4" descr="Threshold_Current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765300"/>
            <a:ext cx="6831012" cy="38687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7213600" y="4918075"/>
            <a:ext cx="80963" cy="74613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417" name="Straight Connector 10"/>
          <p:cNvCxnSpPr>
            <a:cxnSpLocks noChangeShapeType="1"/>
            <a:stCxn id="17416" idx="0"/>
          </p:cNvCxnSpPr>
          <p:nvPr/>
        </p:nvCxnSpPr>
        <p:spPr bwMode="auto">
          <a:xfrm flipH="1" flipV="1">
            <a:off x="7253288" y="4894263"/>
            <a:ext cx="0" cy="238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8" name="Straight Connector 12"/>
          <p:cNvCxnSpPr>
            <a:cxnSpLocks noChangeShapeType="1"/>
          </p:cNvCxnSpPr>
          <p:nvPr/>
        </p:nvCxnSpPr>
        <p:spPr bwMode="auto">
          <a:xfrm>
            <a:off x="7204075" y="4894263"/>
            <a:ext cx="1111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9" name="Straight Connector 14"/>
          <p:cNvCxnSpPr>
            <a:cxnSpLocks noChangeShapeType="1"/>
          </p:cNvCxnSpPr>
          <p:nvPr/>
        </p:nvCxnSpPr>
        <p:spPr bwMode="auto">
          <a:xfrm>
            <a:off x="7199313" y="5094288"/>
            <a:ext cx="1095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0" name="Straight Connector 15"/>
          <p:cNvCxnSpPr>
            <a:cxnSpLocks noChangeShapeType="1"/>
          </p:cNvCxnSpPr>
          <p:nvPr/>
        </p:nvCxnSpPr>
        <p:spPr bwMode="auto">
          <a:xfrm>
            <a:off x="7254875" y="4992688"/>
            <a:ext cx="0" cy="10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21" name="TextBox 17"/>
          <p:cNvSpPr txBox="1">
            <a:spLocks noChangeArrowheads="1"/>
          </p:cNvSpPr>
          <p:nvPr/>
        </p:nvSpPr>
        <p:spPr bwMode="auto">
          <a:xfrm>
            <a:off x="6642100" y="4411663"/>
            <a:ext cx="13446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1">
                <a:sym typeface="Symbol" pitchFamily="18" charset="2"/>
              </a:rPr>
              <a:t>1</a:t>
            </a:r>
            <a:r>
              <a:rPr lang="en-US" sz="1600" b="1"/>
              <a:t>mm</a:t>
            </a:r>
          </a:p>
        </p:txBody>
      </p:sp>
      <p:sp>
        <p:nvSpPr>
          <p:cNvPr id="17422" name="TextBox 20"/>
          <p:cNvSpPr txBox="1">
            <a:spLocks noChangeArrowheads="1"/>
          </p:cNvSpPr>
          <p:nvPr/>
        </p:nvSpPr>
        <p:spPr bwMode="auto">
          <a:xfrm>
            <a:off x="2249488" y="4402138"/>
            <a:ext cx="1344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1">
                <a:sym typeface="Symbol" pitchFamily="18" charset="2"/>
              </a:rPr>
              <a:t></a:t>
            </a:r>
            <a:r>
              <a:rPr lang="en-US" sz="1600" b="1"/>
              <a:t>0.125mm</a:t>
            </a:r>
          </a:p>
        </p:txBody>
      </p:sp>
      <p:sp>
        <p:nvSpPr>
          <p:cNvPr id="17423" name="TextBox 21"/>
          <p:cNvSpPr txBox="1">
            <a:spLocks noChangeArrowheads="1"/>
          </p:cNvSpPr>
          <p:nvPr/>
        </p:nvSpPr>
        <p:spPr bwMode="auto">
          <a:xfrm>
            <a:off x="4638675" y="3822700"/>
            <a:ext cx="134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1">
                <a:sym typeface="Symbol" pitchFamily="18" charset="2"/>
              </a:rPr>
              <a:t></a:t>
            </a:r>
            <a:r>
              <a:rPr lang="en-US" sz="1600" b="1"/>
              <a:t>0.5mm</a:t>
            </a:r>
          </a:p>
        </p:txBody>
      </p:sp>
      <p:sp>
        <p:nvSpPr>
          <p:cNvPr id="17424" name="TextBox 22"/>
          <p:cNvSpPr txBox="1">
            <a:spLocks noChangeArrowheads="1"/>
          </p:cNvSpPr>
          <p:nvPr/>
        </p:nvSpPr>
        <p:spPr bwMode="auto">
          <a:xfrm>
            <a:off x="3108325" y="4057650"/>
            <a:ext cx="1346200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1">
                <a:sym typeface="Symbol" pitchFamily="18" charset="2"/>
              </a:rPr>
              <a:t></a:t>
            </a:r>
            <a:r>
              <a:rPr lang="en-US" sz="1600" b="1"/>
              <a:t>0.25mm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0414" y="6495468"/>
            <a:ext cx="8931059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Some of this work is summarized in N. </a:t>
            </a:r>
            <a:r>
              <a:rPr lang="en-US" b="1" i="1" dirty="0" err="1" smtClean="0">
                <a:solidFill>
                  <a:schemeClr val="bg1"/>
                </a:solidFill>
              </a:rPr>
              <a:t>Valles</a:t>
            </a:r>
            <a:r>
              <a:rPr lang="en-US" b="1" i="1" dirty="0" smtClean="0">
                <a:solidFill>
                  <a:schemeClr val="bg1"/>
                </a:solidFill>
              </a:rPr>
              <a:t> &amp; M. </a:t>
            </a:r>
            <a:r>
              <a:rPr lang="en-US" b="1" i="1" dirty="0" err="1" smtClean="0">
                <a:solidFill>
                  <a:schemeClr val="bg1"/>
                </a:solidFill>
              </a:rPr>
              <a:t>Liepe</a:t>
            </a:r>
            <a:r>
              <a:rPr lang="en-US" b="1" i="1" dirty="0" smtClean="0">
                <a:solidFill>
                  <a:schemeClr val="bg1"/>
                </a:solidFill>
              </a:rPr>
              <a:t>, PAC’11, TUP064, p. 937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0" y="1"/>
            <a:ext cx="143865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courtesy M. </a:t>
            </a:r>
            <a:r>
              <a:rPr lang="en-US" sz="1200" dirty="0" err="1" smtClean="0"/>
              <a:t>Liepe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180975" y="230188"/>
            <a:ext cx="76835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Mechanical Design for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efficient Cavity Operation </a:t>
            </a:r>
          </a:p>
        </p:txBody>
      </p:sp>
      <p:pic>
        <p:nvPicPr>
          <p:cNvPr id="1843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438" y="4033838"/>
            <a:ext cx="4471987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919663" y="1219200"/>
            <a:ext cx="3829050" cy="1816100"/>
            <a:chOff x="258763" y="1414463"/>
            <a:chExt cx="5208587" cy="2252359"/>
          </a:xfrm>
        </p:grpSpPr>
        <p:pic>
          <p:nvPicPr>
            <p:cNvPr id="18463" name="Picture 11" descr="7cell_render_8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63" y="1790700"/>
              <a:ext cx="5208587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295473" y="3017103"/>
              <a:ext cx="5171877" cy="64971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i="1" dirty="0">
                  <a:latin typeface="+mn-lt"/>
                  <a:ea typeface="+mn-ea"/>
                </a:rPr>
                <a:t>Stiffening rings can vary from ID at iris to OD at equator</a:t>
              </a:r>
            </a:p>
          </p:txBody>
        </p:sp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 flipH="1" flipV="1">
              <a:off x="669058" y="2158687"/>
              <a:ext cx="505311" cy="78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 rot="5400000" flipH="1" flipV="1">
              <a:off x="744010" y="2782492"/>
              <a:ext cx="433146" cy="5182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Straight Arrow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1314010" y="2774521"/>
              <a:ext cx="431176" cy="5398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 rot="5400000" flipH="1" flipV="1">
              <a:off x="1831292" y="2781603"/>
              <a:ext cx="433146" cy="496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258763" y="1414463"/>
              <a:ext cx="5208587" cy="3819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US" sz="1400" b="1" i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Model of Cornell ERL Main Linac Cavity</a:t>
              </a:r>
            </a:p>
          </p:txBody>
        </p:sp>
        <p:cxnSp>
          <p:nvCxnSpPr>
            <p:cNvPr id="27" name="Straight Arrow Connector 26"/>
            <p:cNvCxnSpPr>
              <a:cxnSpLocks noChangeShapeType="1"/>
            </p:cNvCxnSpPr>
            <p:nvPr/>
          </p:nvCxnSpPr>
          <p:spPr bwMode="auto">
            <a:xfrm rot="5400000" flipH="1" flipV="1">
              <a:off x="2357021" y="2784366"/>
              <a:ext cx="431178" cy="539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Straight Arrow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2881767" y="2751086"/>
              <a:ext cx="431178" cy="496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Straight Arrow Connector 28"/>
            <p:cNvCxnSpPr>
              <a:cxnSpLocks noChangeShapeType="1"/>
            </p:cNvCxnSpPr>
            <p:nvPr/>
          </p:nvCxnSpPr>
          <p:spPr bwMode="auto">
            <a:xfrm rot="5400000" flipH="1" flipV="1">
              <a:off x="3406514" y="2774521"/>
              <a:ext cx="431176" cy="539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Straight Arrow Connector 29"/>
            <p:cNvCxnSpPr>
              <a:cxnSpLocks noChangeShapeType="1"/>
            </p:cNvCxnSpPr>
            <p:nvPr/>
          </p:nvCxnSpPr>
          <p:spPr bwMode="auto">
            <a:xfrm rot="5400000" flipH="1" flipV="1">
              <a:off x="3896803" y="2806118"/>
              <a:ext cx="433146" cy="5182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Straight Arrow Connector 30"/>
            <p:cNvCxnSpPr>
              <a:cxnSpLocks noChangeShapeType="1"/>
            </p:cNvCxnSpPr>
            <p:nvPr/>
          </p:nvCxnSpPr>
          <p:spPr bwMode="auto">
            <a:xfrm rot="5400000" flipH="1" flipV="1">
              <a:off x="4411736" y="2775601"/>
              <a:ext cx="431176" cy="5182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8438" name="TextBox 33"/>
          <p:cNvSpPr txBox="1">
            <a:spLocks noChangeArrowheads="1"/>
          </p:cNvSpPr>
          <p:nvPr/>
        </p:nvSpPr>
        <p:spPr bwMode="auto">
          <a:xfrm>
            <a:off x="198438" y="1246188"/>
            <a:ext cx="472122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68325" indent="-342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/>
              <a:t>Small bandwidth cavity vulnerable cavity microphonics (frequency modulation), especially by helium pressure fluctuations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/>
              <a:t>Diameter of cavity stiffening rings used as free parameter to reduce df/dp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/>
              <a:t>ANSYS simulations: large diameter rings and no rings at all have smallest df/dp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/>
              <a:t>Build two prototype cavities (with and without rings) to explore both options</a:t>
            </a:r>
          </a:p>
          <a:p>
            <a:pPr lvl="1">
              <a:buFont typeface="Arial" charset="0"/>
              <a:buChar char="•"/>
            </a:pPr>
            <a:endParaRPr lang="en-US" b="1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700588" y="2990850"/>
            <a:ext cx="4505325" cy="3581400"/>
            <a:chOff x="4639235" y="689348"/>
            <a:chExt cx="4504765" cy="3580739"/>
          </a:xfrm>
        </p:grpSpPr>
        <p:pic>
          <p:nvPicPr>
            <p:cNvPr id="18444" name="Picture 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235" y="690563"/>
              <a:ext cx="2347504" cy="1462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496" y="1186424"/>
              <a:ext cx="2107506" cy="420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2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813" y="1739401"/>
              <a:ext cx="2074689" cy="3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8" name="Straight Arrow Connector 37"/>
            <p:cNvCxnSpPr>
              <a:cxnSpLocks noChangeShapeType="1"/>
            </p:cNvCxnSpPr>
            <p:nvPr/>
          </p:nvCxnSpPr>
          <p:spPr bwMode="auto">
            <a:xfrm rot="10800000">
              <a:off x="5351933" y="1773411"/>
              <a:ext cx="1758731" cy="119040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" name="Straight Arrow Connector 38"/>
            <p:cNvCxnSpPr>
              <a:cxnSpLocks noChangeShapeType="1"/>
            </p:cNvCxnSpPr>
            <p:nvPr/>
          </p:nvCxnSpPr>
          <p:spPr bwMode="auto">
            <a:xfrm rot="10800000" flipV="1">
              <a:off x="6239236" y="1392481"/>
              <a:ext cx="838096" cy="146023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18449" name="Picture 3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275" y="689348"/>
              <a:ext cx="2083227" cy="44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Arrow Connector 40"/>
            <p:cNvCxnSpPr>
              <a:cxnSpLocks noChangeShapeType="1"/>
            </p:cNvCxnSpPr>
            <p:nvPr/>
          </p:nvCxnSpPr>
          <p:spPr bwMode="auto">
            <a:xfrm rot="10800000">
              <a:off x="6932887" y="865528"/>
              <a:ext cx="152381" cy="41267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8451" name="TextBox 41"/>
            <p:cNvSpPr txBox="1">
              <a:spLocks noChangeArrowheads="1"/>
            </p:cNvSpPr>
            <p:nvPr/>
          </p:nvSpPr>
          <p:spPr bwMode="auto">
            <a:xfrm>
              <a:off x="4805370" y="1862104"/>
              <a:ext cx="441158" cy="135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893" tIns="13446" rIns="26893" bIns="1344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700"/>
                <a:t>No Rings</a:t>
              </a:r>
            </a:p>
          </p:txBody>
        </p:sp>
        <p:pic>
          <p:nvPicPr>
            <p:cNvPr id="18452" name="Picture 4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691" y="2415981"/>
              <a:ext cx="2616106" cy="185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4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698" y="3303580"/>
              <a:ext cx="1850746" cy="49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Picture 31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663" y="3824653"/>
              <a:ext cx="1800376" cy="41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35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331" y="2388966"/>
              <a:ext cx="1844648" cy="386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7" name="Straight Arrow Connector 46"/>
            <p:cNvCxnSpPr>
              <a:cxnSpLocks noChangeShapeType="1"/>
            </p:cNvCxnSpPr>
            <p:nvPr/>
          </p:nvCxnSpPr>
          <p:spPr bwMode="auto">
            <a:xfrm rot="10800000">
              <a:off x="6828125" y="3528862"/>
              <a:ext cx="663493" cy="519016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Straight Arrow Connector 47"/>
            <p:cNvCxnSpPr>
              <a:cxnSpLocks noChangeShapeType="1"/>
            </p:cNvCxnSpPr>
            <p:nvPr/>
          </p:nvCxnSpPr>
          <p:spPr bwMode="auto">
            <a:xfrm rot="10800000">
              <a:off x="6169395" y="3247926"/>
              <a:ext cx="1314287" cy="265064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" name="Straight Arrow Connector 48"/>
            <p:cNvCxnSpPr>
              <a:cxnSpLocks noChangeShapeType="1"/>
            </p:cNvCxnSpPr>
            <p:nvPr/>
          </p:nvCxnSpPr>
          <p:spPr bwMode="auto">
            <a:xfrm rot="10800000" flipV="1">
              <a:off x="5847172" y="2573363"/>
              <a:ext cx="1565080" cy="268237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18459" name="Picture 36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519" y="2875396"/>
              <a:ext cx="1847481" cy="396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1" name="Straight Arrow Connector 50"/>
            <p:cNvCxnSpPr>
              <a:cxnSpLocks noChangeShapeType="1"/>
            </p:cNvCxnSpPr>
            <p:nvPr/>
          </p:nvCxnSpPr>
          <p:spPr bwMode="auto">
            <a:xfrm rot="10800000">
              <a:off x="6855110" y="2860647"/>
              <a:ext cx="585714" cy="212686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8461" name="TextBox 51"/>
            <p:cNvSpPr txBox="1">
              <a:spLocks noChangeArrowheads="1"/>
            </p:cNvSpPr>
            <p:nvPr/>
          </p:nvSpPr>
          <p:spPr bwMode="auto">
            <a:xfrm>
              <a:off x="5750753" y="2347819"/>
              <a:ext cx="1077477" cy="2715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6893" tIns="13446" rIns="26893" bIns="1344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800"/>
                <a:t>ID of rings as Fraction of Iris-Equator Distance</a:t>
              </a:r>
            </a:p>
          </p:txBody>
        </p:sp>
        <p:cxnSp>
          <p:nvCxnSpPr>
            <p:cNvPr id="53" name="Straight Arrow Connector 52"/>
            <p:cNvCxnSpPr>
              <a:cxnSpLocks noChangeShapeType="1"/>
            </p:cNvCxnSpPr>
            <p:nvPr/>
          </p:nvCxnSpPr>
          <p:spPr bwMode="auto">
            <a:xfrm>
              <a:off x="6747173" y="2520985"/>
              <a:ext cx="201587" cy="5237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8440" name="TextBox 53"/>
          <p:cNvSpPr txBox="1">
            <a:spLocks noChangeArrowheads="1"/>
          </p:cNvSpPr>
          <p:nvPr/>
        </p:nvSpPr>
        <p:spPr bwMode="auto">
          <a:xfrm>
            <a:off x="473075" y="6003925"/>
            <a:ext cx="51435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893" tIns="13446" rIns="26893" bIns="134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900"/>
              <a:t>No Rings</a:t>
            </a:r>
          </a:p>
        </p:txBody>
      </p:sp>
      <p:cxnSp>
        <p:nvCxnSpPr>
          <p:cNvPr id="18441" name="Straight Arrow Connector 2"/>
          <p:cNvCxnSpPr>
            <a:cxnSpLocks noChangeShapeType="1"/>
          </p:cNvCxnSpPr>
          <p:nvPr/>
        </p:nvCxnSpPr>
        <p:spPr bwMode="auto">
          <a:xfrm flipH="1" flipV="1">
            <a:off x="838200" y="5268913"/>
            <a:ext cx="1144588" cy="2127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838200" y="5451475"/>
            <a:ext cx="2490788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Cavity optimized!</a:t>
            </a:r>
          </a:p>
        </p:txBody>
      </p:sp>
      <p:cxnSp>
        <p:nvCxnSpPr>
          <p:cNvPr id="18443" name="Straight Arrow Connector 44"/>
          <p:cNvCxnSpPr>
            <a:cxnSpLocks noChangeShapeType="1"/>
          </p:cNvCxnSpPr>
          <p:nvPr/>
        </p:nvCxnSpPr>
        <p:spPr bwMode="auto">
          <a:xfrm flipV="1">
            <a:off x="3328988" y="5573713"/>
            <a:ext cx="461962" cy="241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Rectangle 42"/>
          <p:cNvSpPr/>
          <p:nvPr/>
        </p:nvSpPr>
        <p:spPr>
          <a:xfrm>
            <a:off x="3164409" y="6457890"/>
            <a:ext cx="5979591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S. Posen &amp; M. </a:t>
            </a:r>
            <a:r>
              <a:rPr lang="en-US" sz="2000" b="1" i="1" dirty="0" err="1" smtClean="0">
                <a:solidFill>
                  <a:schemeClr val="bg1"/>
                </a:solidFill>
              </a:rPr>
              <a:t>Liepe</a:t>
            </a:r>
            <a:r>
              <a:rPr lang="en-US" sz="2000" b="1" i="1" dirty="0" smtClean="0">
                <a:solidFill>
                  <a:schemeClr val="bg1"/>
                </a:solidFill>
              </a:rPr>
              <a:t>, PRST-AB 15 (2012) 022002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0" y="1"/>
            <a:ext cx="143865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courtesy M. </a:t>
            </a:r>
            <a:r>
              <a:rPr lang="en-US" sz="1200" dirty="0" err="1" smtClean="0"/>
              <a:t>Liepe</a:t>
            </a:r>
            <a:endParaRPr lang="en-US" sz="12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165100" y="368300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Prototype Cavity Fabrication 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AADCBB3-98C6-4A00-B651-AD6D5087FB27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19460" name="Picture 4" descr="Photo01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7950" y="4203700"/>
            <a:ext cx="62642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050" y="1446213"/>
            <a:ext cx="1973263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30663" y="1301750"/>
            <a:ext cx="4656137" cy="2776538"/>
            <a:chOff x="905776" y="33211351"/>
            <a:chExt cx="4656823" cy="2625413"/>
          </a:xfrm>
        </p:grpSpPr>
        <p:pic>
          <p:nvPicPr>
            <p:cNvPr id="19467" name="Picture 7" descr="20110323_0287.jpe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2" y="33832624"/>
              <a:ext cx="962631" cy="73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33612" y="33211351"/>
              <a:ext cx="1528987" cy="2587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469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83099" y="33567362"/>
              <a:ext cx="2593603" cy="194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905776" y="33211351"/>
              <a:ext cx="4656823" cy="35425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700" b="1" kern="0" dirty="0" smtClean="0">
                  <a:solidFill>
                    <a:sysClr val="windowText" lastClr="000000"/>
                  </a:solidFill>
                </a:rPr>
                <a:t>Quality control: CMM and frequency check</a:t>
              </a:r>
              <a:endParaRPr lang="en-US" sz="1700" b="1" kern="0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8838" y="2911475"/>
            <a:ext cx="11969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54050" y="1311275"/>
            <a:ext cx="1973263" cy="614363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ysClr val="windowText" lastClr="000000"/>
                </a:solidFill>
              </a:rPr>
              <a:t>Electron Beam Welding</a:t>
            </a:r>
            <a:endParaRPr lang="en-US" sz="17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Left-Right Arrow 13"/>
          <p:cNvSpPr>
            <a:spLocks noChangeArrowheads="1"/>
          </p:cNvSpPr>
          <p:nvPr/>
        </p:nvSpPr>
        <p:spPr bwMode="auto">
          <a:xfrm>
            <a:off x="2703513" y="2587625"/>
            <a:ext cx="1238250" cy="285750"/>
          </a:xfrm>
          <a:prstGeom prst="leftRightArrow">
            <a:avLst>
              <a:gd name="adj1" fmla="val 50000"/>
              <a:gd name="adj2" fmla="val 49994"/>
            </a:avLst>
          </a:pr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471488" y="5862638"/>
            <a:ext cx="8215312" cy="6159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>
                <a:solidFill>
                  <a:srgbClr val="000000"/>
                </a:solidFill>
              </a:rPr>
              <a:t>Finished main linac cavity with very tight (±0.25 mm) shape precision 	         </a:t>
            </a:r>
            <a:r>
              <a:rPr lang="en-US" sz="1700" b="1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sz="1700" b="1">
                <a:solidFill>
                  <a:srgbClr val="000000"/>
                </a:solidFill>
              </a:rPr>
              <a:t> important for supporting high currents (avoid risk of trapped HOMs!)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0" y="1"/>
            <a:ext cx="143865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courtesy M. </a:t>
            </a:r>
            <a:r>
              <a:rPr lang="en-US" sz="1200" dirty="0" err="1" smtClean="0"/>
              <a:t>Liepe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 bwMode="auto">
          <a:xfrm>
            <a:off x="120650" y="428625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 smtClean="0">
                <a:ea typeface="ＭＳ Ｐゴシック" pitchFamily="34" charset="-128"/>
              </a:rPr>
              <a:t>Vertical </a:t>
            </a:r>
            <a:r>
              <a:rPr lang="en-US" dirty="0" smtClean="0">
                <a:ea typeface="ＭＳ Ｐゴシック" pitchFamily="34" charset="-128"/>
              </a:rPr>
              <a:t>Performance Test of Prototype Cavity</a:t>
            </a:r>
          </a:p>
        </p:txBody>
      </p:sp>
      <p:sp>
        <p:nvSpPr>
          <p:cNvPr id="20483" name="Content Placeholder 5"/>
          <p:cNvSpPr>
            <a:spLocks noGrp="1"/>
          </p:cNvSpPr>
          <p:nvPr>
            <p:ph idx="1"/>
          </p:nvPr>
        </p:nvSpPr>
        <p:spPr bwMode="auto">
          <a:xfrm>
            <a:off x="225425" y="1217613"/>
            <a:ext cx="8828088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Cavity surface was prepared for high Q</a:t>
            </a:r>
            <a:r>
              <a:rPr lang="en-US" baseline="-25000" smtClean="0">
                <a:solidFill>
                  <a:schemeClr val="tx1"/>
                </a:solidFill>
                <a:ea typeface="ＭＳ Ｐゴシック" pitchFamily="34" charset="-128"/>
              </a:rPr>
              <a:t>0 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while keeping it as simple as possible: bulk BCP, 650C outgassing, final BCP, 120C bake</a:t>
            </a:r>
            <a:endParaRPr lang="en-US" baseline="-250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04269F5-D130-4707-ACB6-03E8832A4D34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20485" name="Picture 4" descr="\\psf\Host\Users\mul2a\Documents\mydocs\research\ERL\ERL_phase_1b\Review_10_2011\QvsE_First_7cell_w_1p6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785938"/>
            <a:ext cx="67564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4"/>
          <p:cNvSpPr txBox="1">
            <a:spLocks noChangeArrowheads="1"/>
          </p:cNvSpPr>
          <p:nvPr/>
        </p:nvSpPr>
        <p:spPr bwMode="auto">
          <a:xfrm>
            <a:off x="301625" y="5621338"/>
            <a:ext cx="8561388" cy="877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>
                <a:solidFill>
                  <a:srgbClr val="000000"/>
                </a:solidFill>
              </a:rPr>
              <a:t>The achievement of high Q is relevant not only to Cornell's ERL but also to Project-X at Fermilab, to the Next Generation Light Source, to Electron-Ion colliders, spallation-neutron sources, and accelerator-driven nuclear reactors.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251075" y="2065338"/>
            <a:ext cx="4656138" cy="354012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ysClr val="windowText" lastClr="000000"/>
                </a:solidFill>
              </a:rPr>
              <a:t>Vertical cavity test results at 1.6K and 1.8K</a:t>
            </a:r>
            <a:endParaRPr lang="en-US" sz="1700" b="1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20488" name="Straight Arrow Connector 4"/>
          <p:cNvCxnSpPr>
            <a:cxnSpLocks noChangeShapeType="1"/>
          </p:cNvCxnSpPr>
          <p:nvPr/>
        </p:nvCxnSpPr>
        <p:spPr bwMode="auto">
          <a:xfrm>
            <a:off x="4792663" y="3195638"/>
            <a:ext cx="382587" cy="5921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489" name="TextBox 7"/>
          <p:cNvSpPr txBox="1">
            <a:spLocks noChangeArrowheads="1"/>
          </p:cNvSpPr>
          <p:nvPr/>
        </p:nvSpPr>
        <p:spPr bwMode="auto">
          <a:xfrm>
            <a:off x="4551363" y="3617913"/>
            <a:ext cx="235585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/>
              <a:t>ERL main linac spec</a:t>
            </a: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2251075" y="4146550"/>
            <a:ext cx="4572000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Cavity meets ERL gradient and Q</a:t>
            </a:r>
            <a:r>
              <a:rPr lang="en-US" sz="2000" b="1" baseline="-25000" dirty="0">
                <a:solidFill>
                  <a:srgbClr val="000000"/>
                </a:solidFill>
              </a:rPr>
              <a:t>0</a:t>
            </a:r>
            <a:r>
              <a:rPr lang="en-US" sz="2000" b="1" dirty="0">
                <a:solidFill>
                  <a:srgbClr val="000000"/>
                </a:solidFill>
              </a:rPr>
              <a:t> specifications in its first test!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0" y="1"/>
            <a:ext cx="143865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courtesy M. </a:t>
            </a:r>
            <a:r>
              <a:rPr lang="en-US" sz="1200" dirty="0" err="1" smtClean="0"/>
              <a:t>Liepe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398463" y="300408"/>
            <a:ext cx="7781925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One-Cavity ERL Main Linac Test Cryomodule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EF302DA-B72D-41D1-A162-6C4A7CC32A16}" type="slidenum">
              <a:rPr lang="en-US" smtClean="0">
                <a:latin typeface="Times New Roman" pitchFamily="18" charset="0"/>
              </a:rPr>
              <a:pPr/>
              <a:t>29</a:t>
            </a:fld>
            <a:endParaRPr lang="en-US" smtClean="0">
              <a:latin typeface="Times New Roman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72336" y="1457904"/>
            <a:ext cx="4210430" cy="2497027"/>
            <a:chOff x="-8467" y="34737"/>
            <a:chExt cx="2751667" cy="1576238"/>
          </a:xfrm>
          <a:noFill/>
        </p:grpSpPr>
        <p:pic>
          <p:nvPicPr>
            <p:cNvPr id="6" name="Picture 38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67" y="94825"/>
              <a:ext cx="2751667" cy="146304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446001" y="1319369"/>
              <a:ext cx="545403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cavity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03755" y="1319369"/>
              <a:ext cx="663245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/>
                <a:t>HOM load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4637" y="1384756"/>
              <a:ext cx="767486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HOM load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0686" y="34737"/>
              <a:ext cx="730719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HGRP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592" y="82126"/>
              <a:ext cx="1030022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/>
                <a:t>80K shield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5374" y="1422533"/>
              <a:ext cx="659828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Gate valve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06401" y="267939"/>
              <a:ext cx="129900" cy="38645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06401" y="1270000"/>
              <a:ext cx="224654" cy="203329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17346" y="1230847"/>
              <a:ext cx="373915" cy="175532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481667" y="1104900"/>
              <a:ext cx="237036" cy="260228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072028" y="1016000"/>
              <a:ext cx="263350" cy="337233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2"/>
            </p:cNvCxnSpPr>
            <p:nvPr/>
          </p:nvCxnSpPr>
          <p:spPr>
            <a:xfrm flipH="1">
              <a:off x="1158381" y="223179"/>
              <a:ext cx="17665" cy="593932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17" name="TextBox 18"/>
          <p:cNvSpPr txBox="1">
            <a:spLocks noChangeArrowheads="1"/>
          </p:cNvSpPr>
          <p:nvPr/>
        </p:nvSpPr>
        <p:spPr bwMode="auto">
          <a:xfrm>
            <a:off x="4527540" y="1440202"/>
            <a:ext cx="45651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Assembled and currently under testing at Cornell: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First </a:t>
            </a:r>
            <a:r>
              <a:rPr lang="en-US" sz="2000" dirty="0"/>
              <a:t>full main linac system test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Focus on cavity </a:t>
            </a:r>
            <a:r>
              <a:rPr lang="en-US" sz="2000" dirty="0" smtClean="0"/>
              <a:t>performance and </a:t>
            </a:r>
            <a:r>
              <a:rPr lang="en-US" sz="2000" dirty="0"/>
              <a:t>cryogenic performance</a:t>
            </a:r>
          </a:p>
          <a:p>
            <a:pPr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38918" name="Picture 6" descr="\\psf\Home\Pictures\iPhoto Library\Modified\2011\Nov 18, 2011\IMG_5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" y="4432150"/>
            <a:ext cx="4154675" cy="141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\\psf\Home\Desktop\100_36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6024" y="3370103"/>
            <a:ext cx="4353492" cy="29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0" y="1"/>
            <a:ext cx="143865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courtesy M. </a:t>
            </a:r>
            <a:r>
              <a:rPr lang="en-US" sz="1200" dirty="0" err="1" smtClean="0"/>
              <a:t>Liepe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3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Outline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9928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Introduction &amp; motivation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Main technological challenges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Alternative ideas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Outlook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Preliminary Test Results of First ERL Main Linac Cavity in Test Cryomodule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8A567-B09C-40C5-96F0-9453B3A7BA2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8850" name="Picture 2" descr="\\psf\Home\Desktop\Screen Shot 2012-02-28 at 9.38.54 A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"/>
          <a:stretch/>
        </p:blipFill>
        <p:spPr bwMode="auto">
          <a:xfrm>
            <a:off x="1086522" y="1481539"/>
            <a:ext cx="6604156" cy="405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5575866" y="2492967"/>
            <a:ext cx="239489" cy="23547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348970" y="1846636"/>
            <a:ext cx="293277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Administrative limit. Cavity can go to higher fields</a:t>
            </a:r>
            <a:endParaRPr lang="en-US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209006" y="1304533"/>
            <a:ext cx="4656138" cy="354012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ysClr val="windowText" lastClr="000000"/>
                </a:solidFill>
              </a:rPr>
              <a:t>Cryomodule cavity test results at 1.8K</a:t>
            </a:r>
            <a:endParaRPr lang="en-US" sz="17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397" y="5598837"/>
            <a:ext cx="7914902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Cavity </a:t>
            </a:r>
            <a:r>
              <a:rPr lang="en-US" sz="2000" b="1" dirty="0" smtClean="0">
                <a:solidFill>
                  <a:srgbClr val="000000"/>
                </a:solidFill>
              </a:rPr>
              <a:t>exceeds ERL </a:t>
            </a:r>
            <a:r>
              <a:rPr lang="en-US" sz="2000" b="1" dirty="0">
                <a:solidFill>
                  <a:srgbClr val="000000"/>
                </a:solidFill>
              </a:rPr>
              <a:t>gradient and Q</a:t>
            </a:r>
            <a:r>
              <a:rPr lang="en-US" sz="2000" b="1" baseline="-25000" dirty="0">
                <a:solidFill>
                  <a:srgbClr val="000000"/>
                </a:solidFill>
              </a:rPr>
              <a:t>0</a:t>
            </a:r>
            <a:r>
              <a:rPr lang="en-US" sz="2000" b="1" dirty="0">
                <a:solidFill>
                  <a:srgbClr val="000000"/>
                </a:solidFill>
              </a:rPr>
              <a:t> specifications in its first </a:t>
            </a:r>
            <a:r>
              <a:rPr lang="en-US" sz="2000" b="1" dirty="0" smtClean="0">
                <a:solidFill>
                  <a:srgbClr val="000000"/>
                </a:solidFill>
              </a:rPr>
              <a:t>cryomodule test!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882" y="1452363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0" y="1"/>
            <a:ext cx="143865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courtesy M. </a:t>
            </a:r>
            <a:r>
              <a:rPr lang="en-US" sz="1200" dirty="0" err="1" smtClean="0"/>
              <a:t>Liepe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786785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76784" y="1502664"/>
            <a:ext cx="844296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/>
              <a:t>MARS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 smtClean="0"/>
              <a:t>Trade off current for higher </a:t>
            </a:r>
            <a:r>
              <a:rPr lang="en-US" b="1" kern="0" dirty="0" err="1" smtClean="0"/>
              <a:t>undulator</a:t>
            </a:r>
            <a:r>
              <a:rPr lang="en-US" b="1" kern="0" dirty="0" smtClean="0"/>
              <a:t> N~10</a:t>
            </a:r>
            <a:r>
              <a:rPr lang="en-US" b="1" kern="0" baseline="30000" dirty="0" smtClean="0"/>
              <a:t>4</a:t>
            </a:r>
            <a:r>
              <a:rPr lang="en-US" b="1" kern="0" dirty="0" smtClean="0"/>
              <a:t>,                                                                   use many passes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 smtClean="0"/>
              <a:t>Much reduced injector requirements                                                                 can use lower gradient </a:t>
            </a:r>
            <a:r>
              <a:rPr lang="en-US" b="1" kern="0" dirty="0" err="1" smtClean="0"/>
              <a:t>linac</a:t>
            </a:r>
            <a:endParaRPr lang="en-US" b="1" kern="0" dirty="0" smtClean="0"/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 smtClean="0">
                <a:solidFill>
                  <a:srgbClr val="C00000"/>
                </a:solidFill>
              </a:rPr>
              <a:t>Becomes less appealing as injector &amp; SRF performance/efficiency improves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b="1" kern="0" dirty="0" smtClean="0">
              <a:solidFill>
                <a:srgbClr val="C00000"/>
              </a:solidFill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/>
              <a:t>Moderate number, e.g. two-pass, approaches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 smtClean="0"/>
              <a:t>Several labs pursuing, capital and operational cost savings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 smtClean="0">
                <a:solidFill>
                  <a:srgbClr val="C00000"/>
                </a:solidFill>
              </a:rPr>
              <a:t>Full energy CW </a:t>
            </a:r>
            <a:r>
              <a:rPr lang="en-US" b="1" kern="0" dirty="0" err="1" smtClean="0">
                <a:solidFill>
                  <a:srgbClr val="C00000"/>
                </a:solidFill>
              </a:rPr>
              <a:t>linac</a:t>
            </a:r>
            <a:r>
              <a:rPr lang="en-US" b="1" kern="0" dirty="0" smtClean="0">
                <a:solidFill>
                  <a:srgbClr val="C00000"/>
                </a:solidFill>
              </a:rPr>
              <a:t> is a nice investment if can afford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b="1" kern="0" dirty="0" smtClean="0"/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/>
              <a:t>Extend ERL’s to x-ray free electron laser techniques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 smtClean="0">
                <a:solidFill>
                  <a:srgbClr val="C00000"/>
                </a:solidFill>
              </a:rPr>
              <a:t>Not appealing for GHz rep. rates; instead use simultaneous operation with a lower rep rate beam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31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Alternative &amp; developing ideas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8736" y="1055063"/>
            <a:ext cx="3244406" cy="193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74080" y="999744"/>
            <a:ext cx="213231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MARS by G. </a:t>
            </a:r>
            <a:r>
              <a:rPr lang="en-US" sz="1200" dirty="0" err="1" smtClean="0"/>
              <a:t>Kulipanov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32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21664" y="274638"/>
            <a:ext cx="6656832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When to use energy recovery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Simultaneous operation with high current at e.g. XFELO specs 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Keep additional (unrecovered) RF load ~1-2kW per SRF cavity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1929892"/>
            <a:ext cx="8458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+mj-lt"/>
              </a:rPr>
              <a:t>	</a:t>
            </a:r>
            <a:r>
              <a:rPr lang="en-US" b="1" dirty="0">
                <a:latin typeface="+mj-lt"/>
              </a:rPr>
              <a:t>Rep. rate	</a:t>
            </a:r>
            <a:r>
              <a:rPr lang="en-US" b="1" dirty="0" smtClean="0">
                <a:latin typeface="+mj-lt"/>
              </a:rPr>
              <a:t>        Beam </a:t>
            </a:r>
            <a:r>
              <a:rPr lang="en-US" b="1" dirty="0">
                <a:latin typeface="+mj-lt"/>
              </a:rPr>
              <a:t>power @ </a:t>
            </a:r>
            <a:r>
              <a:rPr lang="en-US" b="1" dirty="0" smtClean="0">
                <a:latin typeface="+mj-lt"/>
              </a:rPr>
              <a:t>5GeV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        </a:t>
            </a:r>
            <a:r>
              <a:rPr lang="en-US" b="1" dirty="0" smtClean="0">
                <a:latin typeface="+mj-lt"/>
              </a:rPr>
              <a:t>100pC </a:t>
            </a:r>
            <a:r>
              <a:rPr lang="en-US" b="1" dirty="0">
                <a:latin typeface="+mj-lt"/>
              </a:rPr>
              <a:t>@ 100MHz	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b="1" dirty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50MW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	</a:t>
            </a:r>
            <a:endParaRPr lang="en-US" b="1" dirty="0">
              <a:solidFill>
                <a:srgbClr val="CC0000"/>
              </a:solidFill>
              <a:latin typeface="+mj-lt"/>
            </a:endParaRP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						        </a:t>
            </a:r>
          </a:p>
          <a:p>
            <a:r>
              <a:rPr lang="en-US" b="1" dirty="0">
                <a:latin typeface="+mj-lt"/>
              </a:rPr>
              <a:t>        </a:t>
            </a:r>
            <a:r>
              <a:rPr lang="en-US" b="1" dirty="0" smtClean="0">
                <a:latin typeface="+mj-lt"/>
              </a:rPr>
              <a:t>100pC </a:t>
            </a:r>
            <a:r>
              <a:rPr lang="en-US" b="1" dirty="0">
                <a:latin typeface="+mj-lt"/>
              </a:rPr>
              <a:t>@ 10MHz		    </a:t>
            </a:r>
            <a:r>
              <a:rPr lang="en-US" b="1" dirty="0" smtClean="0">
                <a:latin typeface="+mj-lt"/>
              </a:rPr>
              <a:t>5MW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	       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						</a:t>
            </a:r>
            <a:endParaRPr lang="en-US" b="1" dirty="0">
              <a:solidFill>
                <a:srgbClr val="FFFF00"/>
              </a:solidFill>
              <a:latin typeface="+mj-lt"/>
            </a:endParaRPr>
          </a:p>
          <a:p>
            <a:r>
              <a:rPr lang="en-US" b="1" dirty="0">
                <a:latin typeface="+mj-lt"/>
              </a:rPr>
              <a:t>        </a:t>
            </a:r>
            <a:r>
              <a:rPr lang="en-US" b="1" dirty="0" smtClean="0">
                <a:latin typeface="+mj-lt"/>
              </a:rPr>
              <a:t>100pC </a:t>
            </a:r>
            <a:r>
              <a:rPr lang="en-US" b="1" dirty="0">
                <a:latin typeface="+mj-lt"/>
              </a:rPr>
              <a:t>@ 1MHz		    </a:t>
            </a:r>
            <a:r>
              <a:rPr lang="en-US" b="1" dirty="0" smtClean="0">
                <a:latin typeface="+mj-lt"/>
              </a:rPr>
              <a:t>0.5MW</a:t>
            </a:r>
            <a:r>
              <a:rPr lang="en-US" b="1" dirty="0">
                <a:latin typeface="+mj-lt"/>
              </a:rPr>
              <a:t>	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					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/>
              <a:t>        100pC @ 0.1MHz	</a:t>
            </a:r>
            <a:r>
              <a:rPr lang="en-US" dirty="0" smtClean="0"/>
              <a:t>	    </a:t>
            </a:r>
            <a:r>
              <a:rPr lang="en-US" b="1" dirty="0" smtClean="0"/>
              <a:t>0.05MW	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7376160" y="2868168"/>
            <a:ext cx="0" cy="3139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93922" y="2464046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Absolutely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31666" y="3238238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Maybe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08450" y="389051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No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7370064" y="3593592"/>
            <a:ext cx="0" cy="3139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816864" y="3560064"/>
            <a:ext cx="7266432" cy="950976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Initial analysis to meet XFELO specs shows it’s doable using non-energy recovered </a:t>
            </a:r>
            <a:r>
              <a:rPr lang="en-US" dirty="0" err="1" smtClean="0">
                <a:solidFill>
                  <a:schemeClr val="tx1"/>
                </a:solidFill>
              </a:rPr>
              <a:t>beamline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6324600" y="3454337"/>
            <a:ext cx="2286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1066800" y="3454337"/>
            <a:ext cx="1676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3520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843024"/>
            <a:ext cx="3657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Simultaneous short </a:t>
            </a:r>
            <a:r>
              <a:rPr lang="en-US" dirty="0" smtClean="0">
                <a:solidFill>
                  <a:schemeClr val="accent2"/>
                </a:solidFill>
              </a:rPr>
              <a:t>pulses for XFEL                                          and </a:t>
            </a:r>
            <a:r>
              <a:rPr lang="en-US" dirty="0">
                <a:solidFill>
                  <a:schemeClr val="accent2"/>
                </a:solidFill>
              </a:rPr>
              <a:t>generic ERL running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114800" y="4000437"/>
            <a:ext cx="10668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5 GeV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701925" y="4290949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Times New Roman" pitchFamily="18" charset="0"/>
              </a:rPr>
              <a:t>100 mA source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133600" y="3846449"/>
            <a:ext cx="457200" cy="76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1219200" y="3833749"/>
            <a:ext cx="2286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77787" y="3447987"/>
            <a:ext cx="1701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&lt;100 </a:t>
            </a:r>
            <a:r>
              <a:rPr lang="en-US" sz="1800" b="1" dirty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sz="1800" b="1" dirty="0">
                <a:solidFill>
                  <a:srgbClr val="FF3300"/>
                </a:solidFill>
                <a:latin typeface="Times New Roman" pitchFamily="18" charset="0"/>
              </a:rPr>
              <a:t>A source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79150" y="3914712"/>
            <a:ext cx="16562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100pC@1MHz</a:t>
            </a:r>
            <a:endParaRPr lang="en-US" sz="18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r"/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or less</a:t>
            </a:r>
            <a:endParaRPr lang="en-US" sz="1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graphicFrame>
        <p:nvGraphicFramePr>
          <p:cNvPr id="63498" name="Object 10"/>
          <p:cNvGraphicFramePr>
            <a:graphicFrameLocks noChangeAspect="1"/>
          </p:cNvGraphicFramePr>
          <p:nvPr/>
        </p:nvGraphicFramePr>
        <p:xfrm>
          <a:off x="4514850" y="3801999"/>
          <a:ext cx="114300" cy="215900"/>
        </p:xfrm>
        <a:graphic>
          <a:graphicData uri="http://schemas.openxmlformats.org/presentationml/2006/ole">
            <p:oleObj spid="_x0000_s1026" name="Equation" r:id="rId4" imgW="114120" imgH="215640" progId="Equation.3">
              <p:embed/>
            </p:oleObj>
          </a:graphicData>
        </a:graphic>
      </p:graphicFrame>
      <p:sp>
        <p:nvSpPr>
          <p:cNvPr id="63499" name="Freeform 11"/>
          <p:cNvSpPr>
            <a:spLocks/>
          </p:cNvSpPr>
          <p:nvPr/>
        </p:nvSpPr>
        <p:spPr bwMode="auto">
          <a:xfrm>
            <a:off x="2590800" y="3809937"/>
            <a:ext cx="1371600" cy="7461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92" y="144"/>
              </a:cxn>
              <a:cxn ang="0">
                <a:pos x="240" y="0"/>
              </a:cxn>
              <a:cxn ang="0">
                <a:pos x="384" y="0"/>
              </a:cxn>
              <a:cxn ang="0">
                <a:pos x="432" y="144"/>
              </a:cxn>
              <a:cxn ang="0">
                <a:pos x="864" y="144"/>
              </a:cxn>
            </a:cxnLst>
            <a:rect l="0" t="0" r="r" b="b"/>
            <a:pathLst>
              <a:path w="864" h="144">
                <a:moveTo>
                  <a:pt x="0" y="144"/>
                </a:moveTo>
                <a:lnTo>
                  <a:pt x="192" y="144"/>
                </a:lnTo>
                <a:lnTo>
                  <a:pt x="240" y="0"/>
                </a:lnTo>
                <a:lnTo>
                  <a:pt x="384" y="0"/>
                </a:lnTo>
                <a:lnTo>
                  <a:pt x="432" y="144"/>
                </a:lnTo>
                <a:lnTo>
                  <a:pt x="864" y="14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057400" y="3986149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500 MeV</a:t>
            </a: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1447800" y="3884549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2" name="Freeform 14"/>
          <p:cNvSpPr>
            <a:spLocks/>
          </p:cNvSpPr>
          <p:nvPr/>
        </p:nvSpPr>
        <p:spPr bwMode="auto">
          <a:xfrm>
            <a:off x="6096000" y="3809937"/>
            <a:ext cx="1371600" cy="7461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92" y="144"/>
              </a:cxn>
              <a:cxn ang="0">
                <a:pos x="240" y="0"/>
              </a:cxn>
              <a:cxn ang="0">
                <a:pos x="384" y="0"/>
              </a:cxn>
              <a:cxn ang="0">
                <a:pos x="432" y="144"/>
              </a:cxn>
              <a:cxn ang="0">
                <a:pos x="864" y="144"/>
              </a:cxn>
            </a:cxnLst>
            <a:rect l="0" t="0" r="r" b="b"/>
            <a:pathLst>
              <a:path w="864" h="144">
                <a:moveTo>
                  <a:pt x="0" y="144"/>
                </a:moveTo>
                <a:lnTo>
                  <a:pt x="192" y="144"/>
                </a:lnTo>
                <a:lnTo>
                  <a:pt x="240" y="0"/>
                </a:lnTo>
                <a:lnTo>
                  <a:pt x="384" y="0"/>
                </a:lnTo>
                <a:lnTo>
                  <a:pt x="432" y="144"/>
                </a:lnTo>
                <a:lnTo>
                  <a:pt x="864" y="14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813050" y="3414649"/>
            <a:ext cx="4095750" cy="469900"/>
            <a:chOff x="1772" y="1608"/>
            <a:chExt cx="2580" cy="296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772" y="1608"/>
              <a:ext cx="388" cy="296"/>
              <a:chOff x="1772" y="1848"/>
              <a:chExt cx="388" cy="296"/>
            </a:xfrm>
          </p:grpSpPr>
          <p:sp>
            <p:nvSpPr>
              <p:cNvPr id="63505" name="Freeform 17"/>
              <p:cNvSpPr>
                <a:spLocks/>
              </p:cNvSpPr>
              <p:nvPr/>
            </p:nvSpPr>
            <p:spPr bwMode="auto">
              <a:xfrm>
                <a:off x="1824" y="2096"/>
                <a:ext cx="240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192" y="0"/>
                  </a:cxn>
                  <a:cxn ang="0">
                    <a:pos x="240" y="48"/>
                  </a:cxn>
                </a:cxnLst>
                <a:rect l="0" t="0" r="r" b="b"/>
                <a:pathLst>
                  <a:path w="240" h="48">
                    <a:moveTo>
                      <a:pt x="0" y="48"/>
                    </a:moveTo>
                    <a:lnTo>
                      <a:pt x="48" y="0"/>
                    </a:lnTo>
                    <a:lnTo>
                      <a:pt x="192" y="0"/>
                    </a:lnTo>
                    <a:lnTo>
                      <a:pt x="240" y="48"/>
                    </a:ln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6" name="Text Box 18"/>
              <p:cNvSpPr txBox="1">
                <a:spLocks noChangeArrowheads="1"/>
              </p:cNvSpPr>
              <p:nvPr/>
            </p:nvSpPr>
            <p:spPr bwMode="auto">
              <a:xfrm>
                <a:off x="1772" y="1848"/>
                <a:ext cx="3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FF"/>
                    </a:solidFill>
                    <a:latin typeface="Times New Roman" pitchFamily="18" charset="0"/>
                  </a:rPr>
                  <a:t>BC1</a:t>
                </a: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964" y="1608"/>
              <a:ext cx="388" cy="296"/>
              <a:chOff x="3436" y="1848"/>
              <a:chExt cx="388" cy="296"/>
            </a:xfrm>
          </p:grpSpPr>
          <p:sp>
            <p:nvSpPr>
              <p:cNvPr id="63508" name="Freeform 20"/>
              <p:cNvSpPr>
                <a:spLocks/>
              </p:cNvSpPr>
              <p:nvPr/>
            </p:nvSpPr>
            <p:spPr bwMode="auto">
              <a:xfrm>
                <a:off x="3504" y="2096"/>
                <a:ext cx="240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192" y="0"/>
                  </a:cxn>
                  <a:cxn ang="0">
                    <a:pos x="240" y="48"/>
                  </a:cxn>
                </a:cxnLst>
                <a:rect l="0" t="0" r="r" b="b"/>
                <a:pathLst>
                  <a:path w="240" h="48">
                    <a:moveTo>
                      <a:pt x="0" y="48"/>
                    </a:moveTo>
                    <a:lnTo>
                      <a:pt x="48" y="0"/>
                    </a:lnTo>
                    <a:lnTo>
                      <a:pt x="192" y="0"/>
                    </a:lnTo>
                    <a:lnTo>
                      <a:pt x="240" y="48"/>
                    </a:ln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9" name="Text Box 21"/>
              <p:cNvSpPr txBox="1">
                <a:spLocks noChangeArrowheads="1"/>
              </p:cNvSpPr>
              <p:nvPr/>
            </p:nvSpPr>
            <p:spPr bwMode="auto">
              <a:xfrm>
                <a:off x="3436" y="1848"/>
                <a:ext cx="3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FF"/>
                    </a:solidFill>
                    <a:latin typeface="Times New Roman" pitchFamily="18" charset="0"/>
                  </a:rPr>
                  <a:t>BC2</a:t>
                </a:r>
              </a:p>
            </p:txBody>
          </p:sp>
        </p:grpSp>
      </p:grp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7454900" y="3859149"/>
            <a:ext cx="320675" cy="746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6978650" y="3878199"/>
            <a:ext cx="16045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3300"/>
                </a:solidFill>
                <a:latin typeface="Times New Roman" pitchFamily="18" charset="0"/>
              </a:rPr>
              <a:t>80 m long </a:t>
            </a:r>
            <a:r>
              <a:rPr lang="en-US" sz="1800" b="1" dirty="0" err="1" smtClean="0">
                <a:solidFill>
                  <a:srgbClr val="FF3300"/>
                </a:solidFill>
                <a:latin typeface="Times New Roman" pitchFamily="18" charset="0"/>
              </a:rPr>
              <a:t>undulator</a:t>
            </a:r>
            <a:endParaRPr lang="en-US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/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or </a:t>
            </a:r>
            <a:r>
              <a:rPr lang="en-US" sz="1800" b="1" dirty="0">
                <a:solidFill>
                  <a:srgbClr val="FF3300"/>
                </a:solidFill>
                <a:latin typeface="Times New Roman" pitchFamily="18" charset="0"/>
              </a:rPr>
              <a:t>ID </a:t>
            </a:r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farm</a:t>
            </a:r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>
            <a:off x="7772400" y="388454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8229600" y="3833749"/>
            <a:ext cx="2286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7754112" y="3192399"/>
            <a:ext cx="1182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&lt;0.5 </a:t>
            </a:r>
            <a:r>
              <a:rPr lang="en-US" sz="1800" b="1" dirty="0">
                <a:solidFill>
                  <a:srgbClr val="FF3300"/>
                </a:solidFill>
                <a:latin typeface="Times New Roman" pitchFamily="18" charset="0"/>
              </a:rPr>
              <a:t>MW dump</a:t>
            </a:r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5943600" y="3846449"/>
            <a:ext cx="152400" cy="7461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>
            <a:off x="5257800" y="3884549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5715000" y="4106799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3</a:t>
            </a:r>
            <a:r>
              <a:rPr lang="en-US" sz="1800" b="1" baseline="30000">
                <a:latin typeface="Times New Roman" pitchFamily="18" charset="0"/>
              </a:rPr>
              <a:t>rd</a:t>
            </a:r>
            <a:r>
              <a:rPr lang="en-US" sz="1800" b="1">
                <a:latin typeface="Times New Roman" pitchFamily="18" charset="0"/>
              </a:rPr>
              <a:t> harmonic linearizer</a:t>
            </a:r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 flipH="1" flipV="1">
            <a:off x="5956300" y="3948049"/>
            <a:ext cx="29210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25676" y="1590805"/>
            <a:ext cx="365760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Cornell ERL Science Workshops, June 2006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385763" y="1342835"/>
            <a:ext cx="8458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Clr>
                <a:srgbClr val="006600"/>
              </a:buClr>
              <a:buSzPct val="75000"/>
              <a:buFont typeface="Monotype Sorts" charset="0"/>
              <a:buChar char="l"/>
            </a:pPr>
            <a:r>
              <a:rPr kumimoji="1" lang="en-US" sz="2400" dirty="0">
                <a:latin typeface="Arial Unicode MS" charset="0"/>
              </a:rPr>
              <a:t>Narrower and less divergent e-beams</a:t>
            </a:r>
          </a:p>
          <a:p>
            <a:pPr marL="457200" indent="-457200">
              <a:spcBef>
                <a:spcPct val="20000"/>
              </a:spcBef>
              <a:buClr>
                <a:srgbClr val="006600"/>
              </a:buClr>
              <a:buSzPct val="75000"/>
              <a:buFont typeface="Monotype Sorts" charset="0"/>
              <a:buChar char="l"/>
            </a:pPr>
            <a:r>
              <a:rPr kumimoji="1" lang="en-US" sz="2400" dirty="0">
                <a:latin typeface="Arial Unicode MS" charset="0"/>
              </a:rPr>
              <a:t>More mono-energetic e-beams                  all of the above</a:t>
            </a:r>
          </a:p>
          <a:p>
            <a:pPr marL="457200" indent="-457200">
              <a:spcBef>
                <a:spcPct val="20000"/>
              </a:spcBef>
              <a:buClr>
                <a:srgbClr val="006600"/>
              </a:buClr>
              <a:buSzPct val="75000"/>
              <a:buFont typeface="Monotype Sorts" charset="0"/>
              <a:buChar char="l"/>
            </a:pPr>
            <a:r>
              <a:rPr kumimoji="1" lang="en-US" sz="2400" dirty="0">
                <a:latin typeface="Arial Unicode MS" charset="0"/>
              </a:rPr>
              <a:t>Shorter pulses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514975" y="1361885"/>
          <a:ext cx="1068388" cy="1397000"/>
        </p:xfrm>
        <a:graphic>
          <a:graphicData uri="http://schemas.openxmlformats.org/presentationml/2006/ole">
            <p:oleObj spid="_x0000_s66562" name="Equation" r:id="rId4" imgW="164885" imgH="215619" progId="Equation.3">
              <p:embed/>
            </p:oleObj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102661" y="2640546"/>
            <a:ext cx="8712200" cy="4014252"/>
            <a:chOff x="102661" y="2640546"/>
            <a:chExt cx="8712200" cy="401425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1" y="2640546"/>
              <a:ext cx="5976938" cy="4014252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8016349" y="4881569"/>
              <a:ext cx="171450" cy="2667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5157261" y="5097469"/>
              <a:ext cx="8794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0000"/>
                  </a:solidFill>
                </a:rPr>
                <a:t>7GeV</a:t>
              </a:r>
            </a:p>
            <a:p>
              <a:pPr eaLnBrk="1" hangingPunct="1"/>
              <a:r>
                <a:rPr lang="en-US" altLang="ja-JP" sz="1000">
                  <a:solidFill>
                    <a:srgbClr val="FF0000"/>
                  </a:solidFill>
                </a:rPr>
                <a:t>Double Acc</a:t>
              </a:r>
              <a:r>
                <a:rPr lang="en-US" altLang="ja-JP" sz="1200">
                  <a:solidFill>
                    <a:srgbClr val="FF0000"/>
                  </a:solidFill>
                </a:rPr>
                <a:t>.</a:t>
              </a:r>
              <a:endParaRPr lang="ja-JP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62" t="2708" r="2419" b="71570"/>
            <a:stretch>
              <a:fillRect/>
            </a:stretch>
          </p:blipFill>
          <p:spPr bwMode="auto">
            <a:xfrm>
              <a:off x="5955774" y="4448181"/>
              <a:ext cx="2060575" cy="99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5130274" y="5014919"/>
              <a:ext cx="890587" cy="9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正方形/長方形 44"/>
            <p:cNvSpPr/>
            <p:nvPr/>
          </p:nvSpPr>
          <p:spPr>
            <a:xfrm>
              <a:off x="6285974" y="4737106"/>
              <a:ext cx="2667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正方形/長方形 45"/>
            <p:cNvSpPr/>
            <p:nvPr/>
          </p:nvSpPr>
          <p:spPr>
            <a:xfrm>
              <a:off x="7017811" y="4737106"/>
              <a:ext cx="2000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102661" y="2875495"/>
              <a:ext cx="5934075" cy="371792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513824" y="5616581"/>
              <a:ext cx="1435100" cy="64611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800" dirty="0">
                  <a:solidFill>
                    <a:srgbClr val="FF0000"/>
                  </a:solidFill>
                </a:rPr>
                <a:t>3GeV ERL</a:t>
              </a:r>
            </a:p>
            <a:p>
              <a:pPr eaLnBrk="1" hangingPunct="1"/>
              <a:r>
                <a:rPr lang="en-US" altLang="ja-JP" sz="1800" dirty="0">
                  <a:solidFill>
                    <a:srgbClr val="FF0000"/>
                  </a:solidFill>
                </a:rPr>
                <a:t>First Stage</a:t>
              </a:r>
              <a:endParaRPr lang="ja-JP" alt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5881161" y="4322769"/>
              <a:ext cx="2681288" cy="16240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6231999" y="5510219"/>
              <a:ext cx="2582862" cy="3698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800" dirty="0">
                  <a:solidFill>
                    <a:srgbClr val="0000FF"/>
                  </a:solidFill>
                </a:rPr>
                <a:t>XFEL-O Second Phase</a:t>
              </a:r>
              <a:endParaRPr lang="ja-JP" altLang="en-US" sz="1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81600" y="2883952"/>
            <a:ext cx="3911600" cy="446276"/>
          </a:xfrm>
          <a:prstGeom prst="rect">
            <a:avLst/>
          </a:prstGeom>
          <a:solidFill>
            <a:srgbClr val="FFFFCC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300" dirty="0">
                <a:latin typeface="Calibri" charset="0"/>
              </a:rPr>
              <a:t>3 </a:t>
            </a:r>
            <a:r>
              <a:rPr lang="en-US" altLang="ja-JP" sz="2300" dirty="0" err="1">
                <a:latin typeface="Calibri" charset="0"/>
              </a:rPr>
              <a:t>GeV</a:t>
            </a:r>
            <a:r>
              <a:rPr lang="en-US" altLang="ja-JP" sz="2300" dirty="0">
                <a:latin typeface="Calibri" charset="0"/>
              </a:rPr>
              <a:t> </a:t>
            </a:r>
            <a:r>
              <a:rPr lang="en-US" altLang="ja-JP" sz="2300" dirty="0" smtClean="0">
                <a:latin typeface="Calibri" charset="0"/>
              </a:rPr>
              <a:t>ERL with XFEL</a:t>
            </a:r>
            <a:r>
              <a:rPr lang="en-US" altLang="ja-JP" sz="2300" dirty="0">
                <a:latin typeface="Calibri" charset="0"/>
              </a:rPr>
              <a:t>-</a:t>
            </a:r>
            <a:r>
              <a:rPr lang="en-US" altLang="ja-JP" sz="2300" dirty="0" smtClean="0">
                <a:latin typeface="Calibri" charset="0"/>
              </a:rPr>
              <a:t>O at KEK</a:t>
            </a:r>
            <a:endParaRPr lang="ja-JP" altLang="en-US" sz="2300" b="1" dirty="0">
              <a:latin typeface="ＭＳ Ｐゴシック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KEK plans for ERL with XFELO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Others to follow?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8686A-6E37-43AF-A727-3EF5A43A4F6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8014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35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Summary &amp; Outlook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75488" y="138517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demonstrated source performance: if a hard X-ray ERL </a:t>
            </a:r>
            <a:r>
              <a:rPr lang="en-US" sz="2000" b="1" kern="0" dirty="0" smtClean="0">
                <a:latin typeface="+mn-lt"/>
              </a:rPr>
              <a:t>were to be built today, it would already be the brightest quasi-CW source of x-rays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n-US" sz="2000" b="1" kern="0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/>
              <a:t>There is a long list of technical issues still requiring attention, but also great progress over the last 2 years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000" b="1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Further light source evolution calls for free-electron laser techniques married to ERLs (or rather its CW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linac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a reduced bunch rep rate) to enhance brightness and better control coherence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" y="2804160"/>
            <a:ext cx="7778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END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2188" y="6408738"/>
            <a:ext cx="377825" cy="274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E49E16-009A-424C-A86A-2F97FD58E106}" type="slidenum">
              <a:rPr lang="en-US" sz="1000">
                <a:latin typeface="Times New Roman" charset="0"/>
              </a:rPr>
              <a:pPr/>
              <a:t>37</a:t>
            </a:fld>
            <a:endParaRPr lang="en-US" sz="1000">
              <a:latin typeface="Times New Roman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41300" y="881063"/>
            <a:ext cx="8915400" cy="42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ja-JP" sz="1800" dirty="0">
                <a:solidFill>
                  <a:srgbClr val="FF0000"/>
                </a:solidFill>
              </a:rPr>
              <a:t>ERLs have advanced, science enabling capabilities:</a:t>
            </a:r>
          </a:p>
          <a:p>
            <a:pPr marL="0" lvl="1">
              <a:lnSpc>
                <a:spcPct val="125000"/>
              </a:lnSpc>
              <a:buFontTx/>
              <a:buAutoNum type="alphaLcParenR"/>
            </a:pPr>
            <a:r>
              <a:rPr lang="en-US" altLang="ja-JP" sz="1800" dirty="0"/>
              <a:t>Large currents for </a:t>
            </a:r>
            <a:r>
              <a:rPr lang="en-US" altLang="ja-JP" sz="1800" dirty="0" err="1"/>
              <a:t>Linac</a:t>
            </a:r>
            <a:r>
              <a:rPr lang="en-US" altLang="ja-JP" sz="1800" dirty="0"/>
              <a:t> quality beams</a:t>
            </a:r>
          </a:p>
          <a:p>
            <a:pPr marL="0" lvl="1">
              <a:lnSpc>
                <a:spcPct val="125000"/>
              </a:lnSpc>
              <a:buFontTx/>
              <a:buAutoNum type="alphaLcParenR"/>
            </a:pPr>
            <a:r>
              <a:rPr lang="en-US" altLang="ja-JP" sz="1800" dirty="0"/>
              <a:t>Continuous beams with flexible bunch structure</a:t>
            </a:r>
          </a:p>
          <a:p>
            <a:pPr marL="0" lvl="1">
              <a:lnSpc>
                <a:spcPct val="125000"/>
              </a:lnSpc>
              <a:buFontTx/>
              <a:buAutoNum type="alphaLcParenR"/>
            </a:pPr>
            <a:r>
              <a:rPr lang="en-US" altLang="ja-JP" sz="1800" dirty="0"/>
              <a:t>Small </a:t>
            </a:r>
            <a:r>
              <a:rPr lang="en-US" altLang="ja-JP" sz="1800" dirty="0" err="1"/>
              <a:t>emittances</a:t>
            </a:r>
            <a:r>
              <a:rPr lang="en-US" altLang="ja-JP" sz="1800" dirty="0"/>
              <a:t> for round beams</a:t>
            </a:r>
          </a:p>
          <a:p>
            <a:pPr marL="0" lvl="1">
              <a:lnSpc>
                <a:spcPct val="125000"/>
              </a:lnSpc>
            </a:pPr>
            <a:r>
              <a:rPr lang="en-US" altLang="ja-JP" sz="1800" dirty="0"/>
              <a:t>[similar transverse properties have recently been proposed for 3km long rings]</a:t>
            </a:r>
          </a:p>
          <a:p>
            <a:pPr marL="0" lvl="1">
              <a:lnSpc>
                <a:spcPct val="125000"/>
              </a:lnSpc>
              <a:buFontTx/>
              <a:buAutoNum type="alphaLcParenR" startAt="4"/>
            </a:pPr>
            <a:r>
              <a:rPr lang="en-US" altLang="ja-JP" sz="1800" dirty="0"/>
              <a:t>Openness to future improvements</a:t>
            </a:r>
          </a:p>
          <a:p>
            <a:pPr marL="0" lvl="1">
              <a:lnSpc>
                <a:spcPct val="125000"/>
              </a:lnSpc>
            </a:pPr>
            <a:r>
              <a:rPr lang="en-US" altLang="ja-JP" sz="1800" dirty="0"/>
              <a:t>[today’s rings can also be improved, improvements beyond ring performances mentioned under c) may be harder to imagine]</a:t>
            </a:r>
          </a:p>
          <a:p>
            <a:pPr marL="0" lvl="1">
              <a:lnSpc>
                <a:spcPct val="125000"/>
              </a:lnSpc>
              <a:buFontTx/>
              <a:buAutoNum type="alphaLcParenR" startAt="5"/>
            </a:pPr>
            <a:r>
              <a:rPr lang="en-US" altLang="ja-JP" sz="1800" dirty="0"/>
              <a:t>Small energy </a:t>
            </a:r>
            <a:r>
              <a:rPr lang="en-US" altLang="ja-JP" sz="1800" dirty="0" smtClean="0"/>
              <a:t>spread (2.e-4 rather than conventional 1.e-3)</a:t>
            </a:r>
            <a:endParaRPr lang="en-US" altLang="ja-JP" sz="1800" dirty="0"/>
          </a:p>
          <a:p>
            <a:pPr marL="0" lvl="1">
              <a:lnSpc>
                <a:spcPct val="125000"/>
              </a:lnSpc>
              <a:buFontTx/>
              <a:buAutoNum type="alphaLcParenR" startAt="5"/>
            </a:pPr>
            <a:r>
              <a:rPr lang="en-US" altLang="ja-JP" sz="1800" dirty="0"/>
              <a:t>Variable Optics</a:t>
            </a:r>
          </a:p>
          <a:p>
            <a:pPr marL="0" lvl="1">
              <a:lnSpc>
                <a:spcPct val="125000"/>
              </a:lnSpc>
              <a:buFontTx/>
              <a:buAutoNum type="alphaLcParenR" startAt="5"/>
            </a:pPr>
            <a:r>
              <a:rPr lang="en-US" altLang="ja-JP" sz="1800" dirty="0"/>
              <a:t>Short bunches, synchronized and simultaneous with small </a:t>
            </a:r>
            <a:r>
              <a:rPr lang="en-US" altLang="ja-JP" sz="1800" dirty="0" err="1" smtClean="0"/>
              <a:t>emittances</a:t>
            </a:r>
            <a:endParaRPr lang="en-US" altLang="ja-JP" sz="1800" dirty="0" smtClean="0"/>
          </a:p>
          <a:p>
            <a:pPr marL="0" lvl="1" indent="0">
              <a:lnSpc>
                <a:spcPct val="125000"/>
              </a:lnSpc>
            </a:pPr>
            <a:r>
              <a:rPr lang="en-US" altLang="ja-JP" sz="1800" b="1" dirty="0" smtClean="0">
                <a:solidFill>
                  <a:srgbClr val="0000FF"/>
                </a:solidFill>
              </a:rPr>
              <a:t>Thus : many advantages beyond increased spectral brightness !</a:t>
            </a:r>
            <a:endParaRPr lang="en-US" altLang="ja-JP" sz="1800" b="1" dirty="0">
              <a:solidFill>
                <a:srgbClr val="0000FF"/>
              </a:solidFill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04788" y="5783263"/>
            <a:ext cx="8699500" cy="77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ja-JP" sz="1800" dirty="0">
                <a:solidFill>
                  <a:srgbClr val="FF0000"/>
                </a:solidFill>
              </a:rPr>
              <a:t>X-ray ERLs are at the beginning of a development </a:t>
            </a:r>
            <a:r>
              <a:rPr lang="en-US" altLang="ja-JP" sz="1800" dirty="0" smtClean="0">
                <a:solidFill>
                  <a:srgbClr val="FF0000"/>
                </a:solidFill>
              </a:rPr>
              <a:t>sequence, and extensions can be envisioned, e.g. XFEL-O.</a:t>
            </a:r>
            <a:endParaRPr lang="en-US" altLang="ja-JP" sz="1800" dirty="0">
              <a:solidFill>
                <a:srgbClr val="FF0000"/>
              </a:solidFill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04788" y="4978400"/>
            <a:ext cx="86995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ja-JP" sz="1800">
                <a:solidFill>
                  <a:srgbClr val="FF0000"/>
                </a:solidFill>
              </a:rPr>
              <a:t>The breadth of science and technology enabled is consequently very large and the ERL will be a resource for a very broad scientific community.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73175" y="190500"/>
            <a:ext cx="6816725" cy="495300"/>
          </a:xfrm>
          <a:prstGeom prst="rect">
            <a:avLst/>
          </a:prstGeom>
          <a:solidFill>
            <a:srgbClr val="A2091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</a:rPr>
              <a:t>Advantages of ERL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beams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for light sources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857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963168" y="280416"/>
            <a:ext cx="7291832" cy="451104"/>
          </a:xfrm>
          <a:prstGeom prst="rect">
            <a:avLst/>
          </a:prstGeom>
          <a:solidFill>
            <a:srgbClr val="A2091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</a:rPr>
              <a:t>Advantages of ERL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beams: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Variable 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electron optics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152400" y="1468438"/>
            <a:ext cx="8991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AutoNum type="arabicParenR"/>
            </a:pPr>
            <a:r>
              <a:rPr lang="en-US" dirty="0"/>
              <a:t>Beam size vs. divergence can be optimized on each </a:t>
            </a:r>
            <a:r>
              <a:rPr lang="en-US" dirty="0" err="1"/>
              <a:t>undulator</a:t>
            </a:r>
            <a:r>
              <a:rPr lang="en-US" dirty="0"/>
              <a:t> straight section, without limitations by dynamic apertures.</a:t>
            </a:r>
          </a:p>
          <a:p>
            <a:pPr lvl="2"/>
            <a:r>
              <a:rPr lang="en-US" dirty="0"/>
              <a:t>APS:  one set of beta functions</a:t>
            </a:r>
          </a:p>
          <a:p>
            <a:pPr lvl="2"/>
            <a:r>
              <a:rPr lang="en-US" dirty="0"/>
              <a:t>ESRF:  two sets of beta functions (hi, low) </a:t>
            </a:r>
          </a:p>
          <a:p>
            <a:pPr lvl="2"/>
            <a:r>
              <a:rPr lang="en-US" dirty="0"/>
              <a:t>ERL:  all choices are possible, not </a:t>
            </a:r>
            <a:r>
              <a:rPr lang="en-US" dirty="0" smtClean="0"/>
              <a:t>“one </a:t>
            </a:r>
            <a:r>
              <a:rPr lang="en-US" dirty="0"/>
              <a:t>size fits </a:t>
            </a:r>
            <a:r>
              <a:rPr lang="en-US" dirty="0" smtClean="0"/>
              <a:t>all”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2)	Move position of minimum electron beam waist along straight section by changing </a:t>
            </a:r>
            <a:r>
              <a:rPr lang="en-US" dirty="0" err="1"/>
              <a:t>quadrupole</a:t>
            </a:r>
            <a:r>
              <a:rPr lang="en-US" dirty="0"/>
              <a:t> settings, without moving components, e.g. move apparent x-ray source point to compensate for changes in focal length on refractive lenses and zone plates, or move x-ray focus to the sample.</a:t>
            </a:r>
          </a:p>
          <a:p>
            <a:pPr>
              <a:buFontTx/>
              <a:buAutoNum type="arabicParenR" startAt="2"/>
            </a:pPr>
            <a:endParaRPr lang="en-US" dirty="0"/>
          </a:p>
          <a:p>
            <a:r>
              <a:rPr lang="en-US" dirty="0"/>
              <a:t>3)	There may be other New Features (e.g. optimizing flux through a collimator, </a:t>
            </a:r>
            <a:r>
              <a:rPr lang="en-US" dirty="0" err="1"/>
              <a:t>monochromator</a:t>
            </a:r>
            <a:r>
              <a:rPr lang="en-US" dirty="0"/>
              <a:t> because of extra free knobs)  that can be developed because x-ray ERLs are at the start of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8686A-6E37-43AF-A727-3EF5A43A4F6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552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05"/>
          <p:cNvGrpSpPr>
            <a:grpSpLocks/>
          </p:cNvGrpSpPr>
          <p:nvPr/>
        </p:nvGrpSpPr>
        <p:grpSpPr bwMode="auto">
          <a:xfrm>
            <a:off x="177452" y="2133600"/>
            <a:ext cx="4114800" cy="1692275"/>
            <a:chOff x="96" y="1344"/>
            <a:chExt cx="2592" cy="1066"/>
          </a:xfrm>
        </p:grpSpPr>
        <p:sp>
          <p:nvSpPr>
            <p:cNvPr id="34" name="Rectangle 70"/>
            <p:cNvSpPr>
              <a:spLocks noChangeArrowheads="1"/>
            </p:cNvSpPr>
            <p:nvPr/>
          </p:nvSpPr>
          <p:spPr bwMode="auto">
            <a:xfrm>
              <a:off x="1095" y="1479"/>
              <a:ext cx="1552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>
                  <a:latin typeface="Arial" pitchFamily="34" charset="0"/>
                </a:rPr>
                <a:t>1986: Stanford SCA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latin typeface="Arial" pitchFamily="34" charset="0"/>
                </a:rPr>
                <a:t>T. Smith et al.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latin typeface="Arial" pitchFamily="34" charset="0"/>
                </a:rPr>
                <a:t>NIM A 259 (1987) 1</a:t>
              </a:r>
            </a:p>
          </p:txBody>
        </p:sp>
        <p:sp>
          <p:nvSpPr>
            <p:cNvPr id="35" name="Line 71"/>
            <p:cNvSpPr>
              <a:spLocks noChangeShapeType="1"/>
            </p:cNvSpPr>
            <p:nvPr/>
          </p:nvSpPr>
          <p:spPr bwMode="auto">
            <a:xfrm>
              <a:off x="2496" y="2026"/>
              <a:ext cx="192" cy="38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pic>
          <p:nvPicPr>
            <p:cNvPr id="36" name="Picture 7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" y="1344"/>
              <a:ext cx="1008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4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ERL development timeline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 rot="-1386261">
            <a:off x="214313" y="3567113"/>
            <a:ext cx="9144000" cy="457200"/>
            <a:chOff x="0" y="1680"/>
            <a:chExt cx="5760" cy="288"/>
          </a:xfrm>
        </p:grpSpPr>
        <p:sp>
          <p:nvSpPr>
            <p:cNvPr id="10" name="Line 52"/>
            <p:cNvSpPr>
              <a:spLocks noChangeShapeType="1"/>
            </p:cNvSpPr>
            <p:nvPr/>
          </p:nvSpPr>
          <p:spPr bwMode="auto">
            <a:xfrm flipV="1">
              <a:off x="0" y="1824"/>
              <a:ext cx="576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53"/>
            <p:cNvSpPr>
              <a:spLocks noChangeShapeType="1"/>
            </p:cNvSpPr>
            <p:nvPr/>
          </p:nvSpPr>
          <p:spPr bwMode="auto">
            <a:xfrm>
              <a:off x="0" y="1680"/>
              <a:ext cx="0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54"/>
            <p:cNvSpPr>
              <a:spLocks noChangeShapeType="1"/>
            </p:cNvSpPr>
            <p:nvPr/>
          </p:nvSpPr>
          <p:spPr bwMode="auto">
            <a:xfrm>
              <a:off x="1007" y="1680"/>
              <a:ext cx="0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5"/>
            <p:cNvSpPr>
              <a:spLocks noChangeShapeType="1"/>
            </p:cNvSpPr>
            <p:nvPr/>
          </p:nvSpPr>
          <p:spPr bwMode="auto">
            <a:xfrm>
              <a:off x="2015" y="1680"/>
              <a:ext cx="0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6"/>
            <p:cNvSpPr>
              <a:spLocks noChangeShapeType="1"/>
            </p:cNvSpPr>
            <p:nvPr/>
          </p:nvSpPr>
          <p:spPr bwMode="auto">
            <a:xfrm>
              <a:off x="3023" y="1680"/>
              <a:ext cx="0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57"/>
            <p:cNvSpPr>
              <a:spLocks noChangeShapeType="1"/>
            </p:cNvSpPr>
            <p:nvPr/>
          </p:nvSpPr>
          <p:spPr bwMode="auto">
            <a:xfrm>
              <a:off x="4030" y="1680"/>
              <a:ext cx="0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8"/>
            <p:cNvSpPr>
              <a:spLocks noChangeShapeType="1"/>
            </p:cNvSpPr>
            <p:nvPr/>
          </p:nvSpPr>
          <p:spPr bwMode="auto">
            <a:xfrm>
              <a:off x="5038" y="1680"/>
              <a:ext cx="0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 rot="-1386261">
            <a:off x="195263" y="3478213"/>
            <a:ext cx="9144000" cy="457200"/>
            <a:chOff x="0" y="1680"/>
            <a:chExt cx="5760" cy="288"/>
          </a:xfrm>
        </p:grpSpPr>
        <p:sp>
          <p:nvSpPr>
            <p:cNvPr id="18" name="Line 40"/>
            <p:cNvSpPr>
              <a:spLocks noChangeShapeType="1"/>
            </p:cNvSpPr>
            <p:nvPr/>
          </p:nvSpPr>
          <p:spPr bwMode="auto">
            <a:xfrm flipV="1">
              <a:off x="0" y="1824"/>
              <a:ext cx="5760" cy="0"/>
            </a:xfrm>
            <a:prstGeom prst="line">
              <a:avLst/>
            </a:prstGeom>
            <a:noFill/>
            <a:ln w="127000">
              <a:solidFill>
                <a:srgbClr val="969696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2"/>
            <p:cNvSpPr>
              <a:spLocks noChangeShapeType="1"/>
            </p:cNvSpPr>
            <p:nvPr/>
          </p:nvSpPr>
          <p:spPr bwMode="auto">
            <a:xfrm>
              <a:off x="0" y="1680"/>
              <a:ext cx="0" cy="288"/>
            </a:xfrm>
            <a:prstGeom prst="line">
              <a:avLst/>
            </a:prstGeom>
            <a:noFill/>
            <a:ln w="762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3"/>
            <p:cNvSpPr>
              <a:spLocks noChangeShapeType="1"/>
            </p:cNvSpPr>
            <p:nvPr/>
          </p:nvSpPr>
          <p:spPr bwMode="auto">
            <a:xfrm>
              <a:off x="1007" y="1680"/>
              <a:ext cx="0" cy="288"/>
            </a:xfrm>
            <a:prstGeom prst="line">
              <a:avLst/>
            </a:prstGeom>
            <a:noFill/>
            <a:ln w="762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45"/>
            <p:cNvSpPr>
              <a:spLocks noChangeShapeType="1"/>
            </p:cNvSpPr>
            <p:nvPr/>
          </p:nvSpPr>
          <p:spPr bwMode="auto">
            <a:xfrm>
              <a:off x="2015" y="1680"/>
              <a:ext cx="0" cy="288"/>
            </a:xfrm>
            <a:prstGeom prst="line">
              <a:avLst/>
            </a:prstGeom>
            <a:noFill/>
            <a:ln w="762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>
              <a:off x="3023" y="1680"/>
              <a:ext cx="0" cy="288"/>
            </a:xfrm>
            <a:prstGeom prst="line">
              <a:avLst/>
            </a:prstGeom>
            <a:noFill/>
            <a:ln w="762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48"/>
            <p:cNvSpPr>
              <a:spLocks noChangeShapeType="1"/>
            </p:cNvSpPr>
            <p:nvPr/>
          </p:nvSpPr>
          <p:spPr bwMode="auto">
            <a:xfrm>
              <a:off x="4030" y="1680"/>
              <a:ext cx="0" cy="288"/>
            </a:xfrm>
            <a:prstGeom prst="line">
              <a:avLst/>
            </a:prstGeom>
            <a:noFill/>
            <a:ln w="762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49"/>
            <p:cNvSpPr>
              <a:spLocks noChangeShapeType="1"/>
            </p:cNvSpPr>
            <p:nvPr/>
          </p:nvSpPr>
          <p:spPr bwMode="auto">
            <a:xfrm>
              <a:off x="5038" y="1680"/>
              <a:ext cx="0" cy="288"/>
            </a:xfrm>
            <a:prstGeom prst="line">
              <a:avLst/>
            </a:prstGeom>
            <a:noFill/>
            <a:ln w="762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60"/>
          <p:cNvSpPr>
            <a:spLocks noChangeArrowheads="1"/>
          </p:cNvSpPr>
          <p:nvPr/>
        </p:nvSpPr>
        <p:spPr bwMode="auto">
          <a:xfrm rot="-1338294">
            <a:off x="76200" y="4937125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B7B7B7"/>
                </a:solidFill>
                <a:latin typeface="Arial" pitchFamily="34" charset="0"/>
              </a:rPr>
              <a:t>1960</a:t>
            </a:r>
          </a:p>
        </p:txBody>
      </p:sp>
      <p:sp>
        <p:nvSpPr>
          <p:cNvPr id="26" name="Rectangle 61"/>
          <p:cNvSpPr>
            <a:spLocks noChangeArrowheads="1"/>
          </p:cNvSpPr>
          <p:nvPr/>
        </p:nvSpPr>
        <p:spPr bwMode="auto">
          <a:xfrm rot="-1338294">
            <a:off x="1524000" y="4327525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B7B7B7"/>
                </a:solidFill>
                <a:latin typeface="Arial" pitchFamily="34" charset="0"/>
              </a:rPr>
              <a:t>1970</a:t>
            </a:r>
          </a:p>
        </p:txBody>
      </p:sp>
      <p:sp>
        <p:nvSpPr>
          <p:cNvPr id="27" name="Rectangle 62"/>
          <p:cNvSpPr>
            <a:spLocks noChangeArrowheads="1"/>
          </p:cNvSpPr>
          <p:nvPr/>
        </p:nvSpPr>
        <p:spPr bwMode="auto">
          <a:xfrm rot="-1338294">
            <a:off x="2978150" y="3717925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B7B7B7"/>
                </a:solidFill>
                <a:latin typeface="Arial" pitchFamily="34" charset="0"/>
              </a:rPr>
              <a:t>1980</a:t>
            </a:r>
          </a:p>
        </p:txBody>
      </p:sp>
      <p:sp>
        <p:nvSpPr>
          <p:cNvPr id="28" name="Rectangle 63"/>
          <p:cNvSpPr>
            <a:spLocks noChangeArrowheads="1"/>
          </p:cNvSpPr>
          <p:nvPr/>
        </p:nvSpPr>
        <p:spPr bwMode="auto">
          <a:xfrm rot="-1338294">
            <a:off x="4454525" y="307975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B7B7B7"/>
                </a:solidFill>
                <a:latin typeface="Arial" pitchFamily="34" charset="0"/>
              </a:rPr>
              <a:t>1990</a:t>
            </a:r>
          </a:p>
        </p:txBody>
      </p:sp>
      <p:sp>
        <p:nvSpPr>
          <p:cNvPr id="29" name="Rectangle 64"/>
          <p:cNvSpPr>
            <a:spLocks noChangeArrowheads="1"/>
          </p:cNvSpPr>
          <p:nvPr/>
        </p:nvSpPr>
        <p:spPr bwMode="auto">
          <a:xfrm rot="-1338294">
            <a:off x="5915025" y="2455863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B7B7B7"/>
                </a:solidFill>
                <a:latin typeface="Arial" pitchFamily="34" charset="0"/>
              </a:rPr>
              <a:t>2000</a:t>
            </a:r>
          </a:p>
        </p:txBody>
      </p:sp>
      <p:sp>
        <p:nvSpPr>
          <p:cNvPr id="30" name="Rectangle 65"/>
          <p:cNvSpPr>
            <a:spLocks noChangeArrowheads="1"/>
          </p:cNvSpPr>
          <p:nvPr/>
        </p:nvSpPr>
        <p:spPr bwMode="auto">
          <a:xfrm rot="-1338294">
            <a:off x="7391400" y="18288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B7B7B7"/>
                </a:solidFill>
                <a:latin typeface="Arial" pitchFamily="34" charset="0"/>
              </a:rPr>
              <a:t>2010</a:t>
            </a:r>
          </a:p>
        </p:txBody>
      </p:sp>
      <p:sp>
        <p:nvSpPr>
          <p:cNvPr id="31" name="Rectangle 66"/>
          <p:cNvSpPr>
            <a:spLocks noChangeArrowheads="1"/>
          </p:cNvSpPr>
          <p:nvPr/>
        </p:nvSpPr>
        <p:spPr bwMode="auto">
          <a:xfrm>
            <a:off x="60578" y="3536950"/>
            <a:ext cx="196432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latin typeface="Arial" pitchFamily="34" charset="0"/>
              </a:rPr>
              <a:t>1965: M. </a:t>
            </a:r>
            <a:r>
              <a:rPr lang="en-US" sz="2000" dirty="0" err="1">
                <a:latin typeface="Arial" pitchFamily="34" charset="0"/>
              </a:rPr>
              <a:t>Tigner</a:t>
            </a:r>
            <a:endParaRPr lang="en-US" sz="2000" dirty="0">
              <a:latin typeface="Arial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000" dirty="0" err="1">
                <a:latin typeface="Arial" pitchFamily="34" charset="0"/>
              </a:rPr>
              <a:t>Nuovo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Cimento</a:t>
            </a:r>
            <a:endParaRPr lang="en-US" sz="2000" dirty="0">
              <a:latin typeface="Arial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000" dirty="0">
                <a:latin typeface="Arial" pitchFamily="34" charset="0"/>
              </a:rPr>
              <a:t>37 (1965) 1228</a:t>
            </a:r>
          </a:p>
        </p:txBody>
      </p:sp>
      <p:sp>
        <p:nvSpPr>
          <p:cNvPr id="32" name="Line 67"/>
          <p:cNvSpPr>
            <a:spLocks noChangeShapeType="1"/>
          </p:cNvSpPr>
          <p:nvPr/>
        </p:nvSpPr>
        <p:spPr bwMode="auto">
          <a:xfrm>
            <a:off x="914400" y="4481513"/>
            <a:ext cx="3048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7" name="Group 85"/>
          <p:cNvGrpSpPr>
            <a:grpSpLocks/>
          </p:cNvGrpSpPr>
          <p:nvPr/>
        </p:nvGrpSpPr>
        <p:grpSpPr bwMode="auto">
          <a:xfrm>
            <a:off x="3606800" y="3886200"/>
            <a:ext cx="2246313" cy="2590800"/>
            <a:chOff x="2272" y="2448"/>
            <a:chExt cx="1415" cy="1632"/>
          </a:xfrm>
        </p:grpSpPr>
        <p:pic>
          <p:nvPicPr>
            <p:cNvPr id="38" name="Picture 7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51"/>
              <a:ext cx="1248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Rectangle 78"/>
            <p:cNvSpPr>
              <a:spLocks noChangeArrowheads="1"/>
            </p:cNvSpPr>
            <p:nvPr/>
          </p:nvSpPr>
          <p:spPr bwMode="auto">
            <a:xfrm>
              <a:off x="2272" y="2903"/>
              <a:ext cx="141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>
                  <a:latin typeface="Arial" pitchFamily="34" charset="0"/>
                </a:rPr>
                <a:t>1990: S-DALINAC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latin typeface="Arial" pitchFamily="34" charset="0"/>
                </a:rPr>
                <a:t>(Darmstadt)</a:t>
              </a:r>
            </a:p>
            <a:p>
              <a:pPr algn="ctr"/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40" name="Line 81"/>
            <p:cNvSpPr>
              <a:spLocks noChangeShapeType="1"/>
            </p:cNvSpPr>
            <p:nvPr/>
          </p:nvSpPr>
          <p:spPr bwMode="auto">
            <a:xfrm flipV="1">
              <a:off x="3024" y="2448"/>
              <a:ext cx="96" cy="43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Rectangle 97"/>
          <p:cNvSpPr>
            <a:spLocks noChangeArrowheads="1"/>
          </p:cNvSpPr>
          <p:nvPr/>
        </p:nvSpPr>
        <p:spPr bwMode="auto">
          <a:xfrm>
            <a:off x="6605016" y="32766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</a:rPr>
              <a:t>2004: BNL R&amp;D ERL</a:t>
            </a:r>
          </a:p>
        </p:txBody>
      </p:sp>
      <p:sp>
        <p:nvSpPr>
          <p:cNvPr id="42" name="Rectangle 98"/>
          <p:cNvSpPr>
            <a:spLocks noChangeArrowheads="1"/>
          </p:cNvSpPr>
          <p:nvPr/>
        </p:nvSpPr>
        <p:spPr bwMode="auto">
          <a:xfrm>
            <a:off x="6605016" y="3565525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</a:rPr>
              <a:t>2005: Cornell </a:t>
            </a:r>
            <a:r>
              <a:rPr lang="en-US" sz="2000" dirty="0" smtClean="0">
                <a:latin typeface="Arial" pitchFamily="34" charset="0"/>
              </a:rPr>
              <a:t>gets </a:t>
            </a:r>
            <a:r>
              <a:rPr lang="en-US" sz="2000" dirty="0">
                <a:latin typeface="Arial" pitchFamily="34" charset="0"/>
              </a:rPr>
              <a:t>$</a:t>
            </a:r>
          </a:p>
        </p:txBody>
      </p:sp>
      <p:grpSp>
        <p:nvGrpSpPr>
          <p:cNvPr id="43" name="Group 103"/>
          <p:cNvGrpSpPr>
            <a:grpSpLocks/>
          </p:cNvGrpSpPr>
          <p:nvPr/>
        </p:nvGrpSpPr>
        <p:grpSpPr bwMode="auto">
          <a:xfrm>
            <a:off x="5529264" y="3276600"/>
            <a:ext cx="3352800" cy="3306763"/>
            <a:chOff x="3483" y="2064"/>
            <a:chExt cx="2112" cy="2083"/>
          </a:xfrm>
        </p:grpSpPr>
        <p:sp>
          <p:nvSpPr>
            <p:cNvPr id="44" name="Rectangle 84"/>
            <p:cNvSpPr>
              <a:spLocks noChangeArrowheads="1"/>
            </p:cNvSpPr>
            <p:nvPr/>
          </p:nvSpPr>
          <p:spPr bwMode="auto">
            <a:xfrm>
              <a:off x="3483" y="2701"/>
              <a:ext cx="211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>
                  <a:latin typeface="Arial" pitchFamily="34" charset="0"/>
                </a:rPr>
                <a:t>1999: JLAB DEMO-FEL</a:t>
              </a:r>
            </a:p>
          </p:txBody>
        </p:sp>
        <p:grpSp>
          <p:nvGrpSpPr>
            <p:cNvPr id="45" name="Group 92"/>
            <p:cNvGrpSpPr>
              <a:grpSpLocks/>
            </p:cNvGrpSpPr>
            <p:nvPr/>
          </p:nvGrpSpPr>
          <p:grpSpPr bwMode="auto">
            <a:xfrm>
              <a:off x="3696" y="3360"/>
              <a:ext cx="1872" cy="787"/>
              <a:chOff x="3648" y="3341"/>
              <a:chExt cx="1872" cy="787"/>
            </a:xfrm>
          </p:grpSpPr>
          <p:sp>
            <p:nvSpPr>
              <p:cNvPr id="47" name="Rectangle 90"/>
              <p:cNvSpPr>
                <a:spLocks noChangeArrowheads="1"/>
              </p:cNvSpPr>
              <p:nvPr/>
            </p:nvSpPr>
            <p:spPr bwMode="auto">
              <a:xfrm>
                <a:off x="3696" y="3408"/>
                <a:ext cx="1824" cy="72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88"/>
              <p:cNvSpPr>
                <a:spLocks noChangeArrowheads="1"/>
              </p:cNvSpPr>
              <p:nvPr/>
            </p:nvSpPr>
            <p:spPr bwMode="auto">
              <a:xfrm>
                <a:off x="3648" y="3351"/>
                <a:ext cx="1824" cy="72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9" name="Picture 87" descr="IRdemolayoutwoBorder                                           00000012MB's G3                        ABA78158: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66" y="3341"/>
                <a:ext cx="1777" cy="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6" name="Line 99"/>
            <p:cNvSpPr>
              <a:spLocks noChangeShapeType="1"/>
            </p:cNvSpPr>
            <p:nvPr/>
          </p:nvSpPr>
          <p:spPr bwMode="auto">
            <a:xfrm flipV="1">
              <a:off x="3792" y="2064"/>
              <a:ext cx="192" cy="43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0" name="Rectangle 94"/>
          <p:cNvSpPr>
            <a:spLocks noChangeArrowheads="1"/>
          </p:cNvSpPr>
          <p:nvPr/>
        </p:nvSpPr>
        <p:spPr bwMode="auto">
          <a:xfrm>
            <a:off x="5785104" y="4556125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</a:rPr>
              <a:t>2002: </a:t>
            </a:r>
            <a:r>
              <a:rPr lang="en-US" sz="2000" dirty="0" smtClean="0">
                <a:latin typeface="Arial" pitchFamily="34" charset="0"/>
              </a:rPr>
              <a:t>JAEI </a:t>
            </a:r>
            <a:r>
              <a:rPr lang="en-US" sz="2000" dirty="0">
                <a:latin typeface="Arial" pitchFamily="34" charset="0"/>
              </a:rPr>
              <a:t>FEL</a:t>
            </a:r>
          </a:p>
        </p:txBody>
      </p: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5330952" y="3946525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" pitchFamily="34" charset="0"/>
              </a:rPr>
              <a:t>1998: </a:t>
            </a:r>
            <a:r>
              <a:rPr lang="en-US" sz="2000" dirty="0">
                <a:latin typeface="Arial" pitchFamily="34" charset="0"/>
              </a:rPr>
              <a:t>BINP </a:t>
            </a:r>
            <a:r>
              <a:rPr lang="en-US" sz="2000" dirty="0" smtClean="0">
                <a:latin typeface="Arial" pitchFamily="34" charset="0"/>
              </a:rPr>
              <a:t>FEL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52" name="Rectangle 102"/>
          <p:cNvSpPr>
            <a:spLocks noChangeArrowheads="1"/>
          </p:cNvSpPr>
          <p:nvPr/>
        </p:nvSpPr>
        <p:spPr bwMode="auto">
          <a:xfrm>
            <a:off x="5986272" y="48609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</a:rPr>
              <a:t>2004: JLAB FEL Upgrade</a:t>
            </a:r>
          </a:p>
        </p:txBody>
      </p:sp>
      <p:grpSp>
        <p:nvGrpSpPr>
          <p:cNvPr id="53" name="Group 107"/>
          <p:cNvGrpSpPr>
            <a:grpSpLocks/>
          </p:cNvGrpSpPr>
          <p:nvPr/>
        </p:nvGrpSpPr>
        <p:grpSpPr bwMode="auto">
          <a:xfrm>
            <a:off x="6605016" y="2590800"/>
            <a:ext cx="2209800" cy="777875"/>
            <a:chOff x="4176" y="1632"/>
            <a:chExt cx="1392" cy="490"/>
          </a:xfrm>
        </p:grpSpPr>
        <p:sp>
          <p:nvSpPr>
            <p:cNvPr id="54" name="Rectangle 96"/>
            <p:cNvSpPr>
              <a:spLocks noChangeArrowheads="1"/>
            </p:cNvSpPr>
            <p:nvPr/>
          </p:nvSpPr>
          <p:spPr bwMode="auto">
            <a:xfrm>
              <a:off x="4176" y="1872"/>
              <a:ext cx="13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</a:rPr>
                <a:t>2004: </a:t>
              </a:r>
              <a:r>
                <a:rPr lang="en-US" sz="2000" dirty="0" smtClean="0">
                  <a:latin typeface="Arial" pitchFamily="34" charset="0"/>
                </a:rPr>
                <a:t>ERL-P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55" name="Line 106"/>
            <p:cNvSpPr>
              <a:spLocks noChangeShapeType="1"/>
            </p:cNvSpPr>
            <p:nvPr/>
          </p:nvSpPr>
          <p:spPr bwMode="auto">
            <a:xfrm>
              <a:off x="4416" y="1632"/>
              <a:ext cx="96" cy="192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022848" y="1514221"/>
            <a:ext cx="2548128" cy="1143635"/>
            <a:chOff x="6022848" y="1514221"/>
            <a:chExt cx="2548128" cy="1143635"/>
          </a:xfrm>
        </p:grpSpPr>
        <p:sp>
          <p:nvSpPr>
            <p:cNvPr id="60" name="Rectangle 95"/>
            <p:cNvSpPr>
              <a:spLocks noChangeArrowheads="1"/>
            </p:cNvSpPr>
            <p:nvPr/>
          </p:nvSpPr>
          <p:spPr bwMode="auto">
            <a:xfrm>
              <a:off x="6022848" y="1514221"/>
              <a:ext cx="2548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Arial" pitchFamily="34" charset="0"/>
                </a:rPr>
                <a:t>KEK, BESSY, China</a:t>
              </a:r>
              <a:endParaRPr lang="en-US" sz="2000" dirty="0">
                <a:latin typeface="Arial" pitchFamily="34" charset="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 bwMode="auto">
            <a:xfrm>
              <a:off x="7254240" y="1962912"/>
              <a:ext cx="316992" cy="35356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64" name="Group 63"/>
            <p:cNvGrpSpPr/>
            <p:nvPr/>
          </p:nvGrpSpPr>
          <p:grpSpPr>
            <a:xfrm>
              <a:off x="7595616" y="2310384"/>
              <a:ext cx="249936" cy="347472"/>
              <a:chOff x="7595616" y="2310384"/>
              <a:chExt cx="249936" cy="347472"/>
            </a:xfrm>
          </p:grpSpPr>
          <p:cxnSp>
            <p:nvCxnSpPr>
              <p:cNvPr id="58" name="Straight Connector 57"/>
              <p:cNvCxnSpPr/>
              <p:nvPr/>
            </p:nvCxnSpPr>
            <p:spPr bwMode="auto">
              <a:xfrm>
                <a:off x="7595616" y="2365248"/>
                <a:ext cx="146304" cy="29260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7699248" y="2310384"/>
                <a:ext cx="146304" cy="29260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5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Cornell ERL white paper (2000)</a:t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Geoff </a:t>
            </a:r>
            <a:r>
              <a:rPr lang="en-US" dirty="0" err="1" smtClean="0">
                <a:solidFill>
                  <a:schemeClr val="tx1"/>
                </a:solidFill>
              </a:rPr>
              <a:t>Krafft</a:t>
            </a:r>
            <a:r>
              <a:rPr lang="en-US" dirty="0" smtClean="0">
                <a:solidFill>
                  <a:schemeClr val="tx1"/>
                </a:solidFill>
              </a:rPr>
              <a:t> and Dave Douglas talk about ERL-based X-ray light source around that time (slightly earlier); MARS proposal by Gennady </a:t>
            </a:r>
            <a:r>
              <a:rPr lang="en-US" dirty="0" err="1" smtClean="0">
                <a:solidFill>
                  <a:schemeClr val="tx1"/>
                </a:solidFill>
              </a:rPr>
              <a:t>Kulipanov</a:t>
            </a:r>
            <a:r>
              <a:rPr lang="en-US" dirty="0" smtClean="0">
                <a:solidFill>
                  <a:schemeClr val="tx1"/>
                </a:solidFill>
              </a:rPr>
              <a:t> et al. (1998)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079" y="1360361"/>
            <a:ext cx="70770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45693" y="4695182"/>
            <a:ext cx="5436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discusses 10^23 brightness (</a:t>
            </a:r>
            <a:r>
              <a:rPr lang="en-US" b="1" i="1" dirty="0" err="1" smtClean="0">
                <a:solidFill>
                  <a:schemeClr val="accent2"/>
                </a:solidFill>
              </a:rPr>
              <a:t>s.u</a:t>
            </a:r>
            <a:r>
              <a:rPr lang="en-US" b="1" i="1" dirty="0" smtClean="0">
                <a:solidFill>
                  <a:schemeClr val="accent2"/>
                </a:solidFill>
              </a:rPr>
              <a:t>.) out of an ERL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0628" y="793742"/>
            <a:ext cx="6109365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http://erl.chess.cornell.edu/papers/2000/ERLPub00_1.pdf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2017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 smtClean="0">
                <a:latin typeface="Arial" charset="0"/>
              </a:rPr>
              <a:t>XDL’11 workshops – exciting science </a:t>
            </a:r>
            <a:r>
              <a:rPr lang="en-US" sz="2400" dirty="0" smtClean="0"/>
              <a:t>e</a:t>
            </a:r>
            <a:r>
              <a:rPr lang="en-US" sz="2400" dirty="0" smtClean="0">
                <a:latin typeface="Arial" charset="0"/>
              </a:rPr>
              <a:t>nabled by X-ray ERLs</a:t>
            </a:r>
            <a:endParaRPr lang="en-US" sz="2400" dirty="0">
              <a:latin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496" y="246278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1280" y="4187952"/>
            <a:ext cx="266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SAXS/WAXS @ sub-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7696" y="23347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XDM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" y="433425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272" y="2731008"/>
            <a:ext cx="3062728" cy="133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022592" y="2401824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Tickle-Probe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950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Operations at JLAB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272" y="2731008"/>
            <a:ext cx="3062728" cy="133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</a:t>
            </a:r>
            <a:r>
              <a:rPr lang="en-US" sz="2400" dirty="0" smtClean="0">
                <a:latin typeface="Arial" charset="0"/>
              </a:rPr>
              <a:t>JLAB, </a:t>
            </a:r>
            <a:r>
              <a:rPr lang="en-US" sz="2400" dirty="0" err="1" smtClean="0">
                <a:latin typeface="Arial" charset="0"/>
              </a:rPr>
              <a:t>Daresbury</a:t>
            </a:r>
            <a:r>
              <a:rPr lang="en-US" sz="2400" dirty="0" smtClean="0">
                <a:latin typeface="Arial" charset="0"/>
              </a:rPr>
              <a:t>, 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</a:t>
            </a:r>
            <a:r>
              <a:rPr lang="en-US" sz="2400" dirty="0" smtClean="0">
                <a:latin typeface="Arial" charset="0"/>
              </a:rPr>
              <a:t>JLAB, </a:t>
            </a:r>
            <a:r>
              <a:rPr lang="en-US" sz="2400" dirty="0" err="1" smtClean="0">
                <a:latin typeface="Arial" charset="0"/>
              </a:rPr>
              <a:t>Daresbury</a:t>
            </a:r>
            <a:r>
              <a:rPr lang="en-US" sz="2400" dirty="0" smtClean="0">
                <a:latin typeface="Arial" charset="0"/>
              </a:rPr>
              <a:t>, BINP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175"/>
          <p:cNvGrpSpPr>
            <a:grpSpLocks/>
          </p:cNvGrpSpPr>
          <p:nvPr/>
        </p:nvGrpSpPr>
        <p:grpSpPr bwMode="auto">
          <a:xfrm>
            <a:off x="5943600" y="2324100"/>
            <a:ext cx="3175000" cy="1776413"/>
            <a:chOff x="2002681" y="1577786"/>
            <a:chExt cx="3322801" cy="1723722"/>
          </a:xfrm>
        </p:grpSpPr>
        <p:pic>
          <p:nvPicPr>
            <p:cNvPr id="49" name="Picture 71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054"/>
            <a:stretch>
              <a:fillRect/>
            </a:stretch>
          </p:blipFill>
          <p:spPr bwMode="auto">
            <a:xfrm>
              <a:off x="2002681" y="1926974"/>
              <a:ext cx="3322801" cy="137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0052" b="76251"/>
            <a:stretch>
              <a:fillRect/>
            </a:stretch>
          </p:blipFill>
          <p:spPr bwMode="auto">
            <a:xfrm>
              <a:off x="2605821" y="1577786"/>
              <a:ext cx="2233027" cy="37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520" y="2474975"/>
            <a:ext cx="3951197" cy="220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77E2-A7DA-4E07-96EE-2DC5DCF2B5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6237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425F30205C70726F70746F2049205C667261637B665F7B782C636F72657D665F7B792C636F72657D7D7B5C657073696C6F6E5F7B782C636F72657D5C657073696C6F6E5F7B792C636F72657D7D" val="iVBORw0KGgoAAAANSUhEUgAAApsAAACBCAIAAAAAIubnAAAgAElEQVR4Ae2d27ndthGFpXx+T04FiipIVIGjChRVILsCWxXIqkA+FSiqwHYFsipw0kFcQeIKnF+eeDwGQBAEQe69ycWHfUBgMJeF4QwAXs7Dn3/++YEOISAENkbgw4cP33//vQn529/+9umnn24sUOxPhIC860SDXTX1k2qrGoWAEFiLwOvXr7/++uv//ve/kdGf/vSnL7/88tWrV7FSZSGwFAF511LEjk3/h2ObJ+uEwAUR+Omnn54+ffrVV1+RzlmX//vf/2ZLjF+r4ffly5cXVE+ibxoBeddND99Gyj/UrvtGyIqtEHjy5Mk///lPcPjrX//6ww8/GCDv3r377LPPHBwS/KNHj/xUBSHQiIC8qxGoU5FpjX6q4Zax+yHAdqilc0SywW6Cf/zxx5jOqSSjW5N+hUA7AvKudqxORamMfqrhlrH7IcC9cxfGGt3K/nCcN/35z3/2sgpCoBEBeVcjUGcjU0Y/24jL3j0QYGvdH4XjIbi//OUvJjXJ36zXteW+x3gcS4a861jjOdIaZfSRaIqXEDAEvv32W4fCF+jU8NKa7cDbs+5v3751MhWEQCMC8q5GoE5IpifjTjjoMnlzBO7u7nyNzjPtekttc8TPJEDedabRXmar1ujL8BK1EJhF4F//+penc4iTnfbZ7iIQAhUE5F0VcNSkjC4fEAKDEfBH3I1v3HUfLEnszoeAvOt8Y77AYmX0BWCJVAi0IJDEXH8srqWvaIRAHQF5Vx2fk7cqo5/cAWT+eARizNUCfTy+5+Yo7zr3+M9Yr4w+A5CahcBSBBRzlyIm+nYE5F3tWJ2QUhn9hIMukzdEgK/C6bG4DfE9N2t517nHf956ZfR5jEQhBNoRSL7qyj9oae8rSiFQR0DeVcdHrcro8gEh0I8An9d++PsjSeGc/r794xkvIPWLVM/TICDvOs1QDzNUGX0YlGJ0QgTiBnuj+XwtjqORWGRnRkDedebR77Nd34zrw029hEAZAf8flzSzQH///n2ZTrVCYDkC8q7lmJ2rh9bo5xpvWbs1AvFR5GQHfmvR4n94BORdhx/ilQYqo68EUN2FwG8IJDfI9f3X36BRaTUC8q7VEB6fgTL68cdYFu6GQFxCIVSfl9kN+TMIknedYZRX2qiMvhJAdRcCvyGQvFyk77/+Bo1KqxGQd62G8PgMlNGPP8aycDcEvv/+e5elBbpDocIQBORdQ2A8NhNl9GOPr6zbFYG4L6qMviv0JxAm7zrBIK81URl9LYLqLwQMgZ9++im+QKzH4uQYAxGQdw0E88CsPumw7d27d//4xz86OrZ34bUfvsLBr+5EtoN2bEoi2meffeYpk3y5KGX6jiV+hff+8Y9/HA5XXELBXK+uDUf4zAzlXWce/XbbezL6V199lTyj0S6vkTLG37///e+E8k8//bSxr8gOicDXX3/97bffDjGN4LiFO7nTmpLadR8yWGJiCMi75AktCPRkdFJsnDBS9pVTUSShrf2zl8wV4nQBzqyoOFjxENO1ZC8ifIZKvC4GNRwjOmEFAXwvJlfKW6RzFIh+i9AttgEqZqrp2AjIu449vsOs+3nQwcI914l9USLvUgn4LtyKkwDql3IT/YERwFXI9LnjUWPzzj1tj/MGJqB7ipaswyMg7zr8EA8xcNiTccW7hl9++WXHSuXRo0evXr0iWOc8yeiff/55MYKr8oQI4Cox0jkCVH7zzTc77+jEPYPcdV03FYRABwLyrg7QTthlWEaPDuc4rolrTAX4Lxd5vGYH/uXLly5ChZMjUHQ8HrzYGZZRX+jkAUCePH3+/Ln9D9a7uzvK1ERzOH369KkRPH78mDnujz/+GAl2KCPx/v4e3VDANOGX/yOCMt99912HAkWGmImUdusYBVQyfVCGvuDpylCmhvpE4Q8fPjhNewFZ/LdTNGSMnCGnRKd2hRvFDfEuzGR0TFtGDT0jOEVNGErwxMxi60aVRU+Qa7W61pCVPkzyzU+2zdczZ9O+uP3OLdX1zMXhAAgU3YM0v7NpTDRjgOtTgEf/7AF+JrLsb7Ej5VMTargWOGyOyy+tHH7d0Xcfk7n0XCjgUzZN+GUGb8NBZbsyMPSpf2SI7f46A2Vsr/MEc7pzRFgMNzoyQDQxRkWF4V9nHlth5YpRcIYMmY0OUqCJXVaW4bbSu8AEDiCAkhzGjdMKquySGmIQ7xNv5VrrXevBSlfz7j725iv8LrqqnU9eMF90tlYgBOSUqjkbAsUFOq64Pw6Jl3YoYFGbDJFET7cRn7eEwSOizt8nAXT0yo0KRP+YDPKkBQFXvV2heWuu1SxDujiwnptzPlYDAUMPTzv1WQLZmgOt0I0sFbsvVZihAWczEP7JSBlnG8eoSZTYV3YQTPRSJjiMme/g+DCBzBQ362USE9ymunTXo5hca4hrPegeg9jRg44Nv/3GuBOJl5ZxpsjWywhdykr0B0MgBh13DKLV/mZ6/kANUstSBcgN1tFjbuRgidwMjJdVXEXRGrsML6OYq0GhqKcHZZQhCdV1QHlnCHpFhsbB2UI2xdPyaJxGeBYkuaJPMXU55xaFTQSUs8TmDMV8P6V/vX6Nd1lwTqDzjJ7URzWcZuvJolxroGuNiQLFwDow49o1adeS/86GjOidKh8SAQ867hUUYs7bzeroosXkUdeEoFlZ1XlAhybysXmA2b5p2CXmxgVE1CGWXU9Uisk10li5kaERxzn9FFsmBwmA0Tco5zpQ065wjLmzDoYmIIDaRaEdlcbQBnqpd5mNiTLOsMKthabDlqRLoye0j1QjQ1PjeK41JqPHi8fcDm9IRm7NaRxO48/v1FW6RpD63hYCHnTcKygMnEo2okEQiQrMRvyErWWLygzVzUziL3Ktid9NrfbFNIIQmujvp74sTvR0Ai80MnR6h7d41VtcTpoMGTpWdG5UGGxdAWKRa5UXAAfbIU6UySnba+Dp0iks8q4iMnF2MrWREE2emkW1m1ChbPSExpFCUCNDV8mxLQ5ZEcBrdq0xGd0trKPjIC4tFDN6/dJaKkL0N4dADDrueLji/obEtTKaTEXJKcW4F44zEzuKBNHMPLYS7hFXybJFnosqPZhiGuV6X6yYMsQ7LmJoverji0QAjM8GRtDqOkPJ4boVCzB3BaIUJ0YB6tnDt0hIUhk4Imu8K0cGnd2cyr4O8wY3eXZAHYelhUWegBqzmixiaNq6mcXQgcTbcq0BGZ3rwUHxwqKJ5KwfuAs6fwpUznYUwYERiEHHHaM40d4ahBhH0GSsuGjmbEQbKxpuZCbLUobw+kTVx9DHtxHeCNpswq6DBuZROmHHD18OOgHul8+66vxnW8d6VzSnEqUxxIyqZP1ZzesEfZ5Q4dnH0MeOQoW5N125a/V8BTZCQDmZQlorTp+QrTktisgvpzUi1PfmECh6xVjHa8QkTmqHu6WbSWzlizqNKo0iY+lJoDRuRPmOD0YlmnQwjG9j++38hG1y6qAxHVn5oSFnhYhEOswt3VJg3Df6uvBY74oJyW4QJNDZqVu93QXV4QlFVb2yg+HxXGuTjL7+KvJBohBBj/XDQ2dkrvL1I+BBJ6q6XQCKUpJyXPcMV8DNHM45saJ46tJpHaJAB8M1XdbrHAeXFMjnLItAbVcZFVhvDmnPVK3Mzwi5Po1bL3EKmY5hnWJl9R0M13RZj0wc2VGuNeCbcREUQ3a9qXHkcv7W6vtCkVjlkyAQg46bPHYq6WxnC3EVNdb5o5ljOc8aZQQx6AyZQ3cwjBGg5arfDrSLDMFA7+JzbI5/xZYIeIWs0YWmyFwTCORao3Bem9HjxeMjN0o5Yxi3iVwEM5r1G4DOTYWbQyAGHVd+rOM523oh+YboWB2imVNRj2958p1OrsS6nutbh+8qtzAkCfmyEmyfPXs2a0gEbexwzIoeTjDWuxqRcbLdbvS0eMIibFsYHtK11mZ0H/sI98CriE9Yx6mcS0meFvF6FU6CwNaO1w5jXEJVdjIrDEnGfLSZb4Pz2e2EzM2sbD/wKBaXQ1QjYbLmNE4jZj8D3iIoMmyhj1d6cXKfM2kBLe81VdOyKzDVd319HNY+74o6xFhaebzAARwYyaMaVo6eINfK8ems8Uf4+gq5uxN6+ljlvbiXkzyKYkZykefEqjkVArhZ7vGEv/1BiJdA33POMbQRTKMJbiaxNdZ72a4RyCh4ZaUARBam+W2By4M7aCe61aWgEmvrnGYRQ/D0UW7H1kFjaHIFOmo8CrVHHrCdQmCRAuu9K4qL06NYH8tx2tSOORzkWhHGxvJw12p6Xr+inF88fuGNuooQWnwUcyD/il1qumYEiB3ub17AFbfTmXxpsRUpSZjza5KmxrSa6OkmUGAV5a2+20z9VEa3a4Qo7L3qBUvnJpGZRJ3YWs1wuiCrhR61gYKDYSrSNzLsS+fRN9phKerplT4QjLVXVgqzCCR9N/WuKCtOp4q+GgkSb4x8imW5VhGWeuVw11qV0ePFYzGC31FXUZwqOnNiUNER66jdeiuXmR/72OLiKOwjcZGUom+QJxYxaSfG5eIymlzlThi3MRsTXi7X3TvOFbi4PmbFXw4I+OtCjQOnlhoXyXVZVphKulFJBLn59asbb7GwjrYVzrMMIfAvrsOKqBf1qZejb1R0qDPJWwHZEKOAejmB1TQiELtHNBARB3qId0VZlH0o8/2GCB2aNE5fnL/h478t4Efb5VpDXGtVRk88wMayZSDdCaYKcXruLkKwqFxLU6xutB5LgdcvPweBAlcaY78ozLWAAEPYwjzKogzsLd33pPFFXlS1HhHWqJd7o6+k/RIgEHvlUlm2FwrycLO5FAOBaZYXqaHAKQRowikj5Z8ny+NyXbplXMetsTve6B0puJ6mDEyi51CevU6nGGIg3c1elMTMWVaJve4bMEmaVp7aMNlArEfAldnau1yQFYjPDi9QM4Ic6GDj66OMmbQmfeunsS/d5Vp1uGLrQNdaldH94mH87BhyFbl5v3L9+JdrO0Jw7DLxwq+6CEJSthywHgquZ1glzP2UC3W9iLEciuAMmUoW9UwcEqyczHFjyLyyo0B3ZwXyGEg89WTGXIHTaLURdMwhQCnG7sawaxYR+rnkoxruJFTShBWLVGJqQi9n4gU0hJWbvwhPHyy8elHHFuJ8IFznPgQQ6gobqy28KzENYAmn0d8QzeIBxHAPt2gpgHKtBOdFp6Nca1VGz69trs9FZiTEWGXhxr2KAp43fD2ayL2eUy62HIGIRl5egw8xmu6Rp8Vl6hkLYOF3u0zZB3sMOq45rtjHraUXoS0KckDIOla/dDUzJRS0QZ5jisBaXYEpssZ6lF+U0Z0tCpgm9uv13QVnOMQ0mJj3dusz29FHaj0Cu3lXbpRb4XC5S+MbXpl3nK2Ra81CNEXgg9LnWv0ZncvGwln8xSGmFK3Xk8kILskUgVMq+6bqdXHX2YqlcZs9JlcLecAbCSLycUnXaB3zdOdAXiey3ATUMei4/iunkrOIGew4pE8uXY1R6XxWh7EExAvQc3PGMhe3RQhcj3f5/J51xSITIrFcK6Kxc7k/o3tE86hKoWOKTRdSS5LLcaxT5XJGPaZz8lNlgkxTcR1PXKj0io6FrMjhtqAGnOhyVsYbo4HDyyBG5k7k4rRbyx1uiDO067fRYbyXClsgsIN3+SWP005F6bhbQFbutlSu1Q3d+o4PYZHEqcbT58+fM8FPiMkNSU3lFMfiIKY4DYmcTEPIbvkylPc6RsHx5Lp68eLFrFHfffedrcsjJZcrl2Ll2xEQ8zEHQAZ5ytAziC3fV4pSLlu+u7sjPCU6YE7d6oS+75SPTAGveSy+iqPe7ocLHz9+jAnv37/vg0K9hiOwqXfx8SJP2ETp/Ov0fOaIsGBXFkusN2/edBso1+qGbkDH7kkByWCA+MCC/ITPES67Vbrdjj43AoF2K0hjBOUA4cdiZQ4OZ65Y2+KDsn1N367S1pQ2EclN3lruwfjbKmrNOuxggBzeHLK1XzV5kOGy8ni+8i6SXOuyvtT5v9eKn3NnZlfcEXVPygvEFHIMv7gUfsYBDZkGr+K43QVQbmm9BuggYO7csjp3VqxKwc0X3FYPnowC9UX0EEQTlIAM7EUa53+FBXTOtYrRKm9VTYIAFy+ehpPc1t5MYoVOFyHgCZsIkASZ+/t7/GHI6lyutWhQNiHum1DYRCxRiFTRx41eROokLuOC+Fk3wxvq6POYPp3Z1fDL1UeEhJ1zA08jgP5G90KKU0a8MTdWNUUEuEgZfdyDCF4kUOUhEbBx5/Ino7MjSLzlICD4Jh/hl5o1tsu11qA3qu+DPkZ5YCVM9LGKvViXW8rx31GhhwSGv9pxbbHMLip0i1AsKnMtOWJe4NKNTCIN5dh0Q2XczA30wu2asz/yBPFR19T+ykviGgS4TPK4TfAh6q4JPq6SXMuhuGChM6PngRVfGWJGntSR1R2yWf6iWK7tQD9eaTXXEpmJILuST3HXJF6oPhnnwlsp61LdcQPP4l5gcC+lj+QKgVtEgOuIyMBxoxt1t4j5bjr3ZPRiYB2188kC2nOPR+2OVQU7S86H7qSxX3z4/1/Q9Cb2mrqnC0MGiZU0ZjLzWM8tn4D7RAHzDUyvWS9ufw7FWcuoqeT+5kiiEBACQmAsAj0ZvRhYB+ZFu6/s6dwKrN3bLfeFPgs4Unuxoyc5+A9JqEUps5WkWBQYciMAJvluBGYyE/f6gcM0a9pwgnzKAnSjppLDtRVDISAEhMDOCPRk9DywkjAG6k1msiye/DbuEcV0Xu9CsncRF0nqZunAdXO0yE3zRw4XzYoGDugoVj4vcdMobDRHiSJUFgJCQAjcBgId0TYPrMN3Pj0JRRCTR72KmseVd0usj/sNbMsXeW5XiUQMbLGrXYd8vmUYMmpMINr5XBsloxmdwY3aSM9clmqEgBAQAleOwB+W6ld8E72YgJdyjvS2Fx1rKBcXoJGGjy55Rmc92vIRsS+++MLvqfviPvLctMwWAvzzGdIaocxRigyx7ubePo842Own1lAe7ngJf50KASEgBG4IgcUZfZ/AWsxJlv8q4Ho6h6Y9PTsl/N+9e1fhP7zJLBqblh49ehRxcJ2n1u5OcOWFfRzvykGQekJACAiBCgKLvxmXB1ayb8tquKJEe9OHDx+mPnTFAj0+UjdFlsuKCZVcmHxQKae//ho2HtjPSEYK0276I96JOTYKcezGjgub+WMZipsQEAJCYGsEBqzRt4uqufHFtbuRxTvii1SKuZ9FM/8BJZd7czVxcmPKkxFv17TivZ49p5I35wBSWAgIgRMisCyjFwProvTZCHFxQUbfymZAvMvut8YbxUX6yKex+xWSsfdub7pH3bi/wD9eizW3Ui76wxaOdyuASE8hIASEQI7Asoy+W2At3jKPeTexhC332KVCmXS000hftLHYa32lbTlEzdfzdA45W55194cGnOwmCsVBUUa/ibGTkkJACOyGwNqMvsXOJzsBeTYCkUoEL77a1AciondbyNoj/UVj+5T3XkxxipsNVPIsgpPdSkEZ/VZGSnoKASFwQQTWZvRKlu22qpiK4FZZXyYZvfjyW0WfhD7hVum4ssn2BrYQ51jF7QfTlqbdpiwr8bHuxXs9W0wlh2grJkJACAiBSyGwIKMXA+vwjE6yic+4OS5kpvgIm9dbIVnD2W52QlM5TegTbpWOK5u4243o4eJYhRtPY54kdbYEiq+3rbRlu+5FfIY73nb6i7MQEAJCYB8EFmT0fQIr6ZzbvbnxxTSfk91cDZkJe5ktjdKcKZEv0AGNSUP+3Dv1N7T3vo/jjcJffISAEBACl0JgVUZnCVh5+LzDJO7+FjM3X0d59uxZheHYW9FjuVXUpsk+/JIn3XqvSivrb9OfuYK9W8/ehud474jcW9l7V0b3UVNBCAgBIVBBYFVGH77zSZrJF+jMG2YT3tgcPJZbBX2aMBkDpx4dqPfNW1l525QInnFuRJmaSA/OiI4111ku3uvBlrFTyeu0XVoJASEgBBYh0JrRi4F1bEb//PPPi8+IsUS76Q+S18cD08iszCHWf4CWMfIkzUo95jyk5JMGgAXzunoXb9UC/eJDIAWEgBC4FQRaM/rWgZXUUlyIUxkz063AukhPe06N3zXb4Hb73HY42GPnQ7CJDuy95whTs34mkQgae7q1443VVtyEgBAQAhdEoD+jj9r5JBUV0zn8yTcH+Mr67Oja991Ypltqn6XPCcCQ/RLb4eBNvLdv3+Y01ABmfkOdmtevXxfpr6FSGf0aRkE6CAEhcBsINP576eQuLLaxwdvYt0JGEkreBTfUEEdTpWPSlGBNGkgI6qdJKiU71umHt7K2tnfMmMQsZQ5QPjqACas6hzypgx6Vsx3rbLdoxbRkZDnF2C1kiacQEAJC4NYRaFqj87wV4T6JrStvorOsfPnyJRkoj9p2X/nwm+0RT7vPTa4isy7aBr+/v7csDjcKTGVmnzlgBZ/MYOjLTILu1/avXPJ7/2ZmhE5lISAEhIAQ+D8Cs1MSdoOJ9TleS9fBLogwXVwmIoJ1Kq1O2V5I1FuqW5Lh9l+jm6WkVTOEf7Iyu2LGxjguQNoOF5Tg7Cv7iB48eTCeQV/EbQtiDCxqeKnR2cJG8RQCQkAIDETgIbw8oLPgi2txQiqn+Rra6An9/mS1c6gUjBXcoginJ5eTVrvvmj958iTqieaVD8y5UC9wIzkmdRLqmzdvvHXPAqtk2wAHEAognOxVsF9CMuYg6ZpipD2mAvX39Ysm8PY/IsCq2EolOjBYDPSm/1gdk+PYYZcfFcXQDcViys+xmuqueiEgBITAMRHw2YEvEPe0k4hMICY/uRp9heQWAFlqEZ+YzjGf00XdxxKT3hJzSF3UxOxlY0QNqpJ01ygAVvCvDPrWa+Lcrooylaat9VwDsvoKASEgBHZA4BMPkaMCqzOcKlhysiy1aCU9xZD6RHkWeYs4Qx+ZJ9xi0w5lFuWsibmbzhzLFtBxCWsKgB7La47Zu+azCgPUDz/8wNIfcUytijsos0zWELDadgOxqx18VPWOKJD/P/g1WqmvEBACQuDmEPgto7Ntywzi5gwwhckEZCNXPsnQXj9VSOjhNkW5Wz03IDjYGCdped4i26Ebx/pEnhhCXufgoTk+UwMaUSIzsIR47CnzibEMxU0ICAEhcE4EfsvoN23/2KxDbrsSNHhVnaPjHnm3/uwQcOwpsVtVdRQCQkAICIGIQNPba7HDdZZZtkbFkjV3bCqWI33CqkivSiEgBISAEBAC14bAQTI6u9BxmR4zdAvikZ4n9Vq6iEYICAEhIASEwFUhcJCMDqY8JubI2gNlflov8FBYJIh8Yr3KQqARAd7H4+tJT58+vbu7e/j74/r/NU6jjSLbDQG5025QH0DQQe6jMxKsrXlwzB/V5gkv7ge3jJA/BQYxC33uW7f0Eo0QSBDgMUZeJqy/L9D+JH/CXKdnQ0DudLYRH2LvcdbobLzH95faX6+PlETkIbCKyakQsP82xGt4+JLNKZlfUmaymLyBeqkvF51qOG7dWLnTrY/gBfX/3TfjLqjHKNGPHz+2m+IshijMvuXFlrvfgGe/feq/lo1ST3yOhwAuRP72zSHciVyunZ7jDfQ+Fsmd9sH5qFKOs0a3EWLP0zY2ibCzd8SZCzsNj7jzPfOjDrPs2ggBPgRECvd0jgvxdSCl843QPjxbudPhh3hzA5NdwQOcstVpSR3sSNhE26JRrOD9RTUKU2TFvqoUAiDAWjxen5wKFiHQjYDcqRs6dXQEHnjpSAWSumdru7sZrSN5c7/cs75tmUYClYXALALxG4XkdbxotosIhMAUAnKnKWRUvwiBo91Hj2smtrDI3HZbnXq7X046J98bGTUQXM8X4qLyKl8zAtyvYaaIL7mSuJk22x0NFRYhIHdaBJeIKwgcOaOb2bzGxuvpZHFP7SzfOUjnCsEVz1BTBQFeK497pNzc0TOVFbjUVEdA7lTHR63tCBw/o7djIUoh0IIAKyq/ZWP0zBcbP37Qwl80p0JA7nSq4d7a2KM96741XuIvBJJbngDCls/vPw1XOGOvSNAJgRwBuVOOiWq6EVBG74ZOHU+KwKJvDBtGrOmTZf1JsZPZGQJypwwSVfQjoIzej516nhMBfyDDzOcd9NmHUf/zn//ooY1zesus1XKnWYhE0I6AMno7VqIUAh8RSEIwW+7CRQh0IyB36oZOHXMElNFzTFQjBBYgwGtsC6hFKgSqCMidqvCocQYBZfQZgNQsBBIEkpg7fDudh5/5lMLz58/t+Tr+JStlaqIanPLfWo2A/2XA60/8q65IsEMZiff39+iGAqYJv0+ePEEZ/gFohwJFhpiJlHbreAIRlUwflKEveLoylKmhPlE4+ZfKTl8pIOj169eoF/9nLqf8I912beG/qTthF8NhGjJM6BbRKFrH2AEgphVbt6gsjvt5HAlIR/kSrPT22hYuKp5HRoAQGV9G5yb6QGuJp/wLQXZi7ZMJPE9H2cRRY09R8SkF3pfjlA/VIZqyPS/N77NnzwYqM8WKPMHTAyYUDdEHZYzYvv3At3fQ7ZtvvpnikNTDkG89mXWRIbZTyS/0vPSP0Pr/XiIyogzEYOiwGG50ZBpEvemWK9z+UQH4+KeryMewMm5wRlvkogBD9uLFCwqzx3buRFZGT/DENNQAPX7No6ZgJLliC4ZAiS1bf33r5I4EyGN9CYbH/Ars7JNKIhAC3QhYfv148fxykG+6WSUdjTNJgmAamyxJIM1zZ3wcj8xq6zx+Y68tysR6kqIZTm5A4UQKBDbPgCZvTYg5nWUIDWnJJFqyyZl4DQRoBU+rsexOX1IaBwV0S8ZrkcKMi0ENK5gnw2RCbRCjGq5esWD0MLQjUa/YpaXS8jf2Oho+LkAxxcF6jdWkKAutzuxIYLKFL8H2QRFuVQoBITCFAMGIeP1rBH5AQp2iXFTPFQ7PqaRFvUuM6XVuLw0AAAiUSURBVJwEEJVZJHEpMYa7GlN6ephGWzJxXQTKO0MSpOeevJezhSxvtRpLjXEa4VMBg6iYyZzzrMIx9dZNQ0m4FfN9rvwW7mRTwAQrz+hJfVTJaTadHZ7ckQB8I1+CszJ69GeVhUATAp4qCNzFPNHE5fdExFASz1RWsySBOGhiP5sHUM+xdRSG/y9yHlRSgusJZUyuUWcrY2kLQyMm95voClsmBwmAnp/oRTnXgZpGhWMIjjOqIk/UQCI6F1vzyuHuZEYlCphWKFbx2BaaXP9FNY3j3jguiG5kaEpe3JFQY1NfUkZf5I0iFgIfESCI+OKyPXbTawo+u8grK7+pUAtPa+KXldkU//X1bi+CKoZ4cqqkDVOmkaFrDs52FHOzReqkyZChV0XnFoX9rgesyDSuUl4AGQyHLNEkp4w19HI06Jtk4kgZy1OjUIQiZpGpzYNoJvRR1sCyW1oZFMS1jItp1cjQTQBhO4pjVERvlCOhQwR5C19SRveBVkEILECAK9Ovc2LKVHh1jizsoGeP12tiga17Lu+pUB6jQB5qEU2MnlUgilta9vBKKKRc744VU4Z4x0UMrdevcTjdpbBWJAJgvAMSQavrDCWH65YX4OzSowinRDr1DK65RIs/eF8roID1RVBL94o75VAgwk2obOTA082cHcFE/8bTReOODrNqLGJoSrqNAJ6rjcTtHAlxPhCosYUvKaPnY6oaIdCEAFGY4GsBgsJU9CEH+/ZyPbVMSd0h1E6Jpp65gicbjF0/dehj6IGYQkVbb4qg1RO2dykWGNYomojsh4++E7Dsy6dcRbZ55XbuFE0Ally01aC8GVLJ+lN9W+r7xr3CuY+hDxaFCnNvGuVIMIwDgXR3JAqjfOmTaJ7KQkAItCPA/1tjccwFT54mHBMHiYl+cXL10so0nLgDT+qh7PsXbfAxrRAx/PX3WXvdBCgxcOrFp1k+TtDBkNfSvLtPj7ymWHDQmI70wW5snQ+niWg42xqRAhF55bte27lTzEl2U6COGL5aJFhZ2THudYkdDC/oSNiygy8po9d9Rq1CoIYA6e3Vq1dESYILizN+OWIHAj3xkf3YNZnYA8FGoTYqnJddOk1DFOhguKbLSp3juoqBZrhziEbVbORO7pOVCRmpzqaeo0Y5x6RjEHMmsaaD4ZouKx0JzXfwJWX06CEqC4EeBMjWX/xy0DlGxpWLNlMlMlwfUzrMi2Eo3xvch2EMxL45XBG9EWj74D/WnfhojI9gRf+IcIWsgvlsk6sB5ckdCQQ2AlkZfdYPRSAEFiCwZoO3KCaG2qk4yKc92Vkl1Q2Xnqg0ZI4SebYwJCf5KpM42PJdvAjaRqEzWrFdef2ANkLhZPvc2WkZ90WotjA8gyP9YRFqIhYCQmALBFhT8klwPjbON0ET/h5qK/eD2fC3e/lJ3yGncRox+1XwFomRYQu93as2ynhLuNK3BbRK99jUsiUQ6a+tHFfGlfmBI7bdBCiO+wkdCcfYw5f8iT4VhIAQuBQCMdgRW6MaJHJLEoTaWO9lbn+yroKMgldWCjzEZ1Gb35aHwD3Wo0aiW10KKrG2zmkWMWSyYubzSznnVqxx0IihRYJFlf5AHHOLxo4AO2V+I4dRZHE+NMUzzpPaQZYjTeFZqd/alx5UZKtJCAiBfRDwpEWBRZUL9d1m6qcyuj29TFD2XvWCpXOTyEyiTmytvrZAVgs9apPPOKZmDI0M+9I5Qh3PdlgqdvkoEI4rZN40a75T7lCI86finC8SJO5XV0+OVMen2Lq1LymjF2FXpRDYFQHPQHGFRGb6JS1+/IGA3yQic2qpsTHRmkkuywpTSTfajyDfRajnSNKDBXq0rXCeZQgBLwiYhrAiDkZ96uW44qzoUGeStNq0CX0ooFvS6qeN5jv9PgUfu3yPIWKFdY1TFlPbRsd/W6CeHXcHpBHJWYbX5kgYuKkvKaO7C6kgBC6GgG2NEk+JsMQyDrvsLS9ySsECLimfUzIcCc8q8zBdNyMureDZ2J3I6B0puJ6mDExQGP0tvlOGvq7GFEMMpLuZBjfMnGWVCPINAJgkTWtOsdGsi8PUbf4aTZb2Jdc6nmCLzhzgbAPqw4p1tLYzjx3pK0dqh247X1JGbx8FUQqBDREgR3pGJD4SggmvnszYiufU47ITxC36RuWI7zGUNwZiY04mIF9GNdDEDippwopFKjE1odevPH77i4awcvMbTTMyD5ckrUUdZ4nzUXCN+8yflTiKACSZG0UHQ3PW7kCEP7gVixCTI60ZnY186SE6+XCqIASEwGUR8LeHp97G+fDhAxqSPyrPLbebwNP15L+Or6bEF74RN6VtuybOcIhpcIPPmq/61DX3YTKy9ebXxQ1sdc3J7obP/f09yd5EkGb6QJMjdY+Rj4hxWOlLyujdA6GOQuC2EWBywFKYVXLLG963baq0n0bg8ePHJHLacYb3799PE062yJEmodm9Qe+j7w65BAqB60DAtlv9sanrUEpaDEOAd77tIwd3d3dsWhT5vnv3ztI5rX63okhZqZQjVcDZuUkZfWfAJU4IXAsC3KhmWda3y3otNkiPaQTYS+e5B9q5ic5OTE5Imvf9dgrd+71ypBzbS9XoK7CXQl5yhcAlEeDuKYsznoS6pBKSvSUCvvhGSPJMHDWkc+ZzJHvKPHT55s2bPl3kSH24bdRLa/SNgBVbIXC9CBDN2WLlIfPuZdn12ibNfkWAZwOtyPr7xYsXv1Z//Esa9nRO69u3b2Nre1mO1I7VPpR6Mm4fnCVFCFwLArY4Y9HGluz6f3Z+LVZJjwwBX4WTs8nfluAZdDZmbPlOJRO77lmdHCmD/PIVyuiXHwNpIAT2ROD169fcVVU63xPzS8myNXRyE53JHLmcnfbuXG7myJEuNawVucroFXDUJASEgBA4AgKkdrtlTjrXs5BHGNEJG/4HgpQ3uqetUC8AAAAASUVORK5CYII="/>
  <p:tag name="POWERPOINTLATEX_PIXELSPEREMHEIGHT#425F30205C70726F70746F2049205C667261637B665F7B782C636F72657D665F7B792C636F72657D7D7B5C657073696C6F6E5F7B782C636F72657D5C657073696C6F6E5F7B792C636F72657D7D" val="83.33334"/>
  <p:tag name="POWERPOINTLATEX_BASELINEOFFSET#425F30205C70726F70746F2049205C667261637B665F7B782C636F72657D665F7B792C636F72657D7D7B5C657073696C6F6E5F7B782C636F72657D5C657073696C6F6E5F7B792C636F72657D7D" val="46"/>
  <p:tag name="POWERPOINTLATEX_REFCOUNTER#425F30205C70726F70746F2049205C667261637B665F7B782C636F72657D665F7B792C636F72657D7D7B5C657073696C6F6E5F7B782C636F72657D5C657073696C6F6E5F7B792C636F72657D7D" val="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39953</TotalTime>
  <Words>2589</Words>
  <Application>Microsoft Office PowerPoint</Application>
  <PresentationFormat>On-screen Show (4:3)</PresentationFormat>
  <Paragraphs>470</Paragraphs>
  <Slides>38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Default Design</vt:lpstr>
      <vt:lpstr>Equation</vt:lpstr>
      <vt:lpstr>Cornell Laboratory for Accelerator-based ScienceS and Education (CLASSE)  </vt:lpstr>
      <vt:lpstr>Acknowledgements</vt:lpstr>
      <vt:lpstr>Outline</vt:lpstr>
      <vt:lpstr>ERL development timeline</vt:lpstr>
      <vt:lpstr>Cornell ERL white paper (2000)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Energy Recovery Installations: Successful tests for ERL beam dynamics, controls, and technology</vt:lpstr>
      <vt:lpstr>New test installations Double Loop Compact ERL (KEK)</vt:lpstr>
      <vt:lpstr>New test installations BNL, KEK, BESSY, and IHEP</vt:lpstr>
      <vt:lpstr>ERL X-ray source R&amp;D</vt:lpstr>
      <vt:lpstr>Significant photoinjector developments</vt:lpstr>
      <vt:lpstr>Boeing/LANL RF gun tribute</vt:lpstr>
      <vt:lpstr>Main Linac Cavity Development and high Q0</vt:lpstr>
      <vt:lpstr>RF Optimization for &gt;100 mA ERL Operation (I)</vt:lpstr>
      <vt:lpstr>RF Optimization for &gt;100 mA ERL Operation (II)</vt:lpstr>
      <vt:lpstr>RF Optimization for &gt;100 mA ERL Operation (III)</vt:lpstr>
      <vt:lpstr>Mechanical Design for efficient Cavity Operation </vt:lpstr>
      <vt:lpstr>Prototype Cavity Fabrication </vt:lpstr>
      <vt:lpstr>Vertical Performance Test of Prototype Cavity</vt:lpstr>
      <vt:lpstr>One-Cavity ERL Main Linac Test Cryomodule</vt:lpstr>
      <vt:lpstr>Preliminary Test Results of First ERL Main Linac Cavity in Test Cryomodule</vt:lpstr>
      <vt:lpstr>Alternative &amp; developing ideas</vt:lpstr>
      <vt:lpstr>When to use energy recovery</vt:lpstr>
      <vt:lpstr>Simultaneous short pulses for XFEL                                          and generic ERL running</vt:lpstr>
      <vt:lpstr>Slide 34</vt:lpstr>
      <vt:lpstr>Summary &amp; Outlook</vt:lpstr>
      <vt:lpstr>Slide 36</vt:lpstr>
      <vt:lpstr>Slide 37</vt:lpstr>
      <vt:lpstr>Slide 38</vt:lpstr>
    </vt:vector>
  </TitlesOfParts>
  <Company>CLASSE, 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contractors' mtg, Aug 22-23</dc:title>
  <dc:creator>Ivan Bazarov</dc:creator>
  <cp:lastModifiedBy>confacct</cp:lastModifiedBy>
  <cp:revision>1321</cp:revision>
  <cp:lastPrinted>2002-03-06T14:06:49Z</cp:lastPrinted>
  <dcterms:created xsi:type="dcterms:W3CDTF">1999-05-12T15:34:16Z</dcterms:created>
  <dcterms:modified xsi:type="dcterms:W3CDTF">2012-03-06T13:12:15Z</dcterms:modified>
</cp:coreProperties>
</file>