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94" r:id="rId5"/>
    <p:sldId id="267" r:id="rId6"/>
    <p:sldId id="295" r:id="rId7"/>
    <p:sldId id="314" r:id="rId8"/>
    <p:sldId id="291" r:id="rId9"/>
    <p:sldId id="292" r:id="rId10"/>
    <p:sldId id="297" r:id="rId11"/>
    <p:sldId id="296" r:id="rId12"/>
    <p:sldId id="282" r:id="rId13"/>
    <p:sldId id="300" r:id="rId14"/>
    <p:sldId id="298" r:id="rId15"/>
    <p:sldId id="284" r:id="rId16"/>
    <p:sldId id="309" r:id="rId17"/>
    <p:sldId id="285" r:id="rId18"/>
    <p:sldId id="283" r:id="rId19"/>
    <p:sldId id="301" r:id="rId20"/>
    <p:sldId id="302" r:id="rId21"/>
    <p:sldId id="303" r:id="rId22"/>
    <p:sldId id="293" r:id="rId23"/>
    <p:sldId id="288" r:id="rId24"/>
    <p:sldId id="289" r:id="rId25"/>
    <p:sldId id="266" r:id="rId26"/>
    <p:sldId id="304" r:id="rId27"/>
    <p:sldId id="306" r:id="rId28"/>
    <p:sldId id="310" r:id="rId29"/>
    <p:sldId id="312" r:id="rId30"/>
    <p:sldId id="313" r:id="rId31"/>
    <p:sldId id="311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674B-378B-494B-B6A5-3E5FB46D0F3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086-1F15-4A96-8799-43B9EEF34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9E04F-F3D1-42BD-AC38-A80B039D2057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Range of energy and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Mention </a:t>
            </a:r>
            <a:r>
              <a:rPr lang="en-US" dirty="0" err="1" smtClean="0"/>
              <a:t>undulator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How about skew </a:t>
            </a:r>
            <a:r>
              <a:rPr lang="en-US" dirty="0" err="1" smtClean="0"/>
              <a:t>sextupoles</a:t>
            </a:r>
            <a:r>
              <a:rPr lang="en-US" dirty="0" smtClean="0"/>
              <a:t>? Any</a:t>
            </a:r>
            <a:r>
              <a:rPr lang="en-US" baseline="0" dirty="0" smtClean="0"/>
              <a:t> cancellation?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Talk about speed compare to the tune scan.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General, does not depends where are the </a:t>
            </a:r>
            <a:r>
              <a:rPr lang="en-US" baseline="0" dirty="0" err="1" smtClean="0"/>
              <a:t>sextupole</a:t>
            </a:r>
            <a:r>
              <a:rPr lang="en-US" baseline="0" dirty="0" smtClean="0"/>
              <a:t>, how many families of </a:t>
            </a:r>
            <a:r>
              <a:rPr lang="en-US" baseline="0" dirty="0" err="1" smtClean="0"/>
              <a:t>sextupole</a:t>
            </a:r>
            <a:r>
              <a:rPr lang="en-US" baseline="0" dirty="0" smtClean="0"/>
              <a:t>. Work for thick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Explain</a:t>
            </a:r>
            <a:r>
              <a:rPr lang="en-US" baseline="0" dirty="0" smtClean="0"/>
              <a:t> how the OPA solution was obtained including chromatic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 and using ten families of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Explain</a:t>
            </a:r>
            <a:r>
              <a:rPr lang="en-US" baseline="0" dirty="0" smtClean="0"/>
              <a:t> how the OPA solution was obtained including chromatic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 and using ten families of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At</a:t>
            </a:r>
            <a:r>
              <a:rPr lang="en-US" baseline="0" dirty="0" smtClean="0"/>
              <a:t> </a:t>
            </a:r>
            <a:r>
              <a:rPr lang="en-US" baseline="0" smtClean="0"/>
              <a:t>design tunes.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Talk</a:t>
            </a:r>
            <a:r>
              <a:rPr lang="en-US" baseline="0" dirty="0" smtClean="0"/>
              <a:t> about trend: Wiggler to </a:t>
            </a:r>
            <a:r>
              <a:rPr lang="en-US" baseline="0" dirty="0" err="1" smtClean="0"/>
              <a:t>Undulator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Two different</a:t>
            </a:r>
            <a:r>
              <a:rPr lang="en-US" baseline="0" dirty="0" smtClean="0"/>
              <a:t> codes gave </a:t>
            </a:r>
            <a:r>
              <a:rPr lang="en-US" baseline="0" smtClean="0"/>
              <a:t>similar results.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What’s the reason</a:t>
            </a:r>
            <a:r>
              <a:rPr lang="en-US" baseline="0" dirty="0" smtClean="0"/>
              <a:t> for the variation in the momentum aperture?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12328-2CC6-4F1B-A973-4D6A6B3B2F1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SCRF is the</a:t>
            </a:r>
            <a:r>
              <a:rPr lang="en-US" baseline="0" dirty="0" smtClean="0"/>
              <a:t> same technology used in ELR or NGLS but a fraction of SCRF in the other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DC141-2436-48A2-8128-A7475055C79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Range of energy</a:t>
            </a:r>
            <a:r>
              <a:rPr lang="en-US" baseline="0" dirty="0" smtClean="0"/>
              <a:t> and size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Trend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K is about 3,</a:t>
            </a:r>
            <a:r>
              <a:rPr lang="en-US" baseline="0" dirty="0" smtClean="0"/>
              <a:t> </a:t>
            </a:r>
            <a:r>
              <a:rPr lang="en-US" dirty="0" err="1" smtClean="0"/>
              <a:t>lambda_u</a:t>
            </a:r>
            <a:r>
              <a:rPr lang="en-US" dirty="0" smtClean="0"/>
              <a:t> is at cm, </a:t>
            </a:r>
            <a:r>
              <a:rPr lang="en-US" dirty="0" err="1" smtClean="0"/>
              <a:t>lambda_n</a:t>
            </a:r>
            <a:r>
              <a:rPr lang="en-US" dirty="0" smtClean="0"/>
              <a:t> is 1 angstrom,</a:t>
            </a:r>
            <a:r>
              <a:rPr lang="en-US" baseline="0" dirty="0" smtClean="0"/>
              <a:t> E0 about a few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</a:p>
          <a:p>
            <a:pPr marL="228600" indent="-228600">
              <a:buAutoNum type="arabicParenR"/>
            </a:pPr>
            <a:r>
              <a:rPr lang="en-US" dirty="0" smtClean="0"/>
              <a:t>Q1 is at an order of 1, there is not much room</a:t>
            </a:r>
            <a:r>
              <a:rPr lang="en-US" baseline="0" dirty="0" smtClean="0"/>
              <a:t> to increase Fn.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An ultimate limit is applicable to ERL as well.</a:t>
            </a:r>
          </a:p>
          <a:p>
            <a:pPr marL="228600" indent="-228600">
              <a:buAutoNum type="arabicParenR"/>
            </a:pPr>
            <a:r>
              <a:rPr lang="en-US" dirty="0" smtClean="0"/>
              <a:t>Increase in brightness is linear with respect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Linear in beam current: 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baseline="0" dirty="0" smtClean="0"/>
              <a:t>Stronger focusing and reduce the dispersion lead to even stronger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12328-2CC6-4F1B-A973-4D6A6B3B2F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Do not forget</a:t>
            </a:r>
            <a:r>
              <a:rPr lang="en-US" baseline="0" dirty="0" smtClean="0"/>
              <a:t> about two strategies of reduce the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Dynamic aperture is proportional to the bending 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12328-2CC6-4F1B-A973-4D6A6B3B2F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It follows from MAX-VI. Talk</a:t>
            </a:r>
            <a:r>
              <a:rPr lang="en-US" baseline="0" dirty="0" smtClean="0"/>
              <a:t> about common and different features.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err="1" smtClean="0"/>
              <a:t>Sextupole</a:t>
            </a:r>
            <a:r>
              <a:rPr lang="en-US" baseline="0" dirty="0" smtClean="0"/>
              <a:t> positions. Ten families. But no </a:t>
            </a:r>
            <a:r>
              <a:rPr lang="en-US" baseline="0" dirty="0" err="1" smtClean="0"/>
              <a:t>octopoles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Talk</a:t>
            </a:r>
            <a:r>
              <a:rPr lang="en-US" baseline="0" dirty="0" smtClean="0"/>
              <a:t> about traditional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89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89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306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289181-85A8-49FD-8412-7E9D309D2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58E7-C214-45DF-BDC5-1492720D91A8}" type="datetime1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Yunhai Cai, SLAC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6DB8B-5897-4903-AAEA-5251A08D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3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tiff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Future Synchrotron Light Sources Based on Ultimate Storage Rings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Yunhai Cai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FEL &amp; Beam Physics Department</a:t>
            </a:r>
          </a:p>
          <a:p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March 6, 2012</a:t>
            </a:r>
          </a:p>
          <a:p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ICFA Workshop for Future Light Source 2012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Comic Sans MS" pitchFamily="66" charset="0"/>
              </a:rPr>
              <a:t>JLab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, Newport News, VA, USA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MAX-IV Light Source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4800600"/>
            <a:ext cx="4038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Multi-bend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achromat</a:t>
            </a:r>
            <a:endParaRPr lang="en-US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Compact and combined function magnets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Octupoles</a:t>
            </a:r>
            <a:endParaRPr lang="en-US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748" t="8762" r="29930" b="35944"/>
          <a:stretch>
            <a:fillRect/>
          </a:stretch>
        </p:blipFill>
        <p:spPr bwMode="auto">
          <a:xfrm>
            <a:off x="381000" y="1905000"/>
            <a:ext cx="41563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62000" y="14478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 smtClean="0">
                <a:latin typeface="Comic Sans MS" pitchFamily="66" charset="0"/>
              </a:rPr>
              <a:t>7 Bend </a:t>
            </a:r>
            <a:r>
              <a:rPr lang="en-GB" sz="1800" b="1" dirty="0" err="1" smtClean="0">
                <a:latin typeface="Comic Sans MS" pitchFamily="66" charset="0"/>
              </a:rPr>
              <a:t>Achromat</a:t>
            </a:r>
            <a:r>
              <a:rPr lang="en-GB" sz="1800" b="1" dirty="0" smtClean="0">
                <a:latin typeface="Comic Sans MS" pitchFamily="66" charset="0"/>
              </a:rPr>
              <a:t>, </a:t>
            </a:r>
            <a:r>
              <a:rPr lang="en-GB" b="1" dirty="0" smtClean="0">
                <a:latin typeface="Comic Sans MS" pitchFamily="66" charset="0"/>
              </a:rPr>
              <a:t>at </a:t>
            </a:r>
            <a:r>
              <a:rPr lang="en-GB" sz="1800" b="1" dirty="0" smtClean="0">
                <a:latin typeface="Comic Sans MS" pitchFamily="66" charset="0"/>
              </a:rPr>
              <a:t>3 </a:t>
            </a:r>
            <a:r>
              <a:rPr lang="en-GB" sz="1800" b="1" dirty="0" err="1" smtClean="0">
                <a:latin typeface="Comic Sans MS" pitchFamily="66" charset="0"/>
              </a:rPr>
              <a:t>GeV</a:t>
            </a:r>
            <a:endParaRPr lang="en-GB" sz="1800" b="1" dirty="0">
              <a:latin typeface="Comic Sans MS" pitchFamily="66" charset="0"/>
            </a:endParaRP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800600" y="1447800"/>
            <a:ext cx="3733800" cy="4724400"/>
            <a:chOff x="5186479" y="3006545"/>
            <a:chExt cx="3513735" cy="3667963"/>
          </a:xfrm>
        </p:grpSpPr>
        <p:pic>
          <p:nvPicPr>
            <p:cNvPr id="11" name="Picture 40" descr="MAX4_bend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6480" y="3006545"/>
              <a:ext cx="3513734" cy="366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45"/>
            <p:cNvSpPr txBox="1">
              <a:spLocks noChangeArrowheads="1"/>
            </p:cNvSpPr>
            <p:nvPr/>
          </p:nvSpPr>
          <p:spPr bwMode="auto">
            <a:xfrm>
              <a:off x="5186479" y="4849985"/>
              <a:ext cx="1645920" cy="8309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MAX-IV dipole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+ 2 sextupoles in one block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43434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Innovations: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PEP-X Layout &amp; Parameters</a:t>
            </a:r>
          </a:p>
        </p:txBody>
      </p:sp>
      <p:pic>
        <p:nvPicPr>
          <p:cNvPr id="3078" name="Picture 2" descr="C:\PEP-X\Ultimate Storage Ring\PEPX.tif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33600"/>
            <a:ext cx="3581400" cy="2590800"/>
          </a:xfrm>
          <a:noFill/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5EB70-31A5-4677-A36D-8F2D9674E8D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 ultimate storage ring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0" y="1524000"/>
            <a:ext cx="4648200" cy="360098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Energy,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GeV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            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4.5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Circumference, m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            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2199.32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Natural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emittance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pm                   11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Beam current,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200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Emittance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at 200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x/y, pm	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12 / 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Tunes, x/y/s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113.23 /65.14/0.007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Bunch length, mm	                     3.1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Energy spread	                     1.25x10</a:t>
            </a:r>
            <a:r>
              <a:rPr kumimoji="0" lang="en-US" sz="1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Energy loss per turn,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MeV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2.95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RF voltage, MV	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8.3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RF harmonic number		       3492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Length of ID straight, m 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  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5.0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Wiggler length, m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               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90.0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Beta at ID center, x/y, m	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4.92 / 0.80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Touschek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lifetime, hour</a:t>
            </a:r>
            <a:r>
              <a:rPr lang="en-US" sz="1200" b="1" kern="0" dirty="0"/>
              <a:t> </a:t>
            </a:r>
            <a:r>
              <a:rPr lang="en-US" sz="1200" b="1" kern="0" dirty="0" smtClean="0"/>
              <a:t>                                  </a:t>
            </a:r>
            <a:r>
              <a:rPr lang="en-US" sz="1200" b="1" kern="0" dirty="0" smtClean="0">
                <a:latin typeface="Comic Sans MS" pitchFamily="66" charset="0"/>
              </a:rPr>
              <a:t>10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Dynamic aperture , mm                  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410200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To be Built with 4</a:t>
            </a:r>
            <a:r>
              <a:rPr lang="en-US" baseline="30000" dirty="0" smtClean="0">
                <a:solidFill>
                  <a:srgbClr val="0070C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-order geometrical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achromats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in the PEP tunnel.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PEP-X 7 Bend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Achromat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32770" name="Picture 2" descr="C:\Publication\FLS2012\cell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01616" y="65384"/>
            <a:ext cx="3864568" cy="70866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2590800"/>
            <a:ext cx="18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 pm at 4.5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66800" y="5715000"/>
            <a:ext cx="635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Cell phase advances: </a:t>
            </a:r>
            <a:r>
              <a:rPr lang="en-US" sz="1800" dirty="0" err="1">
                <a:latin typeface="Symbol" pitchFamily="18" charset="2"/>
              </a:rPr>
              <a:t>m</a:t>
            </a:r>
            <a:r>
              <a:rPr lang="en-US" sz="1800" baseline="-25000" dirty="0" err="1">
                <a:latin typeface="+mn-lt"/>
              </a:rPr>
              <a:t>x</a:t>
            </a:r>
            <a:r>
              <a:rPr lang="en-US" sz="1800" dirty="0">
                <a:latin typeface="+mn-lt"/>
              </a:rPr>
              <a:t>=(2+1/8) x 360</a:t>
            </a:r>
            <a:r>
              <a:rPr lang="en-US" sz="1800" baseline="30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baseline="-25000" dirty="0">
                <a:latin typeface="+mn-lt"/>
              </a:rPr>
              <a:t>y</a:t>
            </a:r>
            <a:r>
              <a:rPr lang="en-US" sz="1800" dirty="0">
                <a:latin typeface="+mn-lt"/>
              </a:rPr>
              <a:t>=(1+1/8) x 360</a:t>
            </a:r>
            <a:r>
              <a:rPr lang="en-US" sz="1800" baseline="30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.</a:t>
            </a:r>
            <a:endParaRPr lang="en-US" sz="1800" baseline="30000" dirty="0">
              <a:latin typeface="+mn-lt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C5EB70-31A5-4677-A36D-8F2D9674E8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Resonance in Storage Rings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65BB4-014C-4CF2-A61B-7A815D2D6EB4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5385E-D0E0-4DB9-8AC8-F8D87F4F86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876800"/>
            <a:ext cx="7253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Dynamic aperture in a two-dimensional tune scan for the baseline </a:t>
            </a:r>
          </a:p>
          <a:p>
            <a:r>
              <a:rPr lang="en-US" dirty="0" smtClean="0">
                <a:latin typeface="Comic Sans MS" pitchFamily="66" charset="0"/>
              </a:rPr>
              <a:t>design of PEP-X (2008).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Where these resonances come from?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" name="Picture 3" descr="C:\Publication\FLS2012\scan_xy_baseline.e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399" y="1447800"/>
            <a:ext cx="415355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Presentations for Magnetic Elements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362200" y="1511300"/>
          <a:ext cx="3171825" cy="3200400"/>
        </p:xfrm>
        <a:graphic>
          <a:graphicData uri="http://schemas.openxmlformats.org/presentationml/2006/ole">
            <p:oleObj spid="_x0000_s101378" name="Equation" r:id="rId3" imgW="1396800" imgH="1409400" progId="Equation.3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114800" y="1511300"/>
            <a:ext cx="4572000" cy="6463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engine in </a:t>
            </a:r>
            <a:r>
              <a:rPr lang="en-US">
                <a:solidFill>
                  <a:schemeClr val="accent2"/>
                </a:solidFill>
              </a:rPr>
              <a:t>MARYLIE</a:t>
            </a:r>
            <a:r>
              <a:rPr lang="en-US">
                <a:solidFill>
                  <a:srgbClr val="FF0000"/>
                </a:solidFill>
              </a:rPr>
              <a:t> ( A. Dragt)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violates </a:t>
            </a:r>
            <a:r>
              <a:rPr lang="en-US">
                <a:solidFill>
                  <a:srgbClr val="33CC33"/>
                </a:solidFill>
              </a:rPr>
              <a:t>symplecticity</a:t>
            </a:r>
            <a:r>
              <a:rPr lang="en-US">
                <a:solidFill>
                  <a:srgbClr val="FF0000"/>
                </a:solidFill>
              </a:rPr>
              <a:t> when evaluates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127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CC33"/>
                </a:solidFill>
              </a:rPr>
              <a:t>Lie factors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457200" y="2730500"/>
            <a:ext cx="136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Taylor map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3505200" y="2590800"/>
            <a:ext cx="5181600" cy="92333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engine in </a:t>
            </a:r>
            <a:r>
              <a:rPr lang="en-US" dirty="0">
                <a:solidFill>
                  <a:schemeClr val="accent2"/>
                </a:solidFill>
              </a:rPr>
              <a:t>TRANSPORT, MAD, COSY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  (K. Brown and M. Berz), simple </a:t>
            </a:r>
            <a:r>
              <a:rPr lang="en-US" dirty="0">
                <a:solidFill>
                  <a:srgbClr val="33CC33"/>
                </a:solidFill>
              </a:rPr>
              <a:t>R-matrix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but high-order one </a:t>
            </a:r>
            <a:r>
              <a:rPr lang="en-US" dirty="0" smtClean="0">
                <a:solidFill>
                  <a:srgbClr val="FF0000"/>
                </a:solidFill>
              </a:rPr>
              <a:t>violates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57200" y="3949700"/>
            <a:ext cx="1499128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33CC33"/>
                </a:solidFill>
              </a:rPr>
              <a:t>Symplectic</a:t>
            </a:r>
            <a:endParaRPr lang="en-US" sz="2000" dirty="0">
              <a:solidFill>
                <a:srgbClr val="33CC33"/>
              </a:solidFill>
            </a:endParaRPr>
          </a:p>
          <a:p>
            <a:r>
              <a:rPr lang="en-US" sz="2000" dirty="0" smtClean="0">
                <a:solidFill>
                  <a:srgbClr val="33CC33"/>
                </a:solidFill>
              </a:rPr>
              <a:t>Integrator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048000" y="4572000"/>
            <a:ext cx="5032147" cy="147732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engine in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TEAPOT, SAD, TRACY, </a:t>
            </a:r>
            <a:r>
              <a:rPr lang="en-US" b="1"/>
              <a:t>LEGO</a:t>
            </a:r>
            <a:r>
              <a:rPr lang="en-US">
                <a:solidFill>
                  <a:schemeClr val="accent2"/>
                </a:solidFill>
              </a:rPr>
              <a:t>, </a:t>
            </a:r>
          </a:p>
          <a:p>
            <a:r>
              <a:rPr lang="en-US">
                <a:solidFill>
                  <a:schemeClr val="accent2"/>
                </a:solidFill>
              </a:rPr>
              <a:t>   PTC </a:t>
            </a:r>
            <a:r>
              <a:rPr lang="en-US">
                <a:solidFill>
                  <a:srgbClr val="FF0000"/>
                </a:solidFill>
              </a:rPr>
              <a:t>(E. Forest, R. Ruth, and K. Hirata)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preserves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33CC33"/>
                </a:solidFill>
              </a:rPr>
              <a:t>symplecticity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simple and based on several known solutions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emphasis on numerical process</a:t>
            </a:r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 flipV="1">
            <a:off x="2590800" y="3187700"/>
            <a:ext cx="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1600200" y="3340100"/>
            <a:ext cx="815975" cy="4064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TPSA</a:t>
            </a:r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 flipV="1">
            <a:off x="2590800" y="1968500"/>
            <a:ext cx="0" cy="762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Text Box 18"/>
          <p:cNvSpPr txBox="1">
            <a:spLocks noChangeArrowheads="1"/>
          </p:cNvSpPr>
          <p:nvPr/>
        </p:nvSpPr>
        <p:spPr bwMode="auto">
          <a:xfrm>
            <a:off x="1143000" y="2120900"/>
            <a:ext cx="1320800" cy="4064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Dragt-Finn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C5EB70-31A5-4677-A36D-8F2D9674E8D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Cancellation of All Geometric 3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and 4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Resonances Driven by Strong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except 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82A2A0-9C6D-4F2E-8A49-953F21BD23BC}" type="datetime1">
              <a:rPr lang="en-US" smtClean="0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D22F7-DA3A-414F-93BF-20BE948CA0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914400" y="5867400"/>
            <a:ext cx="4332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There are still three tune shift terms.</a:t>
            </a:r>
          </a:p>
        </p:txBody>
      </p:sp>
      <p:pic>
        <p:nvPicPr>
          <p:cNvPr id="8199" name="Picture 2" descr="C:\Publication\Utimate Storage Ring\Yunhai Talk\Resonance_3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57400"/>
            <a:ext cx="4038600" cy="3049588"/>
          </a:xfrm>
          <a:noFill/>
        </p:spPr>
      </p:pic>
      <p:pic>
        <p:nvPicPr>
          <p:cNvPr id="8200" name="Picture 3" descr="C:\Publication\Utimate Storage Ring\Yunhai Talk\Resonance_4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05000"/>
            <a:ext cx="4038600" cy="3300413"/>
          </a:xfrm>
          <a:noFill/>
        </p:spPr>
      </p:pic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1295400" y="1600200"/>
            <a:ext cx="5848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    </a:t>
            </a:r>
            <a:r>
              <a:rPr lang="en-US" dirty="0" smtClean="0"/>
              <a:t>    </a:t>
            </a:r>
            <a:r>
              <a:rPr lang="en-US" dirty="0"/>
              <a:t>Third Order	                            </a:t>
            </a:r>
            <a:r>
              <a:rPr lang="en-US" dirty="0" smtClean="0"/>
              <a:t>                      Fourth </a:t>
            </a:r>
            <a:r>
              <a:rPr lang="en-US" dirty="0"/>
              <a:t>Order</a:t>
            </a:r>
          </a:p>
        </p:txBody>
      </p:sp>
      <p:sp>
        <p:nvSpPr>
          <p:cNvPr id="8202" name="TextBox 17"/>
          <p:cNvSpPr txBox="1">
            <a:spLocks noChangeArrowheads="1"/>
          </p:cNvSpPr>
          <p:nvPr/>
        </p:nvSpPr>
        <p:spPr bwMode="auto">
          <a:xfrm>
            <a:off x="914400" y="5257800"/>
            <a:ext cx="7846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K.L. </a:t>
            </a:r>
            <a:r>
              <a:rPr lang="en-US" dirty="0">
                <a:solidFill>
                  <a:srgbClr val="FF0000"/>
                </a:solidFill>
              </a:rPr>
              <a:t>Brown </a:t>
            </a:r>
            <a:r>
              <a:rPr lang="en-US" dirty="0" smtClean="0">
                <a:solidFill>
                  <a:srgbClr val="FF0000"/>
                </a:solidFill>
              </a:rPr>
              <a:t>&amp; R.V. </a:t>
            </a:r>
            <a:r>
              <a:rPr lang="en-US" dirty="0" err="1" smtClean="0">
                <a:solidFill>
                  <a:srgbClr val="FF0000"/>
                </a:solidFill>
              </a:rPr>
              <a:t>Servranckx</a:t>
            </a:r>
            <a:r>
              <a:rPr lang="en-US" dirty="0" smtClean="0">
                <a:solidFill>
                  <a:srgbClr val="FF0000"/>
                </a:solidFill>
              </a:rPr>
              <a:t>                           Yunhai Cai</a:t>
            </a:r>
          </a:p>
          <a:p>
            <a:r>
              <a:rPr lang="en-US" i="1" dirty="0" err="1" smtClean="0"/>
              <a:t>Nucl</a:t>
            </a:r>
            <a:r>
              <a:rPr lang="en-US" i="1" dirty="0" smtClean="0"/>
              <a:t>. Inst. Meth., A258:480–502, 1987</a:t>
            </a:r>
            <a:r>
              <a:rPr lang="en-US" i="1" dirty="0" smtClean="0">
                <a:solidFill>
                  <a:srgbClr val="FF0000"/>
                </a:solidFill>
              </a:rPr>
              <a:t>         </a:t>
            </a:r>
            <a:r>
              <a:rPr lang="en-US" i="1" dirty="0" err="1" smtClean="0"/>
              <a:t>Nucl</a:t>
            </a:r>
            <a:r>
              <a:rPr lang="en-US" i="1" dirty="0" smtClean="0"/>
              <a:t>. Inst. Meth., A645:168–174, 2011.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Harmonic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Sextupoles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For Tune Shifts and 2</a:t>
            </a:r>
            <a:r>
              <a:rPr lang="en-US" sz="27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700" baseline="-25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sz="27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700" baseline="-250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Resonance</a:t>
            </a:r>
            <a:endParaRPr lang="en-US" sz="2700" baseline="-25000" dirty="0" smtClean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796CC6-D371-4066-8A48-D75FFFE3D74A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83A86-3FCB-4E67-81A5-C5C7FBE956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Without harmonic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         With harmonic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        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533400" y="5334000"/>
            <a:ext cx="8252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OPA is used for optimizing the setting of 10 families of </a:t>
            </a:r>
            <a:r>
              <a:rPr lang="en-US" sz="1600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. Due to the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cancellation of many resonances, the optimization becomes much simpler and easier.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OPA is an Accelerator Design 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Program from SLS 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PSI developed by A. Streun. </a:t>
            </a:r>
          </a:p>
        </p:txBody>
      </p:sp>
      <p:pic>
        <p:nvPicPr>
          <p:cNvPr id="2" name="Picture 2" descr="C:\Publication\FLS2012\res_4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3962400" cy="3121656"/>
          </a:xfrm>
          <a:prstGeom prst="rect">
            <a:avLst/>
          </a:prstGeom>
          <a:noFill/>
        </p:spPr>
      </p:pic>
      <p:pic>
        <p:nvPicPr>
          <p:cNvPr id="121858" name="Picture 2" descr="C:\Publication\FLS2012\res_4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886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4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Order Geometric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Achromat</a:t>
            </a:r>
            <a:endParaRPr lang="en-US" sz="2700" baseline="-25000" dirty="0" smtClean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796CC6-D371-4066-8A48-D75FFFE3D74A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83A86-3FCB-4E67-81A5-C5C7FBE956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609600" y="12192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4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order geometric </a:t>
            </a:r>
            <a:r>
              <a:rPr lang="en-US" dirty="0" err="1" smtClean="0">
                <a:latin typeface="Comic Sans MS" pitchFamily="66" charset="0"/>
              </a:rPr>
              <a:t>achromat</a:t>
            </a:r>
            <a:r>
              <a:rPr lang="en-US" dirty="0" smtClean="0">
                <a:latin typeface="Comic Sans MS" pitchFamily="66" charset="0"/>
              </a:rPr>
              <a:t>                    Chromatic effects                           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609600" y="4953000"/>
            <a:ext cx="7747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There are 4 families of chromatic </a:t>
            </a:r>
            <a:r>
              <a:rPr lang="en-US" sz="1600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and 6 families of harmonic ones.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The 4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 pitchFamily="66" charset="0"/>
              </a:rPr>
              <a:t>th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order geometric </a:t>
            </a:r>
            <a:r>
              <a:rPr lang="en-US" sz="1600" dirty="0" err="1" smtClean="0">
                <a:solidFill>
                  <a:srgbClr val="0070C0"/>
                </a:solidFill>
                <a:latin typeface="Comic Sans MS" pitchFamily="66" charset="0"/>
              </a:rPr>
              <a:t>achromat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(f</a:t>
            </a:r>
            <a:r>
              <a:rPr lang="en-US" sz="1600" baseline="-25000" dirty="0" smtClean="0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=f</a:t>
            </a:r>
            <a:r>
              <a:rPr lang="en-US" sz="1600" baseline="-25000" dirty="0" smtClean="0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=0) was obtained with the analytical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Lie method. It was documented in SLAC-PUB-14785 and submitted to PRSTAB.</a:t>
            </a:r>
          </a:p>
        </p:txBody>
      </p:sp>
      <p:pic>
        <p:nvPicPr>
          <p:cNvPr id="115714" name="Picture 2" descr="C:\Publication\FLS2012\res_4_achroma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4102654" cy="312420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24400" y="1905000"/>
          <a:ext cx="3657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12"/>
                <a:gridCol w="1389888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-57,-89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1332,-150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05400" y="1905000"/>
          <a:ext cx="1066800" cy="480331"/>
        </p:xfrm>
        <a:graphic>
          <a:graphicData uri="http://schemas.openxmlformats.org/presentationml/2006/ole">
            <p:oleObj spid="_x0000_s117761" name="Equation" r:id="rId5" imgW="622080" imgH="241200" progId="Equation.3">
              <p:embed/>
            </p:oleObj>
          </a:graphicData>
        </a:graphic>
      </p:graphicFrame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5105400" y="2438400"/>
          <a:ext cx="1219200" cy="496408"/>
        </p:xfrm>
        <a:graphic>
          <a:graphicData uri="http://schemas.openxmlformats.org/presentationml/2006/ole">
            <p:oleObj spid="_x0000_s117762" name="Equation" r:id="rId6" imgW="723600" imgH="253800" progId="Equation.3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5105400" y="2971800"/>
          <a:ext cx="1198563" cy="496888"/>
        </p:xfrm>
        <a:graphic>
          <a:graphicData uri="http://schemas.openxmlformats.org/presentationml/2006/ole">
            <p:oleObj spid="_x0000_s117763" name="Equation" r:id="rId7" imgW="711000" imgH="253800" progId="Equation.3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5181600" y="4038600"/>
          <a:ext cx="1047750" cy="446087"/>
        </p:xfrm>
        <a:graphic>
          <a:graphicData uri="http://schemas.openxmlformats.org/presentationml/2006/ole">
            <p:oleObj spid="_x0000_s117764" name="Equation" r:id="rId8" imgW="622080" imgH="241200" progId="Equation.3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5486400" y="3505200"/>
          <a:ext cx="428625" cy="469900"/>
        </p:xfrm>
        <a:graphic>
          <a:graphicData uri="http://schemas.openxmlformats.org/presentationml/2006/ole">
            <p:oleObj spid="_x0000_s117765" name="Equation" r:id="rId9" imgW="253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Tune Scan of Dynamic Aperture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PEP-X: Baseline (2008)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192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PEP-X: USR (2011)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3795" name="Picture 3" descr="C:\Publication\FLS2012\scan_xy_baseline.e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40188" cy="3335409"/>
          </a:xfrm>
          <a:prstGeom prst="rect">
            <a:avLst/>
          </a:prstGeom>
          <a:noFill/>
        </p:spPr>
      </p:pic>
      <p:pic>
        <p:nvPicPr>
          <p:cNvPr id="33796" name="Picture 4" descr="C:\Publication\FLS2012\scan_xy_achromat.ep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041775" cy="333671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5334000"/>
            <a:ext cx="841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dynamic aperture is in unit of sigma of the equilibrium beam size. The USR design</a:t>
            </a:r>
          </a:p>
          <a:p>
            <a:r>
              <a:rPr lang="en-US" sz="1600" dirty="0" smtClean="0">
                <a:latin typeface="Comic Sans MS" pitchFamily="66" charset="0"/>
              </a:rPr>
              <a:t>is built with 4</a:t>
            </a:r>
            <a:r>
              <a:rPr lang="en-US" sz="1600" baseline="30000" dirty="0" smtClean="0">
                <a:latin typeface="Comic Sans MS" pitchFamily="66" charset="0"/>
              </a:rPr>
              <a:t>th</a:t>
            </a:r>
            <a:r>
              <a:rPr lang="en-US" sz="1600" dirty="0" smtClean="0">
                <a:latin typeface="Comic Sans MS" pitchFamily="66" charset="0"/>
              </a:rPr>
              <a:t>-order geometric </a:t>
            </a:r>
            <a:r>
              <a:rPr lang="en-US" sz="1600" dirty="0" err="1" smtClean="0">
                <a:latin typeface="Comic Sans MS" pitchFamily="66" charset="0"/>
              </a:rPr>
              <a:t>achromats</a:t>
            </a:r>
            <a:r>
              <a:rPr lang="en-US" sz="1600" dirty="0" smtClean="0">
                <a:latin typeface="Comic Sans MS" pitchFamily="66" charset="0"/>
              </a:rPr>
              <a:t> and therefore no 3</a:t>
            </a:r>
            <a:r>
              <a:rPr lang="en-US" sz="1600" baseline="30000" dirty="0" smtClean="0">
                <a:latin typeface="Comic Sans MS" pitchFamily="66" charset="0"/>
              </a:rPr>
              <a:t>rd</a:t>
            </a:r>
            <a:r>
              <a:rPr lang="en-US" sz="1600" dirty="0" smtClean="0">
                <a:latin typeface="Comic Sans MS" pitchFamily="66" charset="0"/>
              </a:rPr>
              <a:t> and 4</a:t>
            </a:r>
            <a:r>
              <a:rPr lang="en-US" sz="1600" baseline="30000" dirty="0" smtClean="0">
                <a:latin typeface="Comic Sans MS" pitchFamily="66" charset="0"/>
              </a:rPr>
              <a:t>th</a:t>
            </a:r>
            <a:r>
              <a:rPr lang="en-US" sz="1600" dirty="0" smtClean="0">
                <a:latin typeface="Comic Sans MS" pitchFamily="66" charset="0"/>
              </a:rPr>
              <a:t> order</a:t>
            </a:r>
          </a:p>
          <a:p>
            <a:r>
              <a:rPr lang="en-US" sz="1600" dirty="0" smtClean="0">
                <a:latin typeface="Comic Sans MS" pitchFamily="66" charset="0"/>
              </a:rPr>
              <a:t>resonances driven by the </a:t>
            </a:r>
            <a:r>
              <a:rPr lang="en-US" sz="1600" dirty="0" err="1" smtClean="0">
                <a:latin typeface="Comic Sans MS" pitchFamily="66" charset="0"/>
              </a:rPr>
              <a:t>sextupoles</a:t>
            </a:r>
            <a:r>
              <a:rPr lang="en-US" sz="1600" dirty="0" smtClean="0">
                <a:latin typeface="Comic Sans MS" pitchFamily="66" charset="0"/>
              </a:rPr>
              <a:t> seen in the scan.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B796CC6-D371-4066-8A48-D75FFFE3D74A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BA83A86-3FCB-4E67-81A5-C5C7FBE956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Frequency Map Analysis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PEP-X: Baseline (2008)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PEP-X: USR (2011)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562600"/>
            <a:ext cx="7720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dynamic aperture is in unit of mm at the injection. The baseline design has</a:t>
            </a:r>
          </a:p>
          <a:p>
            <a:r>
              <a:rPr lang="en-US" sz="1600" dirty="0" smtClean="0">
                <a:latin typeface="Comic Sans MS" pitchFamily="66" charset="0"/>
              </a:rPr>
              <a:t>a factor of ten larger </a:t>
            </a:r>
            <a:r>
              <a:rPr lang="en-US" sz="1600" dirty="0" err="1" smtClean="0">
                <a:latin typeface="Comic Sans MS" pitchFamily="66" charset="0"/>
              </a:rPr>
              <a:t>emittance</a:t>
            </a:r>
            <a:r>
              <a:rPr lang="en-US" sz="1600" dirty="0" smtClean="0">
                <a:latin typeface="Comic Sans MS" pitchFamily="66" charset="0"/>
              </a:rPr>
              <a:t> than the one in the USR design. 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B796CC6-D371-4066-8A48-D75FFFE3D74A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BA83A86-3FCB-4E67-81A5-C5C7FBE956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02" name="Picture 2" descr="C:\Publication\FLS2012\aperture_baseline.e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040188" cy="3276600"/>
          </a:xfrm>
          <a:prstGeom prst="rect">
            <a:avLst/>
          </a:prstGeom>
          <a:noFill/>
        </p:spPr>
      </p:pic>
      <p:pic>
        <p:nvPicPr>
          <p:cNvPr id="102403" name="Picture 3" descr="C:\Publication\FLS2012\aperture_achromat.ep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4041775" cy="3276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5181600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 [mm]                                                                 X [mm]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200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36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 Generation </a:t>
            </a:r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ight </a:t>
            </a:r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ources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371600"/>
            <a:ext cx="3851275" cy="2478087"/>
            <a:chOff x="5111750" y="1325563"/>
            <a:chExt cx="3851275" cy="2706687"/>
          </a:xfrm>
        </p:grpSpPr>
        <p:pic>
          <p:nvPicPr>
            <p:cNvPr id="13320" name="Picture 16" descr="ESRF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1750" y="1325563"/>
              <a:ext cx="3851275" cy="270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18"/>
            <p:cNvSpPr txBox="1">
              <a:spLocks noChangeArrowheads="1"/>
            </p:cNvSpPr>
            <p:nvPr/>
          </p:nvSpPr>
          <p:spPr bwMode="auto">
            <a:xfrm>
              <a:off x="5202238" y="1420813"/>
              <a:ext cx="811213" cy="366712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00FFFF"/>
                  </a:solidFill>
                  <a:latin typeface="Arial" charset="0"/>
                </a:rPr>
                <a:t>ESRF</a:t>
              </a:r>
            </a:p>
          </p:txBody>
        </p:sp>
      </p:grpSp>
      <p:pic>
        <p:nvPicPr>
          <p:cNvPr id="10" name="Picture 12" descr="NLSL-I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43000"/>
            <a:ext cx="3886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MaxLab_Aerial_FINAL_I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394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105400" y="1600200"/>
            <a:ext cx="989012" cy="368300"/>
          </a:xfrm>
          <a:prstGeom prst="rect">
            <a:avLst/>
          </a:prstGeom>
          <a:solidFill>
            <a:srgbClr val="66FF99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NLSL-II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05400" y="5791200"/>
            <a:ext cx="1258887" cy="366712"/>
          </a:xfrm>
          <a:prstGeom prst="rect">
            <a:avLst/>
          </a:prstGeom>
          <a:solidFill>
            <a:schemeClr val="accent2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Max-IV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990600"/>
            <a:ext cx="74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               Existing                                            Under construction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pic>
        <p:nvPicPr>
          <p:cNvPr id="62466" name="Picture 2" descr="C:\Publication\FLS2012\SSR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1"/>
            <a:ext cx="3810000" cy="2286000"/>
          </a:xfrm>
          <a:prstGeom prst="rect">
            <a:avLst/>
          </a:prstGeom>
          <a:noFill/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9600" y="5791200"/>
            <a:ext cx="1258887" cy="366712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charset="0"/>
              </a:rPr>
              <a:t>SSRF</a:t>
            </a:r>
            <a:endParaRPr lang="en-GB" sz="18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Reduce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Emittance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with Damping Wigglers</a:t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200" dirty="0" err="1" smtClean="0">
                <a:latin typeface="Comic Sans MS" pitchFamily="66" charset="0"/>
              </a:rPr>
              <a:t>Emittance</a:t>
            </a:r>
            <a:r>
              <a:rPr lang="en-US" sz="2200" dirty="0" smtClean="0">
                <a:latin typeface="Comic Sans MS" pitchFamily="66" charset="0"/>
              </a:rPr>
              <a:t> = 11 pm-</a:t>
            </a:r>
            <a:r>
              <a:rPr lang="en-US" sz="2200" dirty="0" err="1" smtClean="0">
                <a:latin typeface="Comic Sans MS" pitchFamily="66" charset="0"/>
              </a:rPr>
              <a:t>rad</a:t>
            </a:r>
            <a:r>
              <a:rPr lang="en-US" sz="2200" dirty="0" smtClean="0">
                <a:latin typeface="Comic Sans MS" pitchFamily="66" charset="0"/>
              </a:rPr>
              <a:t> at 4.5 </a:t>
            </a:r>
            <a:r>
              <a:rPr lang="en-US" sz="2200" dirty="0" err="1" smtClean="0">
                <a:latin typeface="Comic Sans MS" pitchFamily="66" charset="0"/>
              </a:rPr>
              <a:t>GeV</a:t>
            </a:r>
            <a:r>
              <a:rPr lang="en-US" sz="2200" dirty="0" smtClean="0">
                <a:latin typeface="Comic Sans MS" pitchFamily="66" charset="0"/>
              </a:rPr>
              <a:t> with </a:t>
            </a:r>
            <a:br>
              <a:rPr lang="en-US" sz="220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parameters </a:t>
            </a:r>
            <a:r>
              <a:rPr lang="en-US" sz="2200" dirty="0" err="1" smtClean="0">
                <a:latin typeface="Symbol" pitchFamily="18" charset="2"/>
              </a:rPr>
              <a:t>l</a:t>
            </a:r>
            <a:r>
              <a:rPr lang="en-US" sz="2200" baseline="-25000" dirty="0" err="1" smtClean="0">
                <a:latin typeface="Comic Sans MS" pitchFamily="66" charset="0"/>
              </a:rPr>
              <a:t>w</a:t>
            </a:r>
            <a:r>
              <a:rPr lang="en-US" sz="2200" dirty="0" smtClean="0">
                <a:latin typeface="Comic Sans MS" pitchFamily="66" charset="0"/>
              </a:rPr>
              <a:t>=5 cm, </a:t>
            </a:r>
            <a:r>
              <a:rPr lang="en-US" sz="2200" dirty="0" err="1" smtClean="0">
                <a:latin typeface="Comic Sans MS" pitchFamily="66" charset="0"/>
              </a:rPr>
              <a:t>B</a:t>
            </a:r>
            <a:r>
              <a:rPr lang="en-US" sz="2200" baseline="-25000" dirty="0" err="1" smtClean="0">
                <a:latin typeface="Comic Sans MS" pitchFamily="66" charset="0"/>
              </a:rPr>
              <a:t>w</a:t>
            </a:r>
            <a:r>
              <a:rPr lang="en-US" sz="2200" dirty="0" smtClean="0">
                <a:latin typeface="Comic Sans MS" pitchFamily="66" charset="0"/>
              </a:rPr>
              <a:t>=1.5 T</a:t>
            </a:r>
            <a:endParaRPr lang="en-US" sz="2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639763"/>
          </a:xfrm>
        </p:spPr>
        <p:txBody>
          <a:bodyPr/>
          <a:lstStyle/>
          <a:p>
            <a:r>
              <a:rPr lang="en-US" sz="1800" smtClean="0">
                <a:solidFill>
                  <a:srgbClr val="0070C0"/>
                </a:solidFill>
                <a:latin typeface="Comic Sans MS" pitchFamily="66" charset="0"/>
              </a:rPr>
              <a:t>Wiggler Field Optimization</a:t>
            </a:r>
          </a:p>
        </p:txBody>
      </p:sp>
      <p:pic>
        <p:nvPicPr>
          <p:cNvPr id="7176" name="Picture 2" descr="C:\Publication\Utimate Storage Ring\Yunhai Talk\Wiggler_Field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362200"/>
            <a:ext cx="4040188" cy="2851150"/>
          </a:xfrm>
          <a:noFill/>
        </p:spPr>
      </p:pic>
      <p:sp>
        <p:nvSpPr>
          <p:cNvPr id="71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3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Wiggler Length Optimization</a:t>
            </a:r>
          </a:p>
        </p:txBody>
      </p:sp>
      <p:pic>
        <p:nvPicPr>
          <p:cNvPr id="7177" name="Picture 3" descr="C:\Publication\Utimate Storage Ring\Yunhai Talk\Wiggler_Length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95800" y="2362200"/>
            <a:ext cx="4267200" cy="2895600"/>
          </a:xfr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F1F63-B829-458D-AEE8-635DD9E98972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C1938-46AA-4EA5-BA15-9A23B4A15D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533400" y="5562600"/>
            <a:ext cx="660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Average beta function at the wiggler section is 12.4 meter.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Dynamic Aperture with Machine Errors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   ELEGANT Tracking</a:t>
            </a:r>
          </a:p>
        </p:txBody>
      </p:sp>
      <p:sp>
        <p:nvSpPr>
          <p:cNvPr id="1126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    LEGO Tracking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2F1F63-B829-458D-AEE8-635DD9E98972}" type="datetime1">
              <a:rPr lang="en-US" smtClean="0"/>
              <a:pPr>
                <a:defRPr/>
              </a:pPr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3A97-98AC-4E7E-8E34-A85FFE75E43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630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1% coupling &amp; 1% beta beating         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Misalignments 20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microns in x.</a:t>
            </a:r>
          </a:p>
        </p:txBody>
      </p:sp>
      <p:pic>
        <p:nvPicPr>
          <p:cNvPr id="109569" name="Picture 1" descr="C:\Publication\Journals\Utimate Storage Ring\Submitted 1.0\cai_fig15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1"/>
            <a:ext cx="4037314" cy="3124200"/>
          </a:xfrm>
          <a:prstGeom prst="rect">
            <a:avLst/>
          </a:prstGeom>
          <a:noFill/>
        </p:spPr>
      </p:pic>
      <p:pic>
        <p:nvPicPr>
          <p:cNvPr id="109570" name="Picture 2" descr="C:\Publication\Journals\Utimate Storage Ring\Submitted 1.0\cai_fig14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4221260" cy="3173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Intra-Beam Scattering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664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growth rate in the relative energy spread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d</a:t>
            </a:r>
            <a:r>
              <a:rPr lang="en-US" dirty="0" smtClean="0"/>
              <a:t> is given by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93900" y="1752600"/>
          <a:ext cx="4449763" cy="808038"/>
        </p:xfrm>
        <a:graphic>
          <a:graphicData uri="http://schemas.openxmlformats.org/presentationml/2006/ole">
            <p:oleObj spid="_x0000_s36866" name="Equation" r:id="rId3" imgW="259056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667000"/>
            <a:ext cx="780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is the bunch population and (log) the Coulomb log factor and</a:t>
            </a:r>
          </a:p>
          <a:p>
            <a:r>
              <a:rPr lang="en-US" dirty="0" smtClean="0"/>
              <a:t>the other factors are defined by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3429000"/>
          <a:ext cx="2779713" cy="1219200"/>
        </p:xfrm>
        <a:graphic>
          <a:graphicData uri="http://schemas.openxmlformats.org/presentationml/2006/ole">
            <p:oleObj spid="_x0000_s36867" name="Equation" r:id="rId4" imgW="1676160" imgH="7617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724400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horizontal growth rate is given by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125663" y="5257800"/>
          <a:ext cx="1944687" cy="609600"/>
        </p:xfrm>
        <a:graphic>
          <a:graphicData uri="http://schemas.openxmlformats.org/presentationml/2006/ole">
            <p:oleObj spid="_x0000_s36868" name="Equation" r:id="rId5" imgW="1498320" imgH="469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96000" y="4495800"/>
          <a:ext cx="2276475" cy="1298575"/>
        </p:xfrm>
        <a:graphic>
          <a:graphicData uri="http://schemas.openxmlformats.org/presentationml/2006/ole">
            <p:oleObj spid="_x0000_s36869" name="Equation" r:id="rId6" imgW="1815840" imgH="7110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00800" y="3505200"/>
            <a:ext cx="181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Combined with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synchrotron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radiation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Optimization of Energy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21F838-C757-44CE-8F52-DCB49E4392FE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B767-8511-48C7-BE0C-3227E595506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4994" name="Picture 2" descr="C:\Publication\Accelerator School\EmittanceVsEnergy.ti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28254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Touschek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Lifetime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7446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When a pair of electrons go through a hard scattering, their momentum </a:t>
            </a:r>
          </a:p>
          <a:p>
            <a:r>
              <a:rPr lang="en-US" sz="1600" dirty="0" smtClean="0">
                <a:latin typeface="Comic Sans MS" pitchFamily="66" charset="0"/>
              </a:rPr>
              <a:t>changes are so large that they are outside the RF bucket or the momentum </a:t>
            </a:r>
          </a:p>
          <a:p>
            <a:r>
              <a:rPr lang="en-US" sz="1600" dirty="0" smtClean="0">
                <a:latin typeface="Comic Sans MS" pitchFamily="66" charset="0"/>
              </a:rPr>
              <a:t>aperture. This process results in a finite lifetime of a bunched beam. The </a:t>
            </a:r>
          </a:p>
          <a:p>
            <a:r>
              <a:rPr lang="en-US" sz="1600" dirty="0" smtClean="0">
                <a:latin typeface="Comic Sans MS" pitchFamily="66" charset="0"/>
              </a:rPr>
              <a:t>lifetime is given by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90600" y="2438400"/>
          <a:ext cx="4041775" cy="914400"/>
        </p:xfrm>
        <a:graphic>
          <a:graphicData uri="http://schemas.openxmlformats.org/presentationml/2006/ole">
            <p:oleObj spid="_x0000_s32770" name="Equation" r:id="rId4" imgW="213336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335280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with</a:t>
            </a:r>
            <a:endParaRPr lang="en-US" sz="1600" dirty="0">
              <a:latin typeface="Comic Sans MS" pitchFamily="66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3657600"/>
          <a:ext cx="4060825" cy="1600200"/>
        </p:xfrm>
        <a:graphic>
          <a:graphicData uri="http://schemas.openxmlformats.org/presentationml/2006/ole">
            <p:oleObj spid="_x0000_s32771" name="Equation" r:id="rId5" imgW="2920680" imgH="104112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486400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where 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baseline="-25000" dirty="0" smtClean="0">
                <a:latin typeface="Comic Sans MS" pitchFamily="66" charset="0"/>
              </a:rPr>
              <a:t>m</a:t>
            </a:r>
            <a:r>
              <a:rPr lang="en-US" sz="1600" dirty="0" smtClean="0">
                <a:latin typeface="Comic Sans MS" pitchFamily="66" charset="0"/>
              </a:rPr>
              <a:t> is the momentum acceptance.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86020" name="Picture 4" descr="C:\Publication\Accelerator School\momentum_apern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438400"/>
            <a:ext cx="3429000" cy="2133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2286000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momentum aperture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6023" name="Picture 7" descr="C:\Publication\Accelerator School\To.t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3352800" cy="1981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472440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lifetime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635" name="Picture 3" descr="C:\Publication\Utimate Storage Ring\Yunhai Talk\Optimization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" y="274638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Optimization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Using Elegant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5181600"/>
            <a:ext cx="7212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Borland et al. </a:t>
            </a:r>
            <a:r>
              <a:rPr lang="en-US" i="1" dirty="0" smtClean="0"/>
              <a:t>Multi-objective direct optimization of dynamic acceptance</a:t>
            </a:r>
          </a:p>
          <a:p>
            <a:r>
              <a:rPr lang="en-US" i="1" dirty="0" smtClean="0"/>
              <a:t>and lifetime for potential upgrades of the advanced photon light source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APS LS 319, Argonne, August 2010. 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Achievements</a:t>
            </a:r>
          </a:p>
        </p:txBody>
      </p:sp>
      <p:sp>
        <p:nvSpPr>
          <p:cNvPr id="1229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 have developed an excellent design of an ultimate storage ring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Diffraction limit at 1 angstrom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Reasonable beam current 200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Good beam lifetime 3 hours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Good injection with 10 mm acceptance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Achievable machine tolerances 20 microns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DB168-9935-42FC-9848-F32ACD6654A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General R&amp;D Items 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for Ultimate Storage Rings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Better understanding of beam 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How to make a round beam in storage 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New injection scheme for smaller dynamic aperture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Compact and strong magnets (</a:t>
            </a:r>
            <a:r>
              <a:rPr lang="en-US" sz="2400" dirty="0" err="1" smtClean="0">
                <a:latin typeface="Comic Sans MS" pitchFamily="66" charset="0"/>
              </a:rPr>
              <a:t>sextupoles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Higher harmonic RF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Precise magnet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Accurate beam position monitors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omic Sans MS" pitchFamily="66" charset="0"/>
              </a:rPr>
              <a:t>Undulator</a:t>
            </a:r>
            <a:r>
              <a:rPr lang="en-US" sz="2400" dirty="0" smtClean="0">
                <a:latin typeface="Comic Sans MS" pitchFamily="66" charset="0"/>
              </a:rPr>
              <a:t> with shorter period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373" t="32002" b="48019"/>
          <a:stretch>
            <a:fillRect/>
          </a:stretch>
        </p:blipFill>
        <p:spPr bwMode="auto">
          <a:xfrm>
            <a:off x="914400" y="34290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6" descr="BunchLengthening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038600"/>
            <a:ext cx="2424288" cy="1898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5943600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Lengthen the beam</a:t>
            </a:r>
            <a:endParaRPr lang="en-US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31DB168-9935-42FC-9848-F32ACD6654A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Beyond the Ultimate Brightness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09600" y="1295400"/>
          <a:ext cx="8001000" cy="193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01"/>
                <a:gridCol w="2370667"/>
                <a:gridCol w="2518832"/>
              </a:tblGrid>
              <a:tr h="387386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PEP-X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LCLS-(1.5nm)</a:t>
                      </a:r>
                      <a:endParaRPr lang="en-US" dirty="0"/>
                    </a:p>
                  </a:txBody>
                  <a:tcPr marL="43543" marR="43543"/>
                </a:tc>
              </a:tr>
              <a:tr h="35173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 marL="43543" marR="43543"/>
                </a:tc>
              </a:tr>
              <a:tr h="433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Normalized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emittance</a:t>
                      </a:r>
                      <a:r>
                        <a:rPr lang="en-US" baseline="0" dirty="0" smtClean="0"/>
                        <a:t> [um-</a:t>
                      </a:r>
                      <a:r>
                        <a:rPr lang="en-US" baseline="0" dirty="0" err="1" smtClean="0"/>
                        <a:t>rad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marL="43543" marR="43543"/>
                </a:tc>
              </a:tr>
              <a:tr h="387386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current [A]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500-3000</a:t>
                      </a:r>
                      <a:endParaRPr lang="en-US" dirty="0"/>
                    </a:p>
                  </a:txBody>
                  <a:tcPr marL="43543" marR="43543"/>
                </a:tc>
              </a:tr>
              <a:tr h="35173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spread</a:t>
                      </a:r>
                      <a:endParaRPr lang="en-US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1.25x10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 marL="43543" marR="435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(0.5-3.0)x10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 marL="43543" marR="43543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>
          <a:xfrm>
            <a:off x="685800" y="3657600"/>
            <a:ext cx="7772400" cy="233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Increase the peak current by much stronger longitudinal focusing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1.5 GHz, 200 MV CW SCRF</a:t>
            </a:r>
          </a:p>
          <a:p>
            <a:r>
              <a:rPr lang="en-US" dirty="0" smtClean="0">
                <a:latin typeface="Comic Sans MS" pitchFamily="66" charset="0"/>
              </a:rPr>
              <a:t>Any FEL schemes to accommodate larger energy spread?</a:t>
            </a:r>
          </a:p>
          <a:p>
            <a:r>
              <a:rPr lang="en-US" dirty="0" smtClean="0">
                <a:latin typeface="Comic Sans MS" pitchFamily="66" charset="0"/>
              </a:rPr>
              <a:t>Can we achieve lasing or at least partial lasing?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1981200" y="6381750"/>
            <a:ext cx="502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SLAC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DB168-9935-42FC-9848-F32ACD6654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EDA9C-CC32-48E2-B557-9842E47202C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1" descr="C:\Publication\IPAC11\Klein_ANKA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Threshold of Instability</a:t>
            </a:r>
            <a:b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Driven by CSR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Yunhai Cai, SLAC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61C9-57D7-4AAA-9137-3F39C8F9D6D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381000" y="16002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Based on  </a:t>
            </a:r>
            <a:r>
              <a:rPr lang="en-US" sz="1600" dirty="0">
                <a:latin typeface="Comic Sans MS" pitchFamily="66" charset="0"/>
              </a:rPr>
              <a:t>the bunched beam </a:t>
            </a:r>
            <a:r>
              <a:rPr lang="en-US" sz="1600" dirty="0" smtClean="0">
                <a:latin typeface="Comic Sans MS" pitchFamily="66" charset="0"/>
              </a:rPr>
              <a:t>theory, </a:t>
            </a:r>
          </a:p>
          <a:p>
            <a:r>
              <a:rPr lang="en-US" sz="1600" dirty="0" smtClean="0">
                <a:latin typeface="Comic Sans MS" pitchFamily="66" charset="0"/>
              </a:rPr>
              <a:t>the threshold can be written as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4953000" y="5486400"/>
            <a:ext cx="3573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(courtesy of M. Klein, </a:t>
            </a:r>
            <a:r>
              <a:rPr lang="en-US" sz="1600" dirty="0" err="1">
                <a:latin typeface="Symbol" pitchFamily="18" charset="2"/>
              </a:rPr>
              <a:t>x</a:t>
            </a:r>
            <a:r>
              <a:rPr lang="en-US" sz="1600" baseline="30000" dirty="0" err="1"/>
              <a:t>th</a:t>
            </a:r>
            <a:r>
              <a:rPr lang="en-US" sz="1600" dirty="0"/>
              <a:t>=0.5 used.)</a:t>
            </a:r>
          </a:p>
        </p:txBody>
      </p:sp>
      <p:graphicFrame>
        <p:nvGraphicFramePr>
          <p:cNvPr id="18434" name="Content Placeholder 12"/>
          <p:cNvGraphicFramePr>
            <a:graphicFrameLocks noChangeAspect="1"/>
          </p:cNvGraphicFramePr>
          <p:nvPr>
            <p:ph sz="half" idx="2"/>
          </p:nvPr>
        </p:nvGraphicFramePr>
        <p:xfrm>
          <a:off x="533400" y="2209800"/>
          <a:ext cx="3810000" cy="730849"/>
        </p:xfrm>
        <a:graphic>
          <a:graphicData uri="http://schemas.openxmlformats.org/presentationml/2006/ole">
            <p:oleObj spid="_x0000_s132098" name="Equation" r:id="rId4" imgW="2616120" imgH="444240" progId="Equation.3">
              <p:embed/>
            </p:oleObj>
          </a:graphicData>
        </a:graphic>
      </p:graphicFrame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4953000" y="1524000"/>
            <a:ext cx="394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Measured bursting threshold at ANKA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See </a:t>
            </a:r>
            <a:r>
              <a:rPr lang="en-US" sz="1600" dirty="0" err="1">
                <a:solidFill>
                  <a:srgbClr val="0070C0"/>
                </a:solidFill>
              </a:rPr>
              <a:t>M.Klein</a:t>
            </a:r>
            <a:r>
              <a:rPr lang="en-US" sz="1600" dirty="0">
                <a:solidFill>
                  <a:srgbClr val="0070C0"/>
                </a:solidFill>
              </a:rPr>
              <a:t> et al. PAC09, 4761 (2009)</a:t>
            </a:r>
          </a:p>
        </p:txBody>
      </p:sp>
      <p:graphicFrame>
        <p:nvGraphicFramePr>
          <p:cNvPr id="18435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2099" name="Equation" r:id="rId5" imgW="114120" imgH="215640" progId="Equation.3">
              <p:embed/>
            </p:oleObj>
          </a:graphicData>
        </a:graphic>
      </p:graphicFrame>
      <p:sp>
        <p:nvSpPr>
          <p:cNvPr id="15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pic>
        <p:nvPicPr>
          <p:cNvPr id="16" name="Picture 12" descr="C:\Publication\IPAC11\FRXAA01f5.tif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" y="3581400"/>
            <a:ext cx="3921253" cy="2133601"/>
          </a:xfrm>
          <a:noFill/>
        </p:spPr>
      </p:pic>
      <p:sp>
        <p:nvSpPr>
          <p:cNvPr id="17" name="TextBox 16"/>
          <p:cNvSpPr txBox="1"/>
          <p:nvPr/>
        </p:nvSpPr>
        <p:spPr>
          <a:xfrm>
            <a:off x="457200" y="3048000"/>
            <a:ext cx="214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where </a:t>
            </a:r>
            <a:r>
              <a:rPr lang="en-US" sz="1600" dirty="0" err="1" smtClean="0">
                <a:latin typeface="Symbol" pitchFamily="18" charset="2"/>
              </a:rPr>
              <a:t>x</a:t>
            </a:r>
            <a:r>
              <a:rPr lang="en-US" sz="1600" baseline="30000" dirty="0" err="1" smtClean="0">
                <a:latin typeface="Comic Sans MS" pitchFamily="66" charset="0"/>
              </a:rPr>
              <a:t>th</a:t>
            </a:r>
            <a:r>
              <a:rPr lang="en-US" sz="1600" dirty="0" smtClean="0">
                <a:latin typeface="Comic Sans MS" pitchFamily="66" charset="0"/>
              </a:rPr>
              <a:t> is given by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5791200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My talk, IPAC 2011, San Sebastian, Spain </a:t>
            </a:r>
            <a:endParaRPr lang="en-US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Storage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ing Light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ources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9FC14-8B64-4EE9-A8CB-A52A3E9BED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SLAC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9" descr="emittance_vs_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2293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371600" y="5486400"/>
            <a:ext cx="7534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Courtesy of R</a:t>
            </a:r>
            <a:r>
              <a:rPr lang="en-US" dirty="0"/>
              <a:t>. </a:t>
            </a:r>
            <a:r>
              <a:rPr lang="en-US" dirty="0" err="1"/>
              <a:t>Bartolini</a:t>
            </a:r>
            <a:r>
              <a:rPr lang="en-US" dirty="0"/>
              <a:t>, Low </a:t>
            </a:r>
            <a:r>
              <a:rPr lang="en-US" dirty="0" err="1"/>
              <a:t>Emittance</a:t>
            </a:r>
            <a:r>
              <a:rPr lang="en-US" dirty="0"/>
              <a:t> Rings Workshop, 2010, 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Comic Sans MS" pitchFamily="66" charset="0"/>
              </a:rPr>
              <a:t>Reduce Bunch Length from 10 ps to 1 ps without reducing bunch current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33B7-6709-4834-AF74-38439F91A1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0727" name="Picture 2" descr="C:\Publication\IPAC11\pepx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905000"/>
            <a:ext cx="6858000" cy="2971800"/>
          </a:xfrm>
          <a:noFill/>
        </p:spPr>
      </p:pic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3124200" y="1676400"/>
            <a:ext cx="283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Calculation of threshold 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1371600" y="50292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An illustration using PEP-X </a:t>
            </a:r>
            <a:r>
              <a:rPr lang="en-US" sz="1600" dirty="0" smtClean="0">
                <a:latin typeface="Comic Sans MS" pitchFamily="66" charset="0"/>
              </a:rPr>
              <a:t>nominal </a:t>
            </a:r>
            <a:r>
              <a:rPr lang="en-US" sz="1600" dirty="0">
                <a:latin typeface="Comic Sans MS" pitchFamily="66" charset="0"/>
              </a:rPr>
              <a:t>parameters: </a:t>
            </a:r>
            <a:r>
              <a:rPr lang="en-US" sz="1600" dirty="0" err="1">
                <a:latin typeface="Comic Sans MS" pitchFamily="66" charset="0"/>
              </a:rPr>
              <a:t>f</a:t>
            </a:r>
            <a:r>
              <a:rPr lang="en-US" sz="1600" baseline="-25000" dirty="0" err="1">
                <a:latin typeface="Comic Sans MS" pitchFamily="66" charset="0"/>
              </a:rPr>
              <a:t>rf</a:t>
            </a:r>
            <a:r>
              <a:rPr lang="en-US" sz="1600" dirty="0">
                <a:latin typeface="Comic Sans MS" pitchFamily="66" charset="0"/>
              </a:rPr>
              <a:t> = 476 </a:t>
            </a:r>
            <a:r>
              <a:rPr lang="en-US" sz="1600" dirty="0" smtClean="0">
                <a:latin typeface="Comic Sans MS" pitchFamily="66" charset="0"/>
              </a:rPr>
              <a:t> MHz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</a:t>
            </a:r>
            <a:r>
              <a:rPr lang="en-US" sz="1600" baseline="-25000" dirty="0" err="1">
                <a:latin typeface="Comic Sans MS" pitchFamily="66" charset="0"/>
              </a:rPr>
              <a:t>rf</a:t>
            </a:r>
            <a:r>
              <a:rPr lang="en-US" sz="1600" dirty="0">
                <a:latin typeface="Comic Sans MS" pitchFamily="66" charset="0"/>
              </a:rPr>
              <a:t>=8.3 </a:t>
            </a:r>
            <a:r>
              <a:rPr lang="en-US" sz="1600" dirty="0" smtClean="0">
                <a:latin typeface="Comic Sans MS" pitchFamily="66" charset="0"/>
              </a:rPr>
              <a:t>MV, </a:t>
            </a:r>
            <a:r>
              <a:rPr lang="en-US" sz="1600" dirty="0" err="1" smtClean="0">
                <a:latin typeface="Comic Sans MS" pitchFamily="66" charset="0"/>
              </a:rPr>
              <a:t>f</a:t>
            </a:r>
            <a:r>
              <a:rPr lang="en-US" sz="1600" baseline="-25000" dirty="0" err="1" smtClean="0">
                <a:latin typeface="Comic Sans MS" pitchFamily="66" charset="0"/>
              </a:rPr>
              <a:t>rev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= </a:t>
            </a:r>
            <a:r>
              <a:rPr lang="en-US" sz="1600" dirty="0" smtClean="0">
                <a:latin typeface="Comic Sans MS" pitchFamily="66" charset="0"/>
              </a:rPr>
              <a:t>136.312 kHz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Symbol" pitchFamily="18" charset="2"/>
              </a:rPr>
              <a:t>s</a:t>
            </a:r>
            <a:r>
              <a:rPr lang="en-US" sz="1600" baseline="-25000" dirty="0" err="1">
                <a:latin typeface="Comic Sans MS" pitchFamily="66" charset="0"/>
              </a:rPr>
              <a:t>z</a:t>
            </a:r>
            <a:r>
              <a:rPr lang="en-US" sz="1600" dirty="0">
                <a:latin typeface="Comic Sans MS" pitchFamily="66" charset="0"/>
              </a:rPr>
              <a:t>=3 mm,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>
                <a:latin typeface="Comic Sans MS" pitchFamily="66" charset="0"/>
              </a:rPr>
              <a:t>=0.067 </a:t>
            </a:r>
            <a:r>
              <a:rPr lang="en-US" sz="1600" dirty="0" err="1">
                <a:latin typeface="Comic Sans MS" pitchFamily="66" charset="0"/>
              </a:rPr>
              <a:t>mA</a:t>
            </a:r>
            <a:r>
              <a:rPr lang="en-US" sz="16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Conclusion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Diffraction limited (1 angstrom) light source is clearly feasible. Some R&amp;D are necessary to further advance the design for construction.</a:t>
            </a:r>
          </a:p>
          <a:p>
            <a:r>
              <a:rPr lang="en-US" dirty="0" smtClean="0">
                <a:latin typeface="Comic Sans MS" pitchFamily="66" charset="0"/>
              </a:rPr>
              <a:t>High-order </a:t>
            </a:r>
            <a:r>
              <a:rPr lang="en-US" dirty="0" err="1" smtClean="0">
                <a:latin typeface="Comic Sans MS" pitchFamily="66" charset="0"/>
              </a:rPr>
              <a:t>achromats</a:t>
            </a:r>
            <a:r>
              <a:rPr lang="en-US" dirty="0" smtClean="0">
                <a:latin typeface="Comic Sans MS" pitchFamily="66" charset="0"/>
              </a:rPr>
              <a:t> can be used in realistic design of ultimate storage rings. This approach significantly simplified the optimization process and improved the dynamic aperture.</a:t>
            </a:r>
          </a:p>
          <a:p>
            <a:r>
              <a:rPr lang="en-US" dirty="0" smtClean="0">
                <a:latin typeface="Comic Sans MS" pitchFamily="66" charset="0"/>
              </a:rPr>
              <a:t>Analytical and numerical methods are complementary to each other. We should spend more time to understand what computers have provided us.</a:t>
            </a:r>
          </a:p>
          <a:p>
            <a:r>
              <a:rPr lang="en-US" dirty="0" smtClean="0">
                <a:latin typeface="Comic Sans MS" pitchFamily="66" charset="0"/>
              </a:rPr>
              <a:t>Longitudinal beam dynamics will be the key to break the barrier of the ultimate brightness in the storage-ring-based light source. 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45225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</a:t>
            </a:r>
            <a:r>
              <a:rPr lang="en-US" dirty="0"/>
              <a:t>Cai, </a:t>
            </a:r>
            <a:r>
              <a:rPr lang="en-US" dirty="0" smtClean="0"/>
              <a:t>SLAC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0B76346-6858-4C95-84C0-FFACD45F537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Acknowledgements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PEP-X-USR design team: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    Karl Bane, Robert Hettel, Yuri Nosochkov,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    Min-Huey Wang (SLAC)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Michael Borland (ANL) for collaboration of the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    PEP-X-USR design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K. Kubo (KEK) for verifying the IBS calculation using SAD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Michael Borland (ANL) and </a:t>
            </a:r>
            <a:r>
              <a:rPr lang="en-US" altLang="ja-JP" sz="2400" dirty="0" smtClean="0">
                <a:latin typeface="Comic Sans MS" pitchFamily="66" charset="0"/>
                <a:ea typeface="ＭＳ ゴシック" pitchFamily="30" charset="-128"/>
                <a:cs typeface="Arial" pitchFamily="30" charset="0"/>
              </a:rPr>
              <a:t>K. </a:t>
            </a:r>
            <a:r>
              <a:rPr lang="en-US" altLang="ja-JP" sz="2400" dirty="0" err="1" smtClean="0">
                <a:latin typeface="Comic Sans MS" pitchFamily="66" charset="0"/>
                <a:ea typeface="ＭＳ ゴシック" pitchFamily="30" charset="-128"/>
                <a:cs typeface="Arial" pitchFamily="30" charset="0"/>
              </a:rPr>
              <a:t>Soutome</a:t>
            </a:r>
            <a:r>
              <a:rPr lang="en-US" altLang="ja-JP" sz="2400" dirty="0" smtClean="0">
                <a:latin typeface="Comic Sans MS" pitchFamily="66" charset="0"/>
                <a:ea typeface="ＭＳ ゴシック" pitchFamily="30" charset="-128"/>
                <a:cs typeface="Arial" pitchFamily="30" charset="0"/>
              </a:rPr>
              <a:t> (Spring8) for provided their talks about the ultimate storage rings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76346-6858-4C95-84C0-FFACD45F537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45225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</a:t>
            </a:r>
            <a:r>
              <a:rPr lang="en-US" dirty="0"/>
              <a:t>Cai, </a:t>
            </a:r>
            <a:r>
              <a:rPr lang="en-US" dirty="0" smtClean="0"/>
              <a:t>SLAC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Synchrotron Radiation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Content Placeholder 5"/>
          <p:cNvGrpSpPr>
            <a:grpSpLocks noGrp="1"/>
          </p:cNvGrpSpPr>
          <p:nvPr>
            <p:ph sz="half" idx="2"/>
          </p:nvPr>
        </p:nvGrpSpPr>
        <p:grpSpPr>
          <a:xfrm>
            <a:off x="381000" y="2057400"/>
            <a:ext cx="3733800" cy="1600200"/>
            <a:chOff x="3624837" y="4191000"/>
            <a:chExt cx="2646664" cy="1524000"/>
          </a:xfrm>
        </p:grpSpPr>
        <p:sp>
          <p:nvSpPr>
            <p:cNvPr id="7" name="AutoShape 79"/>
            <p:cNvSpPr>
              <a:spLocks noChangeArrowheads="1"/>
            </p:cNvSpPr>
            <p:nvPr/>
          </p:nvSpPr>
          <p:spPr bwMode="auto">
            <a:xfrm>
              <a:off x="3904139" y="4191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N</a:t>
              </a:r>
            </a:p>
          </p:txBody>
        </p:sp>
        <p:sp>
          <p:nvSpPr>
            <p:cNvPr id="8" name="AutoShape 80"/>
            <p:cNvSpPr>
              <a:spLocks noChangeArrowheads="1"/>
            </p:cNvSpPr>
            <p:nvPr/>
          </p:nvSpPr>
          <p:spPr bwMode="auto">
            <a:xfrm>
              <a:off x="4461445" y="4191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S</a:t>
              </a:r>
            </a:p>
          </p:txBody>
        </p:sp>
        <p:sp>
          <p:nvSpPr>
            <p:cNvPr id="9" name="AutoShape 81"/>
            <p:cNvSpPr>
              <a:spLocks noChangeArrowheads="1"/>
            </p:cNvSpPr>
            <p:nvPr/>
          </p:nvSpPr>
          <p:spPr bwMode="auto">
            <a:xfrm>
              <a:off x="5023231" y="4191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N</a:t>
              </a:r>
            </a:p>
          </p:txBody>
        </p:sp>
        <p:sp>
          <p:nvSpPr>
            <p:cNvPr id="10" name="AutoShape 82"/>
            <p:cNvSpPr>
              <a:spLocks noChangeArrowheads="1"/>
            </p:cNvSpPr>
            <p:nvPr/>
          </p:nvSpPr>
          <p:spPr bwMode="auto">
            <a:xfrm>
              <a:off x="5582778" y="4191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S</a:t>
              </a:r>
            </a:p>
          </p:txBody>
        </p:sp>
        <p:sp>
          <p:nvSpPr>
            <p:cNvPr id="12" name="AutoShape 87"/>
            <p:cNvSpPr>
              <a:spLocks noChangeArrowheads="1"/>
            </p:cNvSpPr>
            <p:nvPr/>
          </p:nvSpPr>
          <p:spPr bwMode="auto">
            <a:xfrm>
              <a:off x="4461445" y="5334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N</a:t>
              </a:r>
            </a:p>
          </p:txBody>
        </p:sp>
        <p:sp>
          <p:nvSpPr>
            <p:cNvPr id="13" name="AutoShape 88"/>
            <p:cNvSpPr>
              <a:spLocks noChangeArrowheads="1"/>
            </p:cNvSpPr>
            <p:nvPr/>
          </p:nvSpPr>
          <p:spPr bwMode="auto">
            <a:xfrm>
              <a:off x="5023231" y="5334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S</a:t>
              </a:r>
            </a:p>
          </p:txBody>
        </p:sp>
        <p:sp>
          <p:nvSpPr>
            <p:cNvPr id="14" name="AutoShape 89"/>
            <p:cNvSpPr>
              <a:spLocks noChangeArrowheads="1"/>
            </p:cNvSpPr>
            <p:nvPr/>
          </p:nvSpPr>
          <p:spPr bwMode="auto">
            <a:xfrm>
              <a:off x="5582778" y="5334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N</a:t>
              </a:r>
            </a:p>
          </p:txBody>
        </p:sp>
        <p:sp>
          <p:nvSpPr>
            <p:cNvPr id="16" name="AutoShape 94"/>
            <p:cNvSpPr>
              <a:spLocks noChangeArrowheads="1"/>
            </p:cNvSpPr>
            <p:nvPr/>
          </p:nvSpPr>
          <p:spPr bwMode="auto">
            <a:xfrm>
              <a:off x="3904139" y="5334000"/>
              <a:ext cx="389963" cy="381000"/>
            </a:xfrm>
            <a:prstGeom prst="roundRect">
              <a:avLst>
                <a:gd name="adj" fmla="val 347"/>
              </a:avLst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5000" rIns="90000" bIns="45000" anchor="ctr" anchorCtr="1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r>
                <a:rPr lang="en-GB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S</a:t>
              </a:r>
            </a:p>
          </p:txBody>
        </p:sp>
        <p:sp>
          <p:nvSpPr>
            <p:cNvPr id="17" name="Line 95"/>
            <p:cNvSpPr>
              <a:spLocks noChangeShapeType="1"/>
            </p:cNvSpPr>
            <p:nvPr/>
          </p:nvSpPr>
          <p:spPr bwMode="auto">
            <a:xfrm>
              <a:off x="3624837" y="4966368"/>
              <a:ext cx="185384" cy="2182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V="1">
              <a:off x="6066185" y="4966368"/>
              <a:ext cx="205316" cy="11186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 flipV="1">
              <a:off x="3810221" y="4750837"/>
              <a:ext cx="1146175" cy="436443"/>
            </a:xfrm>
            <a:custGeom>
              <a:avLst/>
              <a:gdLst>
                <a:gd name="connsiteX0" fmla="*/ 0 w 1793174"/>
                <a:gd name="connsiteY0" fmla="*/ 581891 h 1199407"/>
                <a:gd name="connsiteX1" fmla="*/ 546265 w 1793174"/>
                <a:gd name="connsiteY1" fmla="*/ 1116280 h 1199407"/>
                <a:gd name="connsiteX2" fmla="*/ 1294410 w 1793174"/>
                <a:gd name="connsiteY2" fmla="*/ 83127 h 1199407"/>
                <a:gd name="connsiteX3" fmla="*/ 1793174 w 1793174"/>
                <a:gd name="connsiteY3" fmla="*/ 617517 h 11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174" h="1199407">
                  <a:moveTo>
                    <a:pt x="0" y="581891"/>
                  </a:moveTo>
                  <a:cubicBezTo>
                    <a:pt x="165265" y="890649"/>
                    <a:pt x="330530" y="1199407"/>
                    <a:pt x="546265" y="1116280"/>
                  </a:cubicBezTo>
                  <a:cubicBezTo>
                    <a:pt x="762000" y="1033153"/>
                    <a:pt x="1086592" y="166254"/>
                    <a:pt x="1294410" y="83127"/>
                  </a:cubicBezTo>
                  <a:cubicBezTo>
                    <a:pt x="1502228" y="0"/>
                    <a:pt x="1710047" y="534390"/>
                    <a:pt x="1793174" y="617517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 flipV="1">
              <a:off x="4933122" y="4762500"/>
              <a:ext cx="1147763" cy="438029"/>
            </a:xfrm>
            <a:custGeom>
              <a:avLst/>
              <a:gdLst>
                <a:gd name="connsiteX0" fmla="*/ 0 w 1793174"/>
                <a:gd name="connsiteY0" fmla="*/ 581891 h 1199407"/>
                <a:gd name="connsiteX1" fmla="*/ 546265 w 1793174"/>
                <a:gd name="connsiteY1" fmla="*/ 1116280 h 1199407"/>
                <a:gd name="connsiteX2" fmla="*/ 1294410 w 1793174"/>
                <a:gd name="connsiteY2" fmla="*/ 83127 h 1199407"/>
                <a:gd name="connsiteX3" fmla="*/ 1793174 w 1793174"/>
                <a:gd name="connsiteY3" fmla="*/ 617517 h 11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174" h="1199407">
                  <a:moveTo>
                    <a:pt x="0" y="581891"/>
                  </a:moveTo>
                  <a:cubicBezTo>
                    <a:pt x="165265" y="890649"/>
                    <a:pt x="330530" y="1199407"/>
                    <a:pt x="546265" y="1116280"/>
                  </a:cubicBezTo>
                  <a:cubicBezTo>
                    <a:pt x="762000" y="1033153"/>
                    <a:pt x="1086592" y="166254"/>
                    <a:pt x="1294410" y="83127"/>
                  </a:cubicBezTo>
                  <a:cubicBezTo>
                    <a:pt x="1502228" y="0"/>
                    <a:pt x="1710047" y="534390"/>
                    <a:pt x="1793174" y="617517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200" y="1600200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Electron beam in </a:t>
            </a:r>
            <a:r>
              <a:rPr lang="en-US" dirty="0" err="1" smtClean="0">
                <a:latin typeface="Comic Sans MS" pitchFamily="66" charset="0"/>
              </a:rPr>
              <a:t>undulator</a:t>
            </a:r>
            <a:r>
              <a:rPr lang="en-US" dirty="0" smtClean="0">
                <a:latin typeface="Comic Sans MS" pitchFamily="66" charset="0"/>
              </a:rPr>
              <a:t>                  Photon spectral flux in 0.1% BW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22" name="Content Placeholder 21"/>
          <p:cNvGraphicFramePr>
            <a:graphicFrameLocks noChangeAspect="1"/>
          </p:cNvGraphicFramePr>
          <p:nvPr>
            <p:ph sz="half" idx="1"/>
          </p:nvPr>
        </p:nvGraphicFramePr>
        <p:xfrm>
          <a:off x="1066800" y="4724400"/>
          <a:ext cx="2286000" cy="842358"/>
        </p:xfrm>
        <a:graphic>
          <a:graphicData uri="http://schemas.openxmlformats.org/presentationml/2006/ole">
            <p:oleObj spid="_x0000_s58370" name="Equation" r:id="rId4" imgW="1206360" imgH="4442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9600" y="4191000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harmonic wavelength: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8372" name="Picture 4" descr="C:\Publication\Journals\Utimate Storage Ring\Submitted 1.0\cai_fig3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981200"/>
            <a:ext cx="4064122" cy="3200400"/>
          </a:xfrm>
          <a:prstGeom prst="rect">
            <a:avLst/>
          </a:prstGeom>
          <a:noFill/>
        </p:spPr>
      </p:pic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724400" y="5334000"/>
          <a:ext cx="3214396" cy="711407"/>
        </p:xfrm>
        <a:graphic>
          <a:graphicData uri="http://schemas.openxmlformats.org/presentationml/2006/ole">
            <p:oleObj spid="_x0000_s58373" name="Equation" r:id="rId6" imgW="1892160" imgH="419040" progId="Equation.3">
              <p:embed/>
            </p:oleObj>
          </a:graphicData>
        </a:graphic>
      </p:graphicFrame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Spectral Brightness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p:oleObj spid="_x0000_s1027" name="Equation" r:id="rId4" imgW="114120" imgH="215640" progId="Equation.3">
              <p:embed/>
            </p:oleObj>
          </a:graphicData>
        </a:graphic>
      </p:graphicFrame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33400" y="1371600"/>
            <a:ext cx="37626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Brightness of electron beam radiating </a:t>
            </a:r>
            <a:endParaRPr lang="en-US" dirty="0" smtClean="0"/>
          </a:p>
          <a:p>
            <a:r>
              <a:rPr lang="en-US" dirty="0" smtClean="0"/>
              <a:t>at n</a:t>
            </a:r>
            <a:r>
              <a:rPr lang="en-US" baseline="30000" dirty="0" smtClean="0"/>
              <a:t>th </a:t>
            </a:r>
            <a:r>
              <a:rPr lang="en-US" dirty="0"/>
              <a:t>(odd) harmonics in a </a:t>
            </a:r>
            <a:r>
              <a:rPr lang="en-US" dirty="0" err="1"/>
              <a:t>undulator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 given </a:t>
            </a:r>
            <a:r>
              <a:rPr lang="en-US" dirty="0"/>
              <a:t>by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990600" y="2362200"/>
          <a:ext cx="2971800" cy="491207"/>
        </p:xfrm>
        <a:graphic>
          <a:graphicData uri="http://schemas.openxmlformats.org/presentationml/2006/ole">
            <p:oleObj spid="_x0000_s1030" name="Equation" r:id="rId5" imgW="1536480" imgH="2538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62000" y="3886200"/>
          <a:ext cx="3586163" cy="719631"/>
        </p:xfrm>
        <a:graphic>
          <a:graphicData uri="http://schemas.openxmlformats.org/presentationml/2006/ole">
            <p:oleObj spid="_x0000_s1031" name="Equation" r:id="rId6" imgW="2209680" imgH="444240" progId="Equation.3">
              <p:embed/>
            </p:oleObj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9600" y="2895600"/>
            <a:ext cx="3899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If the electron beam phase</a:t>
            </a:r>
          </a:p>
          <a:p>
            <a:r>
              <a:rPr lang="en-US" dirty="0" smtClean="0"/>
              <a:t>space is matched to those of photon’s,  </a:t>
            </a:r>
          </a:p>
          <a:p>
            <a:r>
              <a:rPr lang="en-US" dirty="0" smtClean="0"/>
              <a:t>the brightness becomes optimized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5800" y="4724400"/>
            <a:ext cx="3812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Finally, even for zero </a:t>
            </a:r>
            <a:r>
              <a:rPr lang="en-US" dirty="0" err="1" smtClean="0"/>
              <a:t>emittances</a:t>
            </a:r>
            <a:r>
              <a:rPr lang="en-US" dirty="0" smtClean="0"/>
              <a:t>, there</a:t>
            </a:r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an ultimate limit </a:t>
            </a:r>
            <a:r>
              <a:rPr lang="en-US" dirty="0" smtClean="0"/>
              <a:t>for the brightness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057400" y="5410200"/>
          <a:ext cx="989013" cy="698500"/>
        </p:xfrm>
        <a:graphic>
          <a:graphicData uri="http://schemas.openxmlformats.org/presentationml/2006/ole">
            <p:oleObj spid="_x0000_s1032" name="Equation" r:id="rId7" imgW="609480" imgH="431640" progId="Equation.3">
              <p:embed/>
            </p:oleObj>
          </a:graphicData>
        </a:graphic>
      </p:graphicFrame>
      <p:pic>
        <p:nvPicPr>
          <p:cNvPr id="1033" name="Picture 9" descr="C:\Publication\Journals\Utimate Storage Ring\Submitted 1.0\cai_fig4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057400"/>
            <a:ext cx="4000897" cy="31686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29200" y="1600200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Spectral brightness of PEP-X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410200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 diffraction limited ring at 1 angstrom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or 10 pm-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rad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emittance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6162"/>
            <a:ext cx="8686800" cy="49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797" y="1416268"/>
            <a:ext cx="737760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	USRs - Spectral Brightness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766" y="18288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21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R. Hettel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04800"/>
          <a:ext cx="86868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57400"/>
                <a:gridCol w="19812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PEP-X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Spring8-II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TeVUSR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energy [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[</a:t>
                      </a:r>
                      <a:r>
                        <a:rPr lang="en-US" dirty="0" err="1" smtClean="0"/>
                        <a:t>mA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baseline="0" dirty="0" smtClean="0"/>
                        <a:t> tune  (H/V)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113.23/65.14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141.865/36.65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403.098/222.198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chromaticity (H/V)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-162/-130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-477/-191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-580/-468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 compaction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4.96x10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1.55x10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4.47x10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 [pm-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r>
                        <a:rPr lang="en-US" baseline="0" dirty="0" smtClean="0"/>
                        <a:t> (natural)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length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1.25x10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0.96x10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1.4x10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loss per turn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MeV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voltage [MV]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frequency</a:t>
                      </a:r>
                      <a:r>
                        <a:rPr lang="en-US" baseline="0" dirty="0" smtClean="0"/>
                        <a:t> [MHz]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Wiggler length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(may be)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of ID straight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 at ID center</a:t>
                      </a:r>
                      <a:r>
                        <a:rPr lang="en-US" baseline="0" dirty="0" smtClean="0"/>
                        <a:t> (H/V)</a:t>
                      </a:r>
                      <a:r>
                        <a:rPr lang="en-US" dirty="0" smtClean="0"/>
                        <a:t>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4.9/0.8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1.0/1.4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31DB168-9935-42FC-9848-F32ACD6654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Energy Spread and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Emittance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2209800"/>
          <a:ext cx="4983162" cy="1695450"/>
        </p:xfrm>
        <a:graphic>
          <a:graphicData uri="http://schemas.openxmlformats.org/presentationml/2006/ole">
            <p:oleObj spid="_x0000_s34818" name="Equation" r:id="rId4" imgW="2971800" imgH="11430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28800" y="4267200"/>
          <a:ext cx="1981200" cy="677813"/>
        </p:xfrm>
        <a:graphic>
          <a:graphicData uri="http://schemas.openxmlformats.org/presentationml/2006/ole">
            <p:oleObj spid="_x0000_s34819" name="Equation" r:id="rId5" imgW="1015920" imgH="419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3886200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where                                     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257800"/>
            <a:ext cx="596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The quantum constant </a:t>
            </a:r>
            <a:r>
              <a:rPr lang="en-US" sz="1600" dirty="0" err="1" smtClean="0">
                <a:solidFill>
                  <a:srgbClr val="0070C0"/>
                </a:solidFill>
                <a:latin typeface="Comic Sans MS" pitchFamily="66" charset="0"/>
              </a:rPr>
              <a:t>C</a:t>
            </a:r>
            <a:r>
              <a:rPr lang="en-US" sz="1600" baseline="-25000" dirty="0" err="1" smtClean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= 3.8319x10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 pitchFamily="66" charset="0"/>
              </a:rPr>
              <a:t>-13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m for electron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is the Lorentz factor (energy)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775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Balance between the quantum excitation and radiation damping results</a:t>
            </a:r>
          </a:p>
          <a:p>
            <a:r>
              <a:rPr lang="en-US" dirty="0" smtClean="0">
                <a:latin typeface="Comic Sans MS" pitchFamily="66" charset="0"/>
              </a:rPr>
              <a:t>in an equilibrium Gaussian distribution with relative energy spread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d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and horizontal </a:t>
            </a:r>
            <a:r>
              <a:rPr lang="en-US" dirty="0" err="1" smtClean="0">
                <a:latin typeface="Comic Sans MS" pitchFamily="66" charset="0"/>
              </a:rPr>
              <a:t>emittance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72000" y="4267200"/>
          <a:ext cx="3302000" cy="533400"/>
        </p:xfrm>
        <a:graphic>
          <a:graphicData uri="http://schemas.openxmlformats.org/presentationml/2006/ole">
            <p:oleObj spid="_x0000_s34820" name="Equation" r:id="rId6" imgW="172692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Minimization of </a:t>
            </a:r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Emittance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451225" y="1611313"/>
          <a:ext cx="1697038" cy="836612"/>
        </p:xfrm>
        <a:graphic>
          <a:graphicData uri="http://schemas.openxmlformats.org/presentationml/2006/ole">
            <p:oleObj spid="_x0000_s35842" name="Equation" r:id="rId4" imgW="952200" imgH="469800" progId="Equation.3">
              <p:embed/>
            </p:oleObj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7877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For an electron ring without damping wigglers, the </a:t>
            </a:r>
            <a:r>
              <a:rPr lang="en-US" dirty="0" smtClean="0">
                <a:latin typeface="Comic Sans MS" pitchFamily="66" charset="0"/>
              </a:rPr>
              <a:t>horizontal </a:t>
            </a:r>
            <a:r>
              <a:rPr lang="en-US" dirty="0" err="1" smtClean="0">
                <a:latin typeface="Comic Sans MS" pitchFamily="66" charset="0"/>
              </a:rPr>
              <a:t>emittnace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is </a:t>
            </a:r>
            <a:r>
              <a:rPr lang="en-US" dirty="0" smtClean="0">
                <a:latin typeface="Comic Sans MS" pitchFamily="66" charset="0"/>
              </a:rPr>
              <a:t>given </a:t>
            </a:r>
            <a:r>
              <a:rPr lang="en-US" dirty="0">
                <a:latin typeface="Comic Sans MS" pitchFamily="66" charset="0"/>
              </a:rPr>
              <a:t>by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276600" y="3657600"/>
          <a:ext cx="1981200" cy="1390299"/>
        </p:xfrm>
        <a:graphic>
          <a:graphicData uri="http://schemas.openxmlformats.org/presentationml/2006/ole">
            <p:oleObj spid="_x0000_s35843" name="Equation" r:id="rId5" imgW="1066680" imgH="863280" progId="Equation.3">
              <p:embed/>
            </p:oleObj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824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where </a:t>
            </a:r>
            <a:r>
              <a:rPr lang="en-US" dirty="0" err="1" smtClean="0">
                <a:latin typeface="Comic Sans MS" pitchFamily="66" charset="0"/>
              </a:rPr>
              <a:t>F</a:t>
            </a:r>
            <a:r>
              <a:rPr lang="en-US" baseline="-25000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is a form factor determined by choice of cell and q is bending angle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US" dirty="0">
                <a:latin typeface="Comic Sans MS" pitchFamily="66" charset="0"/>
              </a:rPr>
              <a:t>dipole magnet in </a:t>
            </a:r>
            <a:r>
              <a:rPr lang="en-US" dirty="0" smtClean="0">
                <a:latin typeface="Comic Sans MS" pitchFamily="66" charset="0"/>
              </a:rPr>
              <a:t>cell. In general, stronger focusing makes </a:t>
            </a:r>
            <a:r>
              <a:rPr lang="en-US" dirty="0" err="1" smtClean="0">
                <a:latin typeface="Comic Sans MS" pitchFamily="66" charset="0"/>
              </a:rPr>
              <a:t>F</a:t>
            </a:r>
            <a:r>
              <a:rPr lang="en-US" baseline="-25000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smaller. Often there is a minimum achievable value of </a:t>
            </a:r>
            <a:r>
              <a:rPr lang="en-US" dirty="0" err="1" smtClean="0">
                <a:latin typeface="Comic Sans MS" pitchFamily="66" charset="0"/>
              </a:rPr>
              <a:t>F</a:t>
            </a:r>
            <a:r>
              <a:rPr lang="en-US" baseline="-25000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for any a given type of cell. For example, we have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105400"/>
            <a:ext cx="7497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There is a factor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n-US" dirty="0" smtClean="0">
                <a:latin typeface="Comic Sans MS" pitchFamily="66" charset="0"/>
              </a:rPr>
              <a:t> between the minimum values of DBA and </a:t>
            </a:r>
          </a:p>
          <a:p>
            <a:r>
              <a:rPr lang="en-US" dirty="0" smtClean="0">
                <a:latin typeface="Comic Sans MS" pitchFamily="66" charset="0"/>
              </a:rPr>
              <a:t>TME cells. That’s the price paid for an achromat, namely fixing the </a:t>
            </a:r>
          </a:p>
          <a:p>
            <a:r>
              <a:rPr lang="en-US" dirty="0" smtClean="0">
                <a:latin typeface="Comic Sans MS" pitchFamily="66" charset="0"/>
              </a:rPr>
              <a:t>dispersion and its slop at one end of dipole.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3/6/2012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2025</Words>
  <Application>Microsoft Office PowerPoint</Application>
  <PresentationFormat>On-screen Show (4:3)</PresentationFormat>
  <Paragraphs>433</Paragraphs>
  <Slides>32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Future Synchrotron Light Sources Based on Ultimate Storage Rings </vt:lpstr>
      <vt:lpstr>3rd Generation Light Sources</vt:lpstr>
      <vt:lpstr>Storage Ring Light Sources</vt:lpstr>
      <vt:lpstr>Synchrotron Radiation</vt:lpstr>
      <vt:lpstr>Spectral Brightness</vt:lpstr>
      <vt:lpstr>Slide 6</vt:lpstr>
      <vt:lpstr>Slide 7</vt:lpstr>
      <vt:lpstr>Energy Spread and Emittance</vt:lpstr>
      <vt:lpstr>Minimization of Emittance</vt:lpstr>
      <vt:lpstr>MAX-IV Light Source</vt:lpstr>
      <vt:lpstr>PEP-X Layout &amp; Parameters</vt:lpstr>
      <vt:lpstr>PEP-X 7 Bend Achromat</vt:lpstr>
      <vt:lpstr>Resonance in Storage Rings</vt:lpstr>
      <vt:lpstr>Presentations for Magnetic Elements</vt:lpstr>
      <vt:lpstr>Cancellation of All Geometric 3rd and 4th Resonances Driven by Strong Sextupoles except 2nx-2ny </vt:lpstr>
      <vt:lpstr>Harmonic Sextupoles For Tune Shifts and 2nx-2nyResonance</vt:lpstr>
      <vt:lpstr> 4th Order Geometric Achromat</vt:lpstr>
      <vt:lpstr>Tune Scan of Dynamic Aperture</vt:lpstr>
      <vt:lpstr>Frequency Map Analysis</vt:lpstr>
      <vt:lpstr>Reduce Emittance with Damping Wigglers Emittance = 11 pm-rad at 4.5 GeV with  parameters lw=5 cm, Bw=1.5 T</vt:lpstr>
      <vt:lpstr>Dynamic Aperture with Machine Errors</vt:lpstr>
      <vt:lpstr>Intra-Beam Scattering</vt:lpstr>
      <vt:lpstr>Optimization of Energy</vt:lpstr>
      <vt:lpstr>Touschek Lifetime</vt:lpstr>
      <vt:lpstr>Slide 25</vt:lpstr>
      <vt:lpstr>Achievements</vt:lpstr>
      <vt:lpstr>General R&amp;D Items  for Ultimate Storage Rings</vt:lpstr>
      <vt:lpstr>Beyond the Ultimate Brightness</vt:lpstr>
      <vt:lpstr>Threshold of Instability Driven by CSR</vt:lpstr>
      <vt:lpstr>Reduce Bunch Length from 10 ps to 1 ps without reducing bunch current</vt:lpstr>
      <vt:lpstr>Conclusion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Ultimate Storage Rings  As Synchrotron Light Sources</dc:title>
  <dc:creator>Cai, Yunhai</dc:creator>
  <cp:lastModifiedBy>confacct</cp:lastModifiedBy>
  <cp:revision>262</cp:revision>
  <dcterms:created xsi:type="dcterms:W3CDTF">2006-08-16T00:00:00Z</dcterms:created>
  <dcterms:modified xsi:type="dcterms:W3CDTF">2012-03-06T13:14:49Z</dcterms:modified>
</cp:coreProperties>
</file>