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1"/>
  </p:notesMasterIdLst>
  <p:sldIdLst>
    <p:sldId id="295" r:id="rId2"/>
    <p:sldId id="300" r:id="rId3"/>
    <p:sldId id="298" r:id="rId4"/>
    <p:sldId id="299" r:id="rId5"/>
    <p:sldId id="308" r:id="rId6"/>
    <p:sldId id="274" r:id="rId7"/>
    <p:sldId id="289" r:id="rId8"/>
    <p:sldId id="276" r:id="rId9"/>
    <p:sldId id="277" r:id="rId10"/>
    <p:sldId id="288" r:id="rId11"/>
    <p:sldId id="290" r:id="rId12"/>
    <p:sldId id="279" r:id="rId13"/>
    <p:sldId id="272" r:id="rId14"/>
    <p:sldId id="280" r:id="rId15"/>
    <p:sldId id="273" r:id="rId16"/>
    <p:sldId id="291" r:id="rId17"/>
    <p:sldId id="286" r:id="rId18"/>
    <p:sldId id="292" r:id="rId19"/>
    <p:sldId id="293" r:id="rId20"/>
    <p:sldId id="281" r:id="rId21"/>
    <p:sldId id="294" r:id="rId22"/>
    <p:sldId id="301" r:id="rId23"/>
    <p:sldId id="303" r:id="rId24"/>
    <p:sldId id="306" r:id="rId25"/>
    <p:sldId id="307" r:id="rId26"/>
    <p:sldId id="302" r:id="rId27"/>
    <p:sldId id="304" r:id="rId28"/>
    <p:sldId id="305" r:id="rId29"/>
    <p:sldId id="28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FF91"/>
    <a:srgbClr val="FF3300"/>
    <a:srgbClr val="CCECFF"/>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showComments="0">
  <p:normalViewPr horzBarState="maximized">
    <p:restoredLeft sz="15753" autoAdjust="0"/>
    <p:restoredTop sz="94660"/>
  </p:normalViewPr>
  <p:slideViewPr>
    <p:cSldViewPr>
      <p:cViewPr>
        <p:scale>
          <a:sx n="100" d="100"/>
          <a:sy n="100" d="100"/>
        </p:scale>
        <p:origin x="-2688" y="-15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5" d="100"/>
          <a:sy n="125" d="100"/>
        </p:scale>
        <p:origin x="-396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8"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8" charset="0"/>
              </a:defRPr>
            </a:lvl1pPr>
          </a:lstStyle>
          <a:p>
            <a:pPr>
              <a:defRPr/>
            </a:pPr>
            <a:fld id="{44F7DDD0-A54B-42D0-9C89-378B2B3DDD96}" type="datetime1">
              <a:rPr lang="en-US"/>
              <a:pPr>
                <a:defRPr/>
              </a:pPr>
              <a:t>5/24/10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8"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8" charset="0"/>
              </a:defRPr>
            </a:lvl1pPr>
          </a:lstStyle>
          <a:p>
            <a:pPr>
              <a:defRPr/>
            </a:pPr>
            <a:fld id="{444602BB-28CC-4FD7-8B7F-2532843D6C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3" charset="-128"/>
        <a:cs typeface="ＭＳ Ｐゴシック" pitchFamily="6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35F2AC5-D5D3-6847-BCD3-ACC74BC2AFB9}" type="slidenum">
              <a:rPr lang="en-US">
                <a:latin typeface="Times" pitchFamily="-110" charset="0"/>
              </a:rPr>
              <a:pPr/>
              <a:t>18</a:t>
            </a:fld>
            <a:endParaRPr lang="en-US">
              <a:latin typeface="Times" pitchFamily="-110"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Helvetica"/>
              </a:rPr>
              <a:t>10^12 events per year = 5PB / year (from Graham from CLAS ?</a:t>
            </a:r>
            <a:r>
              <a:rPr lang="en-US" dirty="0" smtClean="0">
                <a:latin typeface="Helvetica"/>
              </a:rPr>
              <a:t>)</a:t>
            </a:r>
          </a:p>
          <a:p>
            <a:r>
              <a:rPr lang="en-US" dirty="0" smtClean="0">
                <a:latin typeface="Helvetica"/>
              </a:rPr>
              <a:t>10</a:t>
            </a:r>
            <a:r>
              <a:rPr lang="en-US" dirty="0" smtClean="0">
                <a:latin typeface="Helvetica"/>
              </a:rPr>
              <a:t>^8 events per </a:t>
            </a:r>
            <a:r>
              <a:rPr lang="en-US" dirty="0" smtClean="0">
                <a:latin typeface="Helvetica"/>
              </a:rPr>
              <a:t>hour</a:t>
            </a:r>
          </a:p>
          <a:p>
            <a:r>
              <a:rPr lang="en-US" dirty="0" smtClean="0">
                <a:latin typeface="Helvetica"/>
              </a:rPr>
              <a:t>3</a:t>
            </a:r>
            <a:r>
              <a:rPr lang="en-US" dirty="0" smtClean="0">
                <a:latin typeface="Helvetica"/>
              </a:rPr>
              <a:t>*10^4 events per second, 173 MB/</a:t>
            </a:r>
            <a:r>
              <a:rPr lang="en-US" dirty="0" err="1" smtClean="0">
                <a:latin typeface="Helvetica"/>
              </a:rPr>
              <a:t>s</a:t>
            </a:r>
            <a:r>
              <a:rPr lang="en-US" dirty="0" smtClean="0">
                <a:latin typeface="Helvetica"/>
              </a:rPr>
              <a:t> (call it 200</a:t>
            </a:r>
            <a:r>
              <a:rPr lang="en-US" dirty="0" smtClean="0">
                <a:latin typeface="Helvetica"/>
              </a:rPr>
              <a:t>)</a:t>
            </a:r>
          </a:p>
          <a:p>
            <a:r>
              <a:rPr lang="en-US" dirty="0" smtClean="0">
                <a:latin typeface="Helvetica"/>
              </a:rPr>
              <a:t>farm </a:t>
            </a:r>
            <a:r>
              <a:rPr lang="en-US" dirty="0" smtClean="0">
                <a:latin typeface="Helvetica"/>
              </a:rPr>
              <a:t>= $250K today, need 2x to meet </a:t>
            </a:r>
            <a:r>
              <a:rPr lang="en-US" dirty="0" smtClean="0">
                <a:latin typeface="Helvetica"/>
              </a:rPr>
              <a:t>need</a:t>
            </a:r>
          </a:p>
          <a:p>
            <a:r>
              <a:rPr lang="en-US" dirty="0" smtClean="0">
                <a:latin typeface="Helvetica"/>
              </a:rPr>
              <a:t>so</a:t>
            </a:r>
            <a:r>
              <a:rPr lang="en-US" dirty="0" smtClean="0">
                <a:latin typeface="Helvetica"/>
              </a:rPr>
              <a:t>, $500K resource today yields 10^12 events per </a:t>
            </a:r>
            <a:r>
              <a:rPr lang="en-US" dirty="0" smtClean="0">
                <a:latin typeface="Helvetica"/>
              </a:rPr>
              <a:t>year</a:t>
            </a:r>
          </a:p>
          <a:p>
            <a:r>
              <a:rPr lang="en-US" dirty="0" smtClean="0">
                <a:latin typeface="Helvetica"/>
              </a:rPr>
              <a:t>half </a:t>
            </a:r>
            <a:r>
              <a:rPr lang="en-US" dirty="0" smtClean="0">
                <a:latin typeface="Helvetica"/>
              </a:rPr>
              <a:t>as many events needed in 2012, full in 2013</a:t>
            </a:r>
            <a:r>
              <a:rPr lang="en-US" dirty="0" smtClean="0">
                <a:latin typeface="Helvetica"/>
              </a:rPr>
              <a:t>+</a:t>
            </a:r>
          </a:p>
          <a:p>
            <a:r>
              <a:rPr lang="en-US" dirty="0" smtClean="0">
                <a:latin typeface="Helvetica"/>
              </a:rPr>
              <a:t>in </a:t>
            </a:r>
            <a:r>
              <a:rPr lang="en-US" dirty="0" smtClean="0">
                <a:latin typeface="Helvetica"/>
              </a:rPr>
              <a:t>2012, $125K resource needed (1 doubling, half volume</a:t>
            </a:r>
            <a:r>
              <a:rPr lang="en-US" dirty="0" smtClean="0">
                <a:latin typeface="Helvetica"/>
              </a:rPr>
              <a:t>)</a:t>
            </a:r>
          </a:p>
          <a:p>
            <a:r>
              <a:rPr lang="en-US" dirty="0" smtClean="0">
                <a:latin typeface="Helvetica"/>
              </a:rPr>
              <a:t>in </a:t>
            </a:r>
            <a:r>
              <a:rPr lang="en-US" dirty="0" smtClean="0">
                <a:latin typeface="Helvetica"/>
              </a:rPr>
              <a:t>2013, $125K resource is needed (2 doublings, full volume</a:t>
            </a:r>
            <a:r>
              <a:rPr lang="en-US" dirty="0" smtClean="0">
                <a:latin typeface="Helvetica"/>
              </a:rPr>
              <a:t>)</a:t>
            </a:r>
          </a:p>
          <a:p>
            <a:r>
              <a:rPr lang="en-US" dirty="0" smtClean="0">
                <a:latin typeface="Helvetica"/>
              </a:rPr>
              <a:t>in </a:t>
            </a:r>
            <a:r>
              <a:rPr lang="en-US" dirty="0" smtClean="0">
                <a:latin typeface="Helvetica"/>
              </a:rPr>
              <a:t>2015, $60K resource is </a:t>
            </a:r>
            <a:r>
              <a:rPr lang="en-US" dirty="0" smtClean="0">
                <a:latin typeface="Helvetica"/>
              </a:rPr>
              <a:t>needed</a:t>
            </a:r>
          </a:p>
          <a:p>
            <a:r>
              <a:rPr lang="en-US" dirty="0" smtClean="0">
                <a:latin typeface="Helvetica"/>
              </a:rPr>
              <a:t>5 </a:t>
            </a:r>
            <a:r>
              <a:rPr lang="en-US" dirty="0" smtClean="0">
                <a:latin typeface="Helvetica"/>
              </a:rPr>
              <a:t>PB / year = 5000*45 = $225K / year in 2011, </a:t>
            </a:r>
            <a:r>
              <a:rPr lang="en-US" dirty="0" smtClean="0">
                <a:latin typeface="Helvetica"/>
              </a:rPr>
              <a:t>2012</a:t>
            </a:r>
          </a:p>
          <a:p>
            <a:r>
              <a:rPr lang="en-US" dirty="0" smtClean="0">
                <a:latin typeface="Helvetica"/>
              </a:rPr>
              <a:t>                     </a:t>
            </a:r>
            <a:r>
              <a:rPr lang="en-US" dirty="0" smtClean="0">
                <a:latin typeface="Helvetica"/>
              </a:rPr>
              <a:t>=5000*30 = $150K / year in 2013, </a:t>
            </a:r>
            <a:r>
              <a:rPr lang="en-US" dirty="0" smtClean="0">
                <a:latin typeface="Helvetica"/>
              </a:rPr>
              <a:t>2014</a:t>
            </a:r>
          </a:p>
          <a:p>
            <a:r>
              <a:rPr lang="en-US" dirty="0" smtClean="0">
                <a:latin typeface="Helvetica"/>
              </a:rPr>
              <a:t>i</a:t>
            </a:r>
            <a:r>
              <a:rPr lang="en-US" dirty="0" smtClean="0">
                <a:latin typeface="Helvetica"/>
              </a:rPr>
              <a:t>.e. storage cost = 3x </a:t>
            </a:r>
            <a:r>
              <a:rPr lang="en-US" smtClean="0">
                <a:latin typeface="Helvetica"/>
              </a:rPr>
              <a:t>generation </a:t>
            </a:r>
            <a:r>
              <a:rPr lang="en-US" smtClean="0">
                <a:latin typeface="Helvetica"/>
              </a:rPr>
              <a:t>cost</a:t>
            </a:r>
          </a:p>
          <a:p>
            <a:r>
              <a:rPr lang="en-US" smtClean="0">
                <a:latin typeface="Helvetica"/>
              </a:rPr>
              <a:t>Moore's </a:t>
            </a:r>
            <a:r>
              <a:rPr lang="en-US" dirty="0" smtClean="0">
                <a:latin typeface="Helvetica"/>
              </a:rPr>
              <a:t>Law constant dollars:  1, 1.61, 2.6, 4.2 = 9.4, so 44% in last year</a:t>
            </a:r>
            <a:endParaRPr lang="en-US" dirty="0"/>
          </a:p>
        </p:txBody>
      </p:sp>
      <p:sp>
        <p:nvSpPr>
          <p:cNvPr id="4" name="Slide Number Placeholder 3"/>
          <p:cNvSpPr>
            <a:spLocks noGrp="1"/>
          </p:cNvSpPr>
          <p:nvPr>
            <p:ph type="sldNum" sz="quarter" idx="10"/>
          </p:nvPr>
        </p:nvSpPr>
        <p:spPr/>
        <p:txBody>
          <a:bodyPr/>
          <a:lstStyle/>
          <a:p>
            <a:pPr>
              <a:defRPr/>
            </a:pPr>
            <a:fld id="{444602BB-28CC-4FD7-8B7F-2532843D6C82}"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i="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914400"/>
            <a:ext cx="8305800" cy="5410200"/>
          </a:xfrm>
        </p:spPr>
        <p:txBody>
          <a:bodyPr/>
          <a:lstStyle>
            <a:lvl1pPr>
              <a:defRPr>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Font typeface="Arial" pitchFamily="34" charset="0"/>
              <a:buChar cha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chemeClr val="tx2"/>
          </a:solidFill>
          <a:latin typeface="+mj-lt"/>
          <a:ea typeface="ＭＳ Ｐゴシック" pitchFamily="63" charset="-128"/>
          <a:cs typeface="ＭＳ Ｐゴシック" pitchFamily="63" charset="-128"/>
        </a:defRPr>
      </a:lvl1pPr>
      <a:lvl2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2pPr>
      <a:lvl3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3pPr>
      <a:lvl4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4pPr>
      <a:lvl5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63" charset="-128"/>
          <a:cs typeface="ＭＳ Ｐゴシック" pitchFamily="63"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Line 11"/>
          <p:cNvSpPr>
            <a:spLocks noChangeShapeType="1"/>
          </p:cNvSpPr>
          <p:nvPr/>
        </p:nvSpPr>
        <p:spPr bwMode="auto">
          <a:xfrm flipH="1">
            <a:off x="6629400" y="990600"/>
            <a:ext cx="18288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63" name="Line 10"/>
          <p:cNvSpPr>
            <a:spLocks noChangeShapeType="1"/>
          </p:cNvSpPr>
          <p:nvPr/>
        </p:nvSpPr>
        <p:spPr bwMode="auto">
          <a:xfrm>
            <a:off x="533400" y="1066800"/>
            <a:ext cx="1752600" cy="990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64" name="Text Box 4"/>
          <p:cNvSpPr txBox="1">
            <a:spLocks noChangeArrowheads="1"/>
          </p:cNvSpPr>
          <p:nvPr/>
        </p:nvSpPr>
        <p:spPr bwMode="auto">
          <a:xfrm>
            <a:off x="1066800" y="1701800"/>
            <a:ext cx="7086600" cy="1077218"/>
          </a:xfrm>
          <a:prstGeom prst="rect">
            <a:avLst/>
          </a:prstGeom>
          <a:solidFill>
            <a:schemeClr val="bg1"/>
          </a:solidFill>
          <a:ln w="12700">
            <a:noFill/>
            <a:miter lim="800000"/>
            <a:headEnd/>
            <a:tailEnd/>
          </a:ln>
        </p:spPr>
        <p:txBody>
          <a:bodyPr wrap="square">
            <a:prstTxWarp prst="textNoShape">
              <a:avLst/>
            </a:prstTxWarp>
            <a:spAutoFit/>
          </a:bodyPr>
          <a:lstStyle/>
          <a:p>
            <a:pPr algn="ctr">
              <a:spcBef>
                <a:spcPct val="5000"/>
              </a:spcBef>
            </a:pPr>
            <a:r>
              <a:rPr lang="en-US" sz="3200" dirty="0" smtClean="0"/>
              <a:t>Scientific Computing at Jefferson Lab</a:t>
            </a:r>
            <a:br>
              <a:rPr lang="en-US" sz="3200" dirty="0" smtClean="0"/>
            </a:br>
            <a:r>
              <a:rPr lang="en-US" sz="3200" dirty="0" smtClean="0"/>
              <a:t>Petabytes, Petaflops and GPUs</a:t>
            </a:r>
            <a:endParaRPr lang="en-US" sz="3200" i="1" dirty="0">
              <a:latin typeface="Times New Roman" pitchFamily="32" charset="0"/>
            </a:endParaRPr>
          </a:p>
        </p:txBody>
      </p:sp>
      <p:sp>
        <p:nvSpPr>
          <p:cNvPr id="15366" name="Line 8"/>
          <p:cNvSpPr>
            <a:spLocks noChangeShapeType="1"/>
          </p:cNvSpPr>
          <p:nvPr/>
        </p:nvSpPr>
        <p:spPr bwMode="auto">
          <a:xfrm flipH="1">
            <a:off x="495300" y="4229100"/>
            <a:ext cx="1981200" cy="11049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67" name="Line 9"/>
          <p:cNvSpPr>
            <a:spLocks noChangeShapeType="1"/>
          </p:cNvSpPr>
          <p:nvPr/>
        </p:nvSpPr>
        <p:spPr bwMode="auto">
          <a:xfrm>
            <a:off x="6781800" y="4219575"/>
            <a:ext cx="1905000" cy="962025"/>
          </a:xfrm>
          <a:prstGeom prst="line">
            <a:avLst/>
          </a:prstGeom>
          <a:noFill/>
          <a:ln w="9525">
            <a:solidFill>
              <a:schemeClr val="tx1"/>
            </a:solidFill>
            <a:round/>
            <a:headEnd/>
            <a:tailEnd/>
          </a:ln>
        </p:spPr>
        <p:txBody>
          <a:bodyPr>
            <a:prstTxWarp prst="textNoShape">
              <a:avLst/>
            </a:prstTxWarp>
          </a:bodyPr>
          <a:lstStyle/>
          <a:p>
            <a:endParaRPr lang="en-US"/>
          </a:p>
        </p:txBody>
      </p:sp>
      <p:pic>
        <p:nvPicPr>
          <p:cNvPr id="15368" name="Picture 8" descr="DSC_9255.jpg"/>
          <p:cNvPicPr>
            <a:picLocks noChangeAspect="1"/>
          </p:cNvPicPr>
          <p:nvPr/>
        </p:nvPicPr>
        <p:blipFill>
          <a:blip r:embed="rId2"/>
          <a:srcRect t="25841" b="20672"/>
          <a:stretch>
            <a:fillRect/>
          </a:stretch>
        </p:blipFill>
        <p:spPr bwMode="auto">
          <a:xfrm>
            <a:off x="1447800" y="2876550"/>
            <a:ext cx="6291743" cy="2171455"/>
          </a:xfrm>
          <a:prstGeom prst="rect">
            <a:avLst/>
          </a:prstGeom>
          <a:noFill/>
          <a:ln w="9525">
            <a:noFill/>
            <a:miter lim="800000"/>
            <a:headEnd/>
            <a:tailEnd/>
          </a:ln>
        </p:spPr>
      </p:pic>
      <p:sp>
        <p:nvSpPr>
          <p:cNvPr id="9" name="Rectangle 3"/>
          <p:cNvSpPr>
            <a:spLocks noGrp="1" noChangeArrowheads="1"/>
          </p:cNvSpPr>
          <p:nvPr>
            <p:ph type="subTitle" idx="1"/>
          </p:nvPr>
        </p:nvSpPr>
        <p:spPr>
          <a:xfrm>
            <a:off x="1143000" y="5029200"/>
            <a:ext cx="7010400" cy="1447800"/>
          </a:xfrm>
        </p:spPr>
        <p:txBody>
          <a:bodyPr/>
          <a:lstStyle/>
          <a:p>
            <a:pPr>
              <a:spcBef>
                <a:spcPts val="0"/>
              </a:spcBef>
            </a:pPr>
            <a:r>
              <a:rPr lang="en-US" sz="2000" i="1" dirty="0" smtClean="0"/>
              <a:t>Chip Watson</a:t>
            </a:r>
          </a:p>
          <a:p>
            <a:pPr>
              <a:spcBef>
                <a:spcPts val="0"/>
              </a:spcBef>
            </a:pPr>
            <a:r>
              <a:rPr lang="en-US" sz="2000" i="1" dirty="0" smtClean="0"/>
              <a:t>Scientific Computing Group</a:t>
            </a:r>
          </a:p>
          <a:p>
            <a:pPr>
              <a:spcBef>
                <a:spcPts val="0"/>
              </a:spcBef>
            </a:pPr>
            <a:r>
              <a:rPr lang="en-US" sz="2000" i="1" dirty="0" smtClean="0"/>
              <a:t>Jefferson Lab</a:t>
            </a:r>
          </a:p>
          <a:p>
            <a:endParaRPr lang="en-US" sz="1050" i="1" dirty="0" smtClean="0"/>
          </a:p>
          <a:p>
            <a:r>
              <a:rPr lang="en-US" sz="1200" i="1" dirty="0" smtClean="0"/>
              <a:t>Presented at CLAS12 Workshop, May 25, 2010</a:t>
            </a:r>
          </a:p>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8355013" y="6464300"/>
            <a:ext cx="255587" cy="241300"/>
          </a:xfrm>
          <a:prstGeom prst="rect">
            <a:avLst/>
          </a:prstGeom>
          <a:noFill/>
        </p:spPr>
        <p:txBody>
          <a:bodyPr/>
          <a:lstStyle/>
          <a:p>
            <a:fld id="{3C1EA965-4A9F-417C-B8D2-97277143E56F}" type="slidenum">
              <a:rPr lang="en-US" smtClean="0"/>
              <a:pPr/>
              <a:t>10</a:t>
            </a:fld>
            <a:endParaRPr lang="en-US" smtClean="0"/>
          </a:p>
        </p:txBody>
      </p:sp>
      <p:pic>
        <p:nvPicPr>
          <p:cNvPr id="11267" name="Picture 2"/>
          <p:cNvPicPr>
            <a:picLocks noChangeArrowheads="1"/>
          </p:cNvPicPr>
          <p:nvPr/>
        </p:nvPicPr>
        <p:blipFill>
          <a:blip r:embed="rId2" cstate="print"/>
          <a:srcRect/>
          <a:stretch>
            <a:fillRect/>
          </a:stretch>
        </p:blipFill>
        <p:spPr bwMode="auto">
          <a:xfrm>
            <a:off x="7981950" y="0"/>
            <a:ext cx="990600" cy="769937"/>
          </a:xfrm>
          <a:prstGeom prst="rect">
            <a:avLst/>
          </a:prstGeom>
          <a:noFill/>
          <a:ln w="12700">
            <a:noFill/>
            <a:miter lim="800000"/>
            <a:headEnd/>
            <a:tailEnd/>
          </a:ln>
        </p:spPr>
      </p:pic>
      <p:sp>
        <p:nvSpPr>
          <p:cNvPr id="11268" name="Rectangle 3"/>
          <p:cNvSpPr>
            <a:spLocks/>
          </p:cNvSpPr>
          <p:nvPr/>
        </p:nvSpPr>
        <p:spPr bwMode="auto">
          <a:xfrm>
            <a:off x="457200" y="274638"/>
            <a:ext cx="7302500" cy="558800"/>
          </a:xfrm>
          <a:prstGeom prst="rect">
            <a:avLst/>
          </a:prstGeom>
          <a:noFill/>
          <a:ln w="12700">
            <a:noFill/>
            <a:miter lim="800000"/>
            <a:headEnd/>
            <a:tailEnd/>
          </a:ln>
        </p:spPr>
        <p:txBody>
          <a:bodyPr lIns="0" tIns="0" rIns="40639" bIns="0"/>
          <a:lstStyle/>
          <a:p>
            <a:pPr marL="39688"/>
            <a:r>
              <a:rPr lang="en-US" sz="3200" b="1">
                <a:solidFill>
                  <a:srgbClr val="73B900"/>
                </a:solidFill>
                <a:latin typeface="Arial Bold" pitchFamily="-112" charset="0"/>
                <a:cs typeface="Arial Bold" pitchFamily="-112" charset="0"/>
                <a:sym typeface="Arial Bold" pitchFamily="-112" charset="0"/>
              </a:rPr>
              <a:t>10-Series Architecture</a:t>
            </a:r>
          </a:p>
        </p:txBody>
      </p:sp>
      <p:sp>
        <p:nvSpPr>
          <p:cNvPr id="11269" name="Rectangle 4"/>
          <p:cNvSpPr>
            <a:spLocks/>
          </p:cNvSpPr>
          <p:nvPr/>
        </p:nvSpPr>
        <p:spPr bwMode="auto">
          <a:xfrm>
            <a:off x="520700" y="1219200"/>
            <a:ext cx="8229600" cy="1816100"/>
          </a:xfrm>
          <a:prstGeom prst="rect">
            <a:avLst/>
          </a:prstGeom>
          <a:noFill/>
          <a:ln w="12700">
            <a:noFill/>
            <a:miter lim="800000"/>
            <a:headEnd/>
            <a:tailEnd/>
          </a:ln>
        </p:spPr>
        <p:txBody>
          <a:bodyPr lIns="0" tIns="0" rIns="40639" bIns="0"/>
          <a:lstStyle/>
          <a:p>
            <a:pPr marL="496888" indent="-457200">
              <a:lnSpc>
                <a:spcPct val="110000"/>
              </a:lnSpc>
              <a:spcBef>
                <a:spcPts val="450"/>
              </a:spcBef>
              <a:buSzPct val="201000"/>
              <a:buFontTx/>
              <a:buBlip>
                <a:blip r:embed="rId3"/>
              </a:buBlip>
            </a:pPr>
            <a:r>
              <a:rPr lang="en-US" sz="2000" b="1" dirty="0">
                <a:solidFill>
                  <a:schemeClr val="tx1"/>
                </a:solidFill>
                <a:latin typeface="Arial Bold" pitchFamily="-112" charset="0"/>
                <a:cs typeface="Arial Bold" pitchFamily="-112" charset="0"/>
                <a:sym typeface="Arial Bold" pitchFamily="-112" charset="0"/>
              </a:rPr>
              <a:t>240 </a:t>
            </a:r>
            <a:r>
              <a:rPr lang="en-US" sz="2000" b="1" dirty="0">
                <a:solidFill>
                  <a:srgbClr val="FF8000"/>
                </a:solidFill>
                <a:latin typeface="Arial Bold Italic" charset="0"/>
                <a:cs typeface="Arial Bold Italic" charset="0"/>
                <a:sym typeface="Arial Bold Italic" charset="0"/>
              </a:rPr>
              <a:t>Scalar Processor (SP) cores </a:t>
            </a:r>
            <a:r>
              <a:rPr lang="en-US" sz="2000" b="1" dirty="0">
                <a:solidFill>
                  <a:schemeClr val="tx1"/>
                </a:solidFill>
                <a:latin typeface="Arial Bold" pitchFamily="-112" charset="0"/>
                <a:cs typeface="Arial Bold" pitchFamily="-112" charset="0"/>
                <a:sym typeface="Arial Bold" pitchFamily="-112" charset="0"/>
              </a:rPr>
              <a:t>execute kernel threads</a:t>
            </a:r>
            <a:endParaRPr lang="en-US" sz="2000" b="1" dirty="0">
              <a:solidFill>
                <a:srgbClr val="FF8000"/>
              </a:solidFill>
              <a:latin typeface="Arial Bold Italic" charset="0"/>
              <a:cs typeface="Arial Bold Italic" charset="0"/>
              <a:sym typeface="Arial Bold Italic" charset="0"/>
            </a:endParaRPr>
          </a:p>
          <a:p>
            <a:pPr marL="496888" indent="-457200">
              <a:lnSpc>
                <a:spcPct val="110000"/>
              </a:lnSpc>
              <a:spcBef>
                <a:spcPts val="450"/>
              </a:spcBef>
              <a:buSzPct val="201000"/>
              <a:buFontTx/>
              <a:buBlip>
                <a:blip r:embed="rId3"/>
              </a:buBlip>
            </a:pPr>
            <a:r>
              <a:rPr lang="en-US" sz="2000" b="1" dirty="0">
                <a:solidFill>
                  <a:schemeClr val="tx1"/>
                </a:solidFill>
                <a:latin typeface="Arial Bold" pitchFamily="-112" charset="0"/>
                <a:cs typeface="Arial Bold" pitchFamily="-112" charset="0"/>
                <a:sym typeface="Arial Bold" pitchFamily="-112" charset="0"/>
              </a:rPr>
              <a:t>30 </a:t>
            </a:r>
            <a:r>
              <a:rPr lang="en-US" sz="2000" b="1" dirty="0">
                <a:solidFill>
                  <a:srgbClr val="000090"/>
                </a:solidFill>
                <a:latin typeface="Arial Bold" pitchFamily="-112" charset="0"/>
                <a:cs typeface="Arial Bold" pitchFamily="-112" charset="0"/>
                <a:sym typeface="Arial Bold" pitchFamily="-112" charset="0"/>
              </a:rPr>
              <a:t>Streaming </a:t>
            </a:r>
            <a:r>
              <a:rPr lang="en-US" sz="2000" b="1" dirty="0">
                <a:solidFill>
                  <a:srgbClr val="000090"/>
                </a:solidFill>
                <a:latin typeface="Arial Bold Italic" charset="0"/>
                <a:cs typeface="Arial Bold Italic" charset="0"/>
                <a:sym typeface="Arial Bold Italic" charset="0"/>
              </a:rPr>
              <a:t>Multiprocessors (</a:t>
            </a:r>
            <a:r>
              <a:rPr lang="en-US" sz="2000" b="1" dirty="0" err="1">
                <a:solidFill>
                  <a:srgbClr val="000090"/>
                </a:solidFill>
                <a:latin typeface="Arial Bold Italic" charset="0"/>
                <a:cs typeface="Arial Bold Italic" charset="0"/>
                <a:sym typeface="Arial Bold Italic" charset="0"/>
              </a:rPr>
              <a:t>SMs</a:t>
            </a:r>
            <a:r>
              <a:rPr lang="en-US" sz="2000" b="1" dirty="0">
                <a:solidFill>
                  <a:srgbClr val="000090"/>
                </a:solidFill>
                <a:latin typeface="Arial Bold Italic" charset="0"/>
                <a:cs typeface="Arial Bold Italic" charset="0"/>
                <a:sym typeface="Arial Bold Italic" charset="0"/>
              </a:rPr>
              <a:t>)</a:t>
            </a:r>
            <a:r>
              <a:rPr lang="en-US" sz="2000" b="1" dirty="0">
                <a:solidFill>
                  <a:srgbClr val="000090"/>
                </a:solidFill>
                <a:latin typeface="Arial Bold" pitchFamily="-112" charset="0"/>
                <a:cs typeface="Arial Bold" pitchFamily="-112" charset="0"/>
                <a:sym typeface="Arial Bold" pitchFamily="-112" charset="0"/>
              </a:rPr>
              <a:t> </a:t>
            </a:r>
            <a:r>
              <a:rPr lang="en-US" sz="2000" b="1" dirty="0">
                <a:solidFill>
                  <a:schemeClr val="tx1"/>
                </a:solidFill>
                <a:latin typeface="Arial Bold" pitchFamily="-112" charset="0"/>
                <a:cs typeface="Arial Bold" pitchFamily="-112" charset="0"/>
                <a:sym typeface="Arial Bold" pitchFamily="-112" charset="0"/>
              </a:rPr>
              <a:t>each contain</a:t>
            </a:r>
          </a:p>
          <a:p>
            <a:pPr lvl="1">
              <a:lnSpc>
                <a:spcPct val="110000"/>
              </a:lnSpc>
              <a:spcBef>
                <a:spcPts val="450"/>
              </a:spcBef>
              <a:buSzPct val="201000"/>
              <a:buFontTx/>
              <a:buBlip>
                <a:blip r:embed="rId3"/>
              </a:buBlip>
            </a:pPr>
            <a:r>
              <a:rPr lang="en-US" b="1" dirty="0">
                <a:solidFill>
                  <a:schemeClr val="tx1"/>
                </a:solidFill>
                <a:latin typeface="Arial Bold" pitchFamily="-112" charset="0"/>
                <a:cs typeface="Arial Bold" pitchFamily="-112" charset="0"/>
                <a:sym typeface="Arial Bold" pitchFamily="-112" charset="0"/>
              </a:rPr>
              <a:t>8 scalar processors</a:t>
            </a:r>
          </a:p>
          <a:p>
            <a:pPr lvl="1">
              <a:lnSpc>
                <a:spcPct val="110000"/>
              </a:lnSpc>
              <a:spcBef>
                <a:spcPts val="450"/>
              </a:spcBef>
              <a:buSzPct val="201000"/>
              <a:buFontTx/>
              <a:buBlip>
                <a:blip r:embed="rId3"/>
              </a:buBlip>
            </a:pPr>
            <a:r>
              <a:rPr lang="en-US" b="1" dirty="0">
                <a:solidFill>
                  <a:schemeClr val="tx1"/>
                </a:solidFill>
                <a:latin typeface="Arial Bold" pitchFamily="-112" charset="0"/>
                <a:cs typeface="Arial Bold" pitchFamily="-112" charset="0"/>
                <a:sym typeface="Arial Bold" pitchFamily="-112" charset="0"/>
              </a:rPr>
              <a:t>2 Special Function Units (</a:t>
            </a:r>
            <a:r>
              <a:rPr lang="en-US" b="1" dirty="0" err="1">
                <a:solidFill>
                  <a:schemeClr val="tx1"/>
                </a:solidFill>
                <a:latin typeface="Arial Bold" pitchFamily="-112" charset="0"/>
                <a:cs typeface="Arial Bold" pitchFamily="-112" charset="0"/>
                <a:sym typeface="Arial Bold" pitchFamily="-112" charset="0"/>
              </a:rPr>
              <a:t>SFUs</a:t>
            </a:r>
            <a:r>
              <a:rPr lang="en-US" b="1" dirty="0">
                <a:solidFill>
                  <a:schemeClr val="tx1"/>
                </a:solidFill>
                <a:latin typeface="Arial Bold" pitchFamily="-112" charset="0"/>
                <a:cs typeface="Arial Bold" pitchFamily="-112" charset="0"/>
                <a:sym typeface="Arial Bold" pitchFamily="-112" charset="0"/>
              </a:rPr>
              <a:t>)</a:t>
            </a:r>
          </a:p>
          <a:p>
            <a:pPr lvl="1">
              <a:lnSpc>
                <a:spcPct val="110000"/>
              </a:lnSpc>
              <a:spcBef>
                <a:spcPts val="450"/>
              </a:spcBef>
              <a:buSzPct val="201000"/>
              <a:buFontTx/>
              <a:buBlip>
                <a:blip r:embed="rId3"/>
              </a:buBlip>
            </a:pPr>
            <a:r>
              <a:rPr lang="en-US" b="1" dirty="0">
                <a:solidFill>
                  <a:schemeClr val="tx1"/>
                </a:solidFill>
                <a:latin typeface="Arial Bold" pitchFamily="-112" charset="0"/>
                <a:cs typeface="Arial Bold" pitchFamily="-112" charset="0"/>
                <a:sym typeface="Arial Bold" pitchFamily="-112" charset="0"/>
              </a:rPr>
              <a:t>1 double precision unit</a:t>
            </a:r>
          </a:p>
          <a:p>
            <a:pPr lvl="1">
              <a:lnSpc>
                <a:spcPct val="110000"/>
              </a:lnSpc>
              <a:spcBef>
                <a:spcPts val="450"/>
              </a:spcBef>
              <a:buSzPct val="201000"/>
              <a:buFontTx/>
              <a:buBlip>
                <a:blip r:embed="rId3"/>
              </a:buBlip>
            </a:pPr>
            <a:r>
              <a:rPr lang="en-US" b="1" dirty="0">
                <a:solidFill>
                  <a:srgbClr val="7BBF02"/>
                </a:solidFill>
                <a:latin typeface="Arial Bold Italic" charset="0"/>
                <a:cs typeface="Arial Bold Italic" charset="0"/>
                <a:sym typeface="Arial Bold Italic" charset="0"/>
              </a:rPr>
              <a:t>Shared memory </a:t>
            </a:r>
            <a:r>
              <a:rPr lang="en-US" b="1" dirty="0">
                <a:solidFill>
                  <a:schemeClr val="tx1"/>
                </a:solidFill>
                <a:latin typeface="Arial Bold" pitchFamily="-112" charset="0"/>
                <a:cs typeface="Arial Bold" pitchFamily="-112" charset="0"/>
                <a:sym typeface="Arial Bold" pitchFamily="-112" charset="0"/>
              </a:rPr>
              <a:t>enables thread cooperation</a:t>
            </a:r>
          </a:p>
        </p:txBody>
      </p:sp>
      <p:grpSp>
        <p:nvGrpSpPr>
          <p:cNvPr id="2" name="Group 5"/>
          <p:cNvGrpSpPr>
            <a:grpSpLocks/>
          </p:cNvGrpSpPr>
          <p:nvPr/>
        </p:nvGrpSpPr>
        <p:grpSpPr bwMode="auto">
          <a:xfrm>
            <a:off x="642938" y="3784600"/>
            <a:ext cx="5041900" cy="2463800"/>
            <a:chOff x="0" y="0"/>
            <a:chExt cx="3176" cy="1552"/>
          </a:xfrm>
        </p:grpSpPr>
        <p:grpSp>
          <p:nvGrpSpPr>
            <p:cNvPr id="3" name="Group 6"/>
            <p:cNvGrpSpPr>
              <a:grpSpLocks/>
            </p:cNvGrpSpPr>
            <p:nvPr/>
          </p:nvGrpSpPr>
          <p:grpSpPr bwMode="auto">
            <a:xfrm>
              <a:off x="0" y="0"/>
              <a:ext cx="616" cy="752"/>
              <a:chOff x="0" y="0"/>
              <a:chExt cx="616" cy="752"/>
            </a:xfrm>
          </p:grpSpPr>
          <p:sp>
            <p:nvSpPr>
              <p:cNvPr id="12068" name="Rectangle 7"/>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2069" name="Rectangle 8"/>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4" name="Group 9"/>
            <p:cNvGrpSpPr>
              <a:grpSpLocks/>
            </p:cNvGrpSpPr>
            <p:nvPr/>
          </p:nvGrpSpPr>
          <p:grpSpPr bwMode="auto">
            <a:xfrm>
              <a:off x="20" y="124"/>
              <a:ext cx="176" cy="600"/>
              <a:chOff x="0" y="0"/>
              <a:chExt cx="176" cy="600"/>
            </a:xfrm>
          </p:grpSpPr>
          <p:sp>
            <p:nvSpPr>
              <p:cNvPr id="12066" name="Rectangle 1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67" name="Rectangle 1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299" name="Rectangle 12"/>
            <p:cNvSpPr>
              <a:spLocks/>
            </p:cNvSpPr>
            <p:nvPr/>
          </p:nvSpPr>
          <p:spPr bwMode="auto">
            <a:xfrm>
              <a:off x="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00" name="Rectangle 13"/>
            <p:cNvSpPr>
              <a:spLocks/>
            </p:cNvSpPr>
            <p:nvPr/>
          </p:nvSpPr>
          <p:spPr bwMode="auto">
            <a:xfrm>
              <a:off x="42" y="148"/>
              <a:ext cx="56" cy="56"/>
            </a:xfrm>
            <a:prstGeom prst="rect">
              <a:avLst/>
            </a:prstGeom>
            <a:noFill/>
            <a:ln w="12700">
              <a:noFill/>
              <a:miter lim="800000"/>
              <a:headEnd/>
              <a:tailEnd/>
            </a:ln>
          </p:spPr>
          <p:txBody>
            <a:bodyPr lIns="0" tIns="0" rIns="0" bIns="0"/>
            <a:lstStyle/>
            <a:p>
              <a:endParaRPr lang="en-US"/>
            </a:p>
          </p:txBody>
        </p:sp>
        <p:sp>
          <p:nvSpPr>
            <p:cNvPr id="11301" name="Rectangle 14"/>
            <p:cNvSpPr>
              <a:spLocks/>
            </p:cNvSpPr>
            <p:nvPr/>
          </p:nvSpPr>
          <p:spPr bwMode="auto">
            <a:xfrm>
              <a:off x="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02" name="Rectangle 15"/>
            <p:cNvSpPr>
              <a:spLocks/>
            </p:cNvSpPr>
            <p:nvPr/>
          </p:nvSpPr>
          <p:spPr bwMode="auto">
            <a:xfrm>
              <a:off x="42" y="220"/>
              <a:ext cx="56" cy="56"/>
            </a:xfrm>
            <a:prstGeom prst="rect">
              <a:avLst/>
            </a:prstGeom>
            <a:noFill/>
            <a:ln w="12700">
              <a:noFill/>
              <a:miter lim="800000"/>
              <a:headEnd/>
              <a:tailEnd/>
            </a:ln>
          </p:spPr>
          <p:txBody>
            <a:bodyPr lIns="0" tIns="0" rIns="0" bIns="0"/>
            <a:lstStyle/>
            <a:p>
              <a:endParaRPr lang="en-US"/>
            </a:p>
          </p:txBody>
        </p:sp>
        <p:sp>
          <p:nvSpPr>
            <p:cNvPr id="11303" name="Rectangle 16"/>
            <p:cNvSpPr>
              <a:spLocks/>
            </p:cNvSpPr>
            <p:nvPr/>
          </p:nvSpPr>
          <p:spPr bwMode="auto">
            <a:xfrm>
              <a:off x="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04" name="Rectangle 17"/>
            <p:cNvSpPr>
              <a:spLocks/>
            </p:cNvSpPr>
            <p:nvPr/>
          </p:nvSpPr>
          <p:spPr bwMode="auto">
            <a:xfrm>
              <a:off x="42" y="292"/>
              <a:ext cx="56" cy="56"/>
            </a:xfrm>
            <a:prstGeom prst="rect">
              <a:avLst/>
            </a:prstGeom>
            <a:noFill/>
            <a:ln w="12700">
              <a:noFill/>
              <a:miter lim="800000"/>
              <a:headEnd/>
              <a:tailEnd/>
            </a:ln>
          </p:spPr>
          <p:txBody>
            <a:bodyPr lIns="0" tIns="0" rIns="0" bIns="0"/>
            <a:lstStyle/>
            <a:p>
              <a:endParaRPr lang="en-US"/>
            </a:p>
          </p:txBody>
        </p:sp>
        <p:sp>
          <p:nvSpPr>
            <p:cNvPr id="11305" name="Rectangle 18"/>
            <p:cNvSpPr>
              <a:spLocks/>
            </p:cNvSpPr>
            <p:nvPr/>
          </p:nvSpPr>
          <p:spPr bwMode="auto">
            <a:xfrm>
              <a:off x="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06" name="Rectangle 19"/>
            <p:cNvSpPr>
              <a:spLocks/>
            </p:cNvSpPr>
            <p:nvPr/>
          </p:nvSpPr>
          <p:spPr bwMode="auto">
            <a:xfrm>
              <a:off x="42" y="364"/>
              <a:ext cx="56" cy="56"/>
            </a:xfrm>
            <a:prstGeom prst="rect">
              <a:avLst/>
            </a:prstGeom>
            <a:noFill/>
            <a:ln w="12700">
              <a:noFill/>
              <a:miter lim="800000"/>
              <a:headEnd/>
              <a:tailEnd/>
            </a:ln>
          </p:spPr>
          <p:txBody>
            <a:bodyPr lIns="0" tIns="0" rIns="0" bIns="0"/>
            <a:lstStyle/>
            <a:p>
              <a:endParaRPr lang="en-US"/>
            </a:p>
          </p:txBody>
        </p:sp>
        <p:sp>
          <p:nvSpPr>
            <p:cNvPr id="11307" name="Rectangle 20"/>
            <p:cNvSpPr>
              <a:spLocks/>
            </p:cNvSpPr>
            <p:nvPr/>
          </p:nvSpPr>
          <p:spPr bwMode="auto">
            <a:xfrm>
              <a:off x="1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08" name="Rectangle 21"/>
            <p:cNvSpPr>
              <a:spLocks/>
            </p:cNvSpPr>
            <p:nvPr/>
          </p:nvSpPr>
          <p:spPr bwMode="auto">
            <a:xfrm>
              <a:off x="114" y="148"/>
              <a:ext cx="56" cy="56"/>
            </a:xfrm>
            <a:prstGeom prst="rect">
              <a:avLst/>
            </a:prstGeom>
            <a:noFill/>
            <a:ln w="12700">
              <a:noFill/>
              <a:miter lim="800000"/>
              <a:headEnd/>
              <a:tailEnd/>
            </a:ln>
          </p:spPr>
          <p:txBody>
            <a:bodyPr lIns="0" tIns="0" rIns="0" bIns="0"/>
            <a:lstStyle/>
            <a:p>
              <a:endParaRPr lang="en-US"/>
            </a:p>
          </p:txBody>
        </p:sp>
        <p:sp>
          <p:nvSpPr>
            <p:cNvPr id="11309" name="Rectangle 22"/>
            <p:cNvSpPr>
              <a:spLocks/>
            </p:cNvSpPr>
            <p:nvPr/>
          </p:nvSpPr>
          <p:spPr bwMode="auto">
            <a:xfrm>
              <a:off x="1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10" name="Rectangle 23"/>
            <p:cNvSpPr>
              <a:spLocks/>
            </p:cNvSpPr>
            <p:nvPr/>
          </p:nvSpPr>
          <p:spPr bwMode="auto">
            <a:xfrm>
              <a:off x="114" y="220"/>
              <a:ext cx="56" cy="56"/>
            </a:xfrm>
            <a:prstGeom prst="rect">
              <a:avLst/>
            </a:prstGeom>
            <a:noFill/>
            <a:ln w="12700">
              <a:noFill/>
              <a:miter lim="800000"/>
              <a:headEnd/>
              <a:tailEnd/>
            </a:ln>
          </p:spPr>
          <p:txBody>
            <a:bodyPr lIns="0" tIns="0" rIns="0" bIns="0"/>
            <a:lstStyle/>
            <a:p>
              <a:endParaRPr lang="en-US"/>
            </a:p>
          </p:txBody>
        </p:sp>
        <p:sp>
          <p:nvSpPr>
            <p:cNvPr id="11311" name="Rectangle 24"/>
            <p:cNvSpPr>
              <a:spLocks/>
            </p:cNvSpPr>
            <p:nvPr/>
          </p:nvSpPr>
          <p:spPr bwMode="auto">
            <a:xfrm>
              <a:off x="1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12" name="Rectangle 25"/>
            <p:cNvSpPr>
              <a:spLocks/>
            </p:cNvSpPr>
            <p:nvPr/>
          </p:nvSpPr>
          <p:spPr bwMode="auto">
            <a:xfrm>
              <a:off x="114" y="292"/>
              <a:ext cx="56" cy="56"/>
            </a:xfrm>
            <a:prstGeom prst="rect">
              <a:avLst/>
            </a:prstGeom>
            <a:noFill/>
            <a:ln w="12700">
              <a:noFill/>
              <a:miter lim="800000"/>
              <a:headEnd/>
              <a:tailEnd/>
            </a:ln>
          </p:spPr>
          <p:txBody>
            <a:bodyPr lIns="0" tIns="0" rIns="0" bIns="0"/>
            <a:lstStyle/>
            <a:p>
              <a:endParaRPr lang="en-US"/>
            </a:p>
          </p:txBody>
        </p:sp>
        <p:sp>
          <p:nvSpPr>
            <p:cNvPr id="11313" name="Rectangle 26"/>
            <p:cNvSpPr>
              <a:spLocks/>
            </p:cNvSpPr>
            <p:nvPr/>
          </p:nvSpPr>
          <p:spPr bwMode="auto">
            <a:xfrm>
              <a:off x="1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14" name="Rectangle 27"/>
            <p:cNvSpPr>
              <a:spLocks/>
            </p:cNvSpPr>
            <p:nvPr/>
          </p:nvSpPr>
          <p:spPr bwMode="auto">
            <a:xfrm>
              <a:off x="114" y="364"/>
              <a:ext cx="56" cy="56"/>
            </a:xfrm>
            <a:prstGeom prst="rect">
              <a:avLst/>
            </a:prstGeom>
            <a:noFill/>
            <a:ln w="12700">
              <a:noFill/>
              <a:miter lim="800000"/>
              <a:headEnd/>
              <a:tailEnd/>
            </a:ln>
          </p:spPr>
          <p:txBody>
            <a:bodyPr lIns="0" tIns="0" rIns="0" bIns="0"/>
            <a:lstStyle/>
            <a:p>
              <a:endParaRPr lang="en-US"/>
            </a:p>
          </p:txBody>
        </p:sp>
        <p:sp>
          <p:nvSpPr>
            <p:cNvPr id="11315" name="Rectangle 28"/>
            <p:cNvSpPr>
              <a:spLocks/>
            </p:cNvSpPr>
            <p:nvPr/>
          </p:nvSpPr>
          <p:spPr bwMode="auto">
            <a:xfrm>
              <a:off x="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5" name="Group 29"/>
            <p:cNvGrpSpPr>
              <a:grpSpLocks/>
            </p:cNvGrpSpPr>
            <p:nvPr/>
          </p:nvGrpSpPr>
          <p:grpSpPr bwMode="auto">
            <a:xfrm>
              <a:off x="44" y="545"/>
              <a:ext cx="128" cy="152"/>
              <a:chOff x="0" y="0"/>
              <a:chExt cx="128" cy="152"/>
            </a:xfrm>
          </p:grpSpPr>
          <p:grpSp>
            <p:nvGrpSpPr>
              <p:cNvPr id="6" name="Group 30"/>
              <p:cNvGrpSpPr>
                <a:grpSpLocks/>
              </p:cNvGrpSpPr>
              <p:nvPr/>
            </p:nvGrpSpPr>
            <p:grpSpPr bwMode="auto">
              <a:xfrm rot="5400000">
                <a:off x="-12" y="12"/>
                <a:ext cx="152" cy="128"/>
                <a:chOff x="0" y="0"/>
                <a:chExt cx="152" cy="128"/>
              </a:xfrm>
            </p:grpSpPr>
            <p:sp>
              <p:nvSpPr>
                <p:cNvPr id="12064" name="Rectangle 3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65" name="Rectangle 3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63" name="Rectangle 3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7" name="Group 34"/>
            <p:cNvGrpSpPr>
              <a:grpSpLocks/>
            </p:cNvGrpSpPr>
            <p:nvPr/>
          </p:nvGrpSpPr>
          <p:grpSpPr bwMode="auto">
            <a:xfrm>
              <a:off x="220" y="124"/>
              <a:ext cx="176" cy="600"/>
              <a:chOff x="0" y="0"/>
              <a:chExt cx="176" cy="600"/>
            </a:xfrm>
          </p:grpSpPr>
          <p:sp>
            <p:nvSpPr>
              <p:cNvPr id="12060" name="Rectangle 3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61" name="Rectangle 3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318" name="Rectangle 37"/>
            <p:cNvSpPr>
              <a:spLocks/>
            </p:cNvSpPr>
            <p:nvPr/>
          </p:nvSpPr>
          <p:spPr bwMode="auto">
            <a:xfrm>
              <a:off x="2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19" name="Rectangle 38"/>
            <p:cNvSpPr>
              <a:spLocks/>
            </p:cNvSpPr>
            <p:nvPr/>
          </p:nvSpPr>
          <p:spPr bwMode="auto">
            <a:xfrm>
              <a:off x="242" y="148"/>
              <a:ext cx="56" cy="56"/>
            </a:xfrm>
            <a:prstGeom prst="rect">
              <a:avLst/>
            </a:prstGeom>
            <a:noFill/>
            <a:ln w="12700">
              <a:noFill/>
              <a:miter lim="800000"/>
              <a:headEnd/>
              <a:tailEnd/>
            </a:ln>
          </p:spPr>
          <p:txBody>
            <a:bodyPr lIns="0" tIns="0" rIns="0" bIns="0"/>
            <a:lstStyle/>
            <a:p>
              <a:endParaRPr lang="en-US"/>
            </a:p>
          </p:txBody>
        </p:sp>
        <p:sp>
          <p:nvSpPr>
            <p:cNvPr id="11320" name="Rectangle 39"/>
            <p:cNvSpPr>
              <a:spLocks/>
            </p:cNvSpPr>
            <p:nvPr/>
          </p:nvSpPr>
          <p:spPr bwMode="auto">
            <a:xfrm>
              <a:off x="2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21" name="Rectangle 40"/>
            <p:cNvSpPr>
              <a:spLocks/>
            </p:cNvSpPr>
            <p:nvPr/>
          </p:nvSpPr>
          <p:spPr bwMode="auto">
            <a:xfrm>
              <a:off x="242" y="220"/>
              <a:ext cx="56" cy="56"/>
            </a:xfrm>
            <a:prstGeom prst="rect">
              <a:avLst/>
            </a:prstGeom>
            <a:noFill/>
            <a:ln w="12700">
              <a:noFill/>
              <a:miter lim="800000"/>
              <a:headEnd/>
              <a:tailEnd/>
            </a:ln>
          </p:spPr>
          <p:txBody>
            <a:bodyPr lIns="0" tIns="0" rIns="0" bIns="0"/>
            <a:lstStyle/>
            <a:p>
              <a:endParaRPr lang="en-US"/>
            </a:p>
          </p:txBody>
        </p:sp>
        <p:sp>
          <p:nvSpPr>
            <p:cNvPr id="11322" name="Rectangle 41"/>
            <p:cNvSpPr>
              <a:spLocks/>
            </p:cNvSpPr>
            <p:nvPr/>
          </p:nvSpPr>
          <p:spPr bwMode="auto">
            <a:xfrm>
              <a:off x="2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23" name="Rectangle 42"/>
            <p:cNvSpPr>
              <a:spLocks/>
            </p:cNvSpPr>
            <p:nvPr/>
          </p:nvSpPr>
          <p:spPr bwMode="auto">
            <a:xfrm>
              <a:off x="242" y="292"/>
              <a:ext cx="56" cy="56"/>
            </a:xfrm>
            <a:prstGeom prst="rect">
              <a:avLst/>
            </a:prstGeom>
            <a:noFill/>
            <a:ln w="12700">
              <a:noFill/>
              <a:miter lim="800000"/>
              <a:headEnd/>
              <a:tailEnd/>
            </a:ln>
          </p:spPr>
          <p:txBody>
            <a:bodyPr lIns="0" tIns="0" rIns="0" bIns="0"/>
            <a:lstStyle/>
            <a:p>
              <a:endParaRPr lang="en-US"/>
            </a:p>
          </p:txBody>
        </p:sp>
        <p:sp>
          <p:nvSpPr>
            <p:cNvPr id="11324" name="Rectangle 43"/>
            <p:cNvSpPr>
              <a:spLocks/>
            </p:cNvSpPr>
            <p:nvPr/>
          </p:nvSpPr>
          <p:spPr bwMode="auto">
            <a:xfrm>
              <a:off x="2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25" name="Rectangle 44"/>
            <p:cNvSpPr>
              <a:spLocks/>
            </p:cNvSpPr>
            <p:nvPr/>
          </p:nvSpPr>
          <p:spPr bwMode="auto">
            <a:xfrm>
              <a:off x="242" y="364"/>
              <a:ext cx="56" cy="56"/>
            </a:xfrm>
            <a:prstGeom prst="rect">
              <a:avLst/>
            </a:prstGeom>
            <a:noFill/>
            <a:ln w="12700">
              <a:noFill/>
              <a:miter lim="800000"/>
              <a:headEnd/>
              <a:tailEnd/>
            </a:ln>
          </p:spPr>
          <p:txBody>
            <a:bodyPr lIns="0" tIns="0" rIns="0" bIns="0"/>
            <a:lstStyle/>
            <a:p>
              <a:endParaRPr lang="en-US"/>
            </a:p>
          </p:txBody>
        </p:sp>
        <p:sp>
          <p:nvSpPr>
            <p:cNvPr id="11326" name="Rectangle 45"/>
            <p:cNvSpPr>
              <a:spLocks/>
            </p:cNvSpPr>
            <p:nvPr/>
          </p:nvSpPr>
          <p:spPr bwMode="auto">
            <a:xfrm>
              <a:off x="3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27" name="Rectangle 46"/>
            <p:cNvSpPr>
              <a:spLocks/>
            </p:cNvSpPr>
            <p:nvPr/>
          </p:nvSpPr>
          <p:spPr bwMode="auto">
            <a:xfrm>
              <a:off x="314" y="148"/>
              <a:ext cx="56" cy="56"/>
            </a:xfrm>
            <a:prstGeom prst="rect">
              <a:avLst/>
            </a:prstGeom>
            <a:noFill/>
            <a:ln w="12700">
              <a:noFill/>
              <a:miter lim="800000"/>
              <a:headEnd/>
              <a:tailEnd/>
            </a:ln>
          </p:spPr>
          <p:txBody>
            <a:bodyPr lIns="0" tIns="0" rIns="0" bIns="0"/>
            <a:lstStyle/>
            <a:p>
              <a:endParaRPr lang="en-US"/>
            </a:p>
          </p:txBody>
        </p:sp>
        <p:sp>
          <p:nvSpPr>
            <p:cNvPr id="11328" name="Rectangle 47"/>
            <p:cNvSpPr>
              <a:spLocks/>
            </p:cNvSpPr>
            <p:nvPr/>
          </p:nvSpPr>
          <p:spPr bwMode="auto">
            <a:xfrm>
              <a:off x="3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29" name="Rectangle 48"/>
            <p:cNvSpPr>
              <a:spLocks/>
            </p:cNvSpPr>
            <p:nvPr/>
          </p:nvSpPr>
          <p:spPr bwMode="auto">
            <a:xfrm>
              <a:off x="314" y="220"/>
              <a:ext cx="56" cy="56"/>
            </a:xfrm>
            <a:prstGeom prst="rect">
              <a:avLst/>
            </a:prstGeom>
            <a:noFill/>
            <a:ln w="12700">
              <a:noFill/>
              <a:miter lim="800000"/>
              <a:headEnd/>
              <a:tailEnd/>
            </a:ln>
          </p:spPr>
          <p:txBody>
            <a:bodyPr lIns="0" tIns="0" rIns="0" bIns="0"/>
            <a:lstStyle/>
            <a:p>
              <a:endParaRPr lang="en-US"/>
            </a:p>
          </p:txBody>
        </p:sp>
        <p:sp>
          <p:nvSpPr>
            <p:cNvPr id="11330" name="Rectangle 49"/>
            <p:cNvSpPr>
              <a:spLocks/>
            </p:cNvSpPr>
            <p:nvPr/>
          </p:nvSpPr>
          <p:spPr bwMode="auto">
            <a:xfrm>
              <a:off x="3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31" name="Rectangle 50"/>
            <p:cNvSpPr>
              <a:spLocks/>
            </p:cNvSpPr>
            <p:nvPr/>
          </p:nvSpPr>
          <p:spPr bwMode="auto">
            <a:xfrm>
              <a:off x="314" y="292"/>
              <a:ext cx="56" cy="56"/>
            </a:xfrm>
            <a:prstGeom prst="rect">
              <a:avLst/>
            </a:prstGeom>
            <a:noFill/>
            <a:ln w="12700">
              <a:noFill/>
              <a:miter lim="800000"/>
              <a:headEnd/>
              <a:tailEnd/>
            </a:ln>
          </p:spPr>
          <p:txBody>
            <a:bodyPr lIns="0" tIns="0" rIns="0" bIns="0"/>
            <a:lstStyle/>
            <a:p>
              <a:endParaRPr lang="en-US"/>
            </a:p>
          </p:txBody>
        </p:sp>
        <p:sp>
          <p:nvSpPr>
            <p:cNvPr id="11332" name="Rectangle 51"/>
            <p:cNvSpPr>
              <a:spLocks/>
            </p:cNvSpPr>
            <p:nvPr/>
          </p:nvSpPr>
          <p:spPr bwMode="auto">
            <a:xfrm>
              <a:off x="3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33" name="Rectangle 52"/>
            <p:cNvSpPr>
              <a:spLocks/>
            </p:cNvSpPr>
            <p:nvPr/>
          </p:nvSpPr>
          <p:spPr bwMode="auto">
            <a:xfrm>
              <a:off x="314" y="364"/>
              <a:ext cx="56" cy="56"/>
            </a:xfrm>
            <a:prstGeom prst="rect">
              <a:avLst/>
            </a:prstGeom>
            <a:noFill/>
            <a:ln w="12700">
              <a:noFill/>
              <a:miter lim="800000"/>
              <a:headEnd/>
              <a:tailEnd/>
            </a:ln>
          </p:spPr>
          <p:txBody>
            <a:bodyPr lIns="0" tIns="0" rIns="0" bIns="0"/>
            <a:lstStyle/>
            <a:p>
              <a:endParaRPr lang="en-US"/>
            </a:p>
          </p:txBody>
        </p:sp>
        <p:sp>
          <p:nvSpPr>
            <p:cNvPr id="11334" name="Rectangle 53"/>
            <p:cNvSpPr>
              <a:spLocks/>
            </p:cNvSpPr>
            <p:nvPr/>
          </p:nvSpPr>
          <p:spPr bwMode="auto">
            <a:xfrm>
              <a:off x="2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8" name="Group 54"/>
            <p:cNvGrpSpPr>
              <a:grpSpLocks/>
            </p:cNvGrpSpPr>
            <p:nvPr/>
          </p:nvGrpSpPr>
          <p:grpSpPr bwMode="auto">
            <a:xfrm rot="5400000">
              <a:off x="232" y="557"/>
              <a:ext cx="152" cy="128"/>
              <a:chOff x="0" y="0"/>
              <a:chExt cx="152" cy="128"/>
            </a:xfrm>
          </p:grpSpPr>
          <p:sp>
            <p:nvSpPr>
              <p:cNvPr id="12058" name="Rectangle 55"/>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59" name="Rectangle 56"/>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336" name="Rectangle 57"/>
            <p:cNvSpPr>
              <a:spLocks/>
            </p:cNvSpPr>
            <p:nvPr/>
          </p:nvSpPr>
          <p:spPr bwMode="auto">
            <a:xfrm>
              <a:off x="420" y="124"/>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337" name="Rectangle 58"/>
            <p:cNvSpPr>
              <a:spLocks/>
            </p:cNvSpPr>
            <p:nvPr/>
          </p:nvSpPr>
          <p:spPr bwMode="auto">
            <a:xfrm>
              <a:off x="420" y="124"/>
              <a:ext cx="176" cy="600"/>
            </a:xfrm>
            <a:prstGeom prst="rect">
              <a:avLst/>
            </a:prstGeom>
            <a:noFill/>
            <a:ln w="12700">
              <a:noFill/>
              <a:miter lim="800000"/>
              <a:headEnd/>
              <a:tailEnd/>
            </a:ln>
          </p:spPr>
          <p:txBody>
            <a:bodyPr lIns="0" tIns="0" rIns="0" bIns="0"/>
            <a:lstStyle/>
            <a:p>
              <a:endParaRPr lang="en-US"/>
            </a:p>
          </p:txBody>
        </p:sp>
        <p:sp>
          <p:nvSpPr>
            <p:cNvPr id="11338" name="Rectangle 59"/>
            <p:cNvSpPr>
              <a:spLocks/>
            </p:cNvSpPr>
            <p:nvPr/>
          </p:nvSpPr>
          <p:spPr bwMode="auto">
            <a:xfrm>
              <a:off x="4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39" name="Rectangle 60"/>
            <p:cNvSpPr>
              <a:spLocks/>
            </p:cNvSpPr>
            <p:nvPr/>
          </p:nvSpPr>
          <p:spPr bwMode="auto">
            <a:xfrm>
              <a:off x="442" y="148"/>
              <a:ext cx="56" cy="56"/>
            </a:xfrm>
            <a:prstGeom prst="rect">
              <a:avLst/>
            </a:prstGeom>
            <a:noFill/>
            <a:ln w="12700">
              <a:noFill/>
              <a:miter lim="800000"/>
              <a:headEnd/>
              <a:tailEnd/>
            </a:ln>
          </p:spPr>
          <p:txBody>
            <a:bodyPr lIns="0" tIns="0" rIns="0" bIns="0"/>
            <a:lstStyle/>
            <a:p>
              <a:endParaRPr lang="en-US"/>
            </a:p>
          </p:txBody>
        </p:sp>
        <p:sp>
          <p:nvSpPr>
            <p:cNvPr id="11340" name="Rectangle 61"/>
            <p:cNvSpPr>
              <a:spLocks/>
            </p:cNvSpPr>
            <p:nvPr/>
          </p:nvSpPr>
          <p:spPr bwMode="auto">
            <a:xfrm>
              <a:off x="4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41" name="Rectangle 62"/>
            <p:cNvSpPr>
              <a:spLocks/>
            </p:cNvSpPr>
            <p:nvPr/>
          </p:nvSpPr>
          <p:spPr bwMode="auto">
            <a:xfrm>
              <a:off x="442" y="220"/>
              <a:ext cx="56" cy="56"/>
            </a:xfrm>
            <a:prstGeom prst="rect">
              <a:avLst/>
            </a:prstGeom>
            <a:noFill/>
            <a:ln w="12700">
              <a:noFill/>
              <a:miter lim="800000"/>
              <a:headEnd/>
              <a:tailEnd/>
            </a:ln>
          </p:spPr>
          <p:txBody>
            <a:bodyPr lIns="0" tIns="0" rIns="0" bIns="0"/>
            <a:lstStyle/>
            <a:p>
              <a:endParaRPr lang="en-US"/>
            </a:p>
          </p:txBody>
        </p:sp>
        <p:sp>
          <p:nvSpPr>
            <p:cNvPr id="11342" name="Rectangle 63"/>
            <p:cNvSpPr>
              <a:spLocks/>
            </p:cNvSpPr>
            <p:nvPr/>
          </p:nvSpPr>
          <p:spPr bwMode="auto">
            <a:xfrm>
              <a:off x="4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43" name="Rectangle 64"/>
            <p:cNvSpPr>
              <a:spLocks/>
            </p:cNvSpPr>
            <p:nvPr/>
          </p:nvSpPr>
          <p:spPr bwMode="auto">
            <a:xfrm>
              <a:off x="442" y="292"/>
              <a:ext cx="56" cy="56"/>
            </a:xfrm>
            <a:prstGeom prst="rect">
              <a:avLst/>
            </a:prstGeom>
            <a:noFill/>
            <a:ln w="12700">
              <a:noFill/>
              <a:miter lim="800000"/>
              <a:headEnd/>
              <a:tailEnd/>
            </a:ln>
          </p:spPr>
          <p:txBody>
            <a:bodyPr lIns="0" tIns="0" rIns="0" bIns="0"/>
            <a:lstStyle/>
            <a:p>
              <a:endParaRPr lang="en-US"/>
            </a:p>
          </p:txBody>
        </p:sp>
        <p:sp>
          <p:nvSpPr>
            <p:cNvPr id="11344" name="Rectangle 65"/>
            <p:cNvSpPr>
              <a:spLocks/>
            </p:cNvSpPr>
            <p:nvPr/>
          </p:nvSpPr>
          <p:spPr bwMode="auto">
            <a:xfrm>
              <a:off x="4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45" name="Rectangle 66"/>
            <p:cNvSpPr>
              <a:spLocks/>
            </p:cNvSpPr>
            <p:nvPr/>
          </p:nvSpPr>
          <p:spPr bwMode="auto">
            <a:xfrm>
              <a:off x="442" y="364"/>
              <a:ext cx="56" cy="56"/>
            </a:xfrm>
            <a:prstGeom prst="rect">
              <a:avLst/>
            </a:prstGeom>
            <a:noFill/>
            <a:ln w="12700">
              <a:noFill/>
              <a:miter lim="800000"/>
              <a:headEnd/>
              <a:tailEnd/>
            </a:ln>
          </p:spPr>
          <p:txBody>
            <a:bodyPr lIns="0" tIns="0" rIns="0" bIns="0"/>
            <a:lstStyle/>
            <a:p>
              <a:endParaRPr lang="en-US"/>
            </a:p>
          </p:txBody>
        </p:sp>
        <p:sp>
          <p:nvSpPr>
            <p:cNvPr id="11346" name="Rectangle 67"/>
            <p:cNvSpPr>
              <a:spLocks/>
            </p:cNvSpPr>
            <p:nvPr/>
          </p:nvSpPr>
          <p:spPr bwMode="auto">
            <a:xfrm>
              <a:off x="5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47" name="Rectangle 68"/>
            <p:cNvSpPr>
              <a:spLocks/>
            </p:cNvSpPr>
            <p:nvPr/>
          </p:nvSpPr>
          <p:spPr bwMode="auto">
            <a:xfrm>
              <a:off x="514" y="148"/>
              <a:ext cx="56" cy="56"/>
            </a:xfrm>
            <a:prstGeom prst="rect">
              <a:avLst/>
            </a:prstGeom>
            <a:noFill/>
            <a:ln w="12700">
              <a:noFill/>
              <a:miter lim="800000"/>
              <a:headEnd/>
              <a:tailEnd/>
            </a:ln>
          </p:spPr>
          <p:txBody>
            <a:bodyPr lIns="0" tIns="0" rIns="0" bIns="0"/>
            <a:lstStyle/>
            <a:p>
              <a:endParaRPr lang="en-US"/>
            </a:p>
          </p:txBody>
        </p:sp>
        <p:sp>
          <p:nvSpPr>
            <p:cNvPr id="11348" name="Rectangle 69"/>
            <p:cNvSpPr>
              <a:spLocks/>
            </p:cNvSpPr>
            <p:nvPr/>
          </p:nvSpPr>
          <p:spPr bwMode="auto">
            <a:xfrm>
              <a:off x="5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49" name="Rectangle 70"/>
            <p:cNvSpPr>
              <a:spLocks/>
            </p:cNvSpPr>
            <p:nvPr/>
          </p:nvSpPr>
          <p:spPr bwMode="auto">
            <a:xfrm>
              <a:off x="514" y="220"/>
              <a:ext cx="56" cy="56"/>
            </a:xfrm>
            <a:prstGeom prst="rect">
              <a:avLst/>
            </a:prstGeom>
            <a:noFill/>
            <a:ln w="12700">
              <a:noFill/>
              <a:miter lim="800000"/>
              <a:headEnd/>
              <a:tailEnd/>
            </a:ln>
          </p:spPr>
          <p:txBody>
            <a:bodyPr lIns="0" tIns="0" rIns="0" bIns="0"/>
            <a:lstStyle/>
            <a:p>
              <a:endParaRPr lang="en-US"/>
            </a:p>
          </p:txBody>
        </p:sp>
        <p:sp>
          <p:nvSpPr>
            <p:cNvPr id="11350" name="Rectangle 71"/>
            <p:cNvSpPr>
              <a:spLocks/>
            </p:cNvSpPr>
            <p:nvPr/>
          </p:nvSpPr>
          <p:spPr bwMode="auto">
            <a:xfrm>
              <a:off x="5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51" name="Rectangle 72"/>
            <p:cNvSpPr>
              <a:spLocks/>
            </p:cNvSpPr>
            <p:nvPr/>
          </p:nvSpPr>
          <p:spPr bwMode="auto">
            <a:xfrm>
              <a:off x="514" y="292"/>
              <a:ext cx="56" cy="56"/>
            </a:xfrm>
            <a:prstGeom prst="rect">
              <a:avLst/>
            </a:prstGeom>
            <a:noFill/>
            <a:ln w="12700">
              <a:noFill/>
              <a:miter lim="800000"/>
              <a:headEnd/>
              <a:tailEnd/>
            </a:ln>
          </p:spPr>
          <p:txBody>
            <a:bodyPr lIns="0" tIns="0" rIns="0" bIns="0"/>
            <a:lstStyle/>
            <a:p>
              <a:endParaRPr lang="en-US"/>
            </a:p>
          </p:txBody>
        </p:sp>
        <p:sp>
          <p:nvSpPr>
            <p:cNvPr id="11352" name="Rectangle 73"/>
            <p:cNvSpPr>
              <a:spLocks/>
            </p:cNvSpPr>
            <p:nvPr/>
          </p:nvSpPr>
          <p:spPr bwMode="auto">
            <a:xfrm>
              <a:off x="5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53" name="Rectangle 74"/>
            <p:cNvSpPr>
              <a:spLocks/>
            </p:cNvSpPr>
            <p:nvPr/>
          </p:nvSpPr>
          <p:spPr bwMode="auto">
            <a:xfrm>
              <a:off x="514" y="364"/>
              <a:ext cx="56" cy="56"/>
            </a:xfrm>
            <a:prstGeom prst="rect">
              <a:avLst/>
            </a:prstGeom>
            <a:noFill/>
            <a:ln w="12700">
              <a:noFill/>
              <a:miter lim="800000"/>
              <a:headEnd/>
              <a:tailEnd/>
            </a:ln>
          </p:spPr>
          <p:txBody>
            <a:bodyPr lIns="0" tIns="0" rIns="0" bIns="0"/>
            <a:lstStyle/>
            <a:p>
              <a:endParaRPr lang="en-US"/>
            </a:p>
          </p:txBody>
        </p:sp>
        <p:sp>
          <p:nvSpPr>
            <p:cNvPr id="11354" name="Rectangle 75"/>
            <p:cNvSpPr>
              <a:spLocks/>
            </p:cNvSpPr>
            <p:nvPr/>
          </p:nvSpPr>
          <p:spPr bwMode="auto">
            <a:xfrm>
              <a:off x="4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9" name="Group 76"/>
            <p:cNvGrpSpPr>
              <a:grpSpLocks/>
            </p:cNvGrpSpPr>
            <p:nvPr/>
          </p:nvGrpSpPr>
          <p:grpSpPr bwMode="auto">
            <a:xfrm>
              <a:off x="444" y="545"/>
              <a:ext cx="128" cy="152"/>
              <a:chOff x="0" y="0"/>
              <a:chExt cx="128" cy="152"/>
            </a:xfrm>
          </p:grpSpPr>
          <p:grpSp>
            <p:nvGrpSpPr>
              <p:cNvPr id="10" name="Group 77"/>
              <p:cNvGrpSpPr>
                <a:grpSpLocks/>
              </p:cNvGrpSpPr>
              <p:nvPr/>
            </p:nvGrpSpPr>
            <p:grpSpPr bwMode="auto">
              <a:xfrm rot="5400000">
                <a:off x="-12" y="12"/>
                <a:ext cx="152" cy="128"/>
                <a:chOff x="0" y="0"/>
                <a:chExt cx="152" cy="128"/>
              </a:xfrm>
            </p:grpSpPr>
            <p:sp>
              <p:nvSpPr>
                <p:cNvPr id="12056" name="Rectangle 78"/>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57" name="Rectangle 79"/>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55" name="Rectangle 80"/>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 name="Group 81"/>
            <p:cNvGrpSpPr>
              <a:grpSpLocks/>
            </p:cNvGrpSpPr>
            <p:nvPr/>
          </p:nvGrpSpPr>
          <p:grpSpPr bwMode="auto">
            <a:xfrm>
              <a:off x="640" y="0"/>
              <a:ext cx="616" cy="752"/>
              <a:chOff x="0" y="0"/>
              <a:chExt cx="616" cy="752"/>
            </a:xfrm>
          </p:grpSpPr>
          <p:sp>
            <p:nvSpPr>
              <p:cNvPr id="12052" name="Rectangle 82"/>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2053" name="Rectangle 83"/>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2" name="Group 84"/>
            <p:cNvGrpSpPr>
              <a:grpSpLocks/>
            </p:cNvGrpSpPr>
            <p:nvPr/>
          </p:nvGrpSpPr>
          <p:grpSpPr bwMode="auto">
            <a:xfrm>
              <a:off x="660" y="124"/>
              <a:ext cx="176" cy="600"/>
              <a:chOff x="0" y="0"/>
              <a:chExt cx="176" cy="600"/>
            </a:xfrm>
          </p:grpSpPr>
          <p:sp>
            <p:nvSpPr>
              <p:cNvPr id="12050" name="Rectangle 8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51" name="Rectangle 8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358" name="Rectangle 87"/>
            <p:cNvSpPr>
              <a:spLocks/>
            </p:cNvSpPr>
            <p:nvPr/>
          </p:nvSpPr>
          <p:spPr bwMode="auto">
            <a:xfrm>
              <a:off x="6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59" name="Rectangle 88"/>
            <p:cNvSpPr>
              <a:spLocks/>
            </p:cNvSpPr>
            <p:nvPr/>
          </p:nvSpPr>
          <p:spPr bwMode="auto">
            <a:xfrm>
              <a:off x="682" y="148"/>
              <a:ext cx="56" cy="56"/>
            </a:xfrm>
            <a:prstGeom prst="rect">
              <a:avLst/>
            </a:prstGeom>
            <a:noFill/>
            <a:ln w="12700">
              <a:noFill/>
              <a:miter lim="800000"/>
              <a:headEnd/>
              <a:tailEnd/>
            </a:ln>
          </p:spPr>
          <p:txBody>
            <a:bodyPr lIns="0" tIns="0" rIns="0" bIns="0"/>
            <a:lstStyle/>
            <a:p>
              <a:endParaRPr lang="en-US"/>
            </a:p>
          </p:txBody>
        </p:sp>
        <p:sp>
          <p:nvSpPr>
            <p:cNvPr id="11360" name="Rectangle 89"/>
            <p:cNvSpPr>
              <a:spLocks/>
            </p:cNvSpPr>
            <p:nvPr/>
          </p:nvSpPr>
          <p:spPr bwMode="auto">
            <a:xfrm>
              <a:off x="6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61" name="Rectangle 90"/>
            <p:cNvSpPr>
              <a:spLocks/>
            </p:cNvSpPr>
            <p:nvPr/>
          </p:nvSpPr>
          <p:spPr bwMode="auto">
            <a:xfrm>
              <a:off x="682" y="220"/>
              <a:ext cx="56" cy="56"/>
            </a:xfrm>
            <a:prstGeom prst="rect">
              <a:avLst/>
            </a:prstGeom>
            <a:noFill/>
            <a:ln w="12700">
              <a:noFill/>
              <a:miter lim="800000"/>
              <a:headEnd/>
              <a:tailEnd/>
            </a:ln>
          </p:spPr>
          <p:txBody>
            <a:bodyPr lIns="0" tIns="0" rIns="0" bIns="0"/>
            <a:lstStyle/>
            <a:p>
              <a:endParaRPr lang="en-US"/>
            </a:p>
          </p:txBody>
        </p:sp>
        <p:sp>
          <p:nvSpPr>
            <p:cNvPr id="11362" name="Rectangle 91"/>
            <p:cNvSpPr>
              <a:spLocks/>
            </p:cNvSpPr>
            <p:nvPr/>
          </p:nvSpPr>
          <p:spPr bwMode="auto">
            <a:xfrm>
              <a:off x="6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63" name="Rectangle 92"/>
            <p:cNvSpPr>
              <a:spLocks/>
            </p:cNvSpPr>
            <p:nvPr/>
          </p:nvSpPr>
          <p:spPr bwMode="auto">
            <a:xfrm>
              <a:off x="682" y="292"/>
              <a:ext cx="56" cy="56"/>
            </a:xfrm>
            <a:prstGeom prst="rect">
              <a:avLst/>
            </a:prstGeom>
            <a:noFill/>
            <a:ln w="12700">
              <a:noFill/>
              <a:miter lim="800000"/>
              <a:headEnd/>
              <a:tailEnd/>
            </a:ln>
          </p:spPr>
          <p:txBody>
            <a:bodyPr lIns="0" tIns="0" rIns="0" bIns="0"/>
            <a:lstStyle/>
            <a:p>
              <a:endParaRPr lang="en-US"/>
            </a:p>
          </p:txBody>
        </p:sp>
        <p:sp>
          <p:nvSpPr>
            <p:cNvPr id="11364" name="Rectangle 93"/>
            <p:cNvSpPr>
              <a:spLocks/>
            </p:cNvSpPr>
            <p:nvPr/>
          </p:nvSpPr>
          <p:spPr bwMode="auto">
            <a:xfrm>
              <a:off x="6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65" name="Rectangle 94"/>
            <p:cNvSpPr>
              <a:spLocks/>
            </p:cNvSpPr>
            <p:nvPr/>
          </p:nvSpPr>
          <p:spPr bwMode="auto">
            <a:xfrm>
              <a:off x="682" y="364"/>
              <a:ext cx="56" cy="56"/>
            </a:xfrm>
            <a:prstGeom prst="rect">
              <a:avLst/>
            </a:prstGeom>
            <a:noFill/>
            <a:ln w="12700">
              <a:noFill/>
              <a:miter lim="800000"/>
              <a:headEnd/>
              <a:tailEnd/>
            </a:ln>
          </p:spPr>
          <p:txBody>
            <a:bodyPr lIns="0" tIns="0" rIns="0" bIns="0"/>
            <a:lstStyle/>
            <a:p>
              <a:endParaRPr lang="en-US"/>
            </a:p>
          </p:txBody>
        </p:sp>
        <p:sp>
          <p:nvSpPr>
            <p:cNvPr id="11366" name="Rectangle 95"/>
            <p:cNvSpPr>
              <a:spLocks/>
            </p:cNvSpPr>
            <p:nvPr/>
          </p:nvSpPr>
          <p:spPr bwMode="auto">
            <a:xfrm>
              <a:off x="7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67" name="Rectangle 96"/>
            <p:cNvSpPr>
              <a:spLocks/>
            </p:cNvSpPr>
            <p:nvPr/>
          </p:nvSpPr>
          <p:spPr bwMode="auto">
            <a:xfrm>
              <a:off x="754" y="148"/>
              <a:ext cx="56" cy="56"/>
            </a:xfrm>
            <a:prstGeom prst="rect">
              <a:avLst/>
            </a:prstGeom>
            <a:noFill/>
            <a:ln w="12700">
              <a:noFill/>
              <a:miter lim="800000"/>
              <a:headEnd/>
              <a:tailEnd/>
            </a:ln>
          </p:spPr>
          <p:txBody>
            <a:bodyPr lIns="0" tIns="0" rIns="0" bIns="0"/>
            <a:lstStyle/>
            <a:p>
              <a:endParaRPr lang="en-US"/>
            </a:p>
          </p:txBody>
        </p:sp>
        <p:sp>
          <p:nvSpPr>
            <p:cNvPr id="11368" name="Rectangle 97"/>
            <p:cNvSpPr>
              <a:spLocks/>
            </p:cNvSpPr>
            <p:nvPr/>
          </p:nvSpPr>
          <p:spPr bwMode="auto">
            <a:xfrm>
              <a:off x="7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69" name="Rectangle 98"/>
            <p:cNvSpPr>
              <a:spLocks/>
            </p:cNvSpPr>
            <p:nvPr/>
          </p:nvSpPr>
          <p:spPr bwMode="auto">
            <a:xfrm>
              <a:off x="754" y="220"/>
              <a:ext cx="56" cy="56"/>
            </a:xfrm>
            <a:prstGeom prst="rect">
              <a:avLst/>
            </a:prstGeom>
            <a:noFill/>
            <a:ln w="12700">
              <a:noFill/>
              <a:miter lim="800000"/>
              <a:headEnd/>
              <a:tailEnd/>
            </a:ln>
          </p:spPr>
          <p:txBody>
            <a:bodyPr lIns="0" tIns="0" rIns="0" bIns="0"/>
            <a:lstStyle/>
            <a:p>
              <a:endParaRPr lang="en-US"/>
            </a:p>
          </p:txBody>
        </p:sp>
        <p:sp>
          <p:nvSpPr>
            <p:cNvPr id="11370" name="Rectangle 99"/>
            <p:cNvSpPr>
              <a:spLocks/>
            </p:cNvSpPr>
            <p:nvPr/>
          </p:nvSpPr>
          <p:spPr bwMode="auto">
            <a:xfrm>
              <a:off x="7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71" name="Rectangle 100"/>
            <p:cNvSpPr>
              <a:spLocks/>
            </p:cNvSpPr>
            <p:nvPr/>
          </p:nvSpPr>
          <p:spPr bwMode="auto">
            <a:xfrm>
              <a:off x="754" y="292"/>
              <a:ext cx="56" cy="56"/>
            </a:xfrm>
            <a:prstGeom prst="rect">
              <a:avLst/>
            </a:prstGeom>
            <a:noFill/>
            <a:ln w="12700">
              <a:noFill/>
              <a:miter lim="800000"/>
              <a:headEnd/>
              <a:tailEnd/>
            </a:ln>
          </p:spPr>
          <p:txBody>
            <a:bodyPr lIns="0" tIns="0" rIns="0" bIns="0"/>
            <a:lstStyle/>
            <a:p>
              <a:endParaRPr lang="en-US"/>
            </a:p>
          </p:txBody>
        </p:sp>
        <p:sp>
          <p:nvSpPr>
            <p:cNvPr id="11372" name="Rectangle 101"/>
            <p:cNvSpPr>
              <a:spLocks/>
            </p:cNvSpPr>
            <p:nvPr/>
          </p:nvSpPr>
          <p:spPr bwMode="auto">
            <a:xfrm>
              <a:off x="7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73" name="Rectangle 102"/>
            <p:cNvSpPr>
              <a:spLocks/>
            </p:cNvSpPr>
            <p:nvPr/>
          </p:nvSpPr>
          <p:spPr bwMode="auto">
            <a:xfrm>
              <a:off x="754" y="364"/>
              <a:ext cx="56" cy="56"/>
            </a:xfrm>
            <a:prstGeom prst="rect">
              <a:avLst/>
            </a:prstGeom>
            <a:noFill/>
            <a:ln w="12700">
              <a:noFill/>
              <a:miter lim="800000"/>
              <a:headEnd/>
              <a:tailEnd/>
            </a:ln>
          </p:spPr>
          <p:txBody>
            <a:bodyPr lIns="0" tIns="0" rIns="0" bIns="0"/>
            <a:lstStyle/>
            <a:p>
              <a:endParaRPr lang="en-US"/>
            </a:p>
          </p:txBody>
        </p:sp>
        <p:sp>
          <p:nvSpPr>
            <p:cNvPr id="11374" name="Rectangle 103"/>
            <p:cNvSpPr>
              <a:spLocks/>
            </p:cNvSpPr>
            <p:nvPr/>
          </p:nvSpPr>
          <p:spPr bwMode="auto">
            <a:xfrm>
              <a:off x="6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3" name="Group 104"/>
            <p:cNvGrpSpPr>
              <a:grpSpLocks/>
            </p:cNvGrpSpPr>
            <p:nvPr/>
          </p:nvGrpSpPr>
          <p:grpSpPr bwMode="auto">
            <a:xfrm>
              <a:off x="684" y="545"/>
              <a:ext cx="128" cy="152"/>
              <a:chOff x="0" y="0"/>
              <a:chExt cx="128" cy="152"/>
            </a:xfrm>
          </p:grpSpPr>
          <p:grpSp>
            <p:nvGrpSpPr>
              <p:cNvPr id="14" name="Group 105"/>
              <p:cNvGrpSpPr>
                <a:grpSpLocks/>
              </p:cNvGrpSpPr>
              <p:nvPr/>
            </p:nvGrpSpPr>
            <p:grpSpPr bwMode="auto">
              <a:xfrm rot="5400000">
                <a:off x="-12" y="12"/>
                <a:ext cx="152" cy="128"/>
                <a:chOff x="0" y="0"/>
                <a:chExt cx="152" cy="128"/>
              </a:xfrm>
            </p:grpSpPr>
            <p:sp>
              <p:nvSpPr>
                <p:cNvPr id="12048" name="Rectangle 10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49" name="Rectangle 10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47" name="Rectangle 10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5" name="Group 109"/>
            <p:cNvGrpSpPr>
              <a:grpSpLocks/>
            </p:cNvGrpSpPr>
            <p:nvPr/>
          </p:nvGrpSpPr>
          <p:grpSpPr bwMode="auto">
            <a:xfrm>
              <a:off x="860" y="124"/>
              <a:ext cx="176" cy="600"/>
              <a:chOff x="0" y="0"/>
              <a:chExt cx="176" cy="600"/>
            </a:xfrm>
          </p:grpSpPr>
          <p:sp>
            <p:nvSpPr>
              <p:cNvPr id="12044" name="Rectangle 11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45" name="Rectangle 11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377" name="Rectangle 112"/>
            <p:cNvSpPr>
              <a:spLocks/>
            </p:cNvSpPr>
            <p:nvPr/>
          </p:nvSpPr>
          <p:spPr bwMode="auto">
            <a:xfrm>
              <a:off x="8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78" name="Rectangle 113"/>
            <p:cNvSpPr>
              <a:spLocks/>
            </p:cNvSpPr>
            <p:nvPr/>
          </p:nvSpPr>
          <p:spPr bwMode="auto">
            <a:xfrm>
              <a:off x="882" y="148"/>
              <a:ext cx="56" cy="56"/>
            </a:xfrm>
            <a:prstGeom prst="rect">
              <a:avLst/>
            </a:prstGeom>
            <a:noFill/>
            <a:ln w="12700">
              <a:noFill/>
              <a:miter lim="800000"/>
              <a:headEnd/>
              <a:tailEnd/>
            </a:ln>
          </p:spPr>
          <p:txBody>
            <a:bodyPr lIns="0" tIns="0" rIns="0" bIns="0"/>
            <a:lstStyle/>
            <a:p>
              <a:endParaRPr lang="en-US"/>
            </a:p>
          </p:txBody>
        </p:sp>
        <p:sp>
          <p:nvSpPr>
            <p:cNvPr id="11379" name="Rectangle 114"/>
            <p:cNvSpPr>
              <a:spLocks/>
            </p:cNvSpPr>
            <p:nvPr/>
          </p:nvSpPr>
          <p:spPr bwMode="auto">
            <a:xfrm>
              <a:off x="8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80" name="Rectangle 115"/>
            <p:cNvSpPr>
              <a:spLocks/>
            </p:cNvSpPr>
            <p:nvPr/>
          </p:nvSpPr>
          <p:spPr bwMode="auto">
            <a:xfrm>
              <a:off x="882" y="220"/>
              <a:ext cx="56" cy="56"/>
            </a:xfrm>
            <a:prstGeom prst="rect">
              <a:avLst/>
            </a:prstGeom>
            <a:noFill/>
            <a:ln w="12700">
              <a:noFill/>
              <a:miter lim="800000"/>
              <a:headEnd/>
              <a:tailEnd/>
            </a:ln>
          </p:spPr>
          <p:txBody>
            <a:bodyPr lIns="0" tIns="0" rIns="0" bIns="0"/>
            <a:lstStyle/>
            <a:p>
              <a:endParaRPr lang="en-US"/>
            </a:p>
          </p:txBody>
        </p:sp>
        <p:sp>
          <p:nvSpPr>
            <p:cNvPr id="11381" name="Rectangle 116"/>
            <p:cNvSpPr>
              <a:spLocks/>
            </p:cNvSpPr>
            <p:nvPr/>
          </p:nvSpPr>
          <p:spPr bwMode="auto">
            <a:xfrm>
              <a:off x="8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82" name="Rectangle 117"/>
            <p:cNvSpPr>
              <a:spLocks/>
            </p:cNvSpPr>
            <p:nvPr/>
          </p:nvSpPr>
          <p:spPr bwMode="auto">
            <a:xfrm>
              <a:off x="882" y="292"/>
              <a:ext cx="56" cy="56"/>
            </a:xfrm>
            <a:prstGeom prst="rect">
              <a:avLst/>
            </a:prstGeom>
            <a:noFill/>
            <a:ln w="12700">
              <a:noFill/>
              <a:miter lim="800000"/>
              <a:headEnd/>
              <a:tailEnd/>
            </a:ln>
          </p:spPr>
          <p:txBody>
            <a:bodyPr lIns="0" tIns="0" rIns="0" bIns="0"/>
            <a:lstStyle/>
            <a:p>
              <a:endParaRPr lang="en-US"/>
            </a:p>
          </p:txBody>
        </p:sp>
        <p:sp>
          <p:nvSpPr>
            <p:cNvPr id="11383" name="Rectangle 118"/>
            <p:cNvSpPr>
              <a:spLocks/>
            </p:cNvSpPr>
            <p:nvPr/>
          </p:nvSpPr>
          <p:spPr bwMode="auto">
            <a:xfrm>
              <a:off x="8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84" name="Rectangle 119"/>
            <p:cNvSpPr>
              <a:spLocks/>
            </p:cNvSpPr>
            <p:nvPr/>
          </p:nvSpPr>
          <p:spPr bwMode="auto">
            <a:xfrm>
              <a:off x="882" y="364"/>
              <a:ext cx="56" cy="56"/>
            </a:xfrm>
            <a:prstGeom prst="rect">
              <a:avLst/>
            </a:prstGeom>
            <a:noFill/>
            <a:ln w="12700">
              <a:noFill/>
              <a:miter lim="800000"/>
              <a:headEnd/>
              <a:tailEnd/>
            </a:ln>
          </p:spPr>
          <p:txBody>
            <a:bodyPr lIns="0" tIns="0" rIns="0" bIns="0"/>
            <a:lstStyle/>
            <a:p>
              <a:endParaRPr lang="en-US"/>
            </a:p>
          </p:txBody>
        </p:sp>
        <p:sp>
          <p:nvSpPr>
            <p:cNvPr id="11385" name="Rectangle 120"/>
            <p:cNvSpPr>
              <a:spLocks/>
            </p:cNvSpPr>
            <p:nvPr/>
          </p:nvSpPr>
          <p:spPr bwMode="auto">
            <a:xfrm>
              <a:off x="9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86" name="Rectangle 121"/>
            <p:cNvSpPr>
              <a:spLocks/>
            </p:cNvSpPr>
            <p:nvPr/>
          </p:nvSpPr>
          <p:spPr bwMode="auto">
            <a:xfrm>
              <a:off x="954" y="148"/>
              <a:ext cx="56" cy="56"/>
            </a:xfrm>
            <a:prstGeom prst="rect">
              <a:avLst/>
            </a:prstGeom>
            <a:noFill/>
            <a:ln w="12700">
              <a:noFill/>
              <a:miter lim="800000"/>
              <a:headEnd/>
              <a:tailEnd/>
            </a:ln>
          </p:spPr>
          <p:txBody>
            <a:bodyPr lIns="0" tIns="0" rIns="0" bIns="0"/>
            <a:lstStyle/>
            <a:p>
              <a:endParaRPr lang="en-US"/>
            </a:p>
          </p:txBody>
        </p:sp>
        <p:sp>
          <p:nvSpPr>
            <p:cNvPr id="11387" name="Rectangle 122"/>
            <p:cNvSpPr>
              <a:spLocks/>
            </p:cNvSpPr>
            <p:nvPr/>
          </p:nvSpPr>
          <p:spPr bwMode="auto">
            <a:xfrm>
              <a:off x="9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88" name="Rectangle 123"/>
            <p:cNvSpPr>
              <a:spLocks/>
            </p:cNvSpPr>
            <p:nvPr/>
          </p:nvSpPr>
          <p:spPr bwMode="auto">
            <a:xfrm>
              <a:off x="954" y="220"/>
              <a:ext cx="56" cy="56"/>
            </a:xfrm>
            <a:prstGeom prst="rect">
              <a:avLst/>
            </a:prstGeom>
            <a:noFill/>
            <a:ln w="12700">
              <a:noFill/>
              <a:miter lim="800000"/>
              <a:headEnd/>
              <a:tailEnd/>
            </a:ln>
          </p:spPr>
          <p:txBody>
            <a:bodyPr lIns="0" tIns="0" rIns="0" bIns="0"/>
            <a:lstStyle/>
            <a:p>
              <a:endParaRPr lang="en-US"/>
            </a:p>
          </p:txBody>
        </p:sp>
        <p:sp>
          <p:nvSpPr>
            <p:cNvPr id="11389" name="Rectangle 124"/>
            <p:cNvSpPr>
              <a:spLocks/>
            </p:cNvSpPr>
            <p:nvPr/>
          </p:nvSpPr>
          <p:spPr bwMode="auto">
            <a:xfrm>
              <a:off x="9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90" name="Rectangle 125"/>
            <p:cNvSpPr>
              <a:spLocks/>
            </p:cNvSpPr>
            <p:nvPr/>
          </p:nvSpPr>
          <p:spPr bwMode="auto">
            <a:xfrm>
              <a:off x="954" y="292"/>
              <a:ext cx="56" cy="56"/>
            </a:xfrm>
            <a:prstGeom prst="rect">
              <a:avLst/>
            </a:prstGeom>
            <a:noFill/>
            <a:ln w="12700">
              <a:noFill/>
              <a:miter lim="800000"/>
              <a:headEnd/>
              <a:tailEnd/>
            </a:ln>
          </p:spPr>
          <p:txBody>
            <a:bodyPr lIns="0" tIns="0" rIns="0" bIns="0"/>
            <a:lstStyle/>
            <a:p>
              <a:endParaRPr lang="en-US"/>
            </a:p>
          </p:txBody>
        </p:sp>
        <p:sp>
          <p:nvSpPr>
            <p:cNvPr id="11391" name="Rectangle 126"/>
            <p:cNvSpPr>
              <a:spLocks/>
            </p:cNvSpPr>
            <p:nvPr/>
          </p:nvSpPr>
          <p:spPr bwMode="auto">
            <a:xfrm>
              <a:off x="9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92" name="Rectangle 127"/>
            <p:cNvSpPr>
              <a:spLocks/>
            </p:cNvSpPr>
            <p:nvPr/>
          </p:nvSpPr>
          <p:spPr bwMode="auto">
            <a:xfrm>
              <a:off x="954" y="364"/>
              <a:ext cx="56" cy="56"/>
            </a:xfrm>
            <a:prstGeom prst="rect">
              <a:avLst/>
            </a:prstGeom>
            <a:noFill/>
            <a:ln w="12700">
              <a:noFill/>
              <a:miter lim="800000"/>
              <a:headEnd/>
              <a:tailEnd/>
            </a:ln>
          </p:spPr>
          <p:txBody>
            <a:bodyPr lIns="0" tIns="0" rIns="0" bIns="0"/>
            <a:lstStyle/>
            <a:p>
              <a:endParaRPr lang="en-US"/>
            </a:p>
          </p:txBody>
        </p:sp>
        <p:sp>
          <p:nvSpPr>
            <p:cNvPr id="11393" name="Rectangle 128"/>
            <p:cNvSpPr>
              <a:spLocks/>
            </p:cNvSpPr>
            <p:nvPr/>
          </p:nvSpPr>
          <p:spPr bwMode="auto">
            <a:xfrm>
              <a:off x="8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6" name="Group 129"/>
            <p:cNvGrpSpPr>
              <a:grpSpLocks/>
            </p:cNvGrpSpPr>
            <p:nvPr/>
          </p:nvGrpSpPr>
          <p:grpSpPr bwMode="auto">
            <a:xfrm>
              <a:off x="884" y="545"/>
              <a:ext cx="128" cy="152"/>
              <a:chOff x="0" y="0"/>
              <a:chExt cx="128" cy="152"/>
            </a:xfrm>
          </p:grpSpPr>
          <p:grpSp>
            <p:nvGrpSpPr>
              <p:cNvPr id="17" name="Group 130"/>
              <p:cNvGrpSpPr>
                <a:grpSpLocks/>
              </p:cNvGrpSpPr>
              <p:nvPr/>
            </p:nvGrpSpPr>
            <p:grpSpPr bwMode="auto">
              <a:xfrm rot="5400000">
                <a:off x="-12" y="12"/>
                <a:ext cx="152" cy="128"/>
                <a:chOff x="0" y="0"/>
                <a:chExt cx="152" cy="128"/>
              </a:xfrm>
            </p:grpSpPr>
            <p:sp>
              <p:nvSpPr>
                <p:cNvPr id="12042" name="Rectangle 13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43" name="Rectangle 13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41" name="Rectangle 13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8" name="Group 134"/>
            <p:cNvGrpSpPr>
              <a:grpSpLocks/>
            </p:cNvGrpSpPr>
            <p:nvPr/>
          </p:nvGrpSpPr>
          <p:grpSpPr bwMode="auto">
            <a:xfrm>
              <a:off x="1060" y="124"/>
              <a:ext cx="176" cy="600"/>
              <a:chOff x="0" y="0"/>
              <a:chExt cx="176" cy="600"/>
            </a:xfrm>
          </p:grpSpPr>
          <p:sp>
            <p:nvSpPr>
              <p:cNvPr id="12038" name="Rectangle 13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39" name="Rectangle 13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396" name="Rectangle 137"/>
            <p:cNvSpPr>
              <a:spLocks/>
            </p:cNvSpPr>
            <p:nvPr/>
          </p:nvSpPr>
          <p:spPr bwMode="auto">
            <a:xfrm>
              <a:off x="10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97" name="Rectangle 138"/>
            <p:cNvSpPr>
              <a:spLocks/>
            </p:cNvSpPr>
            <p:nvPr/>
          </p:nvSpPr>
          <p:spPr bwMode="auto">
            <a:xfrm>
              <a:off x="1082" y="148"/>
              <a:ext cx="56" cy="56"/>
            </a:xfrm>
            <a:prstGeom prst="rect">
              <a:avLst/>
            </a:prstGeom>
            <a:noFill/>
            <a:ln w="12700">
              <a:noFill/>
              <a:miter lim="800000"/>
              <a:headEnd/>
              <a:tailEnd/>
            </a:ln>
          </p:spPr>
          <p:txBody>
            <a:bodyPr lIns="0" tIns="0" rIns="0" bIns="0"/>
            <a:lstStyle/>
            <a:p>
              <a:endParaRPr lang="en-US"/>
            </a:p>
          </p:txBody>
        </p:sp>
        <p:sp>
          <p:nvSpPr>
            <p:cNvPr id="11398" name="Rectangle 139"/>
            <p:cNvSpPr>
              <a:spLocks/>
            </p:cNvSpPr>
            <p:nvPr/>
          </p:nvSpPr>
          <p:spPr bwMode="auto">
            <a:xfrm>
              <a:off x="10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399" name="Rectangle 140"/>
            <p:cNvSpPr>
              <a:spLocks/>
            </p:cNvSpPr>
            <p:nvPr/>
          </p:nvSpPr>
          <p:spPr bwMode="auto">
            <a:xfrm>
              <a:off x="1082" y="220"/>
              <a:ext cx="56" cy="56"/>
            </a:xfrm>
            <a:prstGeom prst="rect">
              <a:avLst/>
            </a:prstGeom>
            <a:noFill/>
            <a:ln w="12700">
              <a:noFill/>
              <a:miter lim="800000"/>
              <a:headEnd/>
              <a:tailEnd/>
            </a:ln>
          </p:spPr>
          <p:txBody>
            <a:bodyPr lIns="0" tIns="0" rIns="0" bIns="0"/>
            <a:lstStyle/>
            <a:p>
              <a:endParaRPr lang="en-US"/>
            </a:p>
          </p:txBody>
        </p:sp>
        <p:sp>
          <p:nvSpPr>
            <p:cNvPr id="11400" name="Rectangle 141"/>
            <p:cNvSpPr>
              <a:spLocks/>
            </p:cNvSpPr>
            <p:nvPr/>
          </p:nvSpPr>
          <p:spPr bwMode="auto">
            <a:xfrm>
              <a:off x="10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01" name="Rectangle 142"/>
            <p:cNvSpPr>
              <a:spLocks/>
            </p:cNvSpPr>
            <p:nvPr/>
          </p:nvSpPr>
          <p:spPr bwMode="auto">
            <a:xfrm>
              <a:off x="1082" y="292"/>
              <a:ext cx="56" cy="56"/>
            </a:xfrm>
            <a:prstGeom prst="rect">
              <a:avLst/>
            </a:prstGeom>
            <a:noFill/>
            <a:ln w="12700">
              <a:noFill/>
              <a:miter lim="800000"/>
              <a:headEnd/>
              <a:tailEnd/>
            </a:ln>
          </p:spPr>
          <p:txBody>
            <a:bodyPr lIns="0" tIns="0" rIns="0" bIns="0"/>
            <a:lstStyle/>
            <a:p>
              <a:endParaRPr lang="en-US"/>
            </a:p>
          </p:txBody>
        </p:sp>
        <p:sp>
          <p:nvSpPr>
            <p:cNvPr id="11402" name="Rectangle 143"/>
            <p:cNvSpPr>
              <a:spLocks/>
            </p:cNvSpPr>
            <p:nvPr/>
          </p:nvSpPr>
          <p:spPr bwMode="auto">
            <a:xfrm>
              <a:off x="10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03" name="Rectangle 144"/>
            <p:cNvSpPr>
              <a:spLocks/>
            </p:cNvSpPr>
            <p:nvPr/>
          </p:nvSpPr>
          <p:spPr bwMode="auto">
            <a:xfrm>
              <a:off x="1082" y="364"/>
              <a:ext cx="56" cy="56"/>
            </a:xfrm>
            <a:prstGeom prst="rect">
              <a:avLst/>
            </a:prstGeom>
            <a:noFill/>
            <a:ln w="12700">
              <a:noFill/>
              <a:miter lim="800000"/>
              <a:headEnd/>
              <a:tailEnd/>
            </a:ln>
          </p:spPr>
          <p:txBody>
            <a:bodyPr lIns="0" tIns="0" rIns="0" bIns="0"/>
            <a:lstStyle/>
            <a:p>
              <a:endParaRPr lang="en-US"/>
            </a:p>
          </p:txBody>
        </p:sp>
        <p:sp>
          <p:nvSpPr>
            <p:cNvPr id="11404" name="Rectangle 145"/>
            <p:cNvSpPr>
              <a:spLocks/>
            </p:cNvSpPr>
            <p:nvPr/>
          </p:nvSpPr>
          <p:spPr bwMode="auto">
            <a:xfrm>
              <a:off x="11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05" name="Rectangle 146"/>
            <p:cNvSpPr>
              <a:spLocks/>
            </p:cNvSpPr>
            <p:nvPr/>
          </p:nvSpPr>
          <p:spPr bwMode="auto">
            <a:xfrm>
              <a:off x="1154" y="148"/>
              <a:ext cx="56" cy="56"/>
            </a:xfrm>
            <a:prstGeom prst="rect">
              <a:avLst/>
            </a:prstGeom>
            <a:noFill/>
            <a:ln w="12700">
              <a:noFill/>
              <a:miter lim="800000"/>
              <a:headEnd/>
              <a:tailEnd/>
            </a:ln>
          </p:spPr>
          <p:txBody>
            <a:bodyPr lIns="0" tIns="0" rIns="0" bIns="0"/>
            <a:lstStyle/>
            <a:p>
              <a:endParaRPr lang="en-US"/>
            </a:p>
          </p:txBody>
        </p:sp>
        <p:sp>
          <p:nvSpPr>
            <p:cNvPr id="11406" name="Rectangle 147"/>
            <p:cNvSpPr>
              <a:spLocks/>
            </p:cNvSpPr>
            <p:nvPr/>
          </p:nvSpPr>
          <p:spPr bwMode="auto">
            <a:xfrm>
              <a:off x="11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07" name="Rectangle 148"/>
            <p:cNvSpPr>
              <a:spLocks/>
            </p:cNvSpPr>
            <p:nvPr/>
          </p:nvSpPr>
          <p:spPr bwMode="auto">
            <a:xfrm>
              <a:off x="1154" y="220"/>
              <a:ext cx="56" cy="56"/>
            </a:xfrm>
            <a:prstGeom prst="rect">
              <a:avLst/>
            </a:prstGeom>
            <a:noFill/>
            <a:ln w="12700">
              <a:noFill/>
              <a:miter lim="800000"/>
              <a:headEnd/>
              <a:tailEnd/>
            </a:ln>
          </p:spPr>
          <p:txBody>
            <a:bodyPr lIns="0" tIns="0" rIns="0" bIns="0"/>
            <a:lstStyle/>
            <a:p>
              <a:endParaRPr lang="en-US"/>
            </a:p>
          </p:txBody>
        </p:sp>
        <p:sp>
          <p:nvSpPr>
            <p:cNvPr id="11408" name="Rectangle 149"/>
            <p:cNvSpPr>
              <a:spLocks/>
            </p:cNvSpPr>
            <p:nvPr/>
          </p:nvSpPr>
          <p:spPr bwMode="auto">
            <a:xfrm>
              <a:off x="11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09" name="Rectangle 150"/>
            <p:cNvSpPr>
              <a:spLocks/>
            </p:cNvSpPr>
            <p:nvPr/>
          </p:nvSpPr>
          <p:spPr bwMode="auto">
            <a:xfrm>
              <a:off x="1154" y="292"/>
              <a:ext cx="56" cy="56"/>
            </a:xfrm>
            <a:prstGeom prst="rect">
              <a:avLst/>
            </a:prstGeom>
            <a:noFill/>
            <a:ln w="12700">
              <a:noFill/>
              <a:miter lim="800000"/>
              <a:headEnd/>
              <a:tailEnd/>
            </a:ln>
          </p:spPr>
          <p:txBody>
            <a:bodyPr lIns="0" tIns="0" rIns="0" bIns="0"/>
            <a:lstStyle/>
            <a:p>
              <a:endParaRPr lang="en-US"/>
            </a:p>
          </p:txBody>
        </p:sp>
        <p:sp>
          <p:nvSpPr>
            <p:cNvPr id="11410" name="Rectangle 151"/>
            <p:cNvSpPr>
              <a:spLocks/>
            </p:cNvSpPr>
            <p:nvPr/>
          </p:nvSpPr>
          <p:spPr bwMode="auto">
            <a:xfrm>
              <a:off x="11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11" name="Rectangle 152"/>
            <p:cNvSpPr>
              <a:spLocks/>
            </p:cNvSpPr>
            <p:nvPr/>
          </p:nvSpPr>
          <p:spPr bwMode="auto">
            <a:xfrm>
              <a:off x="1154" y="364"/>
              <a:ext cx="56" cy="56"/>
            </a:xfrm>
            <a:prstGeom prst="rect">
              <a:avLst/>
            </a:prstGeom>
            <a:noFill/>
            <a:ln w="12700">
              <a:noFill/>
              <a:miter lim="800000"/>
              <a:headEnd/>
              <a:tailEnd/>
            </a:ln>
          </p:spPr>
          <p:txBody>
            <a:bodyPr lIns="0" tIns="0" rIns="0" bIns="0"/>
            <a:lstStyle/>
            <a:p>
              <a:endParaRPr lang="en-US"/>
            </a:p>
          </p:txBody>
        </p:sp>
        <p:sp>
          <p:nvSpPr>
            <p:cNvPr id="11412" name="Rectangle 153"/>
            <p:cNvSpPr>
              <a:spLocks/>
            </p:cNvSpPr>
            <p:nvPr/>
          </p:nvSpPr>
          <p:spPr bwMode="auto">
            <a:xfrm>
              <a:off x="10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9" name="Group 154"/>
            <p:cNvGrpSpPr>
              <a:grpSpLocks/>
            </p:cNvGrpSpPr>
            <p:nvPr/>
          </p:nvGrpSpPr>
          <p:grpSpPr bwMode="auto">
            <a:xfrm>
              <a:off x="1084" y="545"/>
              <a:ext cx="128" cy="152"/>
              <a:chOff x="0" y="0"/>
              <a:chExt cx="128" cy="152"/>
            </a:xfrm>
          </p:grpSpPr>
          <p:grpSp>
            <p:nvGrpSpPr>
              <p:cNvPr id="20" name="Group 155"/>
              <p:cNvGrpSpPr>
                <a:grpSpLocks/>
              </p:cNvGrpSpPr>
              <p:nvPr/>
            </p:nvGrpSpPr>
            <p:grpSpPr bwMode="auto">
              <a:xfrm rot="5400000">
                <a:off x="-12" y="12"/>
                <a:ext cx="152" cy="128"/>
                <a:chOff x="0" y="0"/>
                <a:chExt cx="152" cy="128"/>
              </a:xfrm>
            </p:grpSpPr>
            <p:sp>
              <p:nvSpPr>
                <p:cNvPr id="12036" name="Rectangle 15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37" name="Rectangle 15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35" name="Rectangle 15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1" name="Group 159"/>
            <p:cNvGrpSpPr>
              <a:grpSpLocks/>
            </p:cNvGrpSpPr>
            <p:nvPr/>
          </p:nvGrpSpPr>
          <p:grpSpPr bwMode="auto">
            <a:xfrm>
              <a:off x="1280" y="0"/>
              <a:ext cx="616" cy="752"/>
              <a:chOff x="0" y="0"/>
              <a:chExt cx="616" cy="752"/>
            </a:xfrm>
          </p:grpSpPr>
          <p:sp>
            <p:nvSpPr>
              <p:cNvPr id="12032" name="Rectangle 160"/>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2033" name="Rectangle 161"/>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22" name="Group 162"/>
            <p:cNvGrpSpPr>
              <a:grpSpLocks/>
            </p:cNvGrpSpPr>
            <p:nvPr/>
          </p:nvGrpSpPr>
          <p:grpSpPr bwMode="auto">
            <a:xfrm>
              <a:off x="1300" y="124"/>
              <a:ext cx="176" cy="600"/>
              <a:chOff x="0" y="0"/>
              <a:chExt cx="176" cy="600"/>
            </a:xfrm>
          </p:grpSpPr>
          <p:sp>
            <p:nvSpPr>
              <p:cNvPr id="12030" name="Rectangle 16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31" name="Rectangle 16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416" name="Rectangle 165"/>
            <p:cNvSpPr>
              <a:spLocks/>
            </p:cNvSpPr>
            <p:nvPr/>
          </p:nvSpPr>
          <p:spPr bwMode="auto">
            <a:xfrm>
              <a:off x="13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17" name="Rectangle 166"/>
            <p:cNvSpPr>
              <a:spLocks/>
            </p:cNvSpPr>
            <p:nvPr/>
          </p:nvSpPr>
          <p:spPr bwMode="auto">
            <a:xfrm>
              <a:off x="1322" y="148"/>
              <a:ext cx="56" cy="56"/>
            </a:xfrm>
            <a:prstGeom prst="rect">
              <a:avLst/>
            </a:prstGeom>
            <a:noFill/>
            <a:ln w="12700">
              <a:noFill/>
              <a:miter lim="800000"/>
              <a:headEnd/>
              <a:tailEnd/>
            </a:ln>
          </p:spPr>
          <p:txBody>
            <a:bodyPr lIns="0" tIns="0" rIns="0" bIns="0"/>
            <a:lstStyle/>
            <a:p>
              <a:endParaRPr lang="en-US"/>
            </a:p>
          </p:txBody>
        </p:sp>
        <p:sp>
          <p:nvSpPr>
            <p:cNvPr id="11418" name="Rectangle 167"/>
            <p:cNvSpPr>
              <a:spLocks/>
            </p:cNvSpPr>
            <p:nvPr/>
          </p:nvSpPr>
          <p:spPr bwMode="auto">
            <a:xfrm>
              <a:off x="13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19" name="Rectangle 168"/>
            <p:cNvSpPr>
              <a:spLocks/>
            </p:cNvSpPr>
            <p:nvPr/>
          </p:nvSpPr>
          <p:spPr bwMode="auto">
            <a:xfrm>
              <a:off x="1322" y="220"/>
              <a:ext cx="56" cy="56"/>
            </a:xfrm>
            <a:prstGeom prst="rect">
              <a:avLst/>
            </a:prstGeom>
            <a:noFill/>
            <a:ln w="12700">
              <a:noFill/>
              <a:miter lim="800000"/>
              <a:headEnd/>
              <a:tailEnd/>
            </a:ln>
          </p:spPr>
          <p:txBody>
            <a:bodyPr lIns="0" tIns="0" rIns="0" bIns="0"/>
            <a:lstStyle/>
            <a:p>
              <a:endParaRPr lang="en-US"/>
            </a:p>
          </p:txBody>
        </p:sp>
        <p:sp>
          <p:nvSpPr>
            <p:cNvPr id="11420" name="Rectangle 169"/>
            <p:cNvSpPr>
              <a:spLocks/>
            </p:cNvSpPr>
            <p:nvPr/>
          </p:nvSpPr>
          <p:spPr bwMode="auto">
            <a:xfrm>
              <a:off x="13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21" name="Rectangle 170"/>
            <p:cNvSpPr>
              <a:spLocks/>
            </p:cNvSpPr>
            <p:nvPr/>
          </p:nvSpPr>
          <p:spPr bwMode="auto">
            <a:xfrm>
              <a:off x="1322" y="292"/>
              <a:ext cx="56" cy="56"/>
            </a:xfrm>
            <a:prstGeom prst="rect">
              <a:avLst/>
            </a:prstGeom>
            <a:noFill/>
            <a:ln w="12700">
              <a:noFill/>
              <a:miter lim="800000"/>
              <a:headEnd/>
              <a:tailEnd/>
            </a:ln>
          </p:spPr>
          <p:txBody>
            <a:bodyPr lIns="0" tIns="0" rIns="0" bIns="0"/>
            <a:lstStyle/>
            <a:p>
              <a:endParaRPr lang="en-US"/>
            </a:p>
          </p:txBody>
        </p:sp>
        <p:sp>
          <p:nvSpPr>
            <p:cNvPr id="11422" name="Rectangle 171"/>
            <p:cNvSpPr>
              <a:spLocks/>
            </p:cNvSpPr>
            <p:nvPr/>
          </p:nvSpPr>
          <p:spPr bwMode="auto">
            <a:xfrm>
              <a:off x="13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23" name="Rectangle 172"/>
            <p:cNvSpPr>
              <a:spLocks/>
            </p:cNvSpPr>
            <p:nvPr/>
          </p:nvSpPr>
          <p:spPr bwMode="auto">
            <a:xfrm>
              <a:off x="1322" y="364"/>
              <a:ext cx="56" cy="56"/>
            </a:xfrm>
            <a:prstGeom prst="rect">
              <a:avLst/>
            </a:prstGeom>
            <a:noFill/>
            <a:ln w="12700">
              <a:noFill/>
              <a:miter lim="800000"/>
              <a:headEnd/>
              <a:tailEnd/>
            </a:ln>
          </p:spPr>
          <p:txBody>
            <a:bodyPr lIns="0" tIns="0" rIns="0" bIns="0"/>
            <a:lstStyle/>
            <a:p>
              <a:endParaRPr lang="en-US"/>
            </a:p>
          </p:txBody>
        </p:sp>
        <p:sp>
          <p:nvSpPr>
            <p:cNvPr id="11424" name="Rectangle 173"/>
            <p:cNvSpPr>
              <a:spLocks/>
            </p:cNvSpPr>
            <p:nvPr/>
          </p:nvSpPr>
          <p:spPr bwMode="auto">
            <a:xfrm>
              <a:off x="13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25" name="Rectangle 174"/>
            <p:cNvSpPr>
              <a:spLocks/>
            </p:cNvSpPr>
            <p:nvPr/>
          </p:nvSpPr>
          <p:spPr bwMode="auto">
            <a:xfrm>
              <a:off x="1394" y="148"/>
              <a:ext cx="56" cy="56"/>
            </a:xfrm>
            <a:prstGeom prst="rect">
              <a:avLst/>
            </a:prstGeom>
            <a:noFill/>
            <a:ln w="12700">
              <a:noFill/>
              <a:miter lim="800000"/>
              <a:headEnd/>
              <a:tailEnd/>
            </a:ln>
          </p:spPr>
          <p:txBody>
            <a:bodyPr lIns="0" tIns="0" rIns="0" bIns="0"/>
            <a:lstStyle/>
            <a:p>
              <a:endParaRPr lang="en-US"/>
            </a:p>
          </p:txBody>
        </p:sp>
        <p:sp>
          <p:nvSpPr>
            <p:cNvPr id="11426" name="Rectangle 175"/>
            <p:cNvSpPr>
              <a:spLocks/>
            </p:cNvSpPr>
            <p:nvPr/>
          </p:nvSpPr>
          <p:spPr bwMode="auto">
            <a:xfrm>
              <a:off x="13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27" name="Rectangle 176"/>
            <p:cNvSpPr>
              <a:spLocks/>
            </p:cNvSpPr>
            <p:nvPr/>
          </p:nvSpPr>
          <p:spPr bwMode="auto">
            <a:xfrm>
              <a:off x="1394" y="220"/>
              <a:ext cx="56" cy="56"/>
            </a:xfrm>
            <a:prstGeom prst="rect">
              <a:avLst/>
            </a:prstGeom>
            <a:noFill/>
            <a:ln w="12700">
              <a:noFill/>
              <a:miter lim="800000"/>
              <a:headEnd/>
              <a:tailEnd/>
            </a:ln>
          </p:spPr>
          <p:txBody>
            <a:bodyPr lIns="0" tIns="0" rIns="0" bIns="0"/>
            <a:lstStyle/>
            <a:p>
              <a:endParaRPr lang="en-US"/>
            </a:p>
          </p:txBody>
        </p:sp>
        <p:sp>
          <p:nvSpPr>
            <p:cNvPr id="11428" name="Rectangle 177"/>
            <p:cNvSpPr>
              <a:spLocks/>
            </p:cNvSpPr>
            <p:nvPr/>
          </p:nvSpPr>
          <p:spPr bwMode="auto">
            <a:xfrm>
              <a:off x="13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29" name="Rectangle 178"/>
            <p:cNvSpPr>
              <a:spLocks/>
            </p:cNvSpPr>
            <p:nvPr/>
          </p:nvSpPr>
          <p:spPr bwMode="auto">
            <a:xfrm>
              <a:off x="1394" y="292"/>
              <a:ext cx="56" cy="56"/>
            </a:xfrm>
            <a:prstGeom prst="rect">
              <a:avLst/>
            </a:prstGeom>
            <a:noFill/>
            <a:ln w="12700">
              <a:noFill/>
              <a:miter lim="800000"/>
              <a:headEnd/>
              <a:tailEnd/>
            </a:ln>
          </p:spPr>
          <p:txBody>
            <a:bodyPr lIns="0" tIns="0" rIns="0" bIns="0"/>
            <a:lstStyle/>
            <a:p>
              <a:endParaRPr lang="en-US"/>
            </a:p>
          </p:txBody>
        </p:sp>
        <p:sp>
          <p:nvSpPr>
            <p:cNvPr id="11430" name="Rectangle 179"/>
            <p:cNvSpPr>
              <a:spLocks/>
            </p:cNvSpPr>
            <p:nvPr/>
          </p:nvSpPr>
          <p:spPr bwMode="auto">
            <a:xfrm>
              <a:off x="13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31" name="Rectangle 180"/>
            <p:cNvSpPr>
              <a:spLocks/>
            </p:cNvSpPr>
            <p:nvPr/>
          </p:nvSpPr>
          <p:spPr bwMode="auto">
            <a:xfrm>
              <a:off x="1394" y="364"/>
              <a:ext cx="56" cy="56"/>
            </a:xfrm>
            <a:prstGeom prst="rect">
              <a:avLst/>
            </a:prstGeom>
            <a:noFill/>
            <a:ln w="12700">
              <a:noFill/>
              <a:miter lim="800000"/>
              <a:headEnd/>
              <a:tailEnd/>
            </a:ln>
          </p:spPr>
          <p:txBody>
            <a:bodyPr lIns="0" tIns="0" rIns="0" bIns="0"/>
            <a:lstStyle/>
            <a:p>
              <a:endParaRPr lang="en-US"/>
            </a:p>
          </p:txBody>
        </p:sp>
        <p:sp>
          <p:nvSpPr>
            <p:cNvPr id="11432" name="Rectangle 181"/>
            <p:cNvSpPr>
              <a:spLocks/>
            </p:cNvSpPr>
            <p:nvPr/>
          </p:nvSpPr>
          <p:spPr bwMode="auto">
            <a:xfrm>
              <a:off x="13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3" name="Group 182"/>
            <p:cNvGrpSpPr>
              <a:grpSpLocks/>
            </p:cNvGrpSpPr>
            <p:nvPr/>
          </p:nvGrpSpPr>
          <p:grpSpPr bwMode="auto">
            <a:xfrm>
              <a:off x="1324" y="545"/>
              <a:ext cx="128" cy="152"/>
              <a:chOff x="0" y="0"/>
              <a:chExt cx="128" cy="152"/>
            </a:xfrm>
          </p:grpSpPr>
          <p:grpSp>
            <p:nvGrpSpPr>
              <p:cNvPr id="24" name="Group 183"/>
              <p:cNvGrpSpPr>
                <a:grpSpLocks/>
              </p:cNvGrpSpPr>
              <p:nvPr/>
            </p:nvGrpSpPr>
            <p:grpSpPr bwMode="auto">
              <a:xfrm rot="5400000">
                <a:off x="-12" y="12"/>
                <a:ext cx="152" cy="128"/>
                <a:chOff x="0" y="0"/>
                <a:chExt cx="152" cy="128"/>
              </a:xfrm>
            </p:grpSpPr>
            <p:sp>
              <p:nvSpPr>
                <p:cNvPr id="12028" name="Rectangle 18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29" name="Rectangle 18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27" name="Rectangle 18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5" name="Group 187"/>
            <p:cNvGrpSpPr>
              <a:grpSpLocks/>
            </p:cNvGrpSpPr>
            <p:nvPr/>
          </p:nvGrpSpPr>
          <p:grpSpPr bwMode="auto">
            <a:xfrm>
              <a:off x="1500" y="124"/>
              <a:ext cx="176" cy="600"/>
              <a:chOff x="0" y="0"/>
              <a:chExt cx="176" cy="600"/>
            </a:xfrm>
          </p:grpSpPr>
          <p:sp>
            <p:nvSpPr>
              <p:cNvPr id="12024" name="Rectangle 18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25" name="Rectangle 18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435" name="Rectangle 190"/>
            <p:cNvSpPr>
              <a:spLocks/>
            </p:cNvSpPr>
            <p:nvPr/>
          </p:nvSpPr>
          <p:spPr bwMode="auto">
            <a:xfrm>
              <a:off x="15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36" name="Rectangle 191"/>
            <p:cNvSpPr>
              <a:spLocks/>
            </p:cNvSpPr>
            <p:nvPr/>
          </p:nvSpPr>
          <p:spPr bwMode="auto">
            <a:xfrm>
              <a:off x="1522" y="148"/>
              <a:ext cx="56" cy="56"/>
            </a:xfrm>
            <a:prstGeom prst="rect">
              <a:avLst/>
            </a:prstGeom>
            <a:noFill/>
            <a:ln w="12700">
              <a:noFill/>
              <a:miter lim="800000"/>
              <a:headEnd/>
              <a:tailEnd/>
            </a:ln>
          </p:spPr>
          <p:txBody>
            <a:bodyPr lIns="0" tIns="0" rIns="0" bIns="0"/>
            <a:lstStyle/>
            <a:p>
              <a:endParaRPr lang="en-US"/>
            </a:p>
          </p:txBody>
        </p:sp>
        <p:sp>
          <p:nvSpPr>
            <p:cNvPr id="11437" name="Rectangle 192"/>
            <p:cNvSpPr>
              <a:spLocks/>
            </p:cNvSpPr>
            <p:nvPr/>
          </p:nvSpPr>
          <p:spPr bwMode="auto">
            <a:xfrm>
              <a:off x="15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38" name="Rectangle 193"/>
            <p:cNvSpPr>
              <a:spLocks/>
            </p:cNvSpPr>
            <p:nvPr/>
          </p:nvSpPr>
          <p:spPr bwMode="auto">
            <a:xfrm>
              <a:off x="1522" y="220"/>
              <a:ext cx="56" cy="56"/>
            </a:xfrm>
            <a:prstGeom prst="rect">
              <a:avLst/>
            </a:prstGeom>
            <a:noFill/>
            <a:ln w="12700">
              <a:noFill/>
              <a:miter lim="800000"/>
              <a:headEnd/>
              <a:tailEnd/>
            </a:ln>
          </p:spPr>
          <p:txBody>
            <a:bodyPr lIns="0" tIns="0" rIns="0" bIns="0"/>
            <a:lstStyle/>
            <a:p>
              <a:endParaRPr lang="en-US"/>
            </a:p>
          </p:txBody>
        </p:sp>
        <p:sp>
          <p:nvSpPr>
            <p:cNvPr id="11439" name="Rectangle 194"/>
            <p:cNvSpPr>
              <a:spLocks/>
            </p:cNvSpPr>
            <p:nvPr/>
          </p:nvSpPr>
          <p:spPr bwMode="auto">
            <a:xfrm>
              <a:off x="15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40" name="Rectangle 195"/>
            <p:cNvSpPr>
              <a:spLocks/>
            </p:cNvSpPr>
            <p:nvPr/>
          </p:nvSpPr>
          <p:spPr bwMode="auto">
            <a:xfrm>
              <a:off x="1522" y="292"/>
              <a:ext cx="56" cy="56"/>
            </a:xfrm>
            <a:prstGeom prst="rect">
              <a:avLst/>
            </a:prstGeom>
            <a:noFill/>
            <a:ln w="12700">
              <a:noFill/>
              <a:miter lim="800000"/>
              <a:headEnd/>
              <a:tailEnd/>
            </a:ln>
          </p:spPr>
          <p:txBody>
            <a:bodyPr lIns="0" tIns="0" rIns="0" bIns="0"/>
            <a:lstStyle/>
            <a:p>
              <a:endParaRPr lang="en-US"/>
            </a:p>
          </p:txBody>
        </p:sp>
        <p:sp>
          <p:nvSpPr>
            <p:cNvPr id="11441" name="Rectangle 196"/>
            <p:cNvSpPr>
              <a:spLocks/>
            </p:cNvSpPr>
            <p:nvPr/>
          </p:nvSpPr>
          <p:spPr bwMode="auto">
            <a:xfrm>
              <a:off x="15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42" name="Rectangle 197"/>
            <p:cNvSpPr>
              <a:spLocks/>
            </p:cNvSpPr>
            <p:nvPr/>
          </p:nvSpPr>
          <p:spPr bwMode="auto">
            <a:xfrm>
              <a:off x="1522" y="364"/>
              <a:ext cx="56" cy="56"/>
            </a:xfrm>
            <a:prstGeom prst="rect">
              <a:avLst/>
            </a:prstGeom>
            <a:noFill/>
            <a:ln w="12700">
              <a:noFill/>
              <a:miter lim="800000"/>
              <a:headEnd/>
              <a:tailEnd/>
            </a:ln>
          </p:spPr>
          <p:txBody>
            <a:bodyPr lIns="0" tIns="0" rIns="0" bIns="0"/>
            <a:lstStyle/>
            <a:p>
              <a:endParaRPr lang="en-US"/>
            </a:p>
          </p:txBody>
        </p:sp>
        <p:sp>
          <p:nvSpPr>
            <p:cNvPr id="11443" name="Rectangle 198"/>
            <p:cNvSpPr>
              <a:spLocks/>
            </p:cNvSpPr>
            <p:nvPr/>
          </p:nvSpPr>
          <p:spPr bwMode="auto">
            <a:xfrm>
              <a:off x="15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44" name="Rectangle 199"/>
            <p:cNvSpPr>
              <a:spLocks/>
            </p:cNvSpPr>
            <p:nvPr/>
          </p:nvSpPr>
          <p:spPr bwMode="auto">
            <a:xfrm>
              <a:off x="1594" y="148"/>
              <a:ext cx="56" cy="56"/>
            </a:xfrm>
            <a:prstGeom prst="rect">
              <a:avLst/>
            </a:prstGeom>
            <a:noFill/>
            <a:ln w="12700">
              <a:noFill/>
              <a:miter lim="800000"/>
              <a:headEnd/>
              <a:tailEnd/>
            </a:ln>
          </p:spPr>
          <p:txBody>
            <a:bodyPr lIns="0" tIns="0" rIns="0" bIns="0"/>
            <a:lstStyle/>
            <a:p>
              <a:endParaRPr lang="en-US"/>
            </a:p>
          </p:txBody>
        </p:sp>
        <p:sp>
          <p:nvSpPr>
            <p:cNvPr id="11445" name="Rectangle 200"/>
            <p:cNvSpPr>
              <a:spLocks/>
            </p:cNvSpPr>
            <p:nvPr/>
          </p:nvSpPr>
          <p:spPr bwMode="auto">
            <a:xfrm>
              <a:off x="15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46" name="Rectangle 201"/>
            <p:cNvSpPr>
              <a:spLocks/>
            </p:cNvSpPr>
            <p:nvPr/>
          </p:nvSpPr>
          <p:spPr bwMode="auto">
            <a:xfrm>
              <a:off x="1594" y="220"/>
              <a:ext cx="56" cy="56"/>
            </a:xfrm>
            <a:prstGeom prst="rect">
              <a:avLst/>
            </a:prstGeom>
            <a:noFill/>
            <a:ln w="12700">
              <a:noFill/>
              <a:miter lim="800000"/>
              <a:headEnd/>
              <a:tailEnd/>
            </a:ln>
          </p:spPr>
          <p:txBody>
            <a:bodyPr lIns="0" tIns="0" rIns="0" bIns="0"/>
            <a:lstStyle/>
            <a:p>
              <a:endParaRPr lang="en-US"/>
            </a:p>
          </p:txBody>
        </p:sp>
        <p:sp>
          <p:nvSpPr>
            <p:cNvPr id="11447" name="Rectangle 202"/>
            <p:cNvSpPr>
              <a:spLocks/>
            </p:cNvSpPr>
            <p:nvPr/>
          </p:nvSpPr>
          <p:spPr bwMode="auto">
            <a:xfrm>
              <a:off x="15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48" name="Rectangle 203"/>
            <p:cNvSpPr>
              <a:spLocks/>
            </p:cNvSpPr>
            <p:nvPr/>
          </p:nvSpPr>
          <p:spPr bwMode="auto">
            <a:xfrm>
              <a:off x="1594" y="292"/>
              <a:ext cx="56" cy="56"/>
            </a:xfrm>
            <a:prstGeom prst="rect">
              <a:avLst/>
            </a:prstGeom>
            <a:noFill/>
            <a:ln w="12700">
              <a:noFill/>
              <a:miter lim="800000"/>
              <a:headEnd/>
              <a:tailEnd/>
            </a:ln>
          </p:spPr>
          <p:txBody>
            <a:bodyPr lIns="0" tIns="0" rIns="0" bIns="0"/>
            <a:lstStyle/>
            <a:p>
              <a:endParaRPr lang="en-US"/>
            </a:p>
          </p:txBody>
        </p:sp>
        <p:sp>
          <p:nvSpPr>
            <p:cNvPr id="11449" name="Rectangle 204"/>
            <p:cNvSpPr>
              <a:spLocks/>
            </p:cNvSpPr>
            <p:nvPr/>
          </p:nvSpPr>
          <p:spPr bwMode="auto">
            <a:xfrm>
              <a:off x="15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50" name="Rectangle 205"/>
            <p:cNvSpPr>
              <a:spLocks/>
            </p:cNvSpPr>
            <p:nvPr/>
          </p:nvSpPr>
          <p:spPr bwMode="auto">
            <a:xfrm>
              <a:off x="1594" y="364"/>
              <a:ext cx="56" cy="56"/>
            </a:xfrm>
            <a:prstGeom prst="rect">
              <a:avLst/>
            </a:prstGeom>
            <a:noFill/>
            <a:ln w="12700">
              <a:noFill/>
              <a:miter lim="800000"/>
              <a:headEnd/>
              <a:tailEnd/>
            </a:ln>
          </p:spPr>
          <p:txBody>
            <a:bodyPr lIns="0" tIns="0" rIns="0" bIns="0"/>
            <a:lstStyle/>
            <a:p>
              <a:endParaRPr lang="en-US"/>
            </a:p>
          </p:txBody>
        </p:sp>
        <p:sp>
          <p:nvSpPr>
            <p:cNvPr id="11451" name="Rectangle 206"/>
            <p:cNvSpPr>
              <a:spLocks/>
            </p:cNvSpPr>
            <p:nvPr/>
          </p:nvSpPr>
          <p:spPr bwMode="auto">
            <a:xfrm>
              <a:off x="15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6" name="Group 207"/>
            <p:cNvGrpSpPr>
              <a:grpSpLocks/>
            </p:cNvGrpSpPr>
            <p:nvPr/>
          </p:nvGrpSpPr>
          <p:grpSpPr bwMode="auto">
            <a:xfrm>
              <a:off x="1524" y="545"/>
              <a:ext cx="128" cy="152"/>
              <a:chOff x="0" y="0"/>
              <a:chExt cx="128" cy="152"/>
            </a:xfrm>
          </p:grpSpPr>
          <p:grpSp>
            <p:nvGrpSpPr>
              <p:cNvPr id="27" name="Group 208"/>
              <p:cNvGrpSpPr>
                <a:grpSpLocks/>
              </p:cNvGrpSpPr>
              <p:nvPr/>
            </p:nvGrpSpPr>
            <p:grpSpPr bwMode="auto">
              <a:xfrm rot="5400000">
                <a:off x="-12" y="12"/>
                <a:ext cx="152" cy="128"/>
                <a:chOff x="0" y="0"/>
                <a:chExt cx="152" cy="128"/>
              </a:xfrm>
            </p:grpSpPr>
            <p:sp>
              <p:nvSpPr>
                <p:cNvPr id="12022" name="Rectangle 20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23" name="Rectangle 21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21" name="Rectangle 21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8" name="Group 212"/>
            <p:cNvGrpSpPr>
              <a:grpSpLocks/>
            </p:cNvGrpSpPr>
            <p:nvPr/>
          </p:nvGrpSpPr>
          <p:grpSpPr bwMode="auto">
            <a:xfrm>
              <a:off x="1700" y="124"/>
              <a:ext cx="176" cy="600"/>
              <a:chOff x="0" y="0"/>
              <a:chExt cx="176" cy="600"/>
            </a:xfrm>
          </p:grpSpPr>
          <p:sp>
            <p:nvSpPr>
              <p:cNvPr id="12018" name="Rectangle 21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19" name="Rectangle 21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454" name="Rectangle 215"/>
            <p:cNvSpPr>
              <a:spLocks/>
            </p:cNvSpPr>
            <p:nvPr/>
          </p:nvSpPr>
          <p:spPr bwMode="auto">
            <a:xfrm>
              <a:off x="17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55" name="Rectangle 216"/>
            <p:cNvSpPr>
              <a:spLocks/>
            </p:cNvSpPr>
            <p:nvPr/>
          </p:nvSpPr>
          <p:spPr bwMode="auto">
            <a:xfrm>
              <a:off x="1722" y="148"/>
              <a:ext cx="56" cy="56"/>
            </a:xfrm>
            <a:prstGeom prst="rect">
              <a:avLst/>
            </a:prstGeom>
            <a:noFill/>
            <a:ln w="12700">
              <a:noFill/>
              <a:miter lim="800000"/>
              <a:headEnd/>
              <a:tailEnd/>
            </a:ln>
          </p:spPr>
          <p:txBody>
            <a:bodyPr lIns="0" tIns="0" rIns="0" bIns="0"/>
            <a:lstStyle/>
            <a:p>
              <a:endParaRPr lang="en-US"/>
            </a:p>
          </p:txBody>
        </p:sp>
        <p:sp>
          <p:nvSpPr>
            <p:cNvPr id="11456" name="Rectangle 217"/>
            <p:cNvSpPr>
              <a:spLocks/>
            </p:cNvSpPr>
            <p:nvPr/>
          </p:nvSpPr>
          <p:spPr bwMode="auto">
            <a:xfrm>
              <a:off x="17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57" name="Rectangle 218"/>
            <p:cNvSpPr>
              <a:spLocks/>
            </p:cNvSpPr>
            <p:nvPr/>
          </p:nvSpPr>
          <p:spPr bwMode="auto">
            <a:xfrm>
              <a:off x="1722" y="220"/>
              <a:ext cx="56" cy="56"/>
            </a:xfrm>
            <a:prstGeom prst="rect">
              <a:avLst/>
            </a:prstGeom>
            <a:noFill/>
            <a:ln w="12700">
              <a:noFill/>
              <a:miter lim="800000"/>
              <a:headEnd/>
              <a:tailEnd/>
            </a:ln>
          </p:spPr>
          <p:txBody>
            <a:bodyPr lIns="0" tIns="0" rIns="0" bIns="0"/>
            <a:lstStyle/>
            <a:p>
              <a:endParaRPr lang="en-US"/>
            </a:p>
          </p:txBody>
        </p:sp>
        <p:sp>
          <p:nvSpPr>
            <p:cNvPr id="11458" name="Rectangle 219"/>
            <p:cNvSpPr>
              <a:spLocks/>
            </p:cNvSpPr>
            <p:nvPr/>
          </p:nvSpPr>
          <p:spPr bwMode="auto">
            <a:xfrm>
              <a:off x="17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59" name="Rectangle 220"/>
            <p:cNvSpPr>
              <a:spLocks/>
            </p:cNvSpPr>
            <p:nvPr/>
          </p:nvSpPr>
          <p:spPr bwMode="auto">
            <a:xfrm>
              <a:off x="1722" y="292"/>
              <a:ext cx="56" cy="56"/>
            </a:xfrm>
            <a:prstGeom prst="rect">
              <a:avLst/>
            </a:prstGeom>
            <a:noFill/>
            <a:ln w="12700">
              <a:noFill/>
              <a:miter lim="800000"/>
              <a:headEnd/>
              <a:tailEnd/>
            </a:ln>
          </p:spPr>
          <p:txBody>
            <a:bodyPr lIns="0" tIns="0" rIns="0" bIns="0"/>
            <a:lstStyle/>
            <a:p>
              <a:endParaRPr lang="en-US"/>
            </a:p>
          </p:txBody>
        </p:sp>
        <p:sp>
          <p:nvSpPr>
            <p:cNvPr id="11460" name="Rectangle 221"/>
            <p:cNvSpPr>
              <a:spLocks/>
            </p:cNvSpPr>
            <p:nvPr/>
          </p:nvSpPr>
          <p:spPr bwMode="auto">
            <a:xfrm>
              <a:off x="17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61" name="Rectangle 222"/>
            <p:cNvSpPr>
              <a:spLocks/>
            </p:cNvSpPr>
            <p:nvPr/>
          </p:nvSpPr>
          <p:spPr bwMode="auto">
            <a:xfrm>
              <a:off x="1722" y="364"/>
              <a:ext cx="56" cy="56"/>
            </a:xfrm>
            <a:prstGeom prst="rect">
              <a:avLst/>
            </a:prstGeom>
            <a:noFill/>
            <a:ln w="12700">
              <a:noFill/>
              <a:miter lim="800000"/>
              <a:headEnd/>
              <a:tailEnd/>
            </a:ln>
          </p:spPr>
          <p:txBody>
            <a:bodyPr lIns="0" tIns="0" rIns="0" bIns="0"/>
            <a:lstStyle/>
            <a:p>
              <a:endParaRPr lang="en-US"/>
            </a:p>
          </p:txBody>
        </p:sp>
        <p:sp>
          <p:nvSpPr>
            <p:cNvPr id="11462" name="Rectangle 223"/>
            <p:cNvSpPr>
              <a:spLocks/>
            </p:cNvSpPr>
            <p:nvPr/>
          </p:nvSpPr>
          <p:spPr bwMode="auto">
            <a:xfrm>
              <a:off x="17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63" name="Rectangle 224"/>
            <p:cNvSpPr>
              <a:spLocks/>
            </p:cNvSpPr>
            <p:nvPr/>
          </p:nvSpPr>
          <p:spPr bwMode="auto">
            <a:xfrm>
              <a:off x="1794" y="148"/>
              <a:ext cx="56" cy="56"/>
            </a:xfrm>
            <a:prstGeom prst="rect">
              <a:avLst/>
            </a:prstGeom>
            <a:noFill/>
            <a:ln w="12700">
              <a:noFill/>
              <a:miter lim="800000"/>
              <a:headEnd/>
              <a:tailEnd/>
            </a:ln>
          </p:spPr>
          <p:txBody>
            <a:bodyPr lIns="0" tIns="0" rIns="0" bIns="0"/>
            <a:lstStyle/>
            <a:p>
              <a:endParaRPr lang="en-US"/>
            </a:p>
          </p:txBody>
        </p:sp>
        <p:sp>
          <p:nvSpPr>
            <p:cNvPr id="11464" name="Rectangle 225"/>
            <p:cNvSpPr>
              <a:spLocks/>
            </p:cNvSpPr>
            <p:nvPr/>
          </p:nvSpPr>
          <p:spPr bwMode="auto">
            <a:xfrm>
              <a:off x="17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65" name="Rectangle 226"/>
            <p:cNvSpPr>
              <a:spLocks/>
            </p:cNvSpPr>
            <p:nvPr/>
          </p:nvSpPr>
          <p:spPr bwMode="auto">
            <a:xfrm>
              <a:off x="1794" y="220"/>
              <a:ext cx="56" cy="56"/>
            </a:xfrm>
            <a:prstGeom prst="rect">
              <a:avLst/>
            </a:prstGeom>
            <a:noFill/>
            <a:ln w="12700">
              <a:noFill/>
              <a:miter lim="800000"/>
              <a:headEnd/>
              <a:tailEnd/>
            </a:ln>
          </p:spPr>
          <p:txBody>
            <a:bodyPr lIns="0" tIns="0" rIns="0" bIns="0"/>
            <a:lstStyle/>
            <a:p>
              <a:endParaRPr lang="en-US"/>
            </a:p>
          </p:txBody>
        </p:sp>
        <p:sp>
          <p:nvSpPr>
            <p:cNvPr id="11466" name="Rectangle 227"/>
            <p:cNvSpPr>
              <a:spLocks/>
            </p:cNvSpPr>
            <p:nvPr/>
          </p:nvSpPr>
          <p:spPr bwMode="auto">
            <a:xfrm>
              <a:off x="17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67" name="Rectangle 228"/>
            <p:cNvSpPr>
              <a:spLocks/>
            </p:cNvSpPr>
            <p:nvPr/>
          </p:nvSpPr>
          <p:spPr bwMode="auto">
            <a:xfrm>
              <a:off x="1794" y="292"/>
              <a:ext cx="56" cy="56"/>
            </a:xfrm>
            <a:prstGeom prst="rect">
              <a:avLst/>
            </a:prstGeom>
            <a:noFill/>
            <a:ln w="12700">
              <a:noFill/>
              <a:miter lim="800000"/>
              <a:headEnd/>
              <a:tailEnd/>
            </a:ln>
          </p:spPr>
          <p:txBody>
            <a:bodyPr lIns="0" tIns="0" rIns="0" bIns="0"/>
            <a:lstStyle/>
            <a:p>
              <a:endParaRPr lang="en-US"/>
            </a:p>
          </p:txBody>
        </p:sp>
        <p:sp>
          <p:nvSpPr>
            <p:cNvPr id="11468" name="Rectangle 229"/>
            <p:cNvSpPr>
              <a:spLocks/>
            </p:cNvSpPr>
            <p:nvPr/>
          </p:nvSpPr>
          <p:spPr bwMode="auto">
            <a:xfrm>
              <a:off x="17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69" name="Rectangle 230"/>
            <p:cNvSpPr>
              <a:spLocks/>
            </p:cNvSpPr>
            <p:nvPr/>
          </p:nvSpPr>
          <p:spPr bwMode="auto">
            <a:xfrm>
              <a:off x="1794" y="364"/>
              <a:ext cx="56" cy="56"/>
            </a:xfrm>
            <a:prstGeom prst="rect">
              <a:avLst/>
            </a:prstGeom>
            <a:noFill/>
            <a:ln w="12700">
              <a:noFill/>
              <a:miter lim="800000"/>
              <a:headEnd/>
              <a:tailEnd/>
            </a:ln>
          </p:spPr>
          <p:txBody>
            <a:bodyPr lIns="0" tIns="0" rIns="0" bIns="0"/>
            <a:lstStyle/>
            <a:p>
              <a:endParaRPr lang="en-US"/>
            </a:p>
          </p:txBody>
        </p:sp>
        <p:sp>
          <p:nvSpPr>
            <p:cNvPr id="11470" name="Rectangle 231"/>
            <p:cNvSpPr>
              <a:spLocks/>
            </p:cNvSpPr>
            <p:nvPr/>
          </p:nvSpPr>
          <p:spPr bwMode="auto">
            <a:xfrm>
              <a:off x="17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9" name="Group 232"/>
            <p:cNvGrpSpPr>
              <a:grpSpLocks/>
            </p:cNvGrpSpPr>
            <p:nvPr/>
          </p:nvGrpSpPr>
          <p:grpSpPr bwMode="auto">
            <a:xfrm>
              <a:off x="1724" y="545"/>
              <a:ext cx="128" cy="152"/>
              <a:chOff x="0" y="0"/>
              <a:chExt cx="128" cy="152"/>
            </a:xfrm>
          </p:grpSpPr>
          <p:grpSp>
            <p:nvGrpSpPr>
              <p:cNvPr id="30" name="Group 233"/>
              <p:cNvGrpSpPr>
                <a:grpSpLocks/>
              </p:cNvGrpSpPr>
              <p:nvPr/>
            </p:nvGrpSpPr>
            <p:grpSpPr bwMode="auto">
              <a:xfrm rot="5400000">
                <a:off x="-12" y="12"/>
                <a:ext cx="152" cy="128"/>
                <a:chOff x="0" y="0"/>
                <a:chExt cx="152" cy="128"/>
              </a:xfrm>
            </p:grpSpPr>
            <p:sp>
              <p:nvSpPr>
                <p:cNvPr id="12016" name="Rectangle 23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17" name="Rectangle 23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15" name="Rectangle 23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sp>
          <p:nvSpPr>
            <p:cNvPr id="11472" name="Rectangle 237"/>
            <p:cNvSpPr>
              <a:spLocks/>
            </p:cNvSpPr>
            <p:nvPr/>
          </p:nvSpPr>
          <p:spPr bwMode="auto">
            <a:xfrm>
              <a:off x="192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473" name="Rectangle 238"/>
            <p:cNvSpPr>
              <a:spLocks/>
            </p:cNvSpPr>
            <p:nvPr/>
          </p:nvSpPr>
          <p:spPr bwMode="auto">
            <a:xfrm>
              <a:off x="1920" y="0"/>
              <a:ext cx="616" cy="752"/>
            </a:xfrm>
            <a:prstGeom prst="rect">
              <a:avLst/>
            </a:prstGeom>
            <a:noFill/>
            <a:ln w="12700">
              <a:noFill/>
              <a:miter lim="800000"/>
              <a:headEnd/>
              <a:tailEnd/>
            </a:ln>
          </p:spPr>
          <p:txBody>
            <a:bodyPr lIns="0" tIns="0" rIns="0" bIns="0"/>
            <a:lstStyle/>
            <a:p>
              <a:endParaRPr lang="en-US"/>
            </a:p>
          </p:txBody>
        </p:sp>
        <p:grpSp>
          <p:nvGrpSpPr>
            <p:cNvPr id="31" name="Group 239"/>
            <p:cNvGrpSpPr>
              <a:grpSpLocks/>
            </p:cNvGrpSpPr>
            <p:nvPr/>
          </p:nvGrpSpPr>
          <p:grpSpPr bwMode="auto">
            <a:xfrm>
              <a:off x="1940" y="124"/>
              <a:ext cx="176" cy="600"/>
              <a:chOff x="0" y="0"/>
              <a:chExt cx="176" cy="600"/>
            </a:xfrm>
          </p:grpSpPr>
          <p:sp>
            <p:nvSpPr>
              <p:cNvPr id="12012" name="Rectangle 24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13" name="Rectangle 24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475" name="Rectangle 242"/>
            <p:cNvSpPr>
              <a:spLocks/>
            </p:cNvSpPr>
            <p:nvPr/>
          </p:nvSpPr>
          <p:spPr bwMode="auto">
            <a:xfrm>
              <a:off x="19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76" name="Rectangle 243"/>
            <p:cNvSpPr>
              <a:spLocks/>
            </p:cNvSpPr>
            <p:nvPr/>
          </p:nvSpPr>
          <p:spPr bwMode="auto">
            <a:xfrm>
              <a:off x="1962" y="148"/>
              <a:ext cx="56" cy="56"/>
            </a:xfrm>
            <a:prstGeom prst="rect">
              <a:avLst/>
            </a:prstGeom>
            <a:noFill/>
            <a:ln w="12700">
              <a:noFill/>
              <a:miter lim="800000"/>
              <a:headEnd/>
              <a:tailEnd/>
            </a:ln>
          </p:spPr>
          <p:txBody>
            <a:bodyPr lIns="0" tIns="0" rIns="0" bIns="0"/>
            <a:lstStyle/>
            <a:p>
              <a:endParaRPr lang="en-US"/>
            </a:p>
          </p:txBody>
        </p:sp>
        <p:sp>
          <p:nvSpPr>
            <p:cNvPr id="11477" name="Rectangle 244"/>
            <p:cNvSpPr>
              <a:spLocks/>
            </p:cNvSpPr>
            <p:nvPr/>
          </p:nvSpPr>
          <p:spPr bwMode="auto">
            <a:xfrm>
              <a:off x="19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78" name="Rectangle 245"/>
            <p:cNvSpPr>
              <a:spLocks/>
            </p:cNvSpPr>
            <p:nvPr/>
          </p:nvSpPr>
          <p:spPr bwMode="auto">
            <a:xfrm>
              <a:off x="1962" y="220"/>
              <a:ext cx="56" cy="56"/>
            </a:xfrm>
            <a:prstGeom prst="rect">
              <a:avLst/>
            </a:prstGeom>
            <a:noFill/>
            <a:ln w="12700">
              <a:noFill/>
              <a:miter lim="800000"/>
              <a:headEnd/>
              <a:tailEnd/>
            </a:ln>
          </p:spPr>
          <p:txBody>
            <a:bodyPr lIns="0" tIns="0" rIns="0" bIns="0"/>
            <a:lstStyle/>
            <a:p>
              <a:endParaRPr lang="en-US"/>
            </a:p>
          </p:txBody>
        </p:sp>
        <p:sp>
          <p:nvSpPr>
            <p:cNvPr id="11479" name="Rectangle 246"/>
            <p:cNvSpPr>
              <a:spLocks/>
            </p:cNvSpPr>
            <p:nvPr/>
          </p:nvSpPr>
          <p:spPr bwMode="auto">
            <a:xfrm>
              <a:off x="19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80" name="Rectangle 247"/>
            <p:cNvSpPr>
              <a:spLocks/>
            </p:cNvSpPr>
            <p:nvPr/>
          </p:nvSpPr>
          <p:spPr bwMode="auto">
            <a:xfrm>
              <a:off x="1962" y="292"/>
              <a:ext cx="56" cy="56"/>
            </a:xfrm>
            <a:prstGeom prst="rect">
              <a:avLst/>
            </a:prstGeom>
            <a:noFill/>
            <a:ln w="12700">
              <a:noFill/>
              <a:miter lim="800000"/>
              <a:headEnd/>
              <a:tailEnd/>
            </a:ln>
          </p:spPr>
          <p:txBody>
            <a:bodyPr lIns="0" tIns="0" rIns="0" bIns="0"/>
            <a:lstStyle/>
            <a:p>
              <a:endParaRPr lang="en-US"/>
            </a:p>
          </p:txBody>
        </p:sp>
        <p:sp>
          <p:nvSpPr>
            <p:cNvPr id="11481" name="Rectangle 248"/>
            <p:cNvSpPr>
              <a:spLocks/>
            </p:cNvSpPr>
            <p:nvPr/>
          </p:nvSpPr>
          <p:spPr bwMode="auto">
            <a:xfrm>
              <a:off x="19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82" name="Rectangle 249"/>
            <p:cNvSpPr>
              <a:spLocks/>
            </p:cNvSpPr>
            <p:nvPr/>
          </p:nvSpPr>
          <p:spPr bwMode="auto">
            <a:xfrm>
              <a:off x="1962" y="364"/>
              <a:ext cx="56" cy="56"/>
            </a:xfrm>
            <a:prstGeom prst="rect">
              <a:avLst/>
            </a:prstGeom>
            <a:noFill/>
            <a:ln w="12700">
              <a:noFill/>
              <a:miter lim="800000"/>
              <a:headEnd/>
              <a:tailEnd/>
            </a:ln>
          </p:spPr>
          <p:txBody>
            <a:bodyPr lIns="0" tIns="0" rIns="0" bIns="0"/>
            <a:lstStyle/>
            <a:p>
              <a:endParaRPr lang="en-US"/>
            </a:p>
          </p:txBody>
        </p:sp>
        <p:sp>
          <p:nvSpPr>
            <p:cNvPr id="11483" name="Rectangle 250"/>
            <p:cNvSpPr>
              <a:spLocks/>
            </p:cNvSpPr>
            <p:nvPr/>
          </p:nvSpPr>
          <p:spPr bwMode="auto">
            <a:xfrm>
              <a:off x="20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84" name="Rectangle 251"/>
            <p:cNvSpPr>
              <a:spLocks/>
            </p:cNvSpPr>
            <p:nvPr/>
          </p:nvSpPr>
          <p:spPr bwMode="auto">
            <a:xfrm>
              <a:off x="2034" y="148"/>
              <a:ext cx="56" cy="56"/>
            </a:xfrm>
            <a:prstGeom prst="rect">
              <a:avLst/>
            </a:prstGeom>
            <a:noFill/>
            <a:ln w="12700">
              <a:noFill/>
              <a:miter lim="800000"/>
              <a:headEnd/>
              <a:tailEnd/>
            </a:ln>
          </p:spPr>
          <p:txBody>
            <a:bodyPr lIns="0" tIns="0" rIns="0" bIns="0"/>
            <a:lstStyle/>
            <a:p>
              <a:endParaRPr lang="en-US"/>
            </a:p>
          </p:txBody>
        </p:sp>
        <p:sp>
          <p:nvSpPr>
            <p:cNvPr id="11485" name="Rectangle 252"/>
            <p:cNvSpPr>
              <a:spLocks/>
            </p:cNvSpPr>
            <p:nvPr/>
          </p:nvSpPr>
          <p:spPr bwMode="auto">
            <a:xfrm>
              <a:off x="20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86" name="Rectangle 253"/>
            <p:cNvSpPr>
              <a:spLocks/>
            </p:cNvSpPr>
            <p:nvPr/>
          </p:nvSpPr>
          <p:spPr bwMode="auto">
            <a:xfrm>
              <a:off x="2034" y="220"/>
              <a:ext cx="56" cy="56"/>
            </a:xfrm>
            <a:prstGeom prst="rect">
              <a:avLst/>
            </a:prstGeom>
            <a:noFill/>
            <a:ln w="12700">
              <a:noFill/>
              <a:miter lim="800000"/>
              <a:headEnd/>
              <a:tailEnd/>
            </a:ln>
          </p:spPr>
          <p:txBody>
            <a:bodyPr lIns="0" tIns="0" rIns="0" bIns="0"/>
            <a:lstStyle/>
            <a:p>
              <a:endParaRPr lang="en-US"/>
            </a:p>
          </p:txBody>
        </p:sp>
        <p:sp>
          <p:nvSpPr>
            <p:cNvPr id="11487" name="Rectangle 254"/>
            <p:cNvSpPr>
              <a:spLocks/>
            </p:cNvSpPr>
            <p:nvPr/>
          </p:nvSpPr>
          <p:spPr bwMode="auto">
            <a:xfrm>
              <a:off x="20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88" name="Rectangle 255"/>
            <p:cNvSpPr>
              <a:spLocks/>
            </p:cNvSpPr>
            <p:nvPr/>
          </p:nvSpPr>
          <p:spPr bwMode="auto">
            <a:xfrm>
              <a:off x="2034" y="292"/>
              <a:ext cx="56" cy="56"/>
            </a:xfrm>
            <a:prstGeom prst="rect">
              <a:avLst/>
            </a:prstGeom>
            <a:noFill/>
            <a:ln w="12700">
              <a:noFill/>
              <a:miter lim="800000"/>
              <a:headEnd/>
              <a:tailEnd/>
            </a:ln>
          </p:spPr>
          <p:txBody>
            <a:bodyPr lIns="0" tIns="0" rIns="0" bIns="0"/>
            <a:lstStyle/>
            <a:p>
              <a:endParaRPr lang="en-US"/>
            </a:p>
          </p:txBody>
        </p:sp>
        <p:sp>
          <p:nvSpPr>
            <p:cNvPr id="11489" name="Rectangle 256"/>
            <p:cNvSpPr>
              <a:spLocks/>
            </p:cNvSpPr>
            <p:nvPr/>
          </p:nvSpPr>
          <p:spPr bwMode="auto">
            <a:xfrm>
              <a:off x="20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90" name="Rectangle 257"/>
            <p:cNvSpPr>
              <a:spLocks/>
            </p:cNvSpPr>
            <p:nvPr/>
          </p:nvSpPr>
          <p:spPr bwMode="auto">
            <a:xfrm>
              <a:off x="2034" y="364"/>
              <a:ext cx="56" cy="56"/>
            </a:xfrm>
            <a:prstGeom prst="rect">
              <a:avLst/>
            </a:prstGeom>
            <a:noFill/>
            <a:ln w="12700">
              <a:noFill/>
              <a:miter lim="800000"/>
              <a:headEnd/>
              <a:tailEnd/>
            </a:ln>
          </p:spPr>
          <p:txBody>
            <a:bodyPr lIns="0" tIns="0" rIns="0" bIns="0"/>
            <a:lstStyle/>
            <a:p>
              <a:endParaRPr lang="en-US"/>
            </a:p>
          </p:txBody>
        </p:sp>
        <p:sp>
          <p:nvSpPr>
            <p:cNvPr id="11491" name="Rectangle 258"/>
            <p:cNvSpPr>
              <a:spLocks/>
            </p:cNvSpPr>
            <p:nvPr/>
          </p:nvSpPr>
          <p:spPr bwMode="auto">
            <a:xfrm>
              <a:off x="19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783" name="Group 259"/>
            <p:cNvGrpSpPr>
              <a:grpSpLocks/>
            </p:cNvGrpSpPr>
            <p:nvPr/>
          </p:nvGrpSpPr>
          <p:grpSpPr bwMode="auto">
            <a:xfrm>
              <a:off x="1964" y="545"/>
              <a:ext cx="128" cy="152"/>
              <a:chOff x="0" y="0"/>
              <a:chExt cx="128" cy="152"/>
            </a:xfrm>
          </p:grpSpPr>
          <p:grpSp>
            <p:nvGrpSpPr>
              <p:cNvPr id="11784" name="Group 260"/>
              <p:cNvGrpSpPr>
                <a:grpSpLocks/>
              </p:cNvGrpSpPr>
              <p:nvPr/>
            </p:nvGrpSpPr>
            <p:grpSpPr bwMode="auto">
              <a:xfrm rot="5400000">
                <a:off x="-12" y="12"/>
                <a:ext cx="152" cy="128"/>
                <a:chOff x="0" y="0"/>
                <a:chExt cx="152" cy="128"/>
              </a:xfrm>
            </p:grpSpPr>
            <p:sp>
              <p:nvSpPr>
                <p:cNvPr id="12010" name="Rectangle 26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11" name="Rectangle 26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09" name="Rectangle 26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802" name="Group 264"/>
            <p:cNvGrpSpPr>
              <a:grpSpLocks/>
            </p:cNvGrpSpPr>
            <p:nvPr/>
          </p:nvGrpSpPr>
          <p:grpSpPr bwMode="auto">
            <a:xfrm>
              <a:off x="2140" y="124"/>
              <a:ext cx="176" cy="600"/>
              <a:chOff x="0" y="0"/>
              <a:chExt cx="176" cy="600"/>
            </a:xfrm>
          </p:grpSpPr>
          <p:sp>
            <p:nvSpPr>
              <p:cNvPr id="12006" name="Rectangle 26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07" name="Rectangle 26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494" name="Rectangle 267"/>
            <p:cNvSpPr>
              <a:spLocks/>
            </p:cNvSpPr>
            <p:nvPr/>
          </p:nvSpPr>
          <p:spPr bwMode="auto">
            <a:xfrm>
              <a:off x="21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95" name="Rectangle 268"/>
            <p:cNvSpPr>
              <a:spLocks/>
            </p:cNvSpPr>
            <p:nvPr/>
          </p:nvSpPr>
          <p:spPr bwMode="auto">
            <a:xfrm>
              <a:off x="2162" y="148"/>
              <a:ext cx="56" cy="56"/>
            </a:xfrm>
            <a:prstGeom prst="rect">
              <a:avLst/>
            </a:prstGeom>
            <a:noFill/>
            <a:ln w="12700">
              <a:noFill/>
              <a:miter lim="800000"/>
              <a:headEnd/>
              <a:tailEnd/>
            </a:ln>
          </p:spPr>
          <p:txBody>
            <a:bodyPr lIns="0" tIns="0" rIns="0" bIns="0"/>
            <a:lstStyle/>
            <a:p>
              <a:endParaRPr lang="en-US"/>
            </a:p>
          </p:txBody>
        </p:sp>
        <p:sp>
          <p:nvSpPr>
            <p:cNvPr id="11496" name="Rectangle 269"/>
            <p:cNvSpPr>
              <a:spLocks/>
            </p:cNvSpPr>
            <p:nvPr/>
          </p:nvSpPr>
          <p:spPr bwMode="auto">
            <a:xfrm>
              <a:off x="21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97" name="Rectangle 270"/>
            <p:cNvSpPr>
              <a:spLocks/>
            </p:cNvSpPr>
            <p:nvPr/>
          </p:nvSpPr>
          <p:spPr bwMode="auto">
            <a:xfrm>
              <a:off x="2162" y="220"/>
              <a:ext cx="56" cy="56"/>
            </a:xfrm>
            <a:prstGeom prst="rect">
              <a:avLst/>
            </a:prstGeom>
            <a:noFill/>
            <a:ln w="12700">
              <a:noFill/>
              <a:miter lim="800000"/>
              <a:headEnd/>
              <a:tailEnd/>
            </a:ln>
          </p:spPr>
          <p:txBody>
            <a:bodyPr lIns="0" tIns="0" rIns="0" bIns="0"/>
            <a:lstStyle/>
            <a:p>
              <a:endParaRPr lang="en-US"/>
            </a:p>
          </p:txBody>
        </p:sp>
        <p:sp>
          <p:nvSpPr>
            <p:cNvPr id="11498" name="Rectangle 271"/>
            <p:cNvSpPr>
              <a:spLocks/>
            </p:cNvSpPr>
            <p:nvPr/>
          </p:nvSpPr>
          <p:spPr bwMode="auto">
            <a:xfrm>
              <a:off x="21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499" name="Rectangle 272"/>
            <p:cNvSpPr>
              <a:spLocks/>
            </p:cNvSpPr>
            <p:nvPr/>
          </p:nvSpPr>
          <p:spPr bwMode="auto">
            <a:xfrm>
              <a:off x="2162" y="292"/>
              <a:ext cx="56" cy="56"/>
            </a:xfrm>
            <a:prstGeom prst="rect">
              <a:avLst/>
            </a:prstGeom>
            <a:noFill/>
            <a:ln w="12700">
              <a:noFill/>
              <a:miter lim="800000"/>
              <a:headEnd/>
              <a:tailEnd/>
            </a:ln>
          </p:spPr>
          <p:txBody>
            <a:bodyPr lIns="0" tIns="0" rIns="0" bIns="0"/>
            <a:lstStyle/>
            <a:p>
              <a:endParaRPr lang="en-US"/>
            </a:p>
          </p:txBody>
        </p:sp>
        <p:sp>
          <p:nvSpPr>
            <p:cNvPr id="11500" name="Rectangle 273"/>
            <p:cNvSpPr>
              <a:spLocks/>
            </p:cNvSpPr>
            <p:nvPr/>
          </p:nvSpPr>
          <p:spPr bwMode="auto">
            <a:xfrm>
              <a:off x="21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01" name="Rectangle 274"/>
            <p:cNvSpPr>
              <a:spLocks/>
            </p:cNvSpPr>
            <p:nvPr/>
          </p:nvSpPr>
          <p:spPr bwMode="auto">
            <a:xfrm>
              <a:off x="2162" y="364"/>
              <a:ext cx="56" cy="56"/>
            </a:xfrm>
            <a:prstGeom prst="rect">
              <a:avLst/>
            </a:prstGeom>
            <a:noFill/>
            <a:ln w="12700">
              <a:noFill/>
              <a:miter lim="800000"/>
              <a:headEnd/>
              <a:tailEnd/>
            </a:ln>
          </p:spPr>
          <p:txBody>
            <a:bodyPr lIns="0" tIns="0" rIns="0" bIns="0"/>
            <a:lstStyle/>
            <a:p>
              <a:endParaRPr lang="en-US"/>
            </a:p>
          </p:txBody>
        </p:sp>
        <p:sp>
          <p:nvSpPr>
            <p:cNvPr id="11502" name="Rectangle 275"/>
            <p:cNvSpPr>
              <a:spLocks/>
            </p:cNvSpPr>
            <p:nvPr/>
          </p:nvSpPr>
          <p:spPr bwMode="auto">
            <a:xfrm>
              <a:off x="22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03" name="Rectangle 276"/>
            <p:cNvSpPr>
              <a:spLocks/>
            </p:cNvSpPr>
            <p:nvPr/>
          </p:nvSpPr>
          <p:spPr bwMode="auto">
            <a:xfrm>
              <a:off x="2234" y="148"/>
              <a:ext cx="56" cy="56"/>
            </a:xfrm>
            <a:prstGeom prst="rect">
              <a:avLst/>
            </a:prstGeom>
            <a:noFill/>
            <a:ln w="12700">
              <a:noFill/>
              <a:miter lim="800000"/>
              <a:headEnd/>
              <a:tailEnd/>
            </a:ln>
          </p:spPr>
          <p:txBody>
            <a:bodyPr lIns="0" tIns="0" rIns="0" bIns="0"/>
            <a:lstStyle/>
            <a:p>
              <a:endParaRPr lang="en-US"/>
            </a:p>
          </p:txBody>
        </p:sp>
        <p:sp>
          <p:nvSpPr>
            <p:cNvPr id="11504" name="Rectangle 277"/>
            <p:cNvSpPr>
              <a:spLocks/>
            </p:cNvSpPr>
            <p:nvPr/>
          </p:nvSpPr>
          <p:spPr bwMode="auto">
            <a:xfrm>
              <a:off x="22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05" name="Rectangle 278"/>
            <p:cNvSpPr>
              <a:spLocks/>
            </p:cNvSpPr>
            <p:nvPr/>
          </p:nvSpPr>
          <p:spPr bwMode="auto">
            <a:xfrm>
              <a:off x="2234" y="220"/>
              <a:ext cx="56" cy="56"/>
            </a:xfrm>
            <a:prstGeom prst="rect">
              <a:avLst/>
            </a:prstGeom>
            <a:noFill/>
            <a:ln w="12700">
              <a:noFill/>
              <a:miter lim="800000"/>
              <a:headEnd/>
              <a:tailEnd/>
            </a:ln>
          </p:spPr>
          <p:txBody>
            <a:bodyPr lIns="0" tIns="0" rIns="0" bIns="0"/>
            <a:lstStyle/>
            <a:p>
              <a:endParaRPr lang="en-US"/>
            </a:p>
          </p:txBody>
        </p:sp>
        <p:sp>
          <p:nvSpPr>
            <p:cNvPr id="11506" name="Rectangle 279"/>
            <p:cNvSpPr>
              <a:spLocks/>
            </p:cNvSpPr>
            <p:nvPr/>
          </p:nvSpPr>
          <p:spPr bwMode="auto">
            <a:xfrm>
              <a:off x="22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07" name="Rectangle 280"/>
            <p:cNvSpPr>
              <a:spLocks/>
            </p:cNvSpPr>
            <p:nvPr/>
          </p:nvSpPr>
          <p:spPr bwMode="auto">
            <a:xfrm>
              <a:off x="2234" y="292"/>
              <a:ext cx="56" cy="56"/>
            </a:xfrm>
            <a:prstGeom prst="rect">
              <a:avLst/>
            </a:prstGeom>
            <a:noFill/>
            <a:ln w="12700">
              <a:noFill/>
              <a:miter lim="800000"/>
              <a:headEnd/>
              <a:tailEnd/>
            </a:ln>
          </p:spPr>
          <p:txBody>
            <a:bodyPr lIns="0" tIns="0" rIns="0" bIns="0"/>
            <a:lstStyle/>
            <a:p>
              <a:endParaRPr lang="en-US"/>
            </a:p>
          </p:txBody>
        </p:sp>
        <p:sp>
          <p:nvSpPr>
            <p:cNvPr id="11508" name="Rectangle 281"/>
            <p:cNvSpPr>
              <a:spLocks/>
            </p:cNvSpPr>
            <p:nvPr/>
          </p:nvSpPr>
          <p:spPr bwMode="auto">
            <a:xfrm>
              <a:off x="22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09" name="Rectangle 282"/>
            <p:cNvSpPr>
              <a:spLocks/>
            </p:cNvSpPr>
            <p:nvPr/>
          </p:nvSpPr>
          <p:spPr bwMode="auto">
            <a:xfrm>
              <a:off x="2234" y="364"/>
              <a:ext cx="56" cy="56"/>
            </a:xfrm>
            <a:prstGeom prst="rect">
              <a:avLst/>
            </a:prstGeom>
            <a:noFill/>
            <a:ln w="12700">
              <a:noFill/>
              <a:miter lim="800000"/>
              <a:headEnd/>
              <a:tailEnd/>
            </a:ln>
          </p:spPr>
          <p:txBody>
            <a:bodyPr lIns="0" tIns="0" rIns="0" bIns="0"/>
            <a:lstStyle/>
            <a:p>
              <a:endParaRPr lang="en-US"/>
            </a:p>
          </p:txBody>
        </p:sp>
        <p:sp>
          <p:nvSpPr>
            <p:cNvPr id="11510" name="Rectangle 283"/>
            <p:cNvSpPr>
              <a:spLocks/>
            </p:cNvSpPr>
            <p:nvPr/>
          </p:nvSpPr>
          <p:spPr bwMode="auto">
            <a:xfrm>
              <a:off x="21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803" name="Group 284"/>
            <p:cNvGrpSpPr>
              <a:grpSpLocks/>
            </p:cNvGrpSpPr>
            <p:nvPr/>
          </p:nvGrpSpPr>
          <p:grpSpPr bwMode="auto">
            <a:xfrm>
              <a:off x="2164" y="545"/>
              <a:ext cx="128" cy="152"/>
              <a:chOff x="0" y="0"/>
              <a:chExt cx="128" cy="152"/>
            </a:xfrm>
          </p:grpSpPr>
          <p:grpSp>
            <p:nvGrpSpPr>
              <p:cNvPr id="11821" name="Group 285"/>
              <p:cNvGrpSpPr>
                <a:grpSpLocks/>
              </p:cNvGrpSpPr>
              <p:nvPr/>
            </p:nvGrpSpPr>
            <p:grpSpPr bwMode="auto">
              <a:xfrm rot="5400000">
                <a:off x="-12" y="12"/>
                <a:ext cx="152" cy="128"/>
                <a:chOff x="0" y="0"/>
                <a:chExt cx="152" cy="128"/>
              </a:xfrm>
            </p:grpSpPr>
            <p:sp>
              <p:nvSpPr>
                <p:cNvPr id="12004" name="Rectangle 28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2005" name="Rectangle 28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2003" name="Rectangle 28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822" name="Group 289"/>
            <p:cNvGrpSpPr>
              <a:grpSpLocks/>
            </p:cNvGrpSpPr>
            <p:nvPr/>
          </p:nvGrpSpPr>
          <p:grpSpPr bwMode="auto">
            <a:xfrm>
              <a:off x="2340" y="124"/>
              <a:ext cx="176" cy="600"/>
              <a:chOff x="0" y="0"/>
              <a:chExt cx="176" cy="600"/>
            </a:xfrm>
          </p:grpSpPr>
          <p:sp>
            <p:nvSpPr>
              <p:cNvPr id="12000" name="Rectangle 29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2001" name="Rectangle 29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513" name="Rectangle 292"/>
            <p:cNvSpPr>
              <a:spLocks/>
            </p:cNvSpPr>
            <p:nvPr/>
          </p:nvSpPr>
          <p:spPr bwMode="auto">
            <a:xfrm>
              <a:off x="23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14" name="Rectangle 293"/>
            <p:cNvSpPr>
              <a:spLocks/>
            </p:cNvSpPr>
            <p:nvPr/>
          </p:nvSpPr>
          <p:spPr bwMode="auto">
            <a:xfrm>
              <a:off x="2362" y="148"/>
              <a:ext cx="56" cy="56"/>
            </a:xfrm>
            <a:prstGeom prst="rect">
              <a:avLst/>
            </a:prstGeom>
            <a:noFill/>
            <a:ln w="12700">
              <a:noFill/>
              <a:miter lim="800000"/>
              <a:headEnd/>
              <a:tailEnd/>
            </a:ln>
          </p:spPr>
          <p:txBody>
            <a:bodyPr lIns="0" tIns="0" rIns="0" bIns="0"/>
            <a:lstStyle/>
            <a:p>
              <a:endParaRPr lang="en-US"/>
            </a:p>
          </p:txBody>
        </p:sp>
        <p:sp>
          <p:nvSpPr>
            <p:cNvPr id="11515" name="Rectangle 294"/>
            <p:cNvSpPr>
              <a:spLocks/>
            </p:cNvSpPr>
            <p:nvPr/>
          </p:nvSpPr>
          <p:spPr bwMode="auto">
            <a:xfrm>
              <a:off x="23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16" name="Rectangle 295"/>
            <p:cNvSpPr>
              <a:spLocks/>
            </p:cNvSpPr>
            <p:nvPr/>
          </p:nvSpPr>
          <p:spPr bwMode="auto">
            <a:xfrm>
              <a:off x="2362" y="220"/>
              <a:ext cx="56" cy="56"/>
            </a:xfrm>
            <a:prstGeom prst="rect">
              <a:avLst/>
            </a:prstGeom>
            <a:noFill/>
            <a:ln w="12700">
              <a:noFill/>
              <a:miter lim="800000"/>
              <a:headEnd/>
              <a:tailEnd/>
            </a:ln>
          </p:spPr>
          <p:txBody>
            <a:bodyPr lIns="0" tIns="0" rIns="0" bIns="0"/>
            <a:lstStyle/>
            <a:p>
              <a:endParaRPr lang="en-US"/>
            </a:p>
          </p:txBody>
        </p:sp>
        <p:sp>
          <p:nvSpPr>
            <p:cNvPr id="11517" name="Rectangle 296"/>
            <p:cNvSpPr>
              <a:spLocks/>
            </p:cNvSpPr>
            <p:nvPr/>
          </p:nvSpPr>
          <p:spPr bwMode="auto">
            <a:xfrm>
              <a:off x="23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18" name="Rectangle 297"/>
            <p:cNvSpPr>
              <a:spLocks/>
            </p:cNvSpPr>
            <p:nvPr/>
          </p:nvSpPr>
          <p:spPr bwMode="auto">
            <a:xfrm>
              <a:off x="2362" y="292"/>
              <a:ext cx="56" cy="56"/>
            </a:xfrm>
            <a:prstGeom prst="rect">
              <a:avLst/>
            </a:prstGeom>
            <a:noFill/>
            <a:ln w="12700">
              <a:noFill/>
              <a:miter lim="800000"/>
              <a:headEnd/>
              <a:tailEnd/>
            </a:ln>
          </p:spPr>
          <p:txBody>
            <a:bodyPr lIns="0" tIns="0" rIns="0" bIns="0"/>
            <a:lstStyle/>
            <a:p>
              <a:endParaRPr lang="en-US"/>
            </a:p>
          </p:txBody>
        </p:sp>
        <p:sp>
          <p:nvSpPr>
            <p:cNvPr id="11519" name="Rectangle 298"/>
            <p:cNvSpPr>
              <a:spLocks/>
            </p:cNvSpPr>
            <p:nvPr/>
          </p:nvSpPr>
          <p:spPr bwMode="auto">
            <a:xfrm>
              <a:off x="23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20" name="Rectangle 299"/>
            <p:cNvSpPr>
              <a:spLocks/>
            </p:cNvSpPr>
            <p:nvPr/>
          </p:nvSpPr>
          <p:spPr bwMode="auto">
            <a:xfrm>
              <a:off x="2362" y="364"/>
              <a:ext cx="56" cy="56"/>
            </a:xfrm>
            <a:prstGeom prst="rect">
              <a:avLst/>
            </a:prstGeom>
            <a:noFill/>
            <a:ln w="12700">
              <a:noFill/>
              <a:miter lim="800000"/>
              <a:headEnd/>
              <a:tailEnd/>
            </a:ln>
          </p:spPr>
          <p:txBody>
            <a:bodyPr lIns="0" tIns="0" rIns="0" bIns="0"/>
            <a:lstStyle/>
            <a:p>
              <a:endParaRPr lang="en-US"/>
            </a:p>
          </p:txBody>
        </p:sp>
        <p:sp>
          <p:nvSpPr>
            <p:cNvPr id="11521" name="Rectangle 300"/>
            <p:cNvSpPr>
              <a:spLocks/>
            </p:cNvSpPr>
            <p:nvPr/>
          </p:nvSpPr>
          <p:spPr bwMode="auto">
            <a:xfrm>
              <a:off x="24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22" name="Rectangle 301"/>
            <p:cNvSpPr>
              <a:spLocks/>
            </p:cNvSpPr>
            <p:nvPr/>
          </p:nvSpPr>
          <p:spPr bwMode="auto">
            <a:xfrm>
              <a:off x="2434" y="148"/>
              <a:ext cx="56" cy="56"/>
            </a:xfrm>
            <a:prstGeom prst="rect">
              <a:avLst/>
            </a:prstGeom>
            <a:noFill/>
            <a:ln w="12700">
              <a:noFill/>
              <a:miter lim="800000"/>
              <a:headEnd/>
              <a:tailEnd/>
            </a:ln>
          </p:spPr>
          <p:txBody>
            <a:bodyPr lIns="0" tIns="0" rIns="0" bIns="0"/>
            <a:lstStyle/>
            <a:p>
              <a:endParaRPr lang="en-US"/>
            </a:p>
          </p:txBody>
        </p:sp>
        <p:sp>
          <p:nvSpPr>
            <p:cNvPr id="11523" name="Rectangle 302"/>
            <p:cNvSpPr>
              <a:spLocks/>
            </p:cNvSpPr>
            <p:nvPr/>
          </p:nvSpPr>
          <p:spPr bwMode="auto">
            <a:xfrm>
              <a:off x="24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24" name="Rectangle 303"/>
            <p:cNvSpPr>
              <a:spLocks/>
            </p:cNvSpPr>
            <p:nvPr/>
          </p:nvSpPr>
          <p:spPr bwMode="auto">
            <a:xfrm>
              <a:off x="2434" y="220"/>
              <a:ext cx="56" cy="56"/>
            </a:xfrm>
            <a:prstGeom prst="rect">
              <a:avLst/>
            </a:prstGeom>
            <a:noFill/>
            <a:ln w="12700">
              <a:noFill/>
              <a:miter lim="800000"/>
              <a:headEnd/>
              <a:tailEnd/>
            </a:ln>
          </p:spPr>
          <p:txBody>
            <a:bodyPr lIns="0" tIns="0" rIns="0" bIns="0"/>
            <a:lstStyle/>
            <a:p>
              <a:endParaRPr lang="en-US"/>
            </a:p>
          </p:txBody>
        </p:sp>
        <p:sp>
          <p:nvSpPr>
            <p:cNvPr id="11525" name="Rectangle 304"/>
            <p:cNvSpPr>
              <a:spLocks/>
            </p:cNvSpPr>
            <p:nvPr/>
          </p:nvSpPr>
          <p:spPr bwMode="auto">
            <a:xfrm>
              <a:off x="24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26" name="Rectangle 305"/>
            <p:cNvSpPr>
              <a:spLocks/>
            </p:cNvSpPr>
            <p:nvPr/>
          </p:nvSpPr>
          <p:spPr bwMode="auto">
            <a:xfrm>
              <a:off x="2434" y="292"/>
              <a:ext cx="56" cy="56"/>
            </a:xfrm>
            <a:prstGeom prst="rect">
              <a:avLst/>
            </a:prstGeom>
            <a:noFill/>
            <a:ln w="12700">
              <a:noFill/>
              <a:miter lim="800000"/>
              <a:headEnd/>
              <a:tailEnd/>
            </a:ln>
          </p:spPr>
          <p:txBody>
            <a:bodyPr lIns="0" tIns="0" rIns="0" bIns="0"/>
            <a:lstStyle/>
            <a:p>
              <a:endParaRPr lang="en-US"/>
            </a:p>
          </p:txBody>
        </p:sp>
        <p:sp>
          <p:nvSpPr>
            <p:cNvPr id="11527" name="Rectangle 306"/>
            <p:cNvSpPr>
              <a:spLocks/>
            </p:cNvSpPr>
            <p:nvPr/>
          </p:nvSpPr>
          <p:spPr bwMode="auto">
            <a:xfrm>
              <a:off x="24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28" name="Rectangle 307"/>
            <p:cNvSpPr>
              <a:spLocks/>
            </p:cNvSpPr>
            <p:nvPr/>
          </p:nvSpPr>
          <p:spPr bwMode="auto">
            <a:xfrm>
              <a:off x="2434" y="364"/>
              <a:ext cx="56" cy="56"/>
            </a:xfrm>
            <a:prstGeom prst="rect">
              <a:avLst/>
            </a:prstGeom>
            <a:noFill/>
            <a:ln w="12700">
              <a:noFill/>
              <a:miter lim="800000"/>
              <a:headEnd/>
              <a:tailEnd/>
            </a:ln>
          </p:spPr>
          <p:txBody>
            <a:bodyPr lIns="0" tIns="0" rIns="0" bIns="0"/>
            <a:lstStyle/>
            <a:p>
              <a:endParaRPr lang="en-US"/>
            </a:p>
          </p:txBody>
        </p:sp>
        <p:sp>
          <p:nvSpPr>
            <p:cNvPr id="11529" name="Rectangle 308"/>
            <p:cNvSpPr>
              <a:spLocks/>
            </p:cNvSpPr>
            <p:nvPr/>
          </p:nvSpPr>
          <p:spPr bwMode="auto">
            <a:xfrm>
              <a:off x="23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823" name="Group 309"/>
            <p:cNvGrpSpPr>
              <a:grpSpLocks/>
            </p:cNvGrpSpPr>
            <p:nvPr/>
          </p:nvGrpSpPr>
          <p:grpSpPr bwMode="auto">
            <a:xfrm>
              <a:off x="2364" y="545"/>
              <a:ext cx="128" cy="152"/>
              <a:chOff x="0" y="0"/>
              <a:chExt cx="128" cy="152"/>
            </a:xfrm>
          </p:grpSpPr>
          <p:grpSp>
            <p:nvGrpSpPr>
              <p:cNvPr id="11841" name="Group 310"/>
              <p:cNvGrpSpPr>
                <a:grpSpLocks/>
              </p:cNvGrpSpPr>
              <p:nvPr/>
            </p:nvGrpSpPr>
            <p:grpSpPr bwMode="auto">
              <a:xfrm rot="5400000">
                <a:off x="-12" y="12"/>
                <a:ext cx="152" cy="128"/>
                <a:chOff x="0" y="0"/>
                <a:chExt cx="152" cy="128"/>
              </a:xfrm>
            </p:grpSpPr>
            <p:sp>
              <p:nvSpPr>
                <p:cNvPr id="11998" name="Rectangle 31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99" name="Rectangle 31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97" name="Rectangle 31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842" name="Group 314"/>
            <p:cNvGrpSpPr>
              <a:grpSpLocks/>
            </p:cNvGrpSpPr>
            <p:nvPr/>
          </p:nvGrpSpPr>
          <p:grpSpPr bwMode="auto">
            <a:xfrm>
              <a:off x="2560" y="0"/>
              <a:ext cx="616" cy="752"/>
              <a:chOff x="0" y="0"/>
              <a:chExt cx="616" cy="752"/>
            </a:xfrm>
          </p:grpSpPr>
          <p:sp>
            <p:nvSpPr>
              <p:cNvPr id="11994" name="Rectangle 315"/>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995" name="Rectangle 316"/>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1860" name="Group 317"/>
            <p:cNvGrpSpPr>
              <a:grpSpLocks/>
            </p:cNvGrpSpPr>
            <p:nvPr/>
          </p:nvGrpSpPr>
          <p:grpSpPr bwMode="auto">
            <a:xfrm>
              <a:off x="2580" y="124"/>
              <a:ext cx="176" cy="600"/>
              <a:chOff x="0" y="0"/>
              <a:chExt cx="176" cy="600"/>
            </a:xfrm>
          </p:grpSpPr>
          <p:sp>
            <p:nvSpPr>
              <p:cNvPr id="11992" name="Rectangle 31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93" name="Rectangle 31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533" name="Rectangle 320"/>
            <p:cNvSpPr>
              <a:spLocks/>
            </p:cNvSpPr>
            <p:nvPr/>
          </p:nvSpPr>
          <p:spPr bwMode="auto">
            <a:xfrm>
              <a:off x="26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34" name="Rectangle 321"/>
            <p:cNvSpPr>
              <a:spLocks/>
            </p:cNvSpPr>
            <p:nvPr/>
          </p:nvSpPr>
          <p:spPr bwMode="auto">
            <a:xfrm>
              <a:off x="2602" y="148"/>
              <a:ext cx="56" cy="56"/>
            </a:xfrm>
            <a:prstGeom prst="rect">
              <a:avLst/>
            </a:prstGeom>
            <a:noFill/>
            <a:ln w="12700">
              <a:noFill/>
              <a:miter lim="800000"/>
              <a:headEnd/>
              <a:tailEnd/>
            </a:ln>
          </p:spPr>
          <p:txBody>
            <a:bodyPr lIns="0" tIns="0" rIns="0" bIns="0"/>
            <a:lstStyle/>
            <a:p>
              <a:endParaRPr lang="en-US"/>
            </a:p>
          </p:txBody>
        </p:sp>
        <p:sp>
          <p:nvSpPr>
            <p:cNvPr id="11535" name="Rectangle 322"/>
            <p:cNvSpPr>
              <a:spLocks/>
            </p:cNvSpPr>
            <p:nvPr/>
          </p:nvSpPr>
          <p:spPr bwMode="auto">
            <a:xfrm>
              <a:off x="26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36" name="Rectangle 323"/>
            <p:cNvSpPr>
              <a:spLocks/>
            </p:cNvSpPr>
            <p:nvPr/>
          </p:nvSpPr>
          <p:spPr bwMode="auto">
            <a:xfrm>
              <a:off x="2602" y="220"/>
              <a:ext cx="56" cy="56"/>
            </a:xfrm>
            <a:prstGeom prst="rect">
              <a:avLst/>
            </a:prstGeom>
            <a:noFill/>
            <a:ln w="12700">
              <a:noFill/>
              <a:miter lim="800000"/>
              <a:headEnd/>
              <a:tailEnd/>
            </a:ln>
          </p:spPr>
          <p:txBody>
            <a:bodyPr lIns="0" tIns="0" rIns="0" bIns="0"/>
            <a:lstStyle/>
            <a:p>
              <a:endParaRPr lang="en-US"/>
            </a:p>
          </p:txBody>
        </p:sp>
        <p:sp>
          <p:nvSpPr>
            <p:cNvPr id="11537" name="Rectangle 324"/>
            <p:cNvSpPr>
              <a:spLocks/>
            </p:cNvSpPr>
            <p:nvPr/>
          </p:nvSpPr>
          <p:spPr bwMode="auto">
            <a:xfrm>
              <a:off x="26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38" name="Rectangle 325"/>
            <p:cNvSpPr>
              <a:spLocks/>
            </p:cNvSpPr>
            <p:nvPr/>
          </p:nvSpPr>
          <p:spPr bwMode="auto">
            <a:xfrm>
              <a:off x="2602" y="292"/>
              <a:ext cx="56" cy="56"/>
            </a:xfrm>
            <a:prstGeom prst="rect">
              <a:avLst/>
            </a:prstGeom>
            <a:noFill/>
            <a:ln w="12700">
              <a:noFill/>
              <a:miter lim="800000"/>
              <a:headEnd/>
              <a:tailEnd/>
            </a:ln>
          </p:spPr>
          <p:txBody>
            <a:bodyPr lIns="0" tIns="0" rIns="0" bIns="0"/>
            <a:lstStyle/>
            <a:p>
              <a:endParaRPr lang="en-US"/>
            </a:p>
          </p:txBody>
        </p:sp>
        <p:sp>
          <p:nvSpPr>
            <p:cNvPr id="11539" name="Rectangle 326"/>
            <p:cNvSpPr>
              <a:spLocks/>
            </p:cNvSpPr>
            <p:nvPr/>
          </p:nvSpPr>
          <p:spPr bwMode="auto">
            <a:xfrm>
              <a:off x="26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40" name="Rectangle 327"/>
            <p:cNvSpPr>
              <a:spLocks/>
            </p:cNvSpPr>
            <p:nvPr/>
          </p:nvSpPr>
          <p:spPr bwMode="auto">
            <a:xfrm>
              <a:off x="2602" y="364"/>
              <a:ext cx="56" cy="56"/>
            </a:xfrm>
            <a:prstGeom prst="rect">
              <a:avLst/>
            </a:prstGeom>
            <a:noFill/>
            <a:ln w="12700">
              <a:noFill/>
              <a:miter lim="800000"/>
              <a:headEnd/>
              <a:tailEnd/>
            </a:ln>
          </p:spPr>
          <p:txBody>
            <a:bodyPr lIns="0" tIns="0" rIns="0" bIns="0"/>
            <a:lstStyle/>
            <a:p>
              <a:endParaRPr lang="en-US"/>
            </a:p>
          </p:txBody>
        </p:sp>
        <p:sp>
          <p:nvSpPr>
            <p:cNvPr id="11541" name="Rectangle 328"/>
            <p:cNvSpPr>
              <a:spLocks/>
            </p:cNvSpPr>
            <p:nvPr/>
          </p:nvSpPr>
          <p:spPr bwMode="auto">
            <a:xfrm>
              <a:off x="26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42" name="Rectangle 329"/>
            <p:cNvSpPr>
              <a:spLocks/>
            </p:cNvSpPr>
            <p:nvPr/>
          </p:nvSpPr>
          <p:spPr bwMode="auto">
            <a:xfrm>
              <a:off x="2674" y="148"/>
              <a:ext cx="56" cy="56"/>
            </a:xfrm>
            <a:prstGeom prst="rect">
              <a:avLst/>
            </a:prstGeom>
            <a:noFill/>
            <a:ln w="12700">
              <a:noFill/>
              <a:miter lim="800000"/>
              <a:headEnd/>
              <a:tailEnd/>
            </a:ln>
          </p:spPr>
          <p:txBody>
            <a:bodyPr lIns="0" tIns="0" rIns="0" bIns="0"/>
            <a:lstStyle/>
            <a:p>
              <a:endParaRPr lang="en-US"/>
            </a:p>
          </p:txBody>
        </p:sp>
        <p:sp>
          <p:nvSpPr>
            <p:cNvPr id="11543" name="Rectangle 330"/>
            <p:cNvSpPr>
              <a:spLocks/>
            </p:cNvSpPr>
            <p:nvPr/>
          </p:nvSpPr>
          <p:spPr bwMode="auto">
            <a:xfrm>
              <a:off x="26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44" name="Rectangle 331"/>
            <p:cNvSpPr>
              <a:spLocks/>
            </p:cNvSpPr>
            <p:nvPr/>
          </p:nvSpPr>
          <p:spPr bwMode="auto">
            <a:xfrm>
              <a:off x="2674" y="220"/>
              <a:ext cx="56" cy="56"/>
            </a:xfrm>
            <a:prstGeom prst="rect">
              <a:avLst/>
            </a:prstGeom>
            <a:noFill/>
            <a:ln w="12700">
              <a:noFill/>
              <a:miter lim="800000"/>
              <a:headEnd/>
              <a:tailEnd/>
            </a:ln>
          </p:spPr>
          <p:txBody>
            <a:bodyPr lIns="0" tIns="0" rIns="0" bIns="0"/>
            <a:lstStyle/>
            <a:p>
              <a:endParaRPr lang="en-US"/>
            </a:p>
          </p:txBody>
        </p:sp>
        <p:sp>
          <p:nvSpPr>
            <p:cNvPr id="11545" name="Rectangle 332"/>
            <p:cNvSpPr>
              <a:spLocks/>
            </p:cNvSpPr>
            <p:nvPr/>
          </p:nvSpPr>
          <p:spPr bwMode="auto">
            <a:xfrm>
              <a:off x="26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46" name="Rectangle 333"/>
            <p:cNvSpPr>
              <a:spLocks/>
            </p:cNvSpPr>
            <p:nvPr/>
          </p:nvSpPr>
          <p:spPr bwMode="auto">
            <a:xfrm>
              <a:off x="2674" y="292"/>
              <a:ext cx="56" cy="56"/>
            </a:xfrm>
            <a:prstGeom prst="rect">
              <a:avLst/>
            </a:prstGeom>
            <a:noFill/>
            <a:ln w="12700">
              <a:noFill/>
              <a:miter lim="800000"/>
              <a:headEnd/>
              <a:tailEnd/>
            </a:ln>
          </p:spPr>
          <p:txBody>
            <a:bodyPr lIns="0" tIns="0" rIns="0" bIns="0"/>
            <a:lstStyle/>
            <a:p>
              <a:endParaRPr lang="en-US"/>
            </a:p>
          </p:txBody>
        </p:sp>
        <p:sp>
          <p:nvSpPr>
            <p:cNvPr id="11547" name="Rectangle 334"/>
            <p:cNvSpPr>
              <a:spLocks/>
            </p:cNvSpPr>
            <p:nvPr/>
          </p:nvSpPr>
          <p:spPr bwMode="auto">
            <a:xfrm>
              <a:off x="26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48" name="Rectangle 335"/>
            <p:cNvSpPr>
              <a:spLocks/>
            </p:cNvSpPr>
            <p:nvPr/>
          </p:nvSpPr>
          <p:spPr bwMode="auto">
            <a:xfrm>
              <a:off x="2674" y="364"/>
              <a:ext cx="56" cy="56"/>
            </a:xfrm>
            <a:prstGeom prst="rect">
              <a:avLst/>
            </a:prstGeom>
            <a:noFill/>
            <a:ln w="12700">
              <a:noFill/>
              <a:miter lim="800000"/>
              <a:headEnd/>
              <a:tailEnd/>
            </a:ln>
          </p:spPr>
          <p:txBody>
            <a:bodyPr lIns="0" tIns="0" rIns="0" bIns="0"/>
            <a:lstStyle/>
            <a:p>
              <a:endParaRPr lang="en-US"/>
            </a:p>
          </p:txBody>
        </p:sp>
        <p:sp>
          <p:nvSpPr>
            <p:cNvPr id="11549" name="Rectangle 336"/>
            <p:cNvSpPr>
              <a:spLocks/>
            </p:cNvSpPr>
            <p:nvPr/>
          </p:nvSpPr>
          <p:spPr bwMode="auto">
            <a:xfrm>
              <a:off x="26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861" name="Group 337"/>
            <p:cNvGrpSpPr>
              <a:grpSpLocks/>
            </p:cNvGrpSpPr>
            <p:nvPr/>
          </p:nvGrpSpPr>
          <p:grpSpPr bwMode="auto">
            <a:xfrm>
              <a:off x="2604" y="545"/>
              <a:ext cx="128" cy="152"/>
              <a:chOff x="0" y="0"/>
              <a:chExt cx="128" cy="152"/>
            </a:xfrm>
          </p:grpSpPr>
          <p:grpSp>
            <p:nvGrpSpPr>
              <p:cNvPr id="11879" name="Group 338"/>
              <p:cNvGrpSpPr>
                <a:grpSpLocks/>
              </p:cNvGrpSpPr>
              <p:nvPr/>
            </p:nvGrpSpPr>
            <p:grpSpPr bwMode="auto">
              <a:xfrm rot="5400000">
                <a:off x="-12" y="12"/>
                <a:ext cx="152" cy="128"/>
                <a:chOff x="0" y="0"/>
                <a:chExt cx="152" cy="128"/>
              </a:xfrm>
            </p:grpSpPr>
            <p:sp>
              <p:nvSpPr>
                <p:cNvPr id="11990" name="Rectangle 33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91" name="Rectangle 34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89" name="Rectangle 34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884" name="Group 342"/>
            <p:cNvGrpSpPr>
              <a:grpSpLocks/>
            </p:cNvGrpSpPr>
            <p:nvPr/>
          </p:nvGrpSpPr>
          <p:grpSpPr bwMode="auto">
            <a:xfrm>
              <a:off x="2780" y="124"/>
              <a:ext cx="176" cy="600"/>
              <a:chOff x="0" y="0"/>
              <a:chExt cx="176" cy="600"/>
            </a:xfrm>
          </p:grpSpPr>
          <p:sp>
            <p:nvSpPr>
              <p:cNvPr id="11986" name="Rectangle 34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87" name="Rectangle 34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552" name="Rectangle 345"/>
            <p:cNvSpPr>
              <a:spLocks/>
            </p:cNvSpPr>
            <p:nvPr/>
          </p:nvSpPr>
          <p:spPr bwMode="auto">
            <a:xfrm>
              <a:off x="28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53" name="Rectangle 346"/>
            <p:cNvSpPr>
              <a:spLocks/>
            </p:cNvSpPr>
            <p:nvPr/>
          </p:nvSpPr>
          <p:spPr bwMode="auto">
            <a:xfrm>
              <a:off x="2802" y="148"/>
              <a:ext cx="56" cy="56"/>
            </a:xfrm>
            <a:prstGeom prst="rect">
              <a:avLst/>
            </a:prstGeom>
            <a:noFill/>
            <a:ln w="12700">
              <a:noFill/>
              <a:miter lim="800000"/>
              <a:headEnd/>
              <a:tailEnd/>
            </a:ln>
          </p:spPr>
          <p:txBody>
            <a:bodyPr lIns="0" tIns="0" rIns="0" bIns="0"/>
            <a:lstStyle/>
            <a:p>
              <a:endParaRPr lang="en-US"/>
            </a:p>
          </p:txBody>
        </p:sp>
        <p:sp>
          <p:nvSpPr>
            <p:cNvPr id="11554" name="Rectangle 347"/>
            <p:cNvSpPr>
              <a:spLocks/>
            </p:cNvSpPr>
            <p:nvPr/>
          </p:nvSpPr>
          <p:spPr bwMode="auto">
            <a:xfrm>
              <a:off x="28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55" name="Rectangle 348"/>
            <p:cNvSpPr>
              <a:spLocks/>
            </p:cNvSpPr>
            <p:nvPr/>
          </p:nvSpPr>
          <p:spPr bwMode="auto">
            <a:xfrm>
              <a:off x="2802" y="220"/>
              <a:ext cx="56" cy="56"/>
            </a:xfrm>
            <a:prstGeom prst="rect">
              <a:avLst/>
            </a:prstGeom>
            <a:noFill/>
            <a:ln w="12700">
              <a:noFill/>
              <a:miter lim="800000"/>
              <a:headEnd/>
              <a:tailEnd/>
            </a:ln>
          </p:spPr>
          <p:txBody>
            <a:bodyPr lIns="0" tIns="0" rIns="0" bIns="0"/>
            <a:lstStyle/>
            <a:p>
              <a:endParaRPr lang="en-US"/>
            </a:p>
          </p:txBody>
        </p:sp>
        <p:sp>
          <p:nvSpPr>
            <p:cNvPr id="11556" name="Rectangle 349"/>
            <p:cNvSpPr>
              <a:spLocks/>
            </p:cNvSpPr>
            <p:nvPr/>
          </p:nvSpPr>
          <p:spPr bwMode="auto">
            <a:xfrm>
              <a:off x="28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57" name="Rectangle 350"/>
            <p:cNvSpPr>
              <a:spLocks/>
            </p:cNvSpPr>
            <p:nvPr/>
          </p:nvSpPr>
          <p:spPr bwMode="auto">
            <a:xfrm>
              <a:off x="2802" y="292"/>
              <a:ext cx="56" cy="56"/>
            </a:xfrm>
            <a:prstGeom prst="rect">
              <a:avLst/>
            </a:prstGeom>
            <a:noFill/>
            <a:ln w="12700">
              <a:noFill/>
              <a:miter lim="800000"/>
              <a:headEnd/>
              <a:tailEnd/>
            </a:ln>
          </p:spPr>
          <p:txBody>
            <a:bodyPr lIns="0" tIns="0" rIns="0" bIns="0"/>
            <a:lstStyle/>
            <a:p>
              <a:endParaRPr lang="en-US"/>
            </a:p>
          </p:txBody>
        </p:sp>
        <p:sp>
          <p:nvSpPr>
            <p:cNvPr id="11558" name="Rectangle 351"/>
            <p:cNvSpPr>
              <a:spLocks/>
            </p:cNvSpPr>
            <p:nvPr/>
          </p:nvSpPr>
          <p:spPr bwMode="auto">
            <a:xfrm>
              <a:off x="28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59" name="Rectangle 352"/>
            <p:cNvSpPr>
              <a:spLocks/>
            </p:cNvSpPr>
            <p:nvPr/>
          </p:nvSpPr>
          <p:spPr bwMode="auto">
            <a:xfrm>
              <a:off x="2802" y="364"/>
              <a:ext cx="56" cy="56"/>
            </a:xfrm>
            <a:prstGeom prst="rect">
              <a:avLst/>
            </a:prstGeom>
            <a:noFill/>
            <a:ln w="12700">
              <a:noFill/>
              <a:miter lim="800000"/>
              <a:headEnd/>
              <a:tailEnd/>
            </a:ln>
          </p:spPr>
          <p:txBody>
            <a:bodyPr lIns="0" tIns="0" rIns="0" bIns="0"/>
            <a:lstStyle/>
            <a:p>
              <a:endParaRPr lang="en-US"/>
            </a:p>
          </p:txBody>
        </p:sp>
        <p:sp>
          <p:nvSpPr>
            <p:cNvPr id="11560" name="Rectangle 353"/>
            <p:cNvSpPr>
              <a:spLocks/>
            </p:cNvSpPr>
            <p:nvPr/>
          </p:nvSpPr>
          <p:spPr bwMode="auto">
            <a:xfrm>
              <a:off x="28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61" name="Rectangle 354"/>
            <p:cNvSpPr>
              <a:spLocks/>
            </p:cNvSpPr>
            <p:nvPr/>
          </p:nvSpPr>
          <p:spPr bwMode="auto">
            <a:xfrm>
              <a:off x="2874" y="148"/>
              <a:ext cx="56" cy="56"/>
            </a:xfrm>
            <a:prstGeom prst="rect">
              <a:avLst/>
            </a:prstGeom>
            <a:noFill/>
            <a:ln w="12700">
              <a:noFill/>
              <a:miter lim="800000"/>
              <a:headEnd/>
              <a:tailEnd/>
            </a:ln>
          </p:spPr>
          <p:txBody>
            <a:bodyPr lIns="0" tIns="0" rIns="0" bIns="0"/>
            <a:lstStyle/>
            <a:p>
              <a:endParaRPr lang="en-US"/>
            </a:p>
          </p:txBody>
        </p:sp>
        <p:sp>
          <p:nvSpPr>
            <p:cNvPr id="11562" name="Rectangle 355"/>
            <p:cNvSpPr>
              <a:spLocks/>
            </p:cNvSpPr>
            <p:nvPr/>
          </p:nvSpPr>
          <p:spPr bwMode="auto">
            <a:xfrm>
              <a:off x="28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63" name="Rectangle 356"/>
            <p:cNvSpPr>
              <a:spLocks/>
            </p:cNvSpPr>
            <p:nvPr/>
          </p:nvSpPr>
          <p:spPr bwMode="auto">
            <a:xfrm>
              <a:off x="2874" y="220"/>
              <a:ext cx="56" cy="56"/>
            </a:xfrm>
            <a:prstGeom prst="rect">
              <a:avLst/>
            </a:prstGeom>
            <a:noFill/>
            <a:ln w="12700">
              <a:noFill/>
              <a:miter lim="800000"/>
              <a:headEnd/>
              <a:tailEnd/>
            </a:ln>
          </p:spPr>
          <p:txBody>
            <a:bodyPr lIns="0" tIns="0" rIns="0" bIns="0"/>
            <a:lstStyle/>
            <a:p>
              <a:endParaRPr lang="en-US"/>
            </a:p>
          </p:txBody>
        </p:sp>
        <p:sp>
          <p:nvSpPr>
            <p:cNvPr id="11564" name="Rectangle 357"/>
            <p:cNvSpPr>
              <a:spLocks/>
            </p:cNvSpPr>
            <p:nvPr/>
          </p:nvSpPr>
          <p:spPr bwMode="auto">
            <a:xfrm>
              <a:off x="28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65" name="Rectangle 358"/>
            <p:cNvSpPr>
              <a:spLocks/>
            </p:cNvSpPr>
            <p:nvPr/>
          </p:nvSpPr>
          <p:spPr bwMode="auto">
            <a:xfrm>
              <a:off x="2874" y="292"/>
              <a:ext cx="56" cy="56"/>
            </a:xfrm>
            <a:prstGeom prst="rect">
              <a:avLst/>
            </a:prstGeom>
            <a:noFill/>
            <a:ln w="12700">
              <a:noFill/>
              <a:miter lim="800000"/>
              <a:headEnd/>
              <a:tailEnd/>
            </a:ln>
          </p:spPr>
          <p:txBody>
            <a:bodyPr lIns="0" tIns="0" rIns="0" bIns="0"/>
            <a:lstStyle/>
            <a:p>
              <a:endParaRPr lang="en-US"/>
            </a:p>
          </p:txBody>
        </p:sp>
        <p:sp>
          <p:nvSpPr>
            <p:cNvPr id="11566" name="Rectangle 359"/>
            <p:cNvSpPr>
              <a:spLocks/>
            </p:cNvSpPr>
            <p:nvPr/>
          </p:nvSpPr>
          <p:spPr bwMode="auto">
            <a:xfrm>
              <a:off x="28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67" name="Rectangle 360"/>
            <p:cNvSpPr>
              <a:spLocks/>
            </p:cNvSpPr>
            <p:nvPr/>
          </p:nvSpPr>
          <p:spPr bwMode="auto">
            <a:xfrm>
              <a:off x="2874" y="364"/>
              <a:ext cx="56" cy="56"/>
            </a:xfrm>
            <a:prstGeom prst="rect">
              <a:avLst/>
            </a:prstGeom>
            <a:noFill/>
            <a:ln w="12700">
              <a:noFill/>
              <a:miter lim="800000"/>
              <a:headEnd/>
              <a:tailEnd/>
            </a:ln>
          </p:spPr>
          <p:txBody>
            <a:bodyPr lIns="0" tIns="0" rIns="0" bIns="0"/>
            <a:lstStyle/>
            <a:p>
              <a:endParaRPr lang="en-US"/>
            </a:p>
          </p:txBody>
        </p:sp>
        <p:sp>
          <p:nvSpPr>
            <p:cNvPr id="11568" name="Rectangle 361"/>
            <p:cNvSpPr>
              <a:spLocks/>
            </p:cNvSpPr>
            <p:nvPr/>
          </p:nvSpPr>
          <p:spPr bwMode="auto">
            <a:xfrm>
              <a:off x="28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890" name="Group 362"/>
            <p:cNvGrpSpPr>
              <a:grpSpLocks/>
            </p:cNvGrpSpPr>
            <p:nvPr/>
          </p:nvGrpSpPr>
          <p:grpSpPr bwMode="auto">
            <a:xfrm>
              <a:off x="2804" y="545"/>
              <a:ext cx="128" cy="152"/>
              <a:chOff x="0" y="0"/>
              <a:chExt cx="128" cy="152"/>
            </a:xfrm>
          </p:grpSpPr>
          <p:grpSp>
            <p:nvGrpSpPr>
              <p:cNvPr id="11898" name="Group 363"/>
              <p:cNvGrpSpPr>
                <a:grpSpLocks/>
              </p:cNvGrpSpPr>
              <p:nvPr/>
            </p:nvGrpSpPr>
            <p:grpSpPr bwMode="auto">
              <a:xfrm rot="5400000">
                <a:off x="-12" y="12"/>
                <a:ext cx="152" cy="128"/>
                <a:chOff x="0" y="0"/>
                <a:chExt cx="152" cy="128"/>
              </a:xfrm>
            </p:grpSpPr>
            <p:sp>
              <p:nvSpPr>
                <p:cNvPr id="11984" name="Rectangle 36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85" name="Rectangle 36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83" name="Rectangle 36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904" name="Group 367"/>
            <p:cNvGrpSpPr>
              <a:grpSpLocks/>
            </p:cNvGrpSpPr>
            <p:nvPr/>
          </p:nvGrpSpPr>
          <p:grpSpPr bwMode="auto">
            <a:xfrm>
              <a:off x="2980" y="124"/>
              <a:ext cx="176" cy="600"/>
              <a:chOff x="0" y="0"/>
              <a:chExt cx="176" cy="600"/>
            </a:xfrm>
          </p:grpSpPr>
          <p:sp>
            <p:nvSpPr>
              <p:cNvPr id="11980" name="Rectangle 36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81" name="Rectangle 36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571" name="Rectangle 370"/>
            <p:cNvSpPr>
              <a:spLocks/>
            </p:cNvSpPr>
            <p:nvPr/>
          </p:nvSpPr>
          <p:spPr bwMode="auto">
            <a:xfrm>
              <a:off x="30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72" name="Rectangle 371"/>
            <p:cNvSpPr>
              <a:spLocks/>
            </p:cNvSpPr>
            <p:nvPr/>
          </p:nvSpPr>
          <p:spPr bwMode="auto">
            <a:xfrm>
              <a:off x="3002" y="148"/>
              <a:ext cx="56" cy="56"/>
            </a:xfrm>
            <a:prstGeom prst="rect">
              <a:avLst/>
            </a:prstGeom>
            <a:noFill/>
            <a:ln w="12700">
              <a:noFill/>
              <a:miter lim="800000"/>
              <a:headEnd/>
              <a:tailEnd/>
            </a:ln>
          </p:spPr>
          <p:txBody>
            <a:bodyPr lIns="0" tIns="0" rIns="0" bIns="0"/>
            <a:lstStyle/>
            <a:p>
              <a:endParaRPr lang="en-US"/>
            </a:p>
          </p:txBody>
        </p:sp>
        <p:sp>
          <p:nvSpPr>
            <p:cNvPr id="11573" name="Rectangle 372"/>
            <p:cNvSpPr>
              <a:spLocks/>
            </p:cNvSpPr>
            <p:nvPr/>
          </p:nvSpPr>
          <p:spPr bwMode="auto">
            <a:xfrm>
              <a:off x="30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74" name="Rectangle 373"/>
            <p:cNvSpPr>
              <a:spLocks/>
            </p:cNvSpPr>
            <p:nvPr/>
          </p:nvSpPr>
          <p:spPr bwMode="auto">
            <a:xfrm>
              <a:off x="3002" y="220"/>
              <a:ext cx="56" cy="56"/>
            </a:xfrm>
            <a:prstGeom prst="rect">
              <a:avLst/>
            </a:prstGeom>
            <a:noFill/>
            <a:ln w="12700">
              <a:noFill/>
              <a:miter lim="800000"/>
              <a:headEnd/>
              <a:tailEnd/>
            </a:ln>
          </p:spPr>
          <p:txBody>
            <a:bodyPr lIns="0" tIns="0" rIns="0" bIns="0"/>
            <a:lstStyle/>
            <a:p>
              <a:endParaRPr lang="en-US"/>
            </a:p>
          </p:txBody>
        </p:sp>
        <p:sp>
          <p:nvSpPr>
            <p:cNvPr id="11575" name="Rectangle 374"/>
            <p:cNvSpPr>
              <a:spLocks/>
            </p:cNvSpPr>
            <p:nvPr/>
          </p:nvSpPr>
          <p:spPr bwMode="auto">
            <a:xfrm>
              <a:off x="30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76" name="Rectangle 375"/>
            <p:cNvSpPr>
              <a:spLocks/>
            </p:cNvSpPr>
            <p:nvPr/>
          </p:nvSpPr>
          <p:spPr bwMode="auto">
            <a:xfrm>
              <a:off x="3002" y="292"/>
              <a:ext cx="56" cy="56"/>
            </a:xfrm>
            <a:prstGeom prst="rect">
              <a:avLst/>
            </a:prstGeom>
            <a:noFill/>
            <a:ln w="12700">
              <a:noFill/>
              <a:miter lim="800000"/>
              <a:headEnd/>
              <a:tailEnd/>
            </a:ln>
          </p:spPr>
          <p:txBody>
            <a:bodyPr lIns="0" tIns="0" rIns="0" bIns="0"/>
            <a:lstStyle/>
            <a:p>
              <a:endParaRPr lang="en-US"/>
            </a:p>
          </p:txBody>
        </p:sp>
        <p:sp>
          <p:nvSpPr>
            <p:cNvPr id="11577" name="Rectangle 376"/>
            <p:cNvSpPr>
              <a:spLocks/>
            </p:cNvSpPr>
            <p:nvPr/>
          </p:nvSpPr>
          <p:spPr bwMode="auto">
            <a:xfrm>
              <a:off x="30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78" name="Rectangle 377"/>
            <p:cNvSpPr>
              <a:spLocks/>
            </p:cNvSpPr>
            <p:nvPr/>
          </p:nvSpPr>
          <p:spPr bwMode="auto">
            <a:xfrm>
              <a:off x="3002" y="364"/>
              <a:ext cx="56" cy="56"/>
            </a:xfrm>
            <a:prstGeom prst="rect">
              <a:avLst/>
            </a:prstGeom>
            <a:noFill/>
            <a:ln w="12700">
              <a:noFill/>
              <a:miter lim="800000"/>
              <a:headEnd/>
              <a:tailEnd/>
            </a:ln>
          </p:spPr>
          <p:txBody>
            <a:bodyPr lIns="0" tIns="0" rIns="0" bIns="0"/>
            <a:lstStyle/>
            <a:p>
              <a:endParaRPr lang="en-US"/>
            </a:p>
          </p:txBody>
        </p:sp>
        <p:sp>
          <p:nvSpPr>
            <p:cNvPr id="11579" name="Rectangle 378"/>
            <p:cNvSpPr>
              <a:spLocks/>
            </p:cNvSpPr>
            <p:nvPr/>
          </p:nvSpPr>
          <p:spPr bwMode="auto">
            <a:xfrm>
              <a:off x="30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80" name="Rectangle 379"/>
            <p:cNvSpPr>
              <a:spLocks/>
            </p:cNvSpPr>
            <p:nvPr/>
          </p:nvSpPr>
          <p:spPr bwMode="auto">
            <a:xfrm>
              <a:off x="3074" y="148"/>
              <a:ext cx="56" cy="56"/>
            </a:xfrm>
            <a:prstGeom prst="rect">
              <a:avLst/>
            </a:prstGeom>
            <a:noFill/>
            <a:ln w="12700">
              <a:noFill/>
              <a:miter lim="800000"/>
              <a:headEnd/>
              <a:tailEnd/>
            </a:ln>
          </p:spPr>
          <p:txBody>
            <a:bodyPr lIns="0" tIns="0" rIns="0" bIns="0"/>
            <a:lstStyle/>
            <a:p>
              <a:endParaRPr lang="en-US"/>
            </a:p>
          </p:txBody>
        </p:sp>
        <p:sp>
          <p:nvSpPr>
            <p:cNvPr id="11581" name="Rectangle 380"/>
            <p:cNvSpPr>
              <a:spLocks/>
            </p:cNvSpPr>
            <p:nvPr/>
          </p:nvSpPr>
          <p:spPr bwMode="auto">
            <a:xfrm>
              <a:off x="30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82" name="Rectangle 381"/>
            <p:cNvSpPr>
              <a:spLocks/>
            </p:cNvSpPr>
            <p:nvPr/>
          </p:nvSpPr>
          <p:spPr bwMode="auto">
            <a:xfrm>
              <a:off x="3074" y="220"/>
              <a:ext cx="56" cy="56"/>
            </a:xfrm>
            <a:prstGeom prst="rect">
              <a:avLst/>
            </a:prstGeom>
            <a:noFill/>
            <a:ln w="12700">
              <a:noFill/>
              <a:miter lim="800000"/>
              <a:headEnd/>
              <a:tailEnd/>
            </a:ln>
          </p:spPr>
          <p:txBody>
            <a:bodyPr lIns="0" tIns="0" rIns="0" bIns="0"/>
            <a:lstStyle/>
            <a:p>
              <a:endParaRPr lang="en-US"/>
            </a:p>
          </p:txBody>
        </p:sp>
        <p:sp>
          <p:nvSpPr>
            <p:cNvPr id="11583" name="Rectangle 382"/>
            <p:cNvSpPr>
              <a:spLocks/>
            </p:cNvSpPr>
            <p:nvPr/>
          </p:nvSpPr>
          <p:spPr bwMode="auto">
            <a:xfrm>
              <a:off x="30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84" name="Rectangle 383"/>
            <p:cNvSpPr>
              <a:spLocks/>
            </p:cNvSpPr>
            <p:nvPr/>
          </p:nvSpPr>
          <p:spPr bwMode="auto">
            <a:xfrm>
              <a:off x="3074" y="292"/>
              <a:ext cx="56" cy="56"/>
            </a:xfrm>
            <a:prstGeom prst="rect">
              <a:avLst/>
            </a:prstGeom>
            <a:noFill/>
            <a:ln w="12700">
              <a:noFill/>
              <a:miter lim="800000"/>
              <a:headEnd/>
              <a:tailEnd/>
            </a:ln>
          </p:spPr>
          <p:txBody>
            <a:bodyPr lIns="0" tIns="0" rIns="0" bIns="0"/>
            <a:lstStyle/>
            <a:p>
              <a:endParaRPr lang="en-US"/>
            </a:p>
          </p:txBody>
        </p:sp>
        <p:sp>
          <p:nvSpPr>
            <p:cNvPr id="11585" name="Rectangle 384"/>
            <p:cNvSpPr>
              <a:spLocks/>
            </p:cNvSpPr>
            <p:nvPr/>
          </p:nvSpPr>
          <p:spPr bwMode="auto">
            <a:xfrm>
              <a:off x="30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86" name="Rectangle 385"/>
            <p:cNvSpPr>
              <a:spLocks/>
            </p:cNvSpPr>
            <p:nvPr/>
          </p:nvSpPr>
          <p:spPr bwMode="auto">
            <a:xfrm>
              <a:off x="3074" y="364"/>
              <a:ext cx="56" cy="56"/>
            </a:xfrm>
            <a:prstGeom prst="rect">
              <a:avLst/>
            </a:prstGeom>
            <a:noFill/>
            <a:ln w="12700">
              <a:noFill/>
              <a:miter lim="800000"/>
              <a:headEnd/>
              <a:tailEnd/>
            </a:ln>
          </p:spPr>
          <p:txBody>
            <a:bodyPr lIns="0" tIns="0" rIns="0" bIns="0"/>
            <a:lstStyle/>
            <a:p>
              <a:endParaRPr lang="en-US"/>
            </a:p>
          </p:txBody>
        </p:sp>
        <p:sp>
          <p:nvSpPr>
            <p:cNvPr id="11587" name="Rectangle 386"/>
            <p:cNvSpPr>
              <a:spLocks/>
            </p:cNvSpPr>
            <p:nvPr/>
          </p:nvSpPr>
          <p:spPr bwMode="auto">
            <a:xfrm>
              <a:off x="30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910" name="Group 387"/>
            <p:cNvGrpSpPr>
              <a:grpSpLocks/>
            </p:cNvGrpSpPr>
            <p:nvPr/>
          </p:nvGrpSpPr>
          <p:grpSpPr bwMode="auto">
            <a:xfrm>
              <a:off x="3004" y="545"/>
              <a:ext cx="128" cy="152"/>
              <a:chOff x="0" y="0"/>
              <a:chExt cx="128" cy="152"/>
            </a:xfrm>
          </p:grpSpPr>
          <p:grpSp>
            <p:nvGrpSpPr>
              <p:cNvPr id="11918" name="Group 388"/>
              <p:cNvGrpSpPr>
                <a:grpSpLocks/>
              </p:cNvGrpSpPr>
              <p:nvPr/>
            </p:nvGrpSpPr>
            <p:grpSpPr bwMode="auto">
              <a:xfrm rot="5400000">
                <a:off x="-12" y="12"/>
                <a:ext cx="152" cy="128"/>
                <a:chOff x="0" y="0"/>
                <a:chExt cx="152" cy="128"/>
              </a:xfrm>
            </p:grpSpPr>
            <p:sp>
              <p:nvSpPr>
                <p:cNvPr id="11978" name="Rectangle 38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79" name="Rectangle 39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77" name="Rectangle 39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924" name="Group 392"/>
            <p:cNvGrpSpPr>
              <a:grpSpLocks/>
            </p:cNvGrpSpPr>
            <p:nvPr/>
          </p:nvGrpSpPr>
          <p:grpSpPr bwMode="auto">
            <a:xfrm>
              <a:off x="0" y="799"/>
              <a:ext cx="616" cy="753"/>
              <a:chOff x="0" y="0"/>
              <a:chExt cx="616" cy="752"/>
            </a:xfrm>
          </p:grpSpPr>
          <p:sp>
            <p:nvSpPr>
              <p:cNvPr id="11974" name="Rectangle 393"/>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975" name="Rectangle 394"/>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1930" name="Group 395"/>
            <p:cNvGrpSpPr>
              <a:grpSpLocks/>
            </p:cNvGrpSpPr>
            <p:nvPr/>
          </p:nvGrpSpPr>
          <p:grpSpPr bwMode="auto">
            <a:xfrm>
              <a:off x="20" y="924"/>
              <a:ext cx="176" cy="600"/>
              <a:chOff x="0" y="0"/>
              <a:chExt cx="176" cy="600"/>
            </a:xfrm>
          </p:grpSpPr>
          <p:sp>
            <p:nvSpPr>
              <p:cNvPr id="11972" name="Rectangle 396"/>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73" name="Rectangle 397"/>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591" name="Rectangle 398"/>
            <p:cNvSpPr>
              <a:spLocks/>
            </p:cNvSpPr>
            <p:nvPr/>
          </p:nvSpPr>
          <p:spPr bwMode="auto">
            <a:xfrm>
              <a:off x="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92" name="Rectangle 399"/>
            <p:cNvSpPr>
              <a:spLocks/>
            </p:cNvSpPr>
            <p:nvPr/>
          </p:nvSpPr>
          <p:spPr bwMode="auto">
            <a:xfrm>
              <a:off x="42" y="948"/>
              <a:ext cx="56" cy="56"/>
            </a:xfrm>
            <a:prstGeom prst="rect">
              <a:avLst/>
            </a:prstGeom>
            <a:noFill/>
            <a:ln w="12700">
              <a:noFill/>
              <a:miter lim="800000"/>
              <a:headEnd/>
              <a:tailEnd/>
            </a:ln>
          </p:spPr>
          <p:txBody>
            <a:bodyPr lIns="0" tIns="0" rIns="0" bIns="0"/>
            <a:lstStyle/>
            <a:p>
              <a:endParaRPr lang="en-US"/>
            </a:p>
          </p:txBody>
        </p:sp>
        <p:sp>
          <p:nvSpPr>
            <p:cNvPr id="11593" name="Rectangle 400"/>
            <p:cNvSpPr>
              <a:spLocks/>
            </p:cNvSpPr>
            <p:nvPr/>
          </p:nvSpPr>
          <p:spPr bwMode="auto">
            <a:xfrm>
              <a:off x="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94" name="Rectangle 401"/>
            <p:cNvSpPr>
              <a:spLocks/>
            </p:cNvSpPr>
            <p:nvPr/>
          </p:nvSpPr>
          <p:spPr bwMode="auto">
            <a:xfrm>
              <a:off x="42" y="1020"/>
              <a:ext cx="56" cy="56"/>
            </a:xfrm>
            <a:prstGeom prst="rect">
              <a:avLst/>
            </a:prstGeom>
            <a:noFill/>
            <a:ln w="12700">
              <a:noFill/>
              <a:miter lim="800000"/>
              <a:headEnd/>
              <a:tailEnd/>
            </a:ln>
          </p:spPr>
          <p:txBody>
            <a:bodyPr lIns="0" tIns="0" rIns="0" bIns="0"/>
            <a:lstStyle/>
            <a:p>
              <a:endParaRPr lang="en-US"/>
            </a:p>
          </p:txBody>
        </p:sp>
        <p:sp>
          <p:nvSpPr>
            <p:cNvPr id="11595" name="Rectangle 402"/>
            <p:cNvSpPr>
              <a:spLocks/>
            </p:cNvSpPr>
            <p:nvPr/>
          </p:nvSpPr>
          <p:spPr bwMode="auto">
            <a:xfrm>
              <a:off x="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96" name="Rectangle 403"/>
            <p:cNvSpPr>
              <a:spLocks/>
            </p:cNvSpPr>
            <p:nvPr/>
          </p:nvSpPr>
          <p:spPr bwMode="auto">
            <a:xfrm>
              <a:off x="42" y="1092"/>
              <a:ext cx="56" cy="56"/>
            </a:xfrm>
            <a:prstGeom prst="rect">
              <a:avLst/>
            </a:prstGeom>
            <a:noFill/>
            <a:ln w="12700">
              <a:noFill/>
              <a:miter lim="800000"/>
              <a:headEnd/>
              <a:tailEnd/>
            </a:ln>
          </p:spPr>
          <p:txBody>
            <a:bodyPr lIns="0" tIns="0" rIns="0" bIns="0"/>
            <a:lstStyle/>
            <a:p>
              <a:endParaRPr lang="en-US"/>
            </a:p>
          </p:txBody>
        </p:sp>
        <p:sp>
          <p:nvSpPr>
            <p:cNvPr id="11597" name="Rectangle 404"/>
            <p:cNvSpPr>
              <a:spLocks/>
            </p:cNvSpPr>
            <p:nvPr/>
          </p:nvSpPr>
          <p:spPr bwMode="auto">
            <a:xfrm>
              <a:off x="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598" name="Rectangle 405"/>
            <p:cNvSpPr>
              <a:spLocks/>
            </p:cNvSpPr>
            <p:nvPr/>
          </p:nvSpPr>
          <p:spPr bwMode="auto">
            <a:xfrm>
              <a:off x="42" y="1164"/>
              <a:ext cx="56" cy="56"/>
            </a:xfrm>
            <a:prstGeom prst="rect">
              <a:avLst/>
            </a:prstGeom>
            <a:noFill/>
            <a:ln w="12700">
              <a:noFill/>
              <a:miter lim="800000"/>
              <a:headEnd/>
              <a:tailEnd/>
            </a:ln>
          </p:spPr>
          <p:txBody>
            <a:bodyPr lIns="0" tIns="0" rIns="0" bIns="0"/>
            <a:lstStyle/>
            <a:p>
              <a:endParaRPr lang="en-US"/>
            </a:p>
          </p:txBody>
        </p:sp>
        <p:sp>
          <p:nvSpPr>
            <p:cNvPr id="11599" name="Rectangle 406"/>
            <p:cNvSpPr>
              <a:spLocks/>
            </p:cNvSpPr>
            <p:nvPr/>
          </p:nvSpPr>
          <p:spPr bwMode="auto">
            <a:xfrm>
              <a:off x="1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00" name="Rectangle 407"/>
            <p:cNvSpPr>
              <a:spLocks/>
            </p:cNvSpPr>
            <p:nvPr/>
          </p:nvSpPr>
          <p:spPr bwMode="auto">
            <a:xfrm>
              <a:off x="114" y="948"/>
              <a:ext cx="56" cy="56"/>
            </a:xfrm>
            <a:prstGeom prst="rect">
              <a:avLst/>
            </a:prstGeom>
            <a:noFill/>
            <a:ln w="12700">
              <a:noFill/>
              <a:miter lim="800000"/>
              <a:headEnd/>
              <a:tailEnd/>
            </a:ln>
          </p:spPr>
          <p:txBody>
            <a:bodyPr lIns="0" tIns="0" rIns="0" bIns="0"/>
            <a:lstStyle/>
            <a:p>
              <a:endParaRPr lang="en-US"/>
            </a:p>
          </p:txBody>
        </p:sp>
        <p:sp>
          <p:nvSpPr>
            <p:cNvPr id="11601" name="Rectangle 408"/>
            <p:cNvSpPr>
              <a:spLocks/>
            </p:cNvSpPr>
            <p:nvPr/>
          </p:nvSpPr>
          <p:spPr bwMode="auto">
            <a:xfrm>
              <a:off x="1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02" name="Rectangle 409"/>
            <p:cNvSpPr>
              <a:spLocks/>
            </p:cNvSpPr>
            <p:nvPr/>
          </p:nvSpPr>
          <p:spPr bwMode="auto">
            <a:xfrm>
              <a:off x="114" y="1020"/>
              <a:ext cx="56" cy="56"/>
            </a:xfrm>
            <a:prstGeom prst="rect">
              <a:avLst/>
            </a:prstGeom>
            <a:noFill/>
            <a:ln w="12700">
              <a:noFill/>
              <a:miter lim="800000"/>
              <a:headEnd/>
              <a:tailEnd/>
            </a:ln>
          </p:spPr>
          <p:txBody>
            <a:bodyPr lIns="0" tIns="0" rIns="0" bIns="0"/>
            <a:lstStyle/>
            <a:p>
              <a:endParaRPr lang="en-US"/>
            </a:p>
          </p:txBody>
        </p:sp>
        <p:sp>
          <p:nvSpPr>
            <p:cNvPr id="11603" name="Rectangle 410"/>
            <p:cNvSpPr>
              <a:spLocks/>
            </p:cNvSpPr>
            <p:nvPr/>
          </p:nvSpPr>
          <p:spPr bwMode="auto">
            <a:xfrm>
              <a:off x="1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04" name="Rectangle 411"/>
            <p:cNvSpPr>
              <a:spLocks/>
            </p:cNvSpPr>
            <p:nvPr/>
          </p:nvSpPr>
          <p:spPr bwMode="auto">
            <a:xfrm>
              <a:off x="114" y="1092"/>
              <a:ext cx="56" cy="56"/>
            </a:xfrm>
            <a:prstGeom prst="rect">
              <a:avLst/>
            </a:prstGeom>
            <a:noFill/>
            <a:ln w="12700">
              <a:noFill/>
              <a:miter lim="800000"/>
              <a:headEnd/>
              <a:tailEnd/>
            </a:ln>
          </p:spPr>
          <p:txBody>
            <a:bodyPr lIns="0" tIns="0" rIns="0" bIns="0"/>
            <a:lstStyle/>
            <a:p>
              <a:endParaRPr lang="en-US"/>
            </a:p>
          </p:txBody>
        </p:sp>
        <p:sp>
          <p:nvSpPr>
            <p:cNvPr id="11605" name="Rectangle 412"/>
            <p:cNvSpPr>
              <a:spLocks/>
            </p:cNvSpPr>
            <p:nvPr/>
          </p:nvSpPr>
          <p:spPr bwMode="auto">
            <a:xfrm>
              <a:off x="1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06" name="Rectangle 413"/>
            <p:cNvSpPr>
              <a:spLocks/>
            </p:cNvSpPr>
            <p:nvPr/>
          </p:nvSpPr>
          <p:spPr bwMode="auto">
            <a:xfrm>
              <a:off x="114" y="1164"/>
              <a:ext cx="56" cy="56"/>
            </a:xfrm>
            <a:prstGeom prst="rect">
              <a:avLst/>
            </a:prstGeom>
            <a:noFill/>
            <a:ln w="12700">
              <a:noFill/>
              <a:miter lim="800000"/>
              <a:headEnd/>
              <a:tailEnd/>
            </a:ln>
          </p:spPr>
          <p:txBody>
            <a:bodyPr lIns="0" tIns="0" rIns="0" bIns="0"/>
            <a:lstStyle/>
            <a:p>
              <a:endParaRPr lang="en-US"/>
            </a:p>
          </p:txBody>
        </p:sp>
        <p:sp>
          <p:nvSpPr>
            <p:cNvPr id="11607" name="Rectangle 414"/>
            <p:cNvSpPr>
              <a:spLocks/>
            </p:cNvSpPr>
            <p:nvPr/>
          </p:nvSpPr>
          <p:spPr bwMode="auto">
            <a:xfrm>
              <a:off x="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938" name="Group 415"/>
            <p:cNvGrpSpPr>
              <a:grpSpLocks/>
            </p:cNvGrpSpPr>
            <p:nvPr/>
          </p:nvGrpSpPr>
          <p:grpSpPr bwMode="auto">
            <a:xfrm>
              <a:off x="44" y="1345"/>
              <a:ext cx="128" cy="152"/>
              <a:chOff x="0" y="0"/>
              <a:chExt cx="128" cy="152"/>
            </a:xfrm>
          </p:grpSpPr>
          <p:grpSp>
            <p:nvGrpSpPr>
              <p:cNvPr id="11944" name="Group 416"/>
              <p:cNvGrpSpPr>
                <a:grpSpLocks/>
              </p:cNvGrpSpPr>
              <p:nvPr/>
            </p:nvGrpSpPr>
            <p:grpSpPr bwMode="auto">
              <a:xfrm rot="5400000">
                <a:off x="-12" y="12"/>
                <a:ext cx="152" cy="128"/>
                <a:chOff x="0" y="0"/>
                <a:chExt cx="152" cy="128"/>
              </a:xfrm>
            </p:grpSpPr>
            <p:sp>
              <p:nvSpPr>
                <p:cNvPr id="11970" name="Rectangle 41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71" name="Rectangle 41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69" name="Rectangle 419"/>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sp>
          <p:nvSpPr>
            <p:cNvPr id="11609" name="Rectangle 420"/>
            <p:cNvSpPr>
              <a:spLocks/>
            </p:cNvSpPr>
            <p:nvPr/>
          </p:nvSpPr>
          <p:spPr bwMode="auto">
            <a:xfrm>
              <a:off x="220" y="924"/>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610" name="Rectangle 421"/>
            <p:cNvSpPr>
              <a:spLocks/>
            </p:cNvSpPr>
            <p:nvPr/>
          </p:nvSpPr>
          <p:spPr bwMode="auto">
            <a:xfrm>
              <a:off x="220" y="924"/>
              <a:ext cx="176" cy="600"/>
            </a:xfrm>
            <a:prstGeom prst="rect">
              <a:avLst/>
            </a:prstGeom>
            <a:noFill/>
            <a:ln w="12700">
              <a:noFill/>
              <a:miter lim="800000"/>
              <a:headEnd/>
              <a:tailEnd/>
            </a:ln>
          </p:spPr>
          <p:txBody>
            <a:bodyPr lIns="0" tIns="0" rIns="0" bIns="0"/>
            <a:lstStyle/>
            <a:p>
              <a:endParaRPr lang="en-US"/>
            </a:p>
          </p:txBody>
        </p:sp>
        <p:sp>
          <p:nvSpPr>
            <p:cNvPr id="11611" name="Rectangle 422"/>
            <p:cNvSpPr>
              <a:spLocks/>
            </p:cNvSpPr>
            <p:nvPr/>
          </p:nvSpPr>
          <p:spPr bwMode="auto">
            <a:xfrm>
              <a:off x="2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12" name="Rectangle 423"/>
            <p:cNvSpPr>
              <a:spLocks/>
            </p:cNvSpPr>
            <p:nvPr/>
          </p:nvSpPr>
          <p:spPr bwMode="auto">
            <a:xfrm>
              <a:off x="242" y="948"/>
              <a:ext cx="56" cy="56"/>
            </a:xfrm>
            <a:prstGeom prst="rect">
              <a:avLst/>
            </a:prstGeom>
            <a:noFill/>
            <a:ln w="12700">
              <a:noFill/>
              <a:miter lim="800000"/>
              <a:headEnd/>
              <a:tailEnd/>
            </a:ln>
          </p:spPr>
          <p:txBody>
            <a:bodyPr lIns="0" tIns="0" rIns="0" bIns="0"/>
            <a:lstStyle/>
            <a:p>
              <a:endParaRPr lang="en-US"/>
            </a:p>
          </p:txBody>
        </p:sp>
        <p:sp>
          <p:nvSpPr>
            <p:cNvPr id="11613" name="Rectangle 424"/>
            <p:cNvSpPr>
              <a:spLocks/>
            </p:cNvSpPr>
            <p:nvPr/>
          </p:nvSpPr>
          <p:spPr bwMode="auto">
            <a:xfrm>
              <a:off x="2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14" name="Rectangle 425"/>
            <p:cNvSpPr>
              <a:spLocks/>
            </p:cNvSpPr>
            <p:nvPr/>
          </p:nvSpPr>
          <p:spPr bwMode="auto">
            <a:xfrm>
              <a:off x="242" y="1020"/>
              <a:ext cx="56" cy="56"/>
            </a:xfrm>
            <a:prstGeom prst="rect">
              <a:avLst/>
            </a:prstGeom>
            <a:noFill/>
            <a:ln w="12700">
              <a:noFill/>
              <a:miter lim="800000"/>
              <a:headEnd/>
              <a:tailEnd/>
            </a:ln>
          </p:spPr>
          <p:txBody>
            <a:bodyPr lIns="0" tIns="0" rIns="0" bIns="0"/>
            <a:lstStyle/>
            <a:p>
              <a:endParaRPr lang="en-US"/>
            </a:p>
          </p:txBody>
        </p:sp>
        <p:sp>
          <p:nvSpPr>
            <p:cNvPr id="11615" name="Rectangle 426"/>
            <p:cNvSpPr>
              <a:spLocks/>
            </p:cNvSpPr>
            <p:nvPr/>
          </p:nvSpPr>
          <p:spPr bwMode="auto">
            <a:xfrm>
              <a:off x="2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16" name="Rectangle 427"/>
            <p:cNvSpPr>
              <a:spLocks/>
            </p:cNvSpPr>
            <p:nvPr/>
          </p:nvSpPr>
          <p:spPr bwMode="auto">
            <a:xfrm>
              <a:off x="242" y="1092"/>
              <a:ext cx="56" cy="56"/>
            </a:xfrm>
            <a:prstGeom prst="rect">
              <a:avLst/>
            </a:prstGeom>
            <a:noFill/>
            <a:ln w="12700">
              <a:noFill/>
              <a:miter lim="800000"/>
              <a:headEnd/>
              <a:tailEnd/>
            </a:ln>
          </p:spPr>
          <p:txBody>
            <a:bodyPr lIns="0" tIns="0" rIns="0" bIns="0"/>
            <a:lstStyle/>
            <a:p>
              <a:endParaRPr lang="en-US"/>
            </a:p>
          </p:txBody>
        </p:sp>
        <p:sp>
          <p:nvSpPr>
            <p:cNvPr id="11617" name="Rectangle 428"/>
            <p:cNvSpPr>
              <a:spLocks/>
            </p:cNvSpPr>
            <p:nvPr/>
          </p:nvSpPr>
          <p:spPr bwMode="auto">
            <a:xfrm>
              <a:off x="2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18" name="Rectangle 429"/>
            <p:cNvSpPr>
              <a:spLocks/>
            </p:cNvSpPr>
            <p:nvPr/>
          </p:nvSpPr>
          <p:spPr bwMode="auto">
            <a:xfrm>
              <a:off x="242" y="1164"/>
              <a:ext cx="56" cy="56"/>
            </a:xfrm>
            <a:prstGeom prst="rect">
              <a:avLst/>
            </a:prstGeom>
            <a:noFill/>
            <a:ln w="12700">
              <a:noFill/>
              <a:miter lim="800000"/>
              <a:headEnd/>
              <a:tailEnd/>
            </a:ln>
          </p:spPr>
          <p:txBody>
            <a:bodyPr lIns="0" tIns="0" rIns="0" bIns="0"/>
            <a:lstStyle/>
            <a:p>
              <a:endParaRPr lang="en-US"/>
            </a:p>
          </p:txBody>
        </p:sp>
        <p:sp>
          <p:nvSpPr>
            <p:cNvPr id="11619" name="Rectangle 430"/>
            <p:cNvSpPr>
              <a:spLocks/>
            </p:cNvSpPr>
            <p:nvPr/>
          </p:nvSpPr>
          <p:spPr bwMode="auto">
            <a:xfrm>
              <a:off x="3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20" name="Rectangle 431"/>
            <p:cNvSpPr>
              <a:spLocks/>
            </p:cNvSpPr>
            <p:nvPr/>
          </p:nvSpPr>
          <p:spPr bwMode="auto">
            <a:xfrm>
              <a:off x="314" y="948"/>
              <a:ext cx="56" cy="56"/>
            </a:xfrm>
            <a:prstGeom prst="rect">
              <a:avLst/>
            </a:prstGeom>
            <a:noFill/>
            <a:ln w="12700">
              <a:noFill/>
              <a:miter lim="800000"/>
              <a:headEnd/>
              <a:tailEnd/>
            </a:ln>
          </p:spPr>
          <p:txBody>
            <a:bodyPr lIns="0" tIns="0" rIns="0" bIns="0"/>
            <a:lstStyle/>
            <a:p>
              <a:endParaRPr lang="en-US"/>
            </a:p>
          </p:txBody>
        </p:sp>
        <p:sp>
          <p:nvSpPr>
            <p:cNvPr id="11621" name="Rectangle 432"/>
            <p:cNvSpPr>
              <a:spLocks/>
            </p:cNvSpPr>
            <p:nvPr/>
          </p:nvSpPr>
          <p:spPr bwMode="auto">
            <a:xfrm>
              <a:off x="3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22" name="Rectangle 433"/>
            <p:cNvSpPr>
              <a:spLocks/>
            </p:cNvSpPr>
            <p:nvPr/>
          </p:nvSpPr>
          <p:spPr bwMode="auto">
            <a:xfrm>
              <a:off x="314" y="1020"/>
              <a:ext cx="56" cy="56"/>
            </a:xfrm>
            <a:prstGeom prst="rect">
              <a:avLst/>
            </a:prstGeom>
            <a:noFill/>
            <a:ln w="12700">
              <a:noFill/>
              <a:miter lim="800000"/>
              <a:headEnd/>
              <a:tailEnd/>
            </a:ln>
          </p:spPr>
          <p:txBody>
            <a:bodyPr lIns="0" tIns="0" rIns="0" bIns="0"/>
            <a:lstStyle/>
            <a:p>
              <a:endParaRPr lang="en-US"/>
            </a:p>
          </p:txBody>
        </p:sp>
        <p:sp>
          <p:nvSpPr>
            <p:cNvPr id="11623" name="Rectangle 434"/>
            <p:cNvSpPr>
              <a:spLocks/>
            </p:cNvSpPr>
            <p:nvPr/>
          </p:nvSpPr>
          <p:spPr bwMode="auto">
            <a:xfrm>
              <a:off x="3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24" name="Rectangle 435"/>
            <p:cNvSpPr>
              <a:spLocks/>
            </p:cNvSpPr>
            <p:nvPr/>
          </p:nvSpPr>
          <p:spPr bwMode="auto">
            <a:xfrm>
              <a:off x="314" y="1092"/>
              <a:ext cx="56" cy="56"/>
            </a:xfrm>
            <a:prstGeom prst="rect">
              <a:avLst/>
            </a:prstGeom>
            <a:noFill/>
            <a:ln w="12700">
              <a:noFill/>
              <a:miter lim="800000"/>
              <a:headEnd/>
              <a:tailEnd/>
            </a:ln>
          </p:spPr>
          <p:txBody>
            <a:bodyPr lIns="0" tIns="0" rIns="0" bIns="0"/>
            <a:lstStyle/>
            <a:p>
              <a:endParaRPr lang="en-US"/>
            </a:p>
          </p:txBody>
        </p:sp>
        <p:sp>
          <p:nvSpPr>
            <p:cNvPr id="11625" name="Rectangle 436"/>
            <p:cNvSpPr>
              <a:spLocks/>
            </p:cNvSpPr>
            <p:nvPr/>
          </p:nvSpPr>
          <p:spPr bwMode="auto">
            <a:xfrm>
              <a:off x="3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26" name="Rectangle 437"/>
            <p:cNvSpPr>
              <a:spLocks/>
            </p:cNvSpPr>
            <p:nvPr/>
          </p:nvSpPr>
          <p:spPr bwMode="auto">
            <a:xfrm>
              <a:off x="314" y="1164"/>
              <a:ext cx="56" cy="56"/>
            </a:xfrm>
            <a:prstGeom prst="rect">
              <a:avLst/>
            </a:prstGeom>
            <a:noFill/>
            <a:ln w="12700">
              <a:noFill/>
              <a:miter lim="800000"/>
              <a:headEnd/>
              <a:tailEnd/>
            </a:ln>
          </p:spPr>
          <p:txBody>
            <a:bodyPr lIns="0" tIns="0" rIns="0" bIns="0"/>
            <a:lstStyle/>
            <a:p>
              <a:endParaRPr lang="en-US"/>
            </a:p>
          </p:txBody>
        </p:sp>
        <p:sp>
          <p:nvSpPr>
            <p:cNvPr id="11627" name="Rectangle 438"/>
            <p:cNvSpPr>
              <a:spLocks/>
            </p:cNvSpPr>
            <p:nvPr/>
          </p:nvSpPr>
          <p:spPr bwMode="auto">
            <a:xfrm>
              <a:off x="2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950" name="Group 439"/>
            <p:cNvGrpSpPr>
              <a:grpSpLocks/>
            </p:cNvGrpSpPr>
            <p:nvPr/>
          </p:nvGrpSpPr>
          <p:grpSpPr bwMode="auto">
            <a:xfrm>
              <a:off x="244" y="1345"/>
              <a:ext cx="128" cy="152"/>
              <a:chOff x="0" y="0"/>
              <a:chExt cx="128" cy="152"/>
            </a:xfrm>
          </p:grpSpPr>
          <p:grpSp>
            <p:nvGrpSpPr>
              <p:cNvPr id="11958" name="Group 440"/>
              <p:cNvGrpSpPr>
                <a:grpSpLocks/>
              </p:cNvGrpSpPr>
              <p:nvPr/>
            </p:nvGrpSpPr>
            <p:grpSpPr bwMode="auto">
              <a:xfrm rot="5400000">
                <a:off x="-12" y="12"/>
                <a:ext cx="152" cy="128"/>
                <a:chOff x="0" y="0"/>
                <a:chExt cx="152" cy="128"/>
              </a:xfrm>
            </p:grpSpPr>
            <p:sp>
              <p:nvSpPr>
                <p:cNvPr id="11966" name="Rectangle 44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67" name="Rectangle 44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65" name="Rectangle 44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964" name="Group 444"/>
            <p:cNvGrpSpPr>
              <a:grpSpLocks/>
            </p:cNvGrpSpPr>
            <p:nvPr/>
          </p:nvGrpSpPr>
          <p:grpSpPr bwMode="auto">
            <a:xfrm>
              <a:off x="420" y="924"/>
              <a:ext cx="176" cy="600"/>
              <a:chOff x="0" y="0"/>
              <a:chExt cx="176" cy="600"/>
            </a:xfrm>
          </p:grpSpPr>
          <p:sp>
            <p:nvSpPr>
              <p:cNvPr id="11962" name="Rectangle 44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63" name="Rectangle 44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630" name="Rectangle 447"/>
            <p:cNvSpPr>
              <a:spLocks/>
            </p:cNvSpPr>
            <p:nvPr/>
          </p:nvSpPr>
          <p:spPr bwMode="auto">
            <a:xfrm>
              <a:off x="4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31" name="Rectangle 448"/>
            <p:cNvSpPr>
              <a:spLocks/>
            </p:cNvSpPr>
            <p:nvPr/>
          </p:nvSpPr>
          <p:spPr bwMode="auto">
            <a:xfrm>
              <a:off x="442" y="948"/>
              <a:ext cx="56" cy="56"/>
            </a:xfrm>
            <a:prstGeom prst="rect">
              <a:avLst/>
            </a:prstGeom>
            <a:noFill/>
            <a:ln w="12700">
              <a:noFill/>
              <a:miter lim="800000"/>
              <a:headEnd/>
              <a:tailEnd/>
            </a:ln>
          </p:spPr>
          <p:txBody>
            <a:bodyPr lIns="0" tIns="0" rIns="0" bIns="0"/>
            <a:lstStyle/>
            <a:p>
              <a:endParaRPr lang="en-US"/>
            </a:p>
          </p:txBody>
        </p:sp>
        <p:sp>
          <p:nvSpPr>
            <p:cNvPr id="11632" name="Rectangle 449"/>
            <p:cNvSpPr>
              <a:spLocks/>
            </p:cNvSpPr>
            <p:nvPr/>
          </p:nvSpPr>
          <p:spPr bwMode="auto">
            <a:xfrm>
              <a:off x="4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33" name="Rectangle 450"/>
            <p:cNvSpPr>
              <a:spLocks/>
            </p:cNvSpPr>
            <p:nvPr/>
          </p:nvSpPr>
          <p:spPr bwMode="auto">
            <a:xfrm>
              <a:off x="442" y="1020"/>
              <a:ext cx="56" cy="56"/>
            </a:xfrm>
            <a:prstGeom prst="rect">
              <a:avLst/>
            </a:prstGeom>
            <a:noFill/>
            <a:ln w="12700">
              <a:noFill/>
              <a:miter lim="800000"/>
              <a:headEnd/>
              <a:tailEnd/>
            </a:ln>
          </p:spPr>
          <p:txBody>
            <a:bodyPr lIns="0" tIns="0" rIns="0" bIns="0"/>
            <a:lstStyle/>
            <a:p>
              <a:endParaRPr lang="en-US"/>
            </a:p>
          </p:txBody>
        </p:sp>
        <p:sp>
          <p:nvSpPr>
            <p:cNvPr id="11634" name="Rectangle 451"/>
            <p:cNvSpPr>
              <a:spLocks/>
            </p:cNvSpPr>
            <p:nvPr/>
          </p:nvSpPr>
          <p:spPr bwMode="auto">
            <a:xfrm>
              <a:off x="4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35" name="Rectangle 452"/>
            <p:cNvSpPr>
              <a:spLocks/>
            </p:cNvSpPr>
            <p:nvPr/>
          </p:nvSpPr>
          <p:spPr bwMode="auto">
            <a:xfrm>
              <a:off x="442" y="1092"/>
              <a:ext cx="56" cy="56"/>
            </a:xfrm>
            <a:prstGeom prst="rect">
              <a:avLst/>
            </a:prstGeom>
            <a:noFill/>
            <a:ln w="12700">
              <a:noFill/>
              <a:miter lim="800000"/>
              <a:headEnd/>
              <a:tailEnd/>
            </a:ln>
          </p:spPr>
          <p:txBody>
            <a:bodyPr lIns="0" tIns="0" rIns="0" bIns="0"/>
            <a:lstStyle/>
            <a:p>
              <a:endParaRPr lang="en-US"/>
            </a:p>
          </p:txBody>
        </p:sp>
        <p:sp>
          <p:nvSpPr>
            <p:cNvPr id="11636" name="Rectangle 453"/>
            <p:cNvSpPr>
              <a:spLocks/>
            </p:cNvSpPr>
            <p:nvPr/>
          </p:nvSpPr>
          <p:spPr bwMode="auto">
            <a:xfrm>
              <a:off x="4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37" name="Rectangle 454"/>
            <p:cNvSpPr>
              <a:spLocks/>
            </p:cNvSpPr>
            <p:nvPr/>
          </p:nvSpPr>
          <p:spPr bwMode="auto">
            <a:xfrm>
              <a:off x="442" y="1164"/>
              <a:ext cx="56" cy="56"/>
            </a:xfrm>
            <a:prstGeom prst="rect">
              <a:avLst/>
            </a:prstGeom>
            <a:noFill/>
            <a:ln w="12700">
              <a:noFill/>
              <a:miter lim="800000"/>
              <a:headEnd/>
              <a:tailEnd/>
            </a:ln>
          </p:spPr>
          <p:txBody>
            <a:bodyPr lIns="0" tIns="0" rIns="0" bIns="0"/>
            <a:lstStyle/>
            <a:p>
              <a:endParaRPr lang="en-US"/>
            </a:p>
          </p:txBody>
        </p:sp>
        <p:sp>
          <p:nvSpPr>
            <p:cNvPr id="11638" name="Rectangle 455"/>
            <p:cNvSpPr>
              <a:spLocks/>
            </p:cNvSpPr>
            <p:nvPr/>
          </p:nvSpPr>
          <p:spPr bwMode="auto">
            <a:xfrm>
              <a:off x="5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39" name="Rectangle 456"/>
            <p:cNvSpPr>
              <a:spLocks/>
            </p:cNvSpPr>
            <p:nvPr/>
          </p:nvSpPr>
          <p:spPr bwMode="auto">
            <a:xfrm>
              <a:off x="514" y="948"/>
              <a:ext cx="56" cy="56"/>
            </a:xfrm>
            <a:prstGeom prst="rect">
              <a:avLst/>
            </a:prstGeom>
            <a:noFill/>
            <a:ln w="12700">
              <a:noFill/>
              <a:miter lim="800000"/>
              <a:headEnd/>
              <a:tailEnd/>
            </a:ln>
          </p:spPr>
          <p:txBody>
            <a:bodyPr lIns="0" tIns="0" rIns="0" bIns="0"/>
            <a:lstStyle/>
            <a:p>
              <a:endParaRPr lang="en-US"/>
            </a:p>
          </p:txBody>
        </p:sp>
        <p:sp>
          <p:nvSpPr>
            <p:cNvPr id="11640" name="Rectangle 457"/>
            <p:cNvSpPr>
              <a:spLocks/>
            </p:cNvSpPr>
            <p:nvPr/>
          </p:nvSpPr>
          <p:spPr bwMode="auto">
            <a:xfrm>
              <a:off x="5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41" name="Rectangle 458"/>
            <p:cNvSpPr>
              <a:spLocks/>
            </p:cNvSpPr>
            <p:nvPr/>
          </p:nvSpPr>
          <p:spPr bwMode="auto">
            <a:xfrm>
              <a:off x="514" y="1020"/>
              <a:ext cx="56" cy="56"/>
            </a:xfrm>
            <a:prstGeom prst="rect">
              <a:avLst/>
            </a:prstGeom>
            <a:noFill/>
            <a:ln w="12700">
              <a:noFill/>
              <a:miter lim="800000"/>
              <a:headEnd/>
              <a:tailEnd/>
            </a:ln>
          </p:spPr>
          <p:txBody>
            <a:bodyPr lIns="0" tIns="0" rIns="0" bIns="0"/>
            <a:lstStyle/>
            <a:p>
              <a:endParaRPr lang="en-US"/>
            </a:p>
          </p:txBody>
        </p:sp>
        <p:sp>
          <p:nvSpPr>
            <p:cNvPr id="11642" name="Rectangle 459"/>
            <p:cNvSpPr>
              <a:spLocks/>
            </p:cNvSpPr>
            <p:nvPr/>
          </p:nvSpPr>
          <p:spPr bwMode="auto">
            <a:xfrm>
              <a:off x="5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43" name="Rectangle 460"/>
            <p:cNvSpPr>
              <a:spLocks/>
            </p:cNvSpPr>
            <p:nvPr/>
          </p:nvSpPr>
          <p:spPr bwMode="auto">
            <a:xfrm>
              <a:off x="514" y="1092"/>
              <a:ext cx="56" cy="56"/>
            </a:xfrm>
            <a:prstGeom prst="rect">
              <a:avLst/>
            </a:prstGeom>
            <a:noFill/>
            <a:ln w="12700">
              <a:noFill/>
              <a:miter lim="800000"/>
              <a:headEnd/>
              <a:tailEnd/>
            </a:ln>
          </p:spPr>
          <p:txBody>
            <a:bodyPr lIns="0" tIns="0" rIns="0" bIns="0"/>
            <a:lstStyle/>
            <a:p>
              <a:endParaRPr lang="en-US"/>
            </a:p>
          </p:txBody>
        </p:sp>
        <p:sp>
          <p:nvSpPr>
            <p:cNvPr id="11644" name="Rectangle 461"/>
            <p:cNvSpPr>
              <a:spLocks/>
            </p:cNvSpPr>
            <p:nvPr/>
          </p:nvSpPr>
          <p:spPr bwMode="auto">
            <a:xfrm>
              <a:off x="5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45" name="Rectangle 462"/>
            <p:cNvSpPr>
              <a:spLocks/>
            </p:cNvSpPr>
            <p:nvPr/>
          </p:nvSpPr>
          <p:spPr bwMode="auto">
            <a:xfrm>
              <a:off x="514" y="1164"/>
              <a:ext cx="56" cy="56"/>
            </a:xfrm>
            <a:prstGeom prst="rect">
              <a:avLst/>
            </a:prstGeom>
            <a:noFill/>
            <a:ln w="12700">
              <a:noFill/>
              <a:miter lim="800000"/>
              <a:headEnd/>
              <a:tailEnd/>
            </a:ln>
          </p:spPr>
          <p:txBody>
            <a:bodyPr lIns="0" tIns="0" rIns="0" bIns="0"/>
            <a:lstStyle/>
            <a:p>
              <a:endParaRPr lang="en-US"/>
            </a:p>
          </p:txBody>
        </p:sp>
        <p:sp>
          <p:nvSpPr>
            <p:cNvPr id="11646" name="Rectangle 463"/>
            <p:cNvSpPr>
              <a:spLocks/>
            </p:cNvSpPr>
            <p:nvPr/>
          </p:nvSpPr>
          <p:spPr bwMode="auto">
            <a:xfrm>
              <a:off x="4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968" name="Group 464"/>
            <p:cNvGrpSpPr>
              <a:grpSpLocks/>
            </p:cNvGrpSpPr>
            <p:nvPr/>
          </p:nvGrpSpPr>
          <p:grpSpPr bwMode="auto">
            <a:xfrm>
              <a:off x="444" y="1345"/>
              <a:ext cx="128" cy="152"/>
              <a:chOff x="0" y="0"/>
              <a:chExt cx="128" cy="152"/>
            </a:xfrm>
          </p:grpSpPr>
          <p:grpSp>
            <p:nvGrpSpPr>
              <p:cNvPr id="11976" name="Group 465"/>
              <p:cNvGrpSpPr>
                <a:grpSpLocks/>
              </p:cNvGrpSpPr>
              <p:nvPr/>
            </p:nvGrpSpPr>
            <p:grpSpPr bwMode="auto">
              <a:xfrm rot="5400000">
                <a:off x="-12" y="12"/>
                <a:ext cx="152" cy="128"/>
                <a:chOff x="0" y="0"/>
                <a:chExt cx="152" cy="128"/>
              </a:xfrm>
            </p:grpSpPr>
            <p:sp>
              <p:nvSpPr>
                <p:cNvPr id="11960" name="Rectangle 46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61" name="Rectangle 46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59" name="Rectangle 46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982" name="Group 469"/>
            <p:cNvGrpSpPr>
              <a:grpSpLocks/>
            </p:cNvGrpSpPr>
            <p:nvPr/>
          </p:nvGrpSpPr>
          <p:grpSpPr bwMode="auto">
            <a:xfrm>
              <a:off x="640" y="799"/>
              <a:ext cx="616" cy="753"/>
              <a:chOff x="0" y="0"/>
              <a:chExt cx="616" cy="752"/>
            </a:xfrm>
          </p:grpSpPr>
          <p:sp>
            <p:nvSpPr>
              <p:cNvPr id="11956" name="Rectangle 470"/>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957" name="Rectangle 471"/>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1988" name="Group 472"/>
            <p:cNvGrpSpPr>
              <a:grpSpLocks/>
            </p:cNvGrpSpPr>
            <p:nvPr/>
          </p:nvGrpSpPr>
          <p:grpSpPr bwMode="auto">
            <a:xfrm>
              <a:off x="660" y="924"/>
              <a:ext cx="176" cy="600"/>
              <a:chOff x="0" y="0"/>
              <a:chExt cx="176" cy="600"/>
            </a:xfrm>
          </p:grpSpPr>
          <p:sp>
            <p:nvSpPr>
              <p:cNvPr id="11954" name="Rectangle 47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55" name="Rectangle 47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650" name="Rectangle 475"/>
            <p:cNvSpPr>
              <a:spLocks/>
            </p:cNvSpPr>
            <p:nvPr/>
          </p:nvSpPr>
          <p:spPr bwMode="auto">
            <a:xfrm>
              <a:off x="6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51" name="Rectangle 476"/>
            <p:cNvSpPr>
              <a:spLocks/>
            </p:cNvSpPr>
            <p:nvPr/>
          </p:nvSpPr>
          <p:spPr bwMode="auto">
            <a:xfrm>
              <a:off x="682" y="948"/>
              <a:ext cx="56" cy="56"/>
            </a:xfrm>
            <a:prstGeom prst="rect">
              <a:avLst/>
            </a:prstGeom>
            <a:noFill/>
            <a:ln w="12700">
              <a:noFill/>
              <a:miter lim="800000"/>
              <a:headEnd/>
              <a:tailEnd/>
            </a:ln>
          </p:spPr>
          <p:txBody>
            <a:bodyPr lIns="0" tIns="0" rIns="0" bIns="0"/>
            <a:lstStyle/>
            <a:p>
              <a:endParaRPr lang="en-US"/>
            </a:p>
          </p:txBody>
        </p:sp>
        <p:sp>
          <p:nvSpPr>
            <p:cNvPr id="11652" name="Rectangle 477"/>
            <p:cNvSpPr>
              <a:spLocks/>
            </p:cNvSpPr>
            <p:nvPr/>
          </p:nvSpPr>
          <p:spPr bwMode="auto">
            <a:xfrm>
              <a:off x="6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53" name="Rectangle 478"/>
            <p:cNvSpPr>
              <a:spLocks/>
            </p:cNvSpPr>
            <p:nvPr/>
          </p:nvSpPr>
          <p:spPr bwMode="auto">
            <a:xfrm>
              <a:off x="682" y="1020"/>
              <a:ext cx="56" cy="56"/>
            </a:xfrm>
            <a:prstGeom prst="rect">
              <a:avLst/>
            </a:prstGeom>
            <a:noFill/>
            <a:ln w="12700">
              <a:noFill/>
              <a:miter lim="800000"/>
              <a:headEnd/>
              <a:tailEnd/>
            </a:ln>
          </p:spPr>
          <p:txBody>
            <a:bodyPr lIns="0" tIns="0" rIns="0" bIns="0"/>
            <a:lstStyle/>
            <a:p>
              <a:endParaRPr lang="en-US"/>
            </a:p>
          </p:txBody>
        </p:sp>
        <p:sp>
          <p:nvSpPr>
            <p:cNvPr id="11654" name="Rectangle 479"/>
            <p:cNvSpPr>
              <a:spLocks/>
            </p:cNvSpPr>
            <p:nvPr/>
          </p:nvSpPr>
          <p:spPr bwMode="auto">
            <a:xfrm>
              <a:off x="6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55" name="Rectangle 480"/>
            <p:cNvSpPr>
              <a:spLocks/>
            </p:cNvSpPr>
            <p:nvPr/>
          </p:nvSpPr>
          <p:spPr bwMode="auto">
            <a:xfrm>
              <a:off x="682" y="1092"/>
              <a:ext cx="56" cy="56"/>
            </a:xfrm>
            <a:prstGeom prst="rect">
              <a:avLst/>
            </a:prstGeom>
            <a:noFill/>
            <a:ln w="12700">
              <a:noFill/>
              <a:miter lim="800000"/>
              <a:headEnd/>
              <a:tailEnd/>
            </a:ln>
          </p:spPr>
          <p:txBody>
            <a:bodyPr lIns="0" tIns="0" rIns="0" bIns="0"/>
            <a:lstStyle/>
            <a:p>
              <a:endParaRPr lang="en-US"/>
            </a:p>
          </p:txBody>
        </p:sp>
        <p:sp>
          <p:nvSpPr>
            <p:cNvPr id="11656" name="Rectangle 481"/>
            <p:cNvSpPr>
              <a:spLocks/>
            </p:cNvSpPr>
            <p:nvPr/>
          </p:nvSpPr>
          <p:spPr bwMode="auto">
            <a:xfrm>
              <a:off x="6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57" name="Rectangle 482"/>
            <p:cNvSpPr>
              <a:spLocks/>
            </p:cNvSpPr>
            <p:nvPr/>
          </p:nvSpPr>
          <p:spPr bwMode="auto">
            <a:xfrm>
              <a:off x="682" y="1164"/>
              <a:ext cx="56" cy="56"/>
            </a:xfrm>
            <a:prstGeom prst="rect">
              <a:avLst/>
            </a:prstGeom>
            <a:noFill/>
            <a:ln w="12700">
              <a:noFill/>
              <a:miter lim="800000"/>
              <a:headEnd/>
              <a:tailEnd/>
            </a:ln>
          </p:spPr>
          <p:txBody>
            <a:bodyPr lIns="0" tIns="0" rIns="0" bIns="0"/>
            <a:lstStyle/>
            <a:p>
              <a:endParaRPr lang="en-US"/>
            </a:p>
          </p:txBody>
        </p:sp>
        <p:sp>
          <p:nvSpPr>
            <p:cNvPr id="11658" name="Rectangle 483"/>
            <p:cNvSpPr>
              <a:spLocks/>
            </p:cNvSpPr>
            <p:nvPr/>
          </p:nvSpPr>
          <p:spPr bwMode="auto">
            <a:xfrm>
              <a:off x="7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59" name="Rectangle 484"/>
            <p:cNvSpPr>
              <a:spLocks/>
            </p:cNvSpPr>
            <p:nvPr/>
          </p:nvSpPr>
          <p:spPr bwMode="auto">
            <a:xfrm>
              <a:off x="754" y="948"/>
              <a:ext cx="56" cy="56"/>
            </a:xfrm>
            <a:prstGeom prst="rect">
              <a:avLst/>
            </a:prstGeom>
            <a:noFill/>
            <a:ln w="12700">
              <a:noFill/>
              <a:miter lim="800000"/>
              <a:headEnd/>
              <a:tailEnd/>
            </a:ln>
          </p:spPr>
          <p:txBody>
            <a:bodyPr lIns="0" tIns="0" rIns="0" bIns="0"/>
            <a:lstStyle/>
            <a:p>
              <a:endParaRPr lang="en-US"/>
            </a:p>
          </p:txBody>
        </p:sp>
        <p:sp>
          <p:nvSpPr>
            <p:cNvPr id="11660" name="Rectangle 485"/>
            <p:cNvSpPr>
              <a:spLocks/>
            </p:cNvSpPr>
            <p:nvPr/>
          </p:nvSpPr>
          <p:spPr bwMode="auto">
            <a:xfrm>
              <a:off x="7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61" name="Rectangle 486"/>
            <p:cNvSpPr>
              <a:spLocks/>
            </p:cNvSpPr>
            <p:nvPr/>
          </p:nvSpPr>
          <p:spPr bwMode="auto">
            <a:xfrm>
              <a:off x="754" y="1020"/>
              <a:ext cx="56" cy="56"/>
            </a:xfrm>
            <a:prstGeom prst="rect">
              <a:avLst/>
            </a:prstGeom>
            <a:noFill/>
            <a:ln w="12700">
              <a:noFill/>
              <a:miter lim="800000"/>
              <a:headEnd/>
              <a:tailEnd/>
            </a:ln>
          </p:spPr>
          <p:txBody>
            <a:bodyPr lIns="0" tIns="0" rIns="0" bIns="0"/>
            <a:lstStyle/>
            <a:p>
              <a:endParaRPr lang="en-US"/>
            </a:p>
          </p:txBody>
        </p:sp>
        <p:sp>
          <p:nvSpPr>
            <p:cNvPr id="11662" name="Rectangle 487"/>
            <p:cNvSpPr>
              <a:spLocks/>
            </p:cNvSpPr>
            <p:nvPr/>
          </p:nvSpPr>
          <p:spPr bwMode="auto">
            <a:xfrm>
              <a:off x="7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63" name="Rectangle 488"/>
            <p:cNvSpPr>
              <a:spLocks/>
            </p:cNvSpPr>
            <p:nvPr/>
          </p:nvSpPr>
          <p:spPr bwMode="auto">
            <a:xfrm>
              <a:off x="754" y="1092"/>
              <a:ext cx="56" cy="56"/>
            </a:xfrm>
            <a:prstGeom prst="rect">
              <a:avLst/>
            </a:prstGeom>
            <a:noFill/>
            <a:ln w="12700">
              <a:noFill/>
              <a:miter lim="800000"/>
              <a:headEnd/>
              <a:tailEnd/>
            </a:ln>
          </p:spPr>
          <p:txBody>
            <a:bodyPr lIns="0" tIns="0" rIns="0" bIns="0"/>
            <a:lstStyle/>
            <a:p>
              <a:endParaRPr lang="en-US"/>
            </a:p>
          </p:txBody>
        </p:sp>
        <p:sp>
          <p:nvSpPr>
            <p:cNvPr id="11664" name="Rectangle 489"/>
            <p:cNvSpPr>
              <a:spLocks/>
            </p:cNvSpPr>
            <p:nvPr/>
          </p:nvSpPr>
          <p:spPr bwMode="auto">
            <a:xfrm>
              <a:off x="7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65" name="Rectangle 490"/>
            <p:cNvSpPr>
              <a:spLocks/>
            </p:cNvSpPr>
            <p:nvPr/>
          </p:nvSpPr>
          <p:spPr bwMode="auto">
            <a:xfrm>
              <a:off x="754" y="1164"/>
              <a:ext cx="56" cy="56"/>
            </a:xfrm>
            <a:prstGeom prst="rect">
              <a:avLst/>
            </a:prstGeom>
            <a:noFill/>
            <a:ln w="12700">
              <a:noFill/>
              <a:miter lim="800000"/>
              <a:headEnd/>
              <a:tailEnd/>
            </a:ln>
          </p:spPr>
          <p:txBody>
            <a:bodyPr lIns="0" tIns="0" rIns="0" bIns="0"/>
            <a:lstStyle/>
            <a:p>
              <a:endParaRPr lang="en-US"/>
            </a:p>
          </p:txBody>
        </p:sp>
        <p:sp>
          <p:nvSpPr>
            <p:cNvPr id="11666" name="Rectangle 491"/>
            <p:cNvSpPr>
              <a:spLocks/>
            </p:cNvSpPr>
            <p:nvPr/>
          </p:nvSpPr>
          <p:spPr bwMode="auto">
            <a:xfrm>
              <a:off x="6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996" name="Group 492"/>
            <p:cNvGrpSpPr>
              <a:grpSpLocks/>
            </p:cNvGrpSpPr>
            <p:nvPr/>
          </p:nvGrpSpPr>
          <p:grpSpPr bwMode="auto">
            <a:xfrm>
              <a:off x="684" y="1345"/>
              <a:ext cx="128" cy="152"/>
              <a:chOff x="0" y="0"/>
              <a:chExt cx="128" cy="152"/>
            </a:xfrm>
          </p:grpSpPr>
          <p:grpSp>
            <p:nvGrpSpPr>
              <p:cNvPr id="11264" name="Group 493"/>
              <p:cNvGrpSpPr>
                <a:grpSpLocks/>
              </p:cNvGrpSpPr>
              <p:nvPr/>
            </p:nvGrpSpPr>
            <p:grpSpPr bwMode="auto">
              <a:xfrm rot="5400000">
                <a:off x="-12" y="12"/>
                <a:ext cx="152" cy="128"/>
                <a:chOff x="0" y="0"/>
                <a:chExt cx="152" cy="128"/>
              </a:xfrm>
            </p:grpSpPr>
            <p:sp>
              <p:nvSpPr>
                <p:cNvPr id="11952" name="Rectangle 49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53" name="Rectangle 49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51" name="Rectangle 49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265" name="Group 497"/>
            <p:cNvGrpSpPr>
              <a:grpSpLocks/>
            </p:cNvGrpSpPr>
            <p:nvPr/>
          </p:nvGrpSpPr>
          <p:grpSpPr bwMode="auto">
            <a:xfrm>
              <a:off x="860" y="924"/>
              <a:ext cx="176" cy="600"/>
              <a:chOff x="0" y="0"/>
              <a:chExt cx="176" cy="600"/>
            </a:xfrm>
          </p:grpSpPr>
          <p:sp>
            <p:nvSpPr>
              <p:cNvPr id="11948" name="Rectangle 49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49" name="Rectangle 49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669" name="Rectangle 500"/>
            <p:cNvSpPr>
              <a:spLocks/>
            </p:cNvSpPr>
            <p:nvPr/>
          </p:nvSpPr>
          <p:spPr bwMode="auto">
            <a:xfrm>
              <a:off x="8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70" name="Rectangle 501"/>
            <p:cNvSpPr>
              <a:spLocks/>
            </p:cNvSpPr>
            <p:nvPr/>
          </p:nvSpPr>
          <p:spPr bwMode="auto">
            <a:xfrm>
              <a:off x="882" y="948"/>
              <a:ext cx="56" cy="56"/>
            </a:xfrm>
            <a:prstGeom prst="rect">
              <a:avLst/>
            </a:prstGeom>
            <a:noFill/>
            <a:ln w="12700">
              <a:noFill/>
              <a:miter lim="800000"/>
              <a:headEnd/>
              <a:tailEnd/>
            </a:ln>
          </p:spPr>
          <p:txBody>
            <a:bodyPr lIns="0" tIns="0" rIns="0" bIns="0"/>
            <a:lstStyle/>
            <a:p>
              <a:endParaRPr lang="en-US"/>
            </a:p>
          </p:txBody>
        </p:sp>
        <p:sp>
          <p:nvSpPr>
            <p:cNvPr id="11671" name="Rectangle 502"/>
            <p:cNvSpPr>
              <a:spLocks/>
            </p:cNvSpPr>
            <p:nvPr/>
          </p:nvSpPr>
          <p:spPr bwMode="auto">
            <a:xfrm>
              <a:off x="8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72" name="Rectangle 503"/>
            <p:cNvSpPr>
              <a:spLocks/>
            </p:cNvSpPr>
            <p:nvPr/>
          </p:nvSpPr>
          <p:spPr bwMode="auto">
            <a:xfrm>
              <a:off x="882" y="1020"/>
              <a:ext cx="56" cy="56"/>
            </a:xfrm>
            <a:prstGeom prst="rect">
              <a:avLst/>
            </a:prstGeom>
            <a:noFill/>
            <a:ln w="12700">
              <a:noFill/>
              <a:miter lim="800000"/>
              <a:headEnd/>
              <a:tailEnd/>
            </a:ln>
          </p:spPr>
          <p:txBody>
            <a:bodyPr lIns="0" tIns="0" rIns="0" bIns="0"/>
            <a:lstStyle/>
            <a:p>
              <a:endParaRPr lang="en-US"/>
            </a:p>
          </p:txBody>
        </p:sp>
        <p:sp>
          <p:nvSpPr>
            <p:cNvPr id="11673" name="Rectangle 504"/>
            <p:cNvSpPr>
              <a:spLocks/>
            </p:cNvSpPr>
            <p:nvPr/>
          </p:nvSpPr>
          <p:spPr bwMode="auto">
            <a:xfrm>
              <a:off x="8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74" name="Rectangle 505"/>
            <p:cNvSpPr>
              <a:spLocks/>
            </p:cNvSpPr>
            <p:nvPr/>
          </p:nvSpPr>
          <p:spPr bwMode="auto">
            <a:xfrm>
              <a:off x="882" y="1092"/>
              <a:ext cx="56" cy="56"/>
            </a:xfrm>
            <a:prstGeom prst="rect">
              <a:avLst/>
            </a:prstGeom>
            <a:noFill/>
            <a:ln w="12700">
              <a:noFill/>
              <a:miter lim="800000"/>
              <a:headEnd/>
              <a:tailEnd/>
            </a:ln>
          </p:spPr>
          <p:txBody>
            <a:bodyPr lIns="0" tIns="0" rIns="0" bIns="0"/>
            <a:lstStyle/>
            <a:p>
              <a:endParaRPr lang="en-US"/>
            </a:p>
          </p:txBody>
        </p:sp>
        <p:sp>
          <p:nvSpPr>
            <p:cNvPr id="11675" name="Rectangle 506"/>
            <p:cNvSpPr>
              <a:spLocks/>
            </p:cNvSpPr>
            <p:nvPr/>
          </p:nvSpPr>
          <p:spPr bwMode="auto">
            <a:xfrm>
              <a:off x="8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76" name="Rectangle 507"/>
            <p:cNvSpPr>
              <a:spLocks/>
            </p:cNvSpPr>
            <p:nvPr/>
          </p:nvSpPr>
          <p:spPr bwMode="auto">
            <a:xfrm>
              <a:off x="882" y="1164"/>
              <a:ext cx="56" cy="56"/>
            </a:xfrm>
            <a:prstGeom prst="rect">
              <a:avLst/>
            </a:prstGeom>
            <a:noFill/>
            <a:ln w="12700">
              <a:noFill/>
              <a:miter lim="800000"/>
              <a:headEnd/>
              <a:tailEnd/>
            </a:ln>
          </p:spPr>
          <p:txBody>
            <a:bodyPr lIns="0" tIns="0" rIns="0" bIns="0"/>
            <a:lstStyle/>
            <a:p>
              <a:endParaRPr lang="en-US"/>
            </a:p>
          </p:txBody>
        </p:sp>
        <p:sp>
          <p:nvSpPr>
            <p:cNvPr id="11677" name="Rectangle 508"/>
            <p:cNvSpPr>
              <a:spLocks/>
            </p:cNvSpPr>
            <p:nvPr/>
          </p:nvSpPr>
          <p:spPr bwMode="auto">
            <a:xfrm>
              <a:off x="9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78" name="Rectangle 509"/>
            <p:cNvSpPr>
              <a:spLocks/>
            </p:cNvSpPr>
            <p:nvPr/>
          </p:nvSpPr>
          <p:spPr bwMode="auto">
            <a:xfrm>
              <a:off x="954" y="948"/>
              <a:ext cx="56" cy="56"/>
            </a:xfrm>
            <a:prstGeom prst="rect">
              <a:avLst/>
            </a:prstGeom>
            <a:noFill/>
            <a:ln w="12700">
              <a:noFill/>
              <a:miter lim="800000"/>
              <a:headEnd/>
              <a:tailEnd/>
            </a:ln>
          </p:spPr>
          <p:txBody>
            <a:bodyPr lIns="0" tIns="0" rIns="0" bIns="0"/>
            <a:lstStyle/>
            <a:p>
              <a:endParaRPr lang="en-US"/>
            </a:p>
          </p:txBody>
        </p:sp>
        <p:sp>
          <p:nvSpPr>
            <p:cNvPr id="11679" name="Rectangle 510"/>
            <p:cNvSpPr>
              <a:spLocks/>
            </p:cNvSpPr>
            <p:nvPr/>
          </p:nvSpPr>
          <p:spPr bwMode="auto">
            <a:xfrm>
              <a:off x="9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80" name="Rectangle 511"/>
            <p:cNvSpPr>
              <a:spLocks/>
            </p:cNvSpPr>
            <p:nvPr/>
          </p:nvSpPr>
          <p:spPr bwMode="auto">
            <a:xfrm>
              <a:off x="954" y="1020"/>
              <a:ext cx="56" cy="56"/>
            </a:xfrm>
            <a:prstGeom prst="rect">
              <a:avLst/>
            </a:prstGeom>
            <a:noFill/>
            <a:ln w="12700">
              <a:noFill/>
              <a:miter lim="800000"/>
              <a:headEnd/>
              <a:tailEnd/>
            </a:ln>
          </p:spPr>
          <p:txBody>
            <a:bodyPr lIns="0" tIns="0" rIns="0" bIns="0"/>
            <a:lstStyle/>
            <a:p>
              <a:endParaRPr lang="en-US"/>
            </a:p>
          </p:txBody>
        </p:sp>
        <p:sp>
          <p:nvSpPr>
            <p:cNvPr id="11681" name="Rectangle 512"/>
            <p:cNvSpPr>
              <a:spLocks/>
            </p:cNvSpPr>
            <p:nvPr/>
          </p:nvSpPr>
          <p:spPr bwMode="auto">
            <a:xfrm>
              <a:off x="9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82" name="Rectangle 513"/>
            <p:cNvSpPr>
              <a:spLocks/>
            </p:cNvSpPr>
            <p:nvPr/>
          </p:nvSpPr>
          <p:spPr bwMode="auto">
            <a:xfrm>
              <a:off x="954" y="1092"/>
              <a:ext cx="56" cy="56"/>
            </a:xfrm>
            <a:prstGeom prst="rect">
              <a:avLst/>
            </a:prstGeom>
            <a:noFill/>
            <a:ln w="12700">
              <a:noFill/>
              <a:miter lim="800000"/>
              <a:headEnd/>
              <a:tailEnd/>
            </a:ln>
          </p:spPr>
          <p:txBody>
            <a:bodyPr lIns="0" tIns="0" rIns="0" bIns="0"/>
            <a:lstStyle/>
            <a:p>
              <a:endParaRPr lang="en-US"/>
            </a:p>
          </p:txBody>
        </p:sp>
        <p:sp>
          <p:nvSpPr>
            <p:cNvPr id="11683" name="Rectangle 514"/>
            <p:cNvSpPr>
              <a:spLocks/>
            </p:cNvSpPr>
            <p:nvPr/>
          </p:nvSpPr>
          <p:spPr bwMode="auto">
            <a:xfrm>
              <a:off x="9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84" name="Rectangle 515"/>
            <p:cNvSpPr>
              <a:spLocks/>
            </p:cNvSpPr>
            <p:nvPr/>
          </p:nvSpPr>
          <p:spPr bwMode="auto">
            <a:xfrm>
              <a:off x="954" y="1164"/>
              <a:ext cx="56" cy="56"/>
            </a:xfrm>
            <a:prstGeom prst="rect">
              <a:avLst/>
            </a:prstGeom>
            <a:noFill/>
            <a:ln w="12700">
              <a:noFill/>
              <a:miter lim="800000"/>
              <a:headEnd/>
              <a:tailEnd/>
            </a:ln>
          </p:spPr>
          <p:txBody>
            <a:bodyPr lIns="0" tIns="0" rIns="0" bIns="0"/>
            <a:lstStyle/>
            <a:p>
              <a:endParaRPr lang="en-US"/>
            </a:p>
          </p:txBody>
        </p:sp>
        <p:sp>
          <p:nvSpPr>
            <p:cNvPr id="11685" name="Rectangle 516"/>
            <p:cNvSpPr>
              <a:spLocks/>
            </p:cNvSpPr>
            <p:nvPr/>
          </p:nvSpPr>
          <p:spPr bwMode="auto">
            <a:xfrm>
              <a:off x="8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270" name="Group 517"/>
            <p:cNvGrpSpPr>
              <a:grpSpLocks/>
            </p:cNvGrpSpPr>
            <p:nvPr/>
          </p:nvGrpSpPr>
          <p:grpSpPr bwMode="auto">
            <a:xfrm>
              <a:off x="884" y="1345"/>
              <a:ext cx="128" cy="152"/>
              <a:chOff x="0" y="0"/>
              <a:chExt cx="128" cy="152"/>
            </a:xfrm>
          </p:grpSpPr>
          <p:grpSp>
            <p:nvGrpSpPr>
              <p:cNvPr id="11277" name="Group 518"/>
              <p:cNvGrpSpPr>
                <a:grpSpLocks/>
              </p:cNvGrpSpPr>
              <p:nvPr/>
            </p:nvGrpSpPr>
            <p:grpSpPr bwMode="auto">
              <a:xfrm rot="5400000">
                <a:off x="-12" y="12"/>
                <a:ext cx="152" cy="128"/>
                <a:chOff x="0" y="0"/>
                <a:chExt cx="152" cy="128"/>
              </a:xfrm>
            </p:grpSpPr>
            <p:sp>
              <p:nvSpPr>
                <p:cNvPr id="11946" name="Rectangle 51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47" name="Rectangle 52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45" name="Rectangle 52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292" name="Group 522"/>
            <p:cNvGrpSpPr>
              <a:grpSpLocks/>
            </p:cNvGrpSpPr>
            <p:nvPr/>
          </p:nvGrpSpPr>
          <p:grpSpPr bwMode="auto">
            <a:xfrm>
              <a:off x="1060" y="924"/>
              <a:ext cx="176" cy="600"/>
              <a:chOff x="0" y="0"/>
              <a:chExt cx="176" cy="600"/>
            </a:xfrm>
          </p:grpSpPr>
          <p:sp>
            <p:nvSpPr>
              <p:cNvPr id="11942" name="Rectangle 52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43" name="Rectangle 52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688" name="Rectangle 525"/>
            <p:cNvSpPr>
              <a:spLocks/>
            </p:cNvSpPr>
            <p:nvPr/>
          </p:nvSpPr>
          <p:spPr bwMode="auto">
            <a:xfrm>
              <a:off x="10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89" name="Rectangle 526"/>
            <p:cNvSpPr>
              <a:spLocks/>
            </p:cNvSpPr>
            <p:nvPr/>
          </p:nvSpPr>
          <p:spPr bwMode="auto">
            <a:xfrm>
              <a:off x="1082" y="948"/>
              <a:ext cx="56" cy="56"/>
            </a:xfrm>
            <a:prstGeom prst="rect">
              <a:avLst/>
            </a:prstGeom>
            <a:noFill/>
            <a:ln w="12700">
              <a:noFill/>
              <a:miter lim="800000"/>
              <a:headEnd/>
              <a:tailEnd/>
            </a:ln>
          </p:spPr>
          <p:txBody>
            <a:bodyPr lIns="0" tIns="0" rIns="0" bIns="0"/>
            <a:lstStyle/>
            <a:p>
              <a:endParaRPr lang="en-US"/>
            </a:p>
          </p:txBody>
        </p:sp>
        <p:sp>
          <p:nvSpPr>
            <p:cNvPr id="11690" name="Rectangle 527"/>
            <p:cNvSpPr>
              <a:spLocks/>
            </p:cNvSpPr>
            <p:nvPr/>
          </p:nvSpPr>
          <p:spPr bwMode="auto">
            <a:xfrm>
              <a:off x="10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91" name="Rectangle 528"/>
            <p:cNvSpPr>
              <a:spLocks/>
            </p:cNvSpPr>
            <p:nvPr/>
          </p:nvSpPr>
          <p:spPr bwMode="auto">
            <a:xfrm>
              <a:off x="1082" y="1020"/>
              <a:ext cx="56" cy="56"/>
            </a:xfrm>
            <a:prstGeom prst="rect">
              <a:avLst/>
            </a:prstGeom>
            <a:noFill/>
            <a:ln w="12700">
              <a:noFill/>
              <a:miter lim="800000"/>
              <a:headEnd/>
              <a:tailEnd/>
            </a:ln>
          </p:spPr>
          <p:txBody>
            <a:bodyPr lIns="0" tIns="0" rIns="0" bIns="0"/>
            <a:lstStyle/>
            <a:p>
              <a:endParaRPr lang="en-US"/>
            </a:p>
          </p:txBody>
        </p:sp>
        <p:sp>
          <p:nvSpPr>
            <p:cNvPr id="11692" name="Rectangle 529"/>
            <p:cNvSpPr>
              <a:spLocks/>
            </p:cNvSpPr>
            <p:nvPr/>
          </p:nvSpPr>
          <p:spPr bwMode="auto">
            <a:xfrm>
              <a:off x="10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93" name="Rectangle 530"/>
            <p:cNvSpPr>
              <a:spLocks/>
            </p:cNvSpPr>
            <p:nvPr/>
          </p:nvSpPr>
          <p:spPr bwMode="auto">
            <a:xfrm>
              <a:off x="1082" y="1092"/>
              <a:ext cx="56" cy="56"/>
            </a:xfrm>
            <a:prstGeom prst="rect">
              <a:avLst/>
            </a:prstGeom>
            <a:noFill/>
            <a:ln w="12700">
              <a:noFill/>
              <a:miter lim="800000"/>
              <a:headEnd/>
              <a:tailEnd/>
            </a:ln>
          </p:spPr>
          <p:txBody>
            <a:bodyPr lIns="0" tIns="0" rIns="0" bIns="0"/>
            <a:lstStyle/>
            <a:p>
              <a:endParaRPr lang="en-US"/>
            </a:p>
          </p:txBody>
        </p:sp>
        <p:sp>
          <p:nvSpPr>
            <p:cNvPr id="11694" name="Rectangle 531"/>
            <p:cNvSpPr>
              <a:spLocks/>
            </p:cNvSpPr>
            <p:nvPr/>
          </p:nvSpPr>
          <p:spPr bwMode="auto">
            <a:xfrm>
              <a:off x="10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95" name="Rectangle 532"/>
            <p:cNvSpPr>
              <a:spLocks/>
            </p:cNvSpPr>
            <p:nvPr/>
          </p:nvSpPr>
          <p:spPr bwMode="auto">
            <a:xfrm>
              <a:off x="1082" y="1164"/>
              <a:ext cx="56" cy="56"/>
            </a:xfrm>
            <a:prstGeom prst="rect">
              <a:avLst/>
            </a:prstGeom>
            <a:noFill/>
            <a:ln w="12700">
              <a:noFill/>
              <a:miter lim="800000"/>
              <a:headEnd/>
              <a:tailEnd/>
            </a:ln>
          </p:spPr>
          <p:txBody>
            <a:bodyPr lIns="0" tIns="0" rIns="0" bIns="0"/>
            <a:lstStyle/>
            <a:p>
              <a:endParaRPr lang="en-US"/>
            </a:p>
          </p:txBody>
        </p:sp>
        <p:sp>
          <p:nvSpPr>
            <p:cNvPr id="11696" name="Rectangle 533"/>
            <p:cNvSpPr>
              <a:spLocks/>
            </p:cNvSpPr>
            <p:nvPr/>
          </p:nvSpPr>
          <p:spPr bwMode="auto">
            <a:xfrm>
              <a:off x="11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97" name="Rectangle 534"/>
            <p:cNvSpPr>
              <a:spLocks/>
            </p:cNvSpPr>
            <p:nvPr/>
          </p:nvSpPr>
          <p:spPr bwMode="auto">
            <a:xfrm>
              <a:off x="1154" y="948"/>
              <a:ext cx="56" cy="56"/>
            </a:xfrm>
            <a:prstGeom prst="rect">
              <a:avLst/>
            </a:prstGeom>
            <a:noFill/>
            <a:ln w="12700">
              <a:noFill/>
              <a:miter lim="800000"/>
              <a:headEnd/>
              <a:tailEnd/>
            </a:ln>
          </p:spPr>
          <p:txBody>
            <a:bodyPr lIns="0" tIns="0" rIns="0" bIns="0"/>
            <a:lstStyle/>
            <a:p>
              <a:endParaRPr lang="en-US"/>
            </a:p>
          </p:txBody>
        </p:sp>
        <p:sp>
          <p:nvSpPr>
            <p:cNvPr id="11698" name="Rectangle 535"/>
            <p:cNvSpPr>
              <a:spLocks/>
            </p:cNvSpPr>
            <p:nvPr/>
          </p:nvSpPr>
          <p:spPr bwMode="auto">
            <a:xfrm>
              <a:off x="11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699" name="Rectangle 536"/>
            <p:cNvSpPr>
              <a:spLocks/>
            </p:cNvSpPr>
            <p:nvPr/>
          </p:nvSpPr>
          <p:spPr bwMode="auto">
            <a:xfrm>
              <a:off x="1154" y="1020"/>
              <a:ext cx="56" cy="56"/>
            </a:xfrm>
            <a:prstGeom prst="rect">
              <a:avLst/>
            </a:prstGeom>
            <a:noFill/>
            <a:ln w="12700">
              <a:noFill/>
              <a:miter lim="800000"/>
              <a:headEnd/>
              <a:tailEnd/>
            </a:ln>
          </p:spPr>
          <p:txBody>
            <a:bodyPr lIns="0" tIns="0" rIns="0" bIns="0"/>
            <a:lstStyle/>
            <a:p>
              <a:endParaRPr lang="en-US"/>
            </a:p>
          </p:txBody>
        </p:sp>
        <p:sp>
          <p:nvSpPr>
            <p:cNvPr id="11700" name="Rectangle 537"/>
            <p:cNvSpPr>
              <a:spLocks/>
            </p:cNvSpPr>
            <p:nvPr/>
          </p:nvSpPr>
          <p:spPr bwMode="auto">
            <a:xfrm>
              <a:off x="11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01" name="Rectangle 538"/>
            <p:cNvSpPr>
              <a:spLocks/>
            </p:cNvSpPr>
            <p:nvPr/>
          </p:nvSpPr>
          <p:spPr bwMode="auto">
            <a:xfrm>
              <a:off x="1154" y="1092"/>
              <a:ext cx="56" cy="56"/>
            </a:xfrm>
            <a:prstGeom prst="rect">
              <a:avLst/>
            </a:prstGeom>
            <a:noFill/>
            <a:ln w="12700">
              <a:noFill/>
              <a:miter lim="800000"/>
              <a:headEnd/>
              <a:tailEnd/>
            </a:ln>
          </p:spPr>
          <p:txBody>
            <a:bodyPr lIns="0" tIns="0" rIns="0" bIns="0"/>
            <a:lstStyle/>
            <a:p>
              <a:endParaRPr lang="en-US"/>
            </a:p>
          </p:txBody>
        </p:sp>
        <p:sp>
          <p:nvSpPr>
            <p:cNvPr id="11702" name="Rectangle 539"/>
            <p:cNvSpPr>
              <a:spLocks/>
            </p:cNvSpPr>
            <p:nvPr/>
          </p:nvSpPr>
          <p:spPr bwMode="auto">
            <a:xfrm>
              <a:off x="11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03" name="Rectangle 540"/>
            <p:cNvSpPr>
              <a:spLocks/>
            </p:cNvSpPr>
            <p:nvPr/>
          </p:nvSpPr>
          <p:spPr bwMode="auto">
            <a:xfrm>
              <a:off x="1154" y="1164"/>
              <a:ext cx="56" cy="56"/>
            </a:xfrm>
            <a:prstGeom prst="rect">
              <a:avLst/>
            </a:prstGeom>
            <a:noFill/>
            <a:ln w="12700">
              <a:noFill/>
              <a:miter lim="800000"/>
              <a:headEnd/>
              <a:tailEnd/>
            </a:ln>
          </p:spPr>
          <p:txBody>
            <a:bodyPr lIns="0" tIns="0" rIns="0" bIns="0"/>
            <a:lstStyle/>
            <a:p>
              <a:endParaRPr lang="en-US"/>
            </a:p>
          </p:txBody>
        </p:sp>
        <p:sp>
          <p:nvSpPr>
            <p:cNvPr id="11704" name="Rectangle 541"/>
            <p:cNvSpPr>
              <a:spLocks/>
            </p:cNvSpPr>
            <p:nvPr/>
          </p:nvSpPr>
          <p:spPr bwMode="auto">
            <a:xfrm>
              <a:off x="10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02" name="Group 542"/>
            <p:cNvGrpSpPr>
              <a:grpSpLocks/>
            </p:cNvGrpSpPr>
            <p:nvPr/>
          </p:nvGrpSpPr>
          <p:grpSpPr bwMode="auto">
            <a:xfrm>
              <a:off x="1084" y="1345"/>
              <a:ext cx="128" cy="152"/>
              <a:chOff x="0" y="0"/>
              <a:chExt cx="128" cy="152"/>
            </a:xfrm>
          </p:grpSpPr>
          <p:grpSp>
            <p:nvGrpSpPr>
              <p:cNvPr id="12008" name="Group 543"/>
              <p:cNvGrpSpPr>
                <a:grpSpLocks/>
              </p:cNvGrpSpPr>
              <p:nvPr/>
            </p:nvGrpSpPr>
            <p:grpSpPr bwMode="auto">
              <a:xfrm rot="5400000">
                <a:off x="-12" y="12"/>
                <a:ext cx="152" cy="128"/>
                <a:chOff x="0" y="0"/>
                <a:chExt cx="152" cy="128"/>
              </a:xfrm>
            </p:grpSpPr>
            <p:sp>
              <p:nvSpPr>
                <p:cNvPr id="11940" name="Rectangle 54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41" name="Rectangle 54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39" name="Rectangle 54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14" name="Group 547"/>
            <p:cNvGrpSpPr>
              <a:grpSpLocks/>
            </p:cNvGrpSpPr>
            <p:nvPr/>
          </p:nvGrpSpPr>
          <p:grpSpPr bwMode="auto">
            <a:xfrm>
              <a:off x="1280" y="799"/>
              <a:ext cx="616" cy="753"/>
              <a:chOff x="0" y="0"/>
              <a:chExt cx="616" cy="752"/>
            </a:xfrm>
          </p:grpSpPr>
          <p:sp>
            <p:nvSpPr>
              <p:cNvPr id="11936" name="Rectangle 548"/>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937" name="Rectangle 549"/>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2020" name="Group 550"/>
            <p:cNvGrpSpPr>
              <a:grpSpLocks/>
            </p:cNvGrpSpPr>
            <p:nvPr/>
          </p:nvGrpSpPr>
          <p:grpSpPr bwMode="auto">
            <a:xfrm>
              <a:off x="1300" y="924"/>
              <a:ext cx="176" cy="600"/>
              <a:chOff x="0" y="0"/>
              <a:chExt cx="176" cy="600"/>
            </a:xfrm>
          </p:grpSpPr>
          <p:sp>
            <p:nvSpPr>
              <p:cNvPr id="11934" name="Rectangle 551"/>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35" name="Rectangle 552"/>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708" name="Rectangle 553"/>
            <p:cNvSpPr>
              <a:spLocks/>
            </p:cNvSpPr>
            <p:nvPr/>
          </p:nvSpPr>
          <p:spPr bwMode="auto">
            <a:xfrm>
              <a:off x="13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09" name="Rectangle 554"/>
            <p:cNvSpPr>
              <a:spLocks/>
            </p:cNvSpPr>
            <p:nvPr/>
          </p:nvSpPr>
          <p:spPr bwMode="auto">
            <a:xfrm>
              <a:off x="1322" y="948"/>
              <a:ext cx="56" cy="56"/>
            </a:xfrm>
            <a:prstGeom prst="rect">
              <a:avLst/>
            </a:prstGeom>
            <a:noFill/>
            <a:ln w="12700">
              <a:noFill/>
              <a:miter lim="800000"/>
              <a:headEnd/>
              <a:tailEnd/>
            </a:ln>
          </p:spPr>
          <p:txBody>
            <a:bodyPr lIns="0" tIns="0" rIns="0" bIns="0"/>
            <a:lstStyle/>
            <a:p>
              <a:endParaRPr lang="en-US"/>
            </a:p>
          </p:txBody>
        </p:sp>
        <p:sp>
          <p:nvSpPr>
            <p:cNvPr id="11710" name="Rectangle 555"/>
            <p:cNvSpPr>
              <a:spLocks/>
            </p:cNvSpPr>
            <p:nvPr/>
          </p:nvSpPr>
          <p:spPr bwMode="auto">
            <a:xfrm>
              <a:off x="13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11" name="Rectangle 556"/>
            <p:cNvSpPr>
              <a:spLocks/>
            </p:cNvSpPr>
            <p:nvPr/>
          </p:nvSpPr>
          <p:spPr bwMode="auto">
            <a:xfrm>
              <a:off x="1322" y="1020"/>
              <a:ext cx="56" cy="56"/>
            </a:xfrm>
            <a:prstGeom prst="rect">
              <a:avLst/>
            </a:prstGeom>
            <a:noFill/>
            <a:ln w="12700">
              <a:noFill/>
              <a:miter lim="800000"/>
              <a:headEnd/>
              <a:tailEnd/>
            </a:ln>
          </p:spPr>
          <p:txBody>
            <a:bodyPr lIns="0" tIns="0" rIns="0" bIns="0"/>
            <a:lstStyle/>
            <a:p>
              <a:endParaRPr lang="en-US"/>
            </a:p>
          </p:txBody>
        </p:sp>
        <p:sp>
          <p:nvSpPr>
            <p:cNvPr id="11712" name="Rectangle 557"/>
            <p:cNvSpPr>
              <a:spLocks/>
            </p:cNvSpPr>
            <p:nvPr/>
          </p:nvSpPr>
          <p:spPr bwMode="auto">
            <a:xfrm>
              <a:off x="13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13" name="Rectangle 558"/>
            <p:cNvSpPr>
              <a:spLocks/>
            </p:cNvSpPr>
            <p:nvPr/>
          </p:nvSpPr>
          <p:spPr bwMode="auto">
            <a:xfrm>
              <a:off x="1322" y="1092"/>
              <a:ext cx="56" cy="56"/>
            </a:xfrm>
            <a:prstGeom prst="rect">
              <a:avLst/>
            </a:prstGeom>
            <a:noFill/>
            <a:ln w="12700">
              <a:noFill/>
              <a:miter lim="800000"/>
              <a:headEnd/>
              <a:tailEnd/>
            </a:ln>
          </p:spPr>
          <p:txBody>
            <a:bodyPr lIns="0" tIns="0" rIns="0" bIns="0"/>
            <a:lstStyle/>
            <a:p>
              <a:endParaRPr lang="en-US"/>
            </a:p>
          </p:txBody>
        </p:sp>
        <p:sp>
          <p:nvSpPr>
            <p:cNvPr id="11714" name="Rectangle 559"/>
            <p:cNvSpPr>
              <a:spLocks/>
            </p:cNvSpPr>
            <p:nvPr/>
          </p:nvSpPr>
          <p:spPr bwMode="auto">
            <a:xfrm>
              <a:off x="13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15" name="Rectangle 560"/>
            <p:cNvSpPr>
              <a:spLocks/>
            </p:cNvSpPr>
            <p:nvPr/>
          </p:nvSpPr>
          <p:spPr bwMode="auto">
            <a:xfrm>
              <a:off x="1322" y="1164"/>
              <a:ext cx="56" cy="56"/>
            </a:xfrm>
            <a:prstGeom prst="rect">
              <a:avLst/>
            </a:prstGeom>
            <a:noFill/>
            <a:ln w="12700">
              <a:noFill/>
              <a:miter lim="800000"/>
              <a:headEnd/>
              <a:tailEnd/>
            </a:ln>
          </p:spPr>
          <p:txBody>
            <a:bodyPr lIns="0" tIns="0" rIns="0" bIns="0"/>
            <a:lstStyle/>
            <a:p>
              <a:endParaRPr lang="en-US"/>
            </a:p>
          </p:txBody>
        </p:sp>
        <p:sp>
          <p:nvSpPr>
            <p:cNvPr id="11716" name="Rectangle 561"/>
            <p:cNvSpPr>
              <a:spLocks/>
            </p:cNvSpPr>
            <p:nvPr/>
          </p:nvSpPr>
          <p:spPr bwMode="auto">
            <a:xfrm>
              <a:off x="13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17" name="Rectangle 562"/>
            <p:cNvSpPr>
              <a:spLocks/>
            </p:cNvSpPr>
            <p:nvPr/>
          </p:nvSpPr>
          <p:spPr bwMode="auto">
            <a:xfrm>
              <a:off x="1394" y="948"/>
              <a:ext cx="56" cy="56"/>
            </a:xfrm>
            <a:prstGeom prst="rect">
              <a:avLst/>
            </a:prstGeom>
            <a:noFill/>
            <a:ln w="12700">
              <a:noFill/>
              <a:miter lim="800000"/>
              <a:headEnd/>
              <a:tailEnd/>
            </a:ln>
          </p:spPr>
          <p:txBody>
            <a:bodyPr lIns="0" tIns="0" rIns="0" bIns="0"/>
            <a:lstStyle/>
            <a:p>
              <a:endParaRPr lang="en-US"/>
            </a:p>
          </p:txBody>
        </p:sp>
        <p:sp>
          <p:nvSpPr>
            <p:cNvPr id="11718" name="Rectangle 563"/>
            <p:cNvSpPr>
              <a:spLocks/>
            </p:cNvSpPr>
            <p:nvPr/>
          </p:nvSpPr>
          <p:spPr bwMode="auto">
            <a:xfrm>
              <a:off x="13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19" name="Rectangle 564"/>
            <p:cNvSpPr>
              <a:spLocks/>
            </p:cNvSpPr>
            <p:nvPr/>
          </p:nvSpPr>
          <p:spPr bwMode="auto">
            <a:xfrm>
              <a:off x="1394" y="1020"/>
              <a:ext cx="56" cy="56"/>
            </a:xfrm>
            <a:prstGeom prst="rect">
              <a:avLst/>
            </a:prstGeom>
            <a:noFill/>
            <a:ln w="12700">
              <a:noFill/>
              <a:miter lim="800000"/>
              <a:headEnd/>
              <a:tailEnd/>
            </a:ln>
          </p:spPr>
          <p:txBody>
            <a:bodyPr lIns="0" tIns="0" rIns="0" bIns="0"/>
            <a:lstStyle/>
            <a:p>
              <a:endParaRPr lang="en-US"/>
            </a:p>
          </p:txBody>
        </p:sp>
        <p:sp>
          <p:nvSpPr>
            <p:cNvPr id="11720" name="Rectangle 565"/>
            <p:cNvSpPr>
              <a:spLocks/>
            </p:cNvSpPr>
            <p:nvPr/>
          </p:nvSpPr>
          <p:spPr bwMode="auto">
            <a:xfrm>
              <a:off x="13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21" name="Rectangle 566"/>
            <p:cNvSpPr>
              <a:spLocks/>
            </p:cNvSpPr>
            <p:nvPr/>
          </p:nvSpPr>
          <p:spPr bwMode="auto">
            <a:xfrm>
              <a:off x="1394" y="1092"/>
              <a:ext cx="56" cy="56"/>
            </a:xfrm>
            <a:prstGeom prst="rect">
              <a:avLst/>
            </a:prstGeom>
            <a:noFill/>
            <a:ln w="12700">
              <a:noFill/>
              <a:miter lim="800000"/>
              <a:headEnd/>
              <a:tailEnd/>
            </a:ln>
          </p:spPr>
          <p:txBody>
            <a:bodyPr lIns="0" tIns="0" rIns="0" bIns="0"/>
            <a:lstStyle/>
            <a:p>
              <a:endParaRPr lang="en-US"/>
            </a:p>
          </p:txBody>
        </p:sp>
        <p:sp>
          <p:nvSpPr>
            <p:cNvPr id="11722" name="Rectangle 567"/>
            <p:cNvSpPr>
              <a:spLocks/>
            </p:cNvSpPr>
            <p:nvPr/>
          </p:nvSpPr>
          <p:spPr bwMode="auto">
            <a:xfrm>
              <a:off x="13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23" name="Rectangle 568"/>
            <p:cNvSpPr>
              <a:spLocks/>
            </p:cNvSpPr>
            <p:nvPr/>
          </p:nvSpPr>
          <p:spPr bwMode="auto">
            <a:xfrm>
              <a:off x="1394" y="1164"/>
              <a:ext cx="56" cy="56"/>
            </a:xfrm>
            <a:prstGeom prst="rect">
              <a:avLst/>
            </a:prstGeom>
            <a:noFill/>
            <a:ln w="12700">
              <a:noFill/>
              <a:miter lim="800000"/>
              <a:headEnd/>
              <a:tailEnd/>
            </a:ln>
          </p:spPr>
          <p:txBody>
            <a:bodyPr lIns="0" tIns="0" rIns="0" bIns="0"/>
            <a:lstStyle/>
            <a:p>
              <a:endParaRPr lang="en-US"/>
            </a:p>
          </p:txBody>
        </p:sp>
        <p:sp>
          <p:nvSpPr>
            <p:cNvPr id="11724" name="Rectangle 569"/>
            <p:cNvSpPr>
              <a:spLocks/>
            </p:cNvSpPr>
            <p:nvPr/>
          </p:nvSpPr>
          <p:spPr bwMode="auto">
            <a:xfrm>
              <a:off x="13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26" name="Group 570"/>
            <p:cNvGrpSpPr>
              <a:grpSpLocks/>
            </p:cNvGrpSpPr>
            <p:nvPr/>
          </p:nvGrpSpPr>
          <p:grpSpPr bwMode="auto">
            <a:xfrm>
              <a:off x="1324" y="1345"/>
              <a:ext cx="128" cy="152"/>
              <a:chOff x="0" y="0"/>
              <a:chExt cx="128" cy="152"/>
            </a:xfrm>
          </p:grpSpPr>
          <p:grpSp>
            <p:nvGrpSpPr>
              <p:cNvPr id="11297" name="Group 571"/>
              <p:cNvGrpSpPr>
                <a:grpSpLocks/>
              </p:cNvGrpSpPr>
              <p:nvPr/>
            </p:nvGrpSpPr>
            <p:grpSpPr bwMode="auto">
              <a:xfrm rot="5400000">
                <a:off x="-12" y="12"/>
                <a:ext cx="152" cy="128"/>
                <a:chOff x="0" y="0"/>
                <a:chExt cx="152" cy="128"/>
              </a:xfrm>
            </p:grpSpPr>
            <p:sp>
              <p:nvSpPr>
                <p:cNvPr id="11932" name="Rectangle 572"/>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33" name="Rectangle 573"/>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31" name="Rectangle 574"/>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298" name="Group 575"/>
            <p:cNvGrpSpPr>
              <a:grpSpLocks/>
            </p:cNvGrpSpPr>
            <p:nvPr/>
          </p:nvGrpSpPr>
          <p:grpSpPr bwMode="auto">
            <a:xfrm>
              <a:off x="1500" y="924"/>
              <a:ext cx="176" cy="600"/>
              <a:chOff x="0" y="0"/>
              <a:chExt cx="176" cy="600"/>
            </a:xfrm>
          </p:grpSpPr>
          <p:sp>
            <p:nvSpPr>
              <p:cNvPr id="11928" name="Rectangle 576"/>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29" name="Rectangle 577"/>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727" name="Rectangle 578"/>
            <p:cNvSpPr>
              <a:spLocks/>
            </p:cNvSpPr>
            <p:nvPr/>
          </p:nvSpPr>
          <p:spPr bwMode="auto">
            <a:xfrm>
              <a:off x="15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28" name="Rectangle 579"/>
            <p:cNvSpPr>
              <a:spLocks/>
            </p:cNvSpPr>
            <p:nvPr/>
          </p:nvSpPr>
          <p:spPr bwMode="auto">
            <a:xfrm>
              <a:off x="1522" y="948"/>
              <a:ext cx="56" cy="56"/>
            </a:xfrm>
            <a:prstGeom prst="rect">
              <a:avLst/>
            </a:prstGeom>
            <a:noFill/>
            <a:ln w="12700">
              <a:noFill/>
              <a:miter lim="800000"/>
              <a:headEnd/>
              <a:tailEnd/>
            </a:ln>
          </p:spPr>
          <p:txBody>
            <a:bodyPr lIns="0" tIns="0" rIns="0" bIns="0"/>
            <a:lstStyle/>
            <a:p>
              <a:endParaRPr lang="en-US"/>
            </a:p>
          </p:txBody>
        </p:sp>
        <p:sp>
          <p:nvSpPr>
            <p:cNvPr id="11729" name="Rectangle 580"/>
            <p:cNvSpPr>
              <a:spLocks/>
            </p:cNvSpPr>
            <p:nvPr/>
          </p:nvSpPr>
          <p:spPr bwMode="auto">
            <a:xfrm>
              <a:off x="15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30" name="Rectangle 581"/>
            <p:cNvSpPr>
              <a:spLocks/>
            </p:cNvSpPr>
            <p:nvPr/>
          </p:nvSpPr>
          <p:spPr bwMode="auto">
            <a:xfrm>
              <a:off x="1522" y="1020"/>
              <a:ext cx="56" cy="56"/>
            </a:xfrm>
            <a:prstGeom prst="rect">
              <a:avLst/>
            </a:prstGeom>
            <a:noFill/>
            <a:ln w="12700">
              <a:noFill/>
              <a:miter lim="800000"/>
              <a:headEnd/>
              <a:tailEnd/>
            </a:ln>
          </p:spPr>
          <p:txBody>
            <a:bodyPr lIns="0" tIns="0" rIns="0" bIns="0"/>
            <a:lstStyle/>
            <a:p>
              <a:endParaRPr lang="en-US"/>
            </a:p>
          </p:txBody>
        </p:sp>
        <p:sp>
          <p:nvSpPr>
            <p:cNvPr id="11731" name="Rectangle 582"/>
            <p:cNvSpPr>
              <a:spLocks/>
            </p:cNvSpPr>
            <p:nvPr/>
          </p:nvSpPr>
          <p:spPr bwMode="auto">
            <a:xfrm>
              <a:off x="15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32" name="Rectangle 583"/>
            <p:cNvSpPr>
              <a:spLocks/>
            </p:cNvSpPr>
            <p:nvPr/>
          </p:nvSpPr>
          <p:spPr bwMode="auto">
            <a:xfrm>
              <a:off x="1522" y="1092"/>
              <a:ext cx="56" cy="56"/>
            </a:xfrm>
            <a:prstGeom prst="rect">
              <a:avLst/>
            </a:prstGeom>
            <a:noFill/>
            <a:ln w="12700">
              <a:noFill/>
              <a:miter lim="800000"/>
              <a:headEnd/>
              <a:tailEnd/>
            </a:ln>
          </p:spPr>
          <p:txBody>
            <a:bodyPr lIns="0" tIns="0" rIns="0" bIns="0"/>
            <a:lstStyle/>
            <a:p>
              <a:endParaRPr lang="en-US"/>
            </a:p>
          </p:txBody>
        </p:sp>
        <p:sp>
          <p:nvSpPr>
            <p:cNvPr id="11733" name="Rectangle 584"/>
            <p:cNvSpPr>
              <a:spLocks/>
            </p:cNvSpPr>
            <p:nvPr/>
          </p:nvSpPr>
          <p:spPr bwMode="auto">
            <a:xfrm>
              <a:off x="15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34" name="Rectangle 585"/>
            <p:cNvSpPr>
              <a:spLocks/>
            </p:cNvSpPr>
            <p:nvPr/>
          </p:nvSpPr>
          <p:spPr bwMode="auto">
            <a:xfrm>
              <a:off x="1522" y="1164"/>
              <a:ext cx="56" cy="56"/>
            </a:xfrm>
            <a:prstGeom prst="rect">
              <a:avLst/>
            </a:prstGeom>
            <a:noFill/>
            <a:ln w="12700">
              <a:noFill/>
              <a:miter lim="800000"/>
              <a:headEnd/>
              <a:tailEnd/>
            </a:ln>
          </p:spPr>
          <p:txBody>
            <a:bodyPr lIns="0" tIns="0" rIns="0" bIns="0"/>
            <a:lstStyle/>
            <a:p>
              <a:endParaRPr lang="en-US"/>
            </a:p>
          </p:txBody>
        </p:sp>
        <p:sp>
          <p:nvSpPr>
            <p:cNvPr id="11735" name="Rectangle 586"/>
            <p:cNvSpPr>
              <a:spLocks/>
            </p:cNvSpPr>
            <p:nvPr/>
          </p:nvSpPr>
          <p:spPr bwMode="auto">
            <a:xfrm>
              <a:off x="15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36" name="Rectangle 587"/>
            <p:cNvSpPr>
              <a:spLocks/>
            </p:cNvSpPr>
            <p:nvPr/>
          </p:nvSpPr>
          <p:spPr bwMode="auto">
            <a:xfrm>
              <a:off x="1594" y="948"/>
              <a:ext cx="56" cy="56"/>
            </a:xfrm>
            <a:prstGeom prst="rect">
              <a:avLst/>
            </a:prstGeom>
            <a:noFill/>
            <a:ln w="12700">
              <a:noFill/>
              <a:miter lim="800000"/>
              <a:headEnd/>
              <a:tailEnd/>
            </a:ln>
          </p:spPr>
          <p:txBody>
            <a:bodyPr lIns="0" tIns="0" rIns="0" bIns="0"/>
            <a:lstStyle/>
            <a:p>
              <a:endParaRPr lang="en-US"/>
            </a:p>
          </p:txBody>
        </p:sp>
        <p:sp>
          <p:nvSpPr>
            <p:cNvPr id="11737" name="Rectangle 588"/>
            <p:cNvSpPr>
              <a:spLocks/>
            </p:cNvSpPr>
            <p:nvPr/>
          </p:nvSpPr>
          <p:spPr bwMode="auto">
            <a:xfrm>
              <a:off x="15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38" name="Rectangle 589"/>
            <p:cNvSpPr>
              <a:spLocks/>
            </p:cNvSpPr>
            <p:nvPr/>
          </p:nvSpPr>
          <p:spPr bwMode="auto">
            <a:xfrm>
              <a:off x="1594" y="1020"/>
              <a:ext cx="56" cy="56"/>
            </a:xfrm>
            <a:prstGeom prst="rect">
              <a:avLst/>
            </a:prstGeom>
            <a:noFill/>
            <a:ln w="12700">
              <a:noFill/>
              <a:miter lim="800000"/>
              <a:headEnd/>
              <a:tailEnd/>
            </a:ln>
          </p:spPr>
          <p:txBody>
            <a:bodyPr lIns="0" tIns="0" rIns="0" bIns="0"/>
            <a:lstStyle/>
            <a:p>
              <a:endParaRPr lang="en-US"/>
            </a:p>
          </p:txBody>
        </p:sp>
        <p:sp>
          <p:nvSpPr>
            <p:cNvPr id="11739" name="Rectangle 590"/>
            <p:cNvSpPr>
              <a:spLocks/>
            </p:cNvSpPr>
            <p:nvPr/>
          </p:nvSpPr>
          <p:spPr bwMode="auto">
            <a:xfrm>
              <a:off x="15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40" name="Rectangle 591"/>
            <p:cNvSpPr>
              <a:spLocks/>
            </p:cNvSpPr>
            <p:nvPr/>
          </p:nvSpPr>
          <p:spPr bwMode="auto">
            <a:xfrm>
              <a:off x="1594" y="1092"/>
              <a:ext cx="56" cy="56"/>
            </a:xfrm>
            <a:prstGeom prst="rect">
              <a:avLst/>
            </a:prstGeom>
            <a:noFill/>
            <a:ln w="12700">
              <a:noFill/>
              <a:miter lim="800000"/>
              <a:headEnd/>
              <a:tailEnd/>
            </a:ln>
          </p:spPr>
          <p:txBody>
            <a:bodyPr lIns="0" tIns="0" rIns="0" bIns="0"/>
            <a:lstStyle/>
            <a:p>
              <a:endParaRPr lang="en-US"/>
            </a:p>
          </p:txBody>
        </p:sp>
        <p:sp>
          <p:nvSpPr>
            <p:cNvPr id="11741" name="Rectangle 592"/>
            <p:cNvSpPr>
              <a:spLocks/>
            </p:cNvSpPr>
            <p:nvPr/>
          </p:nvSpPr>
          <p:spPr bwMode="auto">
            <a:xfrm>
              <a:off x="15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42" name="Rectangle 593"/>
            <p:cNvSpPr>
              <a:spLocks/>
            </p:cNvSpPr>
            <p:nvPr/>
          </p:nvSpPr>
          <p:spPr bwMode="auto">
            <a:xfrm>
              <a:off x="1594" y="1164"/>
              <a:ext cx="56" cy="56"/>
            </a:xfrm>
            <a:prstGeom prst="rect">
              <a:avLst/>
            </a:prstGeom>
            <a:noFill/>
            <a:ln w="12700">
              <a:noFill/>
              <a:miter lim="800000"/>
              <a:headEnd/>
              <a:tailEnd/>
            </a:ln>
          </p:spPr>
          <p:txBody>
            <a:bodyPr lIns="0" tIns="0" rIns="0" bIns="0"/>
            <a:lstStyle/>
            <a:p>
              <a:endParaRPr lang="en-US"/>
            </a:p>
          </p:txBody>
        </p:sp>
        <p:sp>
          <p:nvSpPr>
            <p:cNvPr id="11743" name="Rectangle 594"/>
            <p:cNvSpPr>
              <a:spLocks/>
            </p:cNvSpPr>
            <p:nvPr/>
          </p:nvSpPr>
          <p:spPr bwMode="auto">
            <a:xfrm>
              <a:off x="15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316" name="Group 595"/>
            <p:cNvGrpSpPr>
              <a:grpSpLocks/>
            </p:cNvGrpSpPr>
            <p:nvPr/>
          </p:nvGrpSpPr>
          <p:grpSpPr bwMode="auto">
            <a:xfrm>
              <a:off x="1524" y="1345"/>
              <a:ext cx="128" cy="152"/>
              <a:chOff x="0" y="0"/>
              <a:chExt cx="128" cy="152"/>
            </a:xfrm>
          </p:grpSpPr>
          <p:grpSp>
            <p:nvGrpSpPr>
              <p:cNvPr id="11317" name="Group 596"/>
              <p:cNvGrpSpPr>
                <a:grpSpLocks/>
              </p:cNvGrpSpPr>
              <p:nvPr/>
            </p:nvGrpSpPr>
            <p:grpSpPr bwMode="auto">
              <a:xfrm rot="5400000">
                <a:off x="-12" y="12"/>
                <a:ext cx="152" cy="128"/>
                <a:chOff x="0" y="0"/>
                <a:chExt cx="152" cy="128"/>
              </a:xfrm>
            </p:grpSpPr>
            <p:sp>
              <p:nvSpPr>
                <p:cNvPr id="11926" name="Rectangle 59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27" name="Rectangle 59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25" name="Rectangle 599"/>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34" name="Group 600"/>
            <p:cNvGrpSpPr>
              <a:grpSpLocks/>
            </p:cNvGrpSpPr>
            <p:nvPr/>
          </p:nvGrpSpPr>
          <p:grpSpPr bwMode="auto">
            <a:xfrm>
              <a:off x="1700" y="924"/>
              <a:ext cx="176" cy="600"/>
              <a:chOff x="0" y="0"/>
              <a:chExt cx="176" cy="600"/>
            </a:xfrm>
          </p:grpSpPr>
          <p:sp>
            <p:nvSpPr>
              <p:cNvPr id="11922" name="Rectangle 601"/>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23" name="Rectangle 602"/>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746" name="Rectangle 603"/>
            <p:cNvSpPr>
              <a:spLocks/>
            </p:cNvSpPr>
            <p:nvPr/>
          </p:nvSpPr>
          <p:spPr bwMode="auto">
            <a:xfrm>
              <a:off x="17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47" name="Rectangle 604"/>
            <p:cNvSpPr>
              <a:spLocks/>
            </p:cNvSpPr>
            <p:nvPr/>
          </p:nvSpPr>
          <p:spPr bwMode="auto">
            <a:xfrm>
              <a:off x="1722" y="948"/>
              <a:ext cx="56" cy="56"/>
            </a:xfrm>
            <a:prstGeom prst="rect">
              <a:avLst/>
            </a:prstGeom>
            <a:noFill/>
            <a:ln w="12700">
              <a:noFill/>
              <a:miter lim="800000"/>
              <a:headEnd/>
              <a:tailEnd/>
            </a:ln>
          </p:spPr>
          <p:txBody>
            <a:bodyPr lIns="0" tIns="0" rIns="0" bIns="0"/>
            <a:lstStyle/>
            <a:p>
              <a:endParaRPr lang="en-US"/>
            </a:p>
          </p:txBody>
        </p:sp>
        <p:sp>
          <p:nvSpPr>
            <p:cNvPr id="11748" name="Rectangle 605"/>
            <p:cNvSpPr>
              <a:spLocks/>
            </p:cNvSpPr>
            <p:nvPr/>
          </p:nvSpPr>
          <p:spPr bwMode="auto">
            <a:xfrm>
              <a:off x="17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49" name="Rectangle 606"/>
            <p:cNvSpPr>
              <a:spLocks/>
            </p:cNvSpPr>
            <p:nvPr/>
          </p:nvSpPr>
          <p:spPr bwMode="auto">
            <a:xfrm>
              <a:off x="1722" y="1020"/>
              <a:ext cx="56" cy="56"/>
            </a:xfrm>
            <a:prstGeom prst="rect">
              <a:avLst/>
            </a:prstGeom>
            <a:noFill/>
            <a:ln w="12700">
              <a:noFill/>
              <a:miter lim="800000"/>
              <a:headEnd/>
              <a:tailEnd/>
            </a:ln>
          </p:spPr>
          <p:txBody>
            <a:bodyPr lIns="0" tIns="0" rIns="0" bIns="0"/>
            <a:lstStyle/>
            <a:p>
              <a:endParaRPr lang="en-US"/>
            </a:p>
          </p:txBody>
        </p:sp>
        <p:sp>
          <p:nvSpPr>
            <p:cNvPr id="11750" name="Rectangle 607"/>
            <p:cNvSpPr>
              <a:spLocks/>
            </p:cNvSpPr>
            <p:nvPr/>
          </p:nvSpPr>
          <p:spPr bwMode="auto">
            <a:xfrm>
              <a:off x="17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51" name="Rectangle 608"/>
            <p:cNvSpPr>
              <a:spLocks/>
            </p:cNvSpPr>
            <p:nvPr/>
          </p:nvSpPr>
          <p:spPr bwMode="auto">
            <a:xfrm>
              <a:off x="1722" y="1092"/>
              <a:ext cx="56" cy="56"/>
            </a:xfrm>
            <a:prstGeom prst="rect">
              <a:avLst/>
            </a:prstGeom>
            <a:noFill/>
            <a:ln w="12700">
              <a:noFill/>
              <a:miter lim="800000"/>
              <a:headEnd/>
              <a:tailEnd/>
            </a:ln>
          </p:spPr>
          <p:txBody>
            <a:bodyPr lIns="0" tIns="0" rIns="0" bIns="0"/>
            <a:lstStyle/>
            <a:p>
              <a:endParaRPr lang="en-US"/>
            </a:p>
          </p:txBody>
        </p:sp>
        <p:sp>
          <p:nvSpPr>
            <p:cNvPr id="11752" name="Rectangle 609"/>
            <p:cNvSpPr>
              <a:spLocks/>
            </p:cNvSpPr>
            <p:nvPr/>
          </p:nvSpPr>
          <p:spPr bwMode="auto">
            <a:xfrm>
              <a:off x="17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53" name="Rectangle 610"/>
            <p:cNvSpPr>
              <a:spLocks/>
            </p:cNvSpPr>
            <p:nvPr/>
          </p:nvSpPr>
          <p:spPr bwMode="auto">
            <a:xfrm>
              <a:off x="1722" y="1164"/>
              <a:ext cx="56" cy="56"/>
            </a:xfrm>
            <a:prstGeom prst="rect">
              <a:avLst/>
            </a:prstGeom>
            <a:noFill/>
            <a:ln w="12700">
              <a:noFill/>
              <a:miter lim="800000"/>
              <a:headEnd/>
              <a:tailEnd/>
            </a:ln>
          </p:spPr>
          <p:txBody>
            <a:bodyPr lIns="0" tIns="0" rIns="0" bIns="0"/>
            <a:lstStyle/>
            <a:p>
              <a:endParaRPr lang="en-US"/>
            </a:p>
          </p:txBody>
        </p:sp>
        <p:sp>
          <p:nvSpPr>
            <p:cNvPr id="11754" name="Rectangle 611"/>
            <p:cNvSpPr>
              <a:spLocks/>
            </p:cNvSpPr>
            <p:nvPr/>
          </p:nvSpPr>
          <p:spPr bwMode="auto">
            <a:xfrm>
              <a:off x="17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55" name="Rectangle 612"/>
            <p:cNvSpPr>
              <a:spLocks/>
            </p:cNvSpPr>
            <p:nvPr/>
          </p:nvSpPr>
          <p:spPr bwMode="auto">
            <a:xfrm>
              <a:off x="1794" y="948"/>
              <a:ext cx="56" cy="56"/>
            </a:xfrm>
            <a:prstGeom prst="rect">
              <a:avLst/>
            </a:prstGeom>
            <a:noFill/>
            <a:ln w="12700">
              <a:noFill/>
              <a:miter lim="800000"/>
              <a:headEnd/>
              <a:tailEnd/>
            </a:ln>
          </p:spPr>
          <p:txBody>
            <a:bodyPr lIns="0" tIns="0" rIns="0" bIns="0"/>
            <a:lstStyle/>
            <a:p>
              <a:endParaRPr lang="en-US"/>
            </a:p>
          </p:txBody>
        </p:sp>
        <p:sp>
          <p:nvSpPr>
            <p:cNvPr id="11756" name="Rectangle 613"/>
            <p:cNvSpPr>
              <a:spLocks/>
            </p:cNvSpPr>
            <p:nvPr/>
          </p:nvSpPr>
          <p:spPr bwMode="auto">
            <a:xfrm>
              <a:off x="17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57" name="Rectangle 614"/>
            <p:cNvSpPr>
              <a:spLocks/>
            </p:cNvSpPr>
            <p:nvPr/>
          </p:nvSpPr>
          <p:spPr bwMode="auto">
            <a:xfrm>
              <a:off x="1794" y="1020"/>
              <a:ext cx="56" cy="56"/>
            </a:xfrm>
            <a:prstGeom prst="rect">
              <a:avLst/>
            </a:prstGeom>
            <a:noFill/>
            <a:ln w="12700">
              <a:noFill/>
              <a:miter lim="800000"/>
              <a:headEnd/>
              <a:tailEnd/>
            </a:ln>
          </p:spPr>
          <p:txBody>
            <a:bodyPr lIns="0" tIns="0" rIns="0" bIns="0"/>
            <a:lstStyle/>
            <a:p>
              <a:endParaRPr lang="en-US"/>
            </a:p>
          </p:txBody>
        </p:sp>
        <p:sp>
          <p:nvSpPr>
            <p:cNvPr id="11758" name="Rectangle 615"/>
            <p:cNvSpPr>
              <a:spLocks/>
            </p:cNvSpPr>
            <p:nvPr/>
          </p:nvSpPr>
          <p:spPr bwMode="auto">
            <a:xfrm>
              <a:off x="17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59" name="Rectangle 616"/>
            <p:cNvSpPr>
              <a:spLocks/>
            </p:cNvSpPr>
            <p:nvPr/>
          </p:nvSpPr>
          <p:spPr bwMode="auto">
            <a:xfrm>
              <a:off x="1794" y="1092"/>
              <a:ext cx="56" cy="56"/>
            </a:xfrm>
            <a:prstGeom prst="rect">
              <a:avLst/>
            </a:prstGeom>
            <a:noFill/>
            <a:ln w="12700">
              <a:noFill/>
              <a:miter lim="800000"/>
              <a:headEnd/>
              <a:tailEnd/>
            </a:ln>
          </p:spPr>
          <p:txBody>
            <a:bodyPr lIns="0" tIns="0" rIns="0" bIns="0"/>
            <a:lstStyle/>
            <a:p>
              <a:endParaRPr lang="en-US"/>
            </a:p>
          </p:txBody>
        </p:sp>
        <p:sp>
          <p:nvSpPr>
            <p:cNvPr id="11760" name="Rectangle 617"/>
            <p:cNvSpPr>
              <a:spLocks/>
            </p:cNvSpPr>
            <p:nvPr/>
          </p:nvSpPr>
          <p:spPr bwMode="auto">
            <a:xfrm>
              <a:off x="17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61" name="Rectangle 618"/>
            <p:cNvSpPr>
              <a:spLocks/>
            </p:cNvSpPr>
            <p:nvPr/>
          </p:nvSpPr>
          <p:spPr bwMode="auto">
            <a:xfrm>
              <a:off x="1794" y="1164"/>
              <a:ext cx="56" cy="56"/>
            </a:xfrm>
            <a:prstGeom prst="rect">
              <a:avLst/>
            </a:prstGeom>
            <a:noFill/>
            <a:ln w="12700">
              <a:noFill/>
              <a:miter lim="800000"/>
              <a:headEnd/>
              <a:tailEnd/>
            </a:ln>
          </p:spPr>
          <p:txBody>
            <a:bodyPr lIns="0" tIns="0" rIns="0" bIns="0"/>
            <a:lstStyle/>
            <a:p>
              <a:endParaRPr lang="en-US"/>
            </a:p>
          </p:txBody>
        </p:sp>
        <p:sp>
          <p:nvSpPr>
            <p:cNvPr id="11762" name="Rectangle 619"/>
            <p:cNvSpPr>
              <a:spLocks/>
            </p:cNvSpPr>
            <p:nvPr/>
          </p:nvSpPr>
          <p:spPr bwMode="auto">
            <a:xfrm>
              <a:off x="17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40" name="Group 620"/>
            <p:cNvGrpSpPr>
              <a:grpSpLocks/>
            </p:cNvGrpSpPr>
            <p:nvPr/>
          </p:nvGrpSpPr>
          <p:grpSpPr bwMode="auto">
            <a:xfrm>
              <a:off x="1724" y="1345"/>
              <a:ext cx="128" cy="152"/>
              <a:chOff x="0" y="0"/>
              <a:chExt cx="128" cy="152"/>
            </a:xfrm>
          </p:grpSpPr>
          <p:grpSp>
            <p:nvGrpSpPr>
              <p:cNvPr id="12046" name="Group 621"/>
              <p:cNvGrpSpPr>
                <a:grpSpLocks/>
              </p:cNvGrpSpPr>
              <p:nvPr/>
            </p:nvGrpSpPr>
            <p:grpSpPr bwMode="auto">
              <a:xfrm rot="5400000">
                <a:off x="-12" y="12"/>
                <a:ext cx="152" cy="128"/>
                <a:chOff x="0" y="0"/>
                <a:chExt cx="152" cy="128"/>
              </a:xfrm>
            </p:grpSpPr>
            <p:sp>
              <p:nvSpPr>
                <p:cNvPr id="11920" name="Rectangle 622"/>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21" name="Rectangle 623"/>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19" name="Rectangle 624"/>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54" name="Group 625"/>
            <p:cNvGrpSpPr>
              <a:grpSpLocks/>
            </p:cNvGrpSpPr>
            <p:nvPr/>
          </p:nvGrpSpPr>
          <p:grpSpPr bwMode="auto">
            <a:xfrm>
              <a:off x="1920" y="799"/>
              <a:ext cx="616" cy="753"/>
              <a:chOff x="0" y="0"/>
              <a:chExt cx="616" cy="752"/>
            </a:xfrm>
          </p:grpSpPr>
          <p:sp>
            <p:nvSpPr>
              <p:cNvPr id="11916" name="Rectangle 626"/>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917" name="Rectangle 627"/>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2062" name="Group 628"/>
            <p:cNvGrpSpPr>
              <a:grpSpLocks/>
            </p:cNvGrpSpPr>
            <p:nvPr/>
          </p:nvGrpSpPr>
          <p:grpSpPr bwMode="auto">
            <a:xfrm>
              <a:off x="1940" y="924"/>
              <a:ext cx="176" cy="600"/>
              <a:chOff x="0" y="0"/>
              <a:chExt cx="176" cy="600"/>
            </a:xfrm>
          </p:grpSpPr>
          <p:sp>
            <p:nvSpPr>
              <p:cNvPr id="11914" name="Rectangle 629"/>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15" name="Rectangle 630"/>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766" name="Rectangle 631"/>
            <p:cNvSpPr>
              <a:spLocks/>
            </p:cNvSpPr>
            <p:nvPr/>
          </p:nvSpPr>
          <p:spPr bwMode="auto">
            <a:xfrm>
              <a:off x="19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67" name="Rectangle 632"/>
            <p:cNvSpPr>
              <a:spLocks/>
            </p:cNvSpPr>
            <p:nvPr/>
          </p:nvSpPr>
          <p:spPr bwMode="auto">
            <a:xfrm>
              <a:off x="1962" y="948"/>
              <a:ext cx="56" cy="56"/>
            </a:xfrm>
            <a:prstGeom prst="rect">
              <a:avLst/>
            </a:prstGeom>
            <a:noFill/>
            <a:ln w="12700">
              <a:noFill/>
              <a:miter lim="800000"/>
              <a:headEnd/>
              <a:tailEnd/>
            </a:ln>
          </p:spPr>
          <p:txBody>
            <a:bodyPr lIns="0" tIns="0" rIns="0" bIns="0"/>
            <a:lstStyle/>
            <a:p>
              <a:endParaRPr lang="en-US"/>
            </a:p>
          </p:txBody>
        </p:sp>
        <p:sp>
          <p:nvSpPr>
            <p:cNvPr id="11768" name="Rectangle 633"/>
            <p:cNvSpPr>
              <a:spLocks/>
            </p:cNvSpPr>
            <p:nvPr/>
          </p:nvSpPr>
          <p:spPr bwMode="auto">
            <a:xfrm>
              <a:off x="19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69" name="Rectangle 634"/>
            <p:cNvSpPr>
              <a:spLocks/>
            </p:cNvSpPr>
            <p:nvPr/>
          </p:nvSpPr>
          <p:spPr bwMode="auto">
            <a:xfrm>
              <a:off x="1962" y="1020"/>
              <a:ext cx="56" cy="56"/>
            </a:xfrm>
            <a:prstGeom prst="rect">
              <a:avLst/>
            </a:prstGeom>
            <a:noFill/>
            <a:ln w="12700">
              <a:noFill/>
              <a:miter lim="800000"/>
              <a:headEnd/>
              <a:tailEnd/>
            </a:ln>
          </p:spPr>
          <p:txBody>
            <a:bodyPr lIns="0" tIns="0" rIns="0" bIns="0"/>
            <a:lstStyle/>
            <a:p>
              <a:endParaRPr lang="en-US"/>
            </a:p>
          </p:txBody>
        </p:sp>
        <p:sp>
          <p:nvSpPr>
            <p:cNvPr id="11770" name="Rectangle 635"/>
            <p:cNvSpPr>
              <a:spLocks/>
            </p:cNvSpPr>
            <p:nvPr/>
          </p:nvSpPr>
          <p:spPr bwMode="auto">
            <a:xfrm>
              <a:off x="19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71" name="Rectangle 636"/>
            <p:cNvSpPr>
              <a:spLocks/>
            </p:cNvSpPr>
            <p:nvPr/>
          </p:nvSpPr>
          <p:spPr bwMode="auto">
            <a:xfrm>
              <a:off x="1962" y="1092"/>
              <a:ext cx="56" cy="56"/>
            </a:xfrm>
            <a:prstGeom prst="rect">
              <a:avLst/>
            </a:prstGeom>
            <a:noFill/>
            <a:ln w="12700">
              <a:noFill/>
              <a:miter lim="800000"/>
              <a:headEnd/>
              <a:tailEnd/>
            </a:ln>
          </p:spPr>
          <p:txBody>
            <a:bodyPr lIns="0" tIns="0" rIns="0" bIns="0"/>
            <a:lstStyle/>
            <a:p>
              <a:endParaRPr lang="en-US"/>
            </a:p>
          </p:txBody>
        </p:sp>
        <p:sp>
          <p:nvSpPr>
            <p:cNvPr id="11772" name="Rectangle 637"/>
            <p:cNvSpPr>
              <a:spLocks/>
            </p:cNvSpPr>
            <p:nvPr/>
          </p:nvSpPr>
          <p:spPr bwMode="auto">
            <a:xfrm>
              <a:off x="19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73" name="Rectangle 638"/>
            <p:cNvSpPr>
              <a:spLocks/>
            </p:cNvSpPr>
            <p:nvPr/>
          </p:nvSpPr>
          <p:spPr bwMode="auto">
            <a:xfrm>
              <a:off x="1962" y="1164"/>
              <a:ext cx="56" cy="56"/>
            </a:xfrm>
            <a:prstGeom prst="rect">
              <a:avLst/>
            </a:prstGeom>
            <a:noFill/>
            <a:ln w="12700">
              <a:noFill/>
              <a:miter lim="800000"/>
              <a:headEnd/>
              <a:tailEnd/>
            </a:ln>
          </p:spPr>
          <p:txBody>
            <a:bodyPr lIns="0" tIns="0" rIns="0" bIns="0"/>
            <a:lstStyle/>
            <a:p>
              <a:endParaRPr lang="en-US"/>
            </a:p>
          </p:txBody>
        </p:sp>
        <p:sp>
          <p:nvSpPr>
            <p:cNvPr id="11774" name="Rectangle 639"/>
            <p:cNvSpPr>
              <a:spLocks/>
            </p:cNvSpPr>
            <p:nvPr/>
          </p:nvSpPr>
          <p:spPr bwMode="auto">
            <a:xfrm>
              <a:off x="20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75" name="Rectangle 640"/>
            <p:cNvSpPr>
              <a:spLocks/>
            </p:cNvSpPr>
            <p:nvPr/>
          </p:nvSpPr>
          <p:spPr bwMode="auto">
            <a:xfrm>
              <a:off x="2034" y="948"/>
              <a:ext cx="56" cy="56"/>
            </a:xfrm>
            <a:prstGeom prst="rect">
              <a:avLst/>
            </a:prstGeom>
            <a:noFill/>
            <a:ln w="12700">
              <a:noFill/>
              <a:miter lim="800000"/>
              <a:headEnd/>
              <a:tailEnd/>
            </a:ln>
          </p:spPr>
          <p:txBody>
            <a:bodyPr lIns="0" tIns="0" rIns="0" bIns="0"/>
            <a:lstStyle/>
            <a:p>
              <a:endParaRPr lang="en-US"/>
            </a:p>
          </p:txBody>
        </p:sp>
        <p:sp>
          <p:nvSpPr>
            <p:cNvPr id="11776" name="Rectangle 641"/>
            <p:cNvSpPr>
              <a:spLocks/>
            </p:cNvSpPr>
            <p:nvPr/>
          </p:nvSpPr>
          <p:spPr bwMode="auto">
            <a:xfrm>
              <a:off x="20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77" name="Rectangle 642"/>
            <p:cNvSpPr>
              <a:spLocks/>
            </p:cNvSpPr>
            <p:nvPr/>
          </p:nvSpPr>
          <p:spPr bwMode="auto">
            <a:xfrm>
              <a:off x="2034" y="1020"/>
              <a:ext cx="56" cy="56"/>
            </a:xfrm>
            <a:prstGeom prst="rect">
              <a:avLst/>
            </a:prstGeom>
            <a:noFill/>
            <a:ln w="12700">
              <a:noFill/>
              <a:miter lim="800000"/>
              <a:headEnd/>
              <a:tailEnd/>
            </a:ln>
          </p:spPr>
          <p:txBody>
            <a:bodyPr lIns="0" tIns="0" rIns="0" bIns="0"/>
            <a:lstStyle/>
            <a:p>
              <a:endParaRPr lang="en-US"/>
            </a:p>
          </p:txBody>
        </p:sp>
        <p:sp>
          <p:nvSpPr>
            <p:cNvPr id="11778" name="Rectangle 643"/>
            <p:cNvSpPr>
              <a:spLocks/>
            </p:cNvSpPr>
            <p:nvPr/>
          </p:nvSpPr>
          <p:spPr bwMode="auto">
            <a:xfrm>
              <a:off x="20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79" name="Rectangle 644"/>
            <p:cNvSpPr>
              <a:spLocks/>
            </p:cNvSpPr>
            <p:nvPr/>
          </p:nvSpPr>
          <p:spPr bwMode="auto">
            <a:xfrm>
              <a:off x="2034" y="1092"/>
              <a:ext cx="56" cy="56"/>
            </a:xfrm>
            <a:prstGeom prst="rect">
              <a:avLst/>
            </a:prstGeom>
            <a:noFill/>
            <a:ln w="12700">
              <a:noFill/>
              <a:miter lim="800000"/>
              <a:headEnd/>
              <a:tailEnd/>
            </a:ln>
          </p:spPr>
          <p:txBody>
            <a:bodyPr lIns="0" tIns="0" rIns="0" bIns="0"/>
            <a:lstStyle/>
            <a:p>
              <a:endParaRPr lang="en-US"/>
            </a:p>
          </p:txBody>
        </p:sp>
        <p:sp>
          <p:nvSpPr>
            <p:cNvPr id="11780" name="Rectangle 645"/>
            <p:cNvSpPr>
              <a:spLocks/>
            </p:cNvSpPr>
            <p:nvPr/>
          </p:nvSpPr>
          <p:spPr bwMode="auto">
            <a:xfrm>
              <a:off x="20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81" name="Rectangle 646"/>
            <p:cNvSpPr>
              <a:spLocks/>
            </p:cNvSpPr>
            <p:nvPr/>
          </p:nvSpPr>
          <p:spPr bwMode="auto">
            <a:xfrm>
              <a:off x="2034" y="1164"/>
              <a:ext cx="56" cy="56"/>
            </a:xfrm>
            <a:prstGeom prst="rect">
              <a:avLst/>
            </a:prstGeom>
            <a:noFill/>
            <a:ln w="12700">
              <a:noFill/>
              <a:miter lim="800000"/>
              <a:headEnd/>
              <a:tailEnd/>
            </a:ln>
          </p:spPr>
          <p:txBody>
            <a:bodyPr lIns="0" tIns="0" rIns="0" bIns="0"/>
            <a:lstStyle/>
            <a:p>
              <a:endParaRPr lang="en-US"/>
            </a:p>
          </p:txBody>
        </p:sp>
        <p:sp>
          <p:nvSpPr>
            <p:cNvPr id="11782" name="Rectangle 647"/>
            <p:cNvSpPr>
              <a:spLocks/>
            </p:cNvSpPr>
            <p:nvPr/>
          </p:nvSpPr>
          <p:spPr bwMode="auto">
            <a:xfrm>
              <a:off x="19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335" name="Group 648"/>
            <p:cNvGrpSpPr>
              <a:grpSpLocks/>
            </p:cNvGrpSpPr>
            <p:nvPr/>
          </p:nvGrpSpPr>
          <p:grpSpPr bwMode="auto">
            <a:xfrm>
              <a:off x="1964" y="1345"/>
              <a:ext cx="128" cy="152"/>
              <a:chOff x="0" y="0"/>
              <a:chExt cx="128" cy="152"/>
            </a:xfrm>
          </p:grpSpPr>
          <p:grpSp>
            <p:nvGrpSpPr>
              <p:cNvPr id="11355" name="Group 649"/>
              <p:cNvGrpSpPr>
                <a:grpSpLocks/>
              </p:cNvGrpSpPr>
              <p:nvPr/>
            </p:nvGrpSpPr>
            <p:grpSpPr bwMode="auto">
              <a:xfrm rot="5400000">
                <a:off x="-12" y="12"/>
                <a:ext cx="152" cy="128"/>
                <a:chOff x="0" y="0"/>
                <a:chExt cx="152" cy="128"/>
              </a:xfrm>
            </p:grpSpPr>
            <p:sp>
              <p:nvSpPr>
                <p:cNvPr id="11912" name="Rectangle 650"/>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13" name="Rectangle 651"/>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11" name="Rectangle 652"/>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356" name="Group 653"/>
            <p:cNvGrpSpPr>
              <a:grpSpLocks/>
            </p:cNvGrpSpPr>
            <p:nvPr/>
          </p:nvGrpSpPr>
          <p:grpSpPr bwMode="auto">
            <a:xfrm>
              <a:off x="2140" y="924"/>
              <a:ext cx="176" cy="600"/>
              <a:chOff x="0" y="0"/>
              <a:chExt cx="176" cy="600"/>
            </a:xfrm>
          </p:grpSpPr>
          <p:sp>
            <p:nvSpPr>
              <p:cNvPr id="11908" name="Rectangle 654"/>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09" name="Rectangle 655"/>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785" name="Rectangle 656"/>
            <p:cNvSpPr>
              <a:spLocks/>
            </p:cNvSpPr>
            <p:nvPr/>
          </p:nvSpPr>
          <p:spPr bwMode="auto">
            <a:xfrm>
              <a:off x="21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86" name="Rectangle 657"/>
            <p:cNvSpPr>
              <a:spLocks/>
            </p:cNvSpPr>
            <p:nvPr/>
          </p:nvSpPr>
          <p:spPr bwMode="auto">
            <a:xfrm>
              <a:off x="2162" y="948"/>
              <a:ext cx="56" cy="56"/>
            </a:xfrm>
            <a:prstGeom prst="rect">
              <a:avLst/>
            </a:prstGeom>
            <a:noFill/>
            <a:ln w="12700">
              <a:noFill/>
              <a:miter lim="800000"/>
              <a:headEnd/>
              <a:tailEnd/>
            </a:ln>
          </p:spPr>
          <p:txBody>
            <a:bodyPr lIns="0" tIns="0" rIns="0" bIns="0"/>
            <a:lstStyle/>
            <a:p>
              <a:endParaRPr lang="en-US"/>
            </a:p>
          </p:txBody>
        </p:sp>
        <p:sp>
          <p:nvSpPr>
            <p:cNvPr id="11787" name="Rectangle 658"/>
            <p:cNvSpPr>
              <a:spLocks/>
            </p:cNvSpPr>
            <p:nvPr/>
          </p:nvSpPr>
          <p:spPr bwMode="auto">
            <a:xfrm>
              <a:off x="21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88" name="Rectangle 659"/>
            <p:cNvSpPr>
              <a:spLocks/>
            </p:cNvSpPr>
            <p:nvPr/>
          </p:nvSpPr>
          <p:spPr bwMode="auto">
            <a:xfrm>
              <a:off x="2162" y="1020"/>
              <a:ext cx="56" cy="56"/>
            </a:xfrm>
            <a:prstGeom prst="rect">
              <a:avLst/>
            </a:prstGeom>
            <a:noFill/>
            <a:ln w="12700">
              <a:noFill/>
              <a:miter lim="800000"/>
              <a:headEnd/>
              <a:tailEnd/>
            </a:ln>
          </p:spPr>
          <p:txBody>
            <a:bodyPr lIns="0" tIns="0" rIns="0" bIns="0"/>
            <a:lstStyle/>
            <a:p>
              <a:endParaRPr lang="en-US"/>
            </a:p>
          </p:txBody>
        </p:sp>
        <p:sp>
          <p:nvSpPr>
            <p:cNvPr id="11789" name="Rectangle 660"/>
            <p:cNvSpPr>
              <a:spLocks/>
            </p:cNvSpPr>
            <p:nvPr/>
          </p:nvSpPr>
          <p:spPr bwMode="auto">
            <a:xfrm>
              <a:off x="21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90" name="Rectangle 661"/>
            <p:cNvSpPr>
              <a:spLocks/>
            </p:cNvSpPr>
            <p:nvPr/>
          </p:nvSpPr>
          <p:spPr bwMode="auto">
            <a:xfrm>
              <a:off x="2162" y="1092"/>
              <a:ext cx="56" cy="56"/>
            </a:xfrm>
            <a:prstGeom prst="rect">
              <a:avLst/>
            </a:prstGeom>
            <a:noFill/>
            <a:ln w="12700">
              <a:noFill/>
              <a:miter lim="800000"/>
              <a:headEnd/>
              <a:tailEnd/>
            </a:ln>
          </p:spPr>
          <p:txBody>
            <a:bodyPr lIns="0" tIns="0" rIns="0" bIns="0"/>
            <a:lstStyle/>
            <a:p>
              <a:endParaRPr lang="en-US"/>
            </a:p>
          </p:txBody>
        </p:sp>
        <p:sp>
          <p:nvSpPr>
            <p:cNvPr id="11791" name="Rectangle 662"/>
            <p:cNvSpPr>
              <a:spLocks/>
            </p:cNvSpPr>
            <p:nvPr/>
          </p:nvSpPr>
          <p:spPr bwMode="auto">
            <a:xfrm>
              <a:off x="21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92" name="Rectangle 663"/>
            <p:cNvSpPr>
              <a:spLocks/>
            </p:cNvSpPr>
            <p:nvPr/>
          </p:nvSpPr>
          <p:spPr bwMode="auto">
            <a:xfrm>
              <a:off x="2162" y="1164"/>
              <a:ext cx="56" cy="56"/>
            </a:xfrm>
            <a:prstGeom prst="rect">
              <a:avLst/>
            </a:prstGeom>
            <a:noFill/>
            <a:ln w="12700">
              <a:noFill/>
              <a:miter lim="800000"/>
              <a:headEnd/>
              <a:tailEnd/>
            </a:ln>
          </p:spPr>
          <p:txBody>
            <a:bodyPr lIns="0" tIns="0" rIns="0" bIns="0"/>
            <a:lstStyle/>
            <a:p>
              <a:endParaRPr lang="en-US"/>
            </a:p>
          </p:txBody>
        </p:sp>
        <p:sp>
          <p:nvSpPr>
            <p:cNvPr id="11793" name="Rectangle 664"/>
            <p:cNvSpPr>
              <a:spLocks/>
            </p:cNvSpPr>
            <p:nvPr/>
          </p:nvSpPr>
          <p:spPr bwMode="auto">
            <a:xfrm>
              <a:off x="22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94" name="Rectangle 665"/>
            <p:cNvSpPr>
              <a:spLocks/>
            </p:cNvSpPr>
            <p:nvPr/>
          </p:nvSpPr>
          <p:spPr bwMode="auto">
            <a:xfrm>
              <a:off x="2234" y="948"/>
              <a:ext cx="56" cy="56"/>
            </a:xfrm>
            <a:prstGeom prst="rect">
              <a:avLst/>
            </a:prstGeom>
            <a:noFill/>
            <a:ln w="12700">
              <a:noFill/>
              <a:miter lim="800000"/>
              <a:headEnd/>
              <a:tailEnd/>
            </a:ln>
          </p:spPr>
          <p:txBody>
            <a:bodyPr lIns="0" tIns="0" rIns="0" bIns="0"/>
            <a:lstStyle/>
            <a:p>
              <a:endParaRPr lang="en-US"/>
            </a:p>
          </p:txBody>
        </p:sp>
        <p:sp>
          <p:nvSpPr>
            <p:cNvPr id="11795" name="Rectangle 666"/>
            <p:cNvSpPr>
              <a:spLocks/>
            </p:cNvSpPr>
            <p:nvPr/>
          </p:nvSpPr>
          <p:spPr bwMode="auto">
            <a:xfrm>
              <a:off x="22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96" name="Rectangle 667"/>
            <p:cNvSpPr>
              <a:spLocks/>
            </p:cNvSpPr>
            <p:nvPr/>
          </p:nvSpPr>
          <p:spPr bwMode="auto">
            <a:xfrm>
              <a:off x="2234" y="1020"/>
              <a:ext cx="56" cy="56"/>
            </a:xfrm>
            <a:prstGeom prst="rect">
              <a:avLst/>
            </a:prstGeom>
            <a:noFill/>
            <a:ln w="12700">
              <a:noFill/>
              <a:miter lim="800000"/>
              <a:headEnd/>
              <a:tailEnd/>
            </a:ln>
          </p:spPr>
          <p:txBody>
            <a:bodyPr lIns="0" tIns="0" rIns="0" bIns="0"/>
            <a:lstStyle/>
            <a:p>
              <a:endParaRPr lang="en-US"/>
            </a:p>
          </p:txBody>
        </p:sp>
        <p:sp>
          <p:nvSpPr>
            <p:cNvPr id="11797" name="Rectangle 668"/>
            <p:cNvSpPr>
              <a:spLocks/>
            </p:cNvSpPr>
            <p:nvPr/>
          </p:nvSpPr>
          <p:spPr bwMode="auto">
            <a:xfrm>
              <a:off x="22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798" name="Rectangle 669"/>
            <p:cNvSpPr>
              <a:spLocks/>
            </p:cNvSpPr>
            <p:nvPr/>
          </p:nvSpPr>
          <p:spPr bwMode="auto">
            <a:xfrm>
              <a:off x="2234" y="1092"/>
              <a:ext cx="56" cy="56"/>
            </a:xfrm>
            <a:prstGeom prst="rect">
              <a:avLst/>
            </a:prstGeom>
            <a:noFill/>
            <a:ln w="12700">
              <a:noFill/>
              <a:miter lim="800000"/>
              <a:headEnd/>
              <a:tailEnd/>
            </a:ln>
          </p:spPr>
          <p:txBody>
            <a:bodyPr lIns="0" tIns="0" rIns="0" bIns="0"/>
            <a:lstStyle/>
            <a:p>
              <a:endParaRPr lang="en-US"/>
            </a:p>
          </p:txBody>
        </p:sp>
        <p:sp>
          <p:nvSpPr>
            <p:cNvPr id="11799" name="Rectangle 670"/>
            <p:cNvSpPr>
              <a:spLocks/>
            </p:cNvSpPr>
            <p:nvPr/>
          </p:nvSpPr>
          <p:spPr bwMode="auto">
            <a:xfrm>
              <a:off x="22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00" name="Rectangle 671"/>
            <p:cNvSpPr>
              <a:spLocks/>
            </p:cNvSpPr>
            <p:nvPr/>
          </p:nvSpPr>
          <p:spPr bwMode="auto">
            <a:xfrm>
              <a:off x="2234" y="1164"/>
              <a:ext cx="56" cy="56"/>
            </a:xfrm>
            <a:prstGeom prst="rect">
              <a:avLst/>
            </a:prstGeom>
            <a:noFill/>
            <a:ln w="12700">
              <a:noFill/>
              <a:miter lim="800000"/>
              <a:headEnd/>
              <a:tailEnd/>
            </a:ln>
          </p:spPr>
          <p:txBody>
            <a:bodyPr lIns="0" tIns="0" rIns="0" bIns="0"/>
            <a:lstStyle/>
            <a:p>
              <a:endParaRPr lang="en-US"/>
            </a:p>
          </p:txBody>
        </p:sp>
        <p:sp>
          <p:nvSpPr>
            <p:cNvPr id="11801" name="Rectangle 672"/>
            <p:cNvSpPr>
              <a:spLocks/>
            </p:cNvSpPr>
            <p:nvPr/>
          </p:nvSpPr>
          <p:spPr bwMode="auto">
            <a:xfrm>
              <a:off x="21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357" name="Group 673"/>
            <p:cNvGrpSpPr>
              <a:grpSpLocks/>
            </p:cNvGrpSpPr>
            <p:nvPr/>
          </p:nvGrpSpPr>
          <p:grpSpPr bwMode="auto">
            <a:xfrm>
              <a:off x="2164" y="1345"/>
              <a:ext cx="128" cy="152"/>
              <a:chOff x="0" y="0"/>
              <a:chExt cx="128" cy="152"/>
            </a:xfrm>
          </p:grpSpPr>
          <p:grpSp>
            <p:nvGrpSpPr>
              <p:cNvPr id="12070" name="Group 674"/>
              <p:cNvGrpSpPr>
                <a:grpSpLocks/>
              </p:cNvGrpSpPr>
              <p:nvPr/>
            </p:nvGrpSpPr>
            <p:grpSpPr bwMode="auto">
              <a:xfrm rot="5400000">
                <a:off x="-12" y="12"/>
                <a:ext cx="152" cy="128"/>
                <a:chOff x="0" y="0"/>
                <a:chExt cx="152" cy="128"/>
              </a:xfrm>
            </p:grpSpPr>
            <p:sp>
              <p:nvSpPr>
                <p:cNvPr id="11906" name="Rectangle 675"/>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07" name="Rectangle 676"/>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905" name="Rectangle 677"/>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71" name="Group 678"/>
            <p:cNvGrpSpPr>
              <a:grpSpLocks/>
            </p:cNvGrpSpPr>
            <p:nvPr/>
          </p:nvGrpSpPr>
          <p:grpSpPr bwMode="auto">
            <a:xfrm>
              <a:off x="2340" y="924"/>
              <a:ext cx="176" cy="600"/>
              <a:chOff x="0" y="0"/>
              <a:chExt cx="176" cy="600"/>
            </a:xfrm>
          </p:grpSpPr>
          <p:sp>
            <p:nvSpPr>
              <p:cNvPr id="11902" name="Rectangle 679"/>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903" name="Rectangle 680"/>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804" name="Rectangle 681"/>
            <p:cNvSpPr>
              <a:spLocks/>
            </p:cNvSpPr>
            <p:nvPr/>
          </p:nvSpPr>
          <p:spPr bwMode="auto">
            <a:xfrm>
              <a:off x="23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05" name="Rectangle 682"/>
            <p:cNvSpPr>
              <a:spLocks/>
            </p:cNvSpPr>
            <p:nvPr/>
          </p:nvSpPr>
          <p:spPr bwMode="auto">
            <a:xfrm>
              <a:off x="2362" y="948"/>
              <a:ext cx="56" cy="56"/>
            </a:xfrm>
            <a:prstGeom prst="rect">
              <a:avLst/>
            </a:prstGeom>
            <a:noFill/>
            <a:ln w="12700">
              <a:noFill/>
              <a:miter lim="800000"/>
              <a:headEnd/>
              <a:tailEnd/>
            </a:ln>
          </p:spPr>
          <p:txBody>
            <a:bodyPr lIns="0" tIns="0" rIns="0" bIns="0"/>
            <a:lstStyle/>
            <a:p>
              <a:endParaRPr lang="en-US"/>
            </a:p>
          </p:txBody>
        </p:sp>
        <p:sp>
          <p:nvSpPr>
            <p:cNvPr id="11806" name="Rectangle 683"/>
            <p:cNvSpPr>
              <a:spLocks/>
            </p:cNvSpPr>
            <p:nvPr/>
          </p:nvSpPr>
          <p:spPr bwMode="auto">
            <a:xfrm>
              <a:off x="23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07" name="Rectangle 684"/>
            <p:cNvSpPr>
              <a:spLocks/>
            </p:cNvSpPr>
            <p:nvPr/>
          </p:nvSpPr>
          <p:spPr bwMode="auto">
            <a:xfrm>
              <a:off x="2362" y="1020"/>
              <a:ext cx="56" cy="56"/>
            </a:xfrm>
            <a:prstGeom prst="rect">
              <a:avLst/>
            </a:prstGeom>
            <a:noFill/>
            <a:ln w="12700">
              <a:noFill/>
              <a:miter lim="800000"/>
              <a:headEnd/>
              <a:tailEnd/>
            </a:ln>
          </p:spPr>
          <p:txBody>
            <a:bodyPr lIns="0" tIns="0" rIns="0" bIns="0"/>
            <a:lstStyle/>
            <a:p>
              <a:endParaRPr lang="en-US"/>
            </a:p>
          </p:txBody>
        </p:sp>
        <p:sp>
          <p:nvSpPr>
            <p:cNvPr id="11808" name="Rectangle 685"/>
            <p:cNvSpPr>
              <a:spLocks/>
            </p:cNvSpPr>
            <p:nvPr/>
          </p:nvSpPr>
          <p:spPr bwMode="auto">
            <a:xfrm>
              <a:off x="23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09" name="Rectangle 686"/>
            <p:cNvSpPr>
              <a:spLocks/>
            </p:cNvSpPr>
            <p:nvPr/>
          </p:nvSpPr>
          <p:spPr bwMode="auto">
            <a:xfrm>
              <a:off x="2362" y="1092"/>
              <a:ext cx="56" cy="56"/>
            </a:xfrm>
            <a:prstGeom prst="rect">
              <a:avLst/>
            </a:prstGeom>
            <a:noFill/>
            <a:ln w="12700">
              <a:noFill/>
              <a:miter lim="800000"/>
              <a:headEnd/>
              <a:tailEnd/>
            </a:ln>
          </p:spPr>
          <p:txBody>
            <a:bodyPr lIns="0" tIns="0" rIns="0" bIns="0"/>
            <a:lstStyle/>
            <a:p>
              <a:endParaRPr lang="en-US"/>
            </a:p>
          </p:txBody>
        </p:sp>
        <p:sp>
          <p:nvSpPr>
            <p:cNvPr id="11810" name="Rectangle 687"/>
            <p:cNvSpPr>
              <a:spLocks/>
            </p:cNvSpPr>
            <p:nvPr/>
          </p:nvSpPr>
          <p:spPr bwMode="auto">
            <a:xfrm>
              <a:off x="23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11" name="Rectangle 688"/>
            <p:cNvSpPr>
              <a:spLocks/>
            </p:cNvSpPr>
            <p:nvPr/>
          </p:nvSpPr>
          <p:spPr bwMode="auto">
            <a:xfrm>
              <a:off x="2362" y="1164"/>
              <a:ext cx="56" cy="56"/>
            </a:xfrm>
            <a:prstGeom prst="rect">
              <a:avLst/>
            </a:prstGeom>
            <a:noFill/>
            <a:ln w="12700">
              <a:noFill/>
              <a:miter lim="800000"/>
              <a:headEnd/>
              <a:tailEnd/>
            </a:ln>
          </p:spPr>
          <p:txBody>
            <a:bodyPr lIns="0" tIns="0" rIns="0" bIns="0"/>
            <a:lstStyle/>
            <a:p>
              <a:endParaRPr lang="en-US"/>
            </a:p>
          </p:txBody>
        </p:sp>
        <p:sp>
          <p:nvSpPr>
            <p:cNvPr id="11812" name="Rectangle 689"/>
            <p:cNvSpPr>
              <a:spLocks/>
            </p:cNvSpPr>
            <p:nvPr/>
          </p:nvSpPr>
          <p:spPr bwMode="auto">
            <a:xfrm>
              <a:off x="24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13" name="Rectangle 690"/>
            <p:cNvSpPr>
              <a:spLocks/>
            </p:cNvSpPr>
            <p:nvPr/>
          </p:nvSpPr>
          <p:spPr bwMode="auto">
            <a:xfrm>
              <a:off x="2434" y="948"/>
              <a:ext cx="56" cy="56"/>
            </a:xfrm>
            <a:prstGeom prst="rect">
              <a:avLst/>
            </a:prstGeom>
            <a:noFill/>
            <a:ln w="12700">
              <a:noFill/>
              <a:miter lim="800000"/>
              <a:headEnd/>
              <a:tailEnd/>
            </a:ln>
          </p:spPr>
          <p:txBody>
            <a:bodyPr lIns="0" tIns="0" rIns="0" bIns="0"/>
            <a:lstStyle/>
            <a:p>
              <a:endParaRPr lang="en-US"/>
            </a:p>
          </p:txBody>
        </p:sp>
        <p:sp>
          <p:nvSpPr>
            <p:cNvPr id="11814" name="Rectangle 691"/>
            <p:cNvSpPr>
              <a:spLocks/>
            </p:cNvSpPr>
            <p:nvPr/>
          </p:nvSpPr>
          <p:spPr bwMode="auto">
            <a:xfrm>
              <a:off x="24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15" name="Rectangle 692"/>
            <p:cNvSpPr>
              <a:spLocks/>
            </p:cNvSpPr>
            <p:nvPr/>
          </p:nvSpPr>
          <p:spPr bwMode="auto">
            <a:xfrm>
              <a:off x="2434" y="1020"/>
              <a:ext cx="56" cy="56"/>
            </a:xfrm>
            <a:prstGeom prst="rect">
              <a:avLst/>
            </a:prstGeom>
            <a:noFill/>
            <a:ln w="12700">
              <a:noFill/>
              <a:miter lim="800000"/>
              <a:headEnd/>
              <a:tailEnd/>
            </a:ln>
          </p:spPr>
          <p:txBody>
            <a:bodyPr lIns="0" tIns="0" rIns="0" bIns="0"/>
            <a:lstStyle/>
            <a:p>
              <a:endParaRPr lang="en-US"/>
            </a:p>
          </p:txBody>
        </p:sp>
        <p:sp>
          <p:nvSpPr>
            <p:cNvPr id="11816" name="Rectangle 693"/>
            <p:cNvSpPr>
              <a:spLocks/>
            </p:cNvSpPr>
            <p:nvPr/>
          </p:nvSpPr>
          <p:spPr bwMode="auto">
            <a:xfrm>
              <a:off x="24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17" name="Rectangle 694"/>
            <p:cNvSpPr>
              <a:spLocks/>
            </p:cNvSpPr>
            <p:nvPr/>
          </p:nvSpPr>
          <p:spPr bwMode="auto">
            <a:xfrm>
              <a:off x="2434" y="1092"/>
              <a:ext cx="56" cy="56"/>
            </a:xfrm>
            <a:prstGeom prst="rect">
              <a:avLst/>
            </a:prstGeom>
            <a:noFill/>
            <a:ln w="12700">
              <a:noFill/>
              <a:miter lim="800000"/>
              <a:headEnd/>
              <a:tailEnd/>
            </a:ln>
          </p:spPr>
          <p:txBody>
            <a:bodyPr lIns="0" tIns="0" rIns="0" bIns="0"/>
            <a:lstStyle/>
            <a:p>
              <a:endParaRPr lang="en-US"/>
            </a:p>
          </p:txBody>
        </p:sp>
        <p:sp>
          <p:nvSpPr>
            <p:cNvPr id="11818" name="Rectangle 695"/>
            <p:cNvSpPr>
              <a:spLocks/>
            </p:cNvSpPr>
            <p:nvPr/>
          </p:nvSpPr>
          <p:spPr bwMode="auto">
            <a:xfrm>
              <a:off x="24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19" name="Rectangle 696"/>
            <p:cNvSpPr>
              <a:spLocks/>
            </p:cNvSpPr>
            <p:nvPr/>
          </p:nvSpPr>
          <p:spPr bwMode="auto">
            <a:xfrm>
              <a:off x="2434" y="1164"/>
              <a:ext cx="56" cy="56"/>
            </a:xfrm>
            <a:prstGeom prst="rect">
              <a:avLst/>
            </a:prstGeom>
            <a:noFill/>
            <a:ln w="12700">
              <a:noFill/>
              <a:miter lim="800000"/>
              <a:headEnd/>
              <a:tailEnd/>
            </a:ln>
          </p:spPr>
          <p:txBody>
            <a:bodyPr lIns="0" tIns="0" rIns="0" bIns="0"/>
            <a:lstStyle/>
            <a:p>
              <a:endParaRPr lang="en-US"/>
            </a:p>
          </p:txBody>
        </p:sp>
        <p:sp>
          <p:nvSpPr>
            <p:cNvPr id="11820" name="Rectangle 697"/>
            <p:cNvSpPr>
              <a:spLocks/>
            </p:cNvSpPr>
            <p:nvPr/>
          </p:nvSpPr>
          <p:spPr bwMode="auto">
            <a:xfrm>
              <a:off x="23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72" name="Group 698"/>
            <p:cNvGrpSpPr>
              <a:grpSpLocks/>
            </p:cNvGrpSpPr>
            <p:nvPr/>
          </p:nvGrpSpPr>
          <p:grpSpPr bwMode="auto">
            <a:xfrm>
              <a:off x="2364" y="1345"/>
              <a:ext cx="128" cy="152"/>
              <a:chOff x="0" y="0"/>
              <a:chExt cx="128" cy="152"/>
            </a:xfrm>
          </p:grpSpPr>
          <p:grpSp>
            <p:nvGrpSpPr>
              <p:cNvPr id="12073" name="Group 699"/>
              <p:cNvGrpSpPr>
                <a:grpSpLocks/>
              </p:cNvGrpSpPr>
              <p:nvPr/>
            </p:nvGrpSpPr>
            <p:grpSpPr bwMode="auto">
              <a:xfrm rot="5400000">
                <a:off x="-12" y="12"/>
                <a:ext cx="152" cy="128"/>
                <a:chOff x="0" y="0"/>
                <a:chExt cx="152" cy="128"/>
              </a:xfrm>
            </p:grpSpPr>
            <p:sp>
              <p:nvSpPr>
                <p:cNvPr id="11900" name="Rectangle 700"/>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901" name="Rectangle 701"/>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899" name="Rectangle 702"/>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74" name="Group 703"/>
            <p:cNvGrpSpPr>
              <a:grpSpLocks/>
            </p:cNvGrpSpPr>
            <p:nvPr/>
          </p:nvGrpSpPr>
          <p:grpSpPr bwMode="auto">
            <a:xfrm>
              <a:off x="2560" y="799"/>
              <a:ext cx="616" cy="753"/>
              <a:chOff x="0" y="0"/>
              <a:chExt cx="616" cy="752"/>
            </a:xfrm>
          </p:grpSpPr>
          <p:sp>
            <p:nvSpPr>
              <p:cNvPr id="11896" name="Rectangle 704"/>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11897" name="Rectangle 705"/>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2075" name="Group 706"/>
            <p:cNvGrpSpPr>
              <a:grpSpLocks/>
            </p:cNvGrpSpPr>
            <p:nvPr/>
          </p:nvGrpSpPr>
          <p:grpSpPr bwMode="auto">
            <a:xfrm>
              <a:off x="2580" y="924"/>
              <a:ext cx="176" cy="600"/>
              <a:chOff x="0" y="0"/>
              <a:chExt cx="176" cy="600"/>
            </a:xfrm>
          </p:grpSpPr>
          <p:sp>
            <p:nvSpPr>
              <p:cNvPr id="11894" name="Rectangle 707"/>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895" name="Rectangle 708"/>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824" name="Rectangle 709"/>
            <p:cNvSpPr>
              <a:spLocks/>
            </p:cNvSpPr>
            <p:nvPr/>
          </p:nvSpPr>
          <p:spPr bwMode="auto">
            <a:xfrm>
              <a:off x="26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25" name="Rectangle 710"/>
            <p:cNvSpPr>
              <a:spLocks/>
            </p:cNvSpPr>
            <p:nvPr/>
          </p:nvSpPr>
          <p:spPr bwMode="auto">
            <a:xfrm>
              <a:off x="2602" y="948"/>
              <a:ext cx="56" cy="56"/>
            </a:xfrm>
            <a:prstGeom prst="rect">
              <a:avLst/>
            </a:prstGeom>
            <a:noFill/>
            <a:ln w="12700">
              <a:noFill/>
              <a:miter lim="800000"/>
              <a:headEnd/>
              <a:tailEnd/>
            </a:ln>
          </p:spPr>
          <p:txBody>
            <a:bodyPr lIns="0" tIns="0" rIns="0" bIns="0"/>
            <a:lstStyle/>
            <a:p>
              <a:endParaRPr lang="en-US"/>
            </a:p>
          </p:txBody>
        </p:sp>
        <p:sp>
          <p:nvSpPr>
            <p:cNvPr id="11826" name="Rectangle 711"/>
            <p:cNvSpPr>
              <a:spLocks/>
            </p:cNvSpPr>
            <p:nvPr/>
          </p:nvSpPr>
          <p:spPr bwMode="auto">
            <a:xfrm>
              <a:off x="26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27" name="Rectangle 712"/>
            <p:cNvSpPr>
              <a:spLocks/>
            </p:cNvSpPr>
            <p:nvPr/>
          </p:nvSpPr>
          <p:spPr bwMode="auto">
            <a:xfrm>
              <a:off x="2602" y="1020"/>
              <a:ext cx="56" cy="56"/>
            </a:xfrm>
            <a:prstGeom prst="rect">
              <a:avLst/>
            </a:prstGeom>
            <a:noFill/>
            <a:ln w="12700">
              <a:noFill/>
              <a:miter lim="800000"/>
              <a:headEnd/>
              <a:tailEnd/>
            </a:ln>
          </p:spPr>
          <p:txBody>
            <a:bodyPr lIns="0" tIns="0" rIns="0" bIns="0"/>
            <a:lstStyle/>
            <a:p>
              <a:endParaRPr lang="en-US"/>
            </a:p>
          </p:txBody>
        </p:sp>
        <p:sp>
          <p:nvSpPr>
            <p:cNvPr id="11828" name="Rectangle 713"/>
            <p:cNvSpPr>
              <a:spLocks/>
            </p:cNvSpPr>
            <p:nvPr/>
          </p:nvSpPr>
          <p:spPr bwMode="auto">
            <a:xfrm>
              <a:off x="26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29" name="Rectangle 714"/>
            <p:cNvSpPr>
              <a:spLocks/>
            </p:cNvSpPr>
            <p:nvPr/>
          </p:nvSpPr>
          <p:spPr bwMode="auto">
            <a:xfrm>
              <a:off x="2602" y="1092"/>
              <a:ext cx="56" cy="56"/>
            </a:xfrm>
            <a:prstGeom prst="rect">
              <a:avLst/>
            </a:prstGeom>
            <a:noFill/>
            <a:ln w="12700">
              <a:noFill/>
              <a:miter lim="800000"/>
              <a:headEnd/>
              <a:tailEnd/>
            </a:ln>
          </p:spPr>
          <p:txBody>
            <a:bodyPr lIns="0" tIns="0" rIns="0" bIns="0"/>
            <a:lstStyle/>
            <a:p>
              <a:endParaRPr lang="en-US"/>
            </a:p>
          </p:txBody>
        </p:sp>
        <p:sp>
          <p:nvSpPr>
            <p:cNvPr id="11830" name="Rectangle 715"/>
            <p:cNvSpPr>
              <a:spLocks/>
            </p:cNvSpPr>
            <p:nvPr/>
          </p:nvSpPr>
          <p:spPr bwMode="auto">
            <a:xfrm>
              <a:off x="26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31" name="Rectangle 716"/>
            <p:cNvSpPr>
              <a:spLocks/>
            </p:cNvSpPr>
            <p:nvPr/>
          </p:nvSpPr>
          <p:spPr bwMode="auto">
            <a:xfrm>
              <a:off x="2602" y="1164"/>
              <a:ext cx="56" cy="56"/>
            </a:xfrm>
            <a:prstGeom prst="rect">
              <a:avLst/>
            </a:prstGeom>
            <a:noFill/>
            <a:ln w="12700">
              <a:noFill/>
              <a:miter lim="800000"/>
              <a:headEnd/>
              <a:tailEnd/>
            </a:ln>
          </p:spPr>
          <p:txBody>
            <a:bodyPr lIns="0" tIns="0" rIns="0" bIns="0"/>
            <a:lstStyle/>
            <a:p>
              <a:endParaRPr lang="en-US"/>
            </a:p>
          </p:txBody>
        </p:sp>
        <p:sp>
          <p:nvSpPr>
            <p:cNvPr id="11832" name="Rectangle 717"/>
            <p:cNvSpPr>
              <a:spLocks/>
            </p:cNvSpPr>
            <p:nvPr/>
          </p:nvSpPr>
          <p:spPr bwMode="auto">
            <a:xfrm>
              <a:off x="26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33" name="Rectangle 718"/>
            <p:cNvSpPr>
              <a:spLocks/>
            </p:cNvSpPr>
            <p:nvPr/>
          </p:nvSpPr>
          <p:spPr bwMode="auto">
            <a:xfrm>
              <a:off x="2674" y="948"/>
              <a:ext cx="56" cy="56"/>
            </a:xfrm>
            <a:prstGeom prst="rect">
              <a:avLst/>
            </a:prstGeom>
            <a:noFill/>
            <a:ln w="12700">
              <a:noFill/>
              <a:miter lim="800000"/>
              <a:headEnd/>
              <a:tailEnd/>
            </a:ln>
          </p:spPr>
          <p:txBody>
            <a:bodyPr lIns="0" tIns="0" rIns="0" bIns="0"/>
            <a:lstStyle/>
            <a:p>
              <a:endParaRPr lang="en-US"/>
            </a:p>
          </p:txBody>
        </p:sp>
        <p:sp>
          <p:nvSpPr>
            <p:cNvPr id="11834" name="Rectangle 719"/>
            <p:cNvSpPr>
              <a:spLocks/>
            </p:cNvSpPr>
            <p:nvPr/>
          </p:nvSpPr>
          <p:spPr bwMode="auto">
            <a:xfrm>
              <a:off x="26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35" name="Rectangle 720"/>
            <p:cNvSpPr>
              <a:spLocks/>
            </p:cNvSpPr>
            <p:nvPr/>
          </p:nvSpPr>
          <p:spPr bwMode="auto">
            <a:xfrm>
              <a:off x="2674" y="1020"/>
              <a:ext cx="56" cy="56"/>
            </a:xfrm>
            <a:prstGeom prst="rect">
              <a:avLst/>
            </a:prstGeom>
            <a:noFill/>
            <a:ln w="12700">
              <a:noFill/>
              <a:miter lim="800000"/>
              <a:headEnd/>
              <a:tailEnd/>
            </a:ln>
          </p:spPr>
          <p:txBody>
            <a:bodyPr lIns="0" tIns="0" rIns="0" bIns="0"/>
            <a:lstStyle/>
            <a:p>
              <a:endParaRPr lang="en-US"/>
            </a:p>
          </p:txBody>
        </p:sp>
        <p:sp>
          <p:nvSpPr>
            <p:cNvPr id="11836" name="Rectangle 721"/>
            <p:cNvSpPr>
              <a:spLocks/>
            </p:cNvSpPr>
            <p:nvPr/>
          </p:nvSpPr>
          <p:spPr bwMode="auto">
            <a:xfrm>
              <a:off x="26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37" name="Rectangle 722"/>
            <p:cNvSpPr>
              <a:spLocks/>
            </p:cNvSpPr>
            <p:nvPr/>
          </p:nvSpPr>
          <p:spPr bwMode="auto">
            <a:xfrm>
              <a:off x="2674" y="1092"/>
              <a:ext cx="56" cy="56"/>
            </a:xfrm>
            <a:prstGeom prst="rect">
              <a:avLst/>
            </a:prstGeom>
            <a:noFill/>
            <a:ln w="12700">
              <a:noFill/>
              <a:miter lim="800000"/>
              <a:headEnd/>
              <a:tailEnd/>
            </a:ln>
          </p:spPr>
          <p:txBody>
            <a:bodyPr lIns="0" tIns="0" rIns="0" bIns="0"/>
            <a:lstStyle/>
            <a:p>
              <a:endParaRPr lang="en-US"/>
            </a:p>
          </p:txBody>
        </p:sp>
        <p:sp>
          <p:nvSpPr>
            <p:cNvPr id="11838" name="Rectangle 723"/>
            <p:cNvSpPr>
              <a:spLocks/>
            </p:cNvSpPr>
            <p:nvPr/>
          </p:nvSpPr>
          <p:spPr bwMode="auto">
            <a:xfrm>
              <a:off x="26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39" name="Rectangle 724"/>
            <p:cNvSpPr>
              <a:spLocks/>
            </p:cNvSpPr>
            <p:nvPr/>
          </p:nvSpPr>
          <p:spPr bwMode="auto">
            <a:xfrm>
              <a:off x="2674" y="1164"/>
              <a:ext cx="56" cy="56"/>
            </a:xfrm>
            <a:prstGeom prst="rect">
              <a:avLst/>
            </a:prstGeom>
            <a:noFill/>
            <a:ln w="12700">
              <a:noFill/>
              <a:miter lim="800000"/>
              <a:headEnd/>
              <a:tailEnd/>
            </a:ln>
          </p:spPr>
          <p:txBody>
            <a:bodyPr lIns="0" tIns="0" rIns="0" bIns="0"/>
            <a:lstStyle/>
            <a:p>
              <a:endParaRPr lang="en-US"/>
            </a:p>
          </p:txBody>
        </p:sp>
        <p:sp>
          <p:nvSpPr>
            <p:cNvPr id="11840" name="Rectangle 725"/>
            <p:cNvSpPr>
              <a:spLocks/>
            </p:cNvSpPr>
            <p:nvPr/>
          </p:nvSpPr>
          <p:spPr bwMode="auto">
            <a:xfrm>
              <a:off x="26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76" name="Group 726"/>
            <p:cNvGrpSpPr>
              <a:grpSpLocks/>
            </p:cNvGrpSpPr>
            <p:nvPr/>
          </p:nvGrpSpPr>
          <p:grpSpPr bwMode="auto">
            <a:xfrm>
              <a:off x="2604" y="1345"/>
              <a:ext cx="128" cy="152"/>
              <a:chOff x="0" y="0"/>
              <a:chExt cx="128" cy="152"/>
            </a:xfrm>
          </p:grpSpPr>
          <p:grpSp>
            <p:nvGrpSpPr>
              <p:cNvPr id="12077" name="Group 727"/>
              <p:cNvGrpSpPr>
                <a:grpSpLocks/>
              </p:cNvGrpSpPr>
              <p:nvPr/>
            </p:nvGrpSpPr>
            <p:grpSpPr bwMode="auto">
              <a:xfrm rot="5400000">
                <a:off x="-12" y="12"/>
                <a:ext cx="152" cy="128"/>
                <a:chOff x="0" y="0"/>
                <a:chExt cx="152" cy="128"/>
              </a:xfrm>
            </p:grpSpPr>
            <p:sp>
              <p:nvSpPr>
                <p:cNvPr id="11892" name="Rectangle 728"/>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893" name="Rectangle 729"/>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891" name="Rectangle 730"/>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78" name="Group 731"/>
            <p:cNvGrpSpPr>
              <a:grpSpLocks/>
            </p:cNvGrpSpPr>
            <p:nvPr/>
          </p:nvGrpSpPr>
          <p:grpSpPr bwMode="auto">
            <a:xfrm>
              <a:off x="2780" y="924"/>
              <a:ext cx="176" cy="600"/>
              <a:chOff x="0" y="0"/>
              <a:chExt cx="176" cy="600"/>
            </a:xfrm>
          </p:grpSpPr>
          <p:sp>
            <p:nvSpPr>
              <p:cNvPr id="11888" name="Rectangle 732"/>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889" name="Rectangle 733"/>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843" name="Rectangle 734"/>
            <p:cNvSpPr>
              <a:spLocks/>
            </p:cNvSpPr>
            <p:nvPr/>
          </p:nvSpPr>
          <p:spPr bwMode="auto">
            <a:xfrm>
              <a:off x="28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44" name="Rectangle 735"/>
            <p:cNvSpPr>
              <a:spLocks/>
            </p:cNvSpPr>
            <p:nvPr/>
          </p:nvSpPr>
          <p:spPr bwMode="auto">
            <a:xfrm>
              <a:off x="2802" y="948"/>
              <a:ext cx="56" cy="56"/>
            </a:xfrm>
            <a:prstGeom prst="rect">
              <a:avLst/>
            </a:prstGeom>
            <a:noFill/>
            <a:ln w="12700">
              <a:noFill/>
              <a:miter lim="800000"/>
              <a:headEnd/>
              <a:tailEnd/>
            </a:ln>
          </p:spPr>
          <p:txBody>
            <a:bodyPr lIns="0" tIns="0" rIns="0" bIns="0"/>
            <a:lstStyle/>
            <a:p>
              <a:endParaRPr lang="en-US"/>
            </a:p>
          </p:txBody>
        </p:sp>
        <p:sp>
          <p:nvSpPr>
            <p:cNvPr id="11845" name="Rectangle 736"/>
            <p:cNvSpPr>
              <a:spLocks/>
            </p:cNvSpPr>
            <p:nvPr/>
          </p:nvSpPr>
          <p:spPr bwMode="auto">
            <a:xfrm>
              <a:off x="28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46" name="Rectangle 737"/>
            <p:cNvSpPr>
              <a:spLocks/>
            </p:cNvSpPr>
            <p:nvPr/>
          </p:nvSpPr>
          <p:spPr bwMode="auto">
            <a:xfrm>
              <a:off x="2802" y="1020"/>
              <a:ext cx="56" cy="56"/>
            </a:xfrm>
            <a:prstGeom prst="rect">
              <a:avLst/>
            </a:prstGeom>
            <a:noFill/>
            <a:ln w="12700">
              <a:noFill/>
              <a:miter lim="800000"/>
              <a:headEnd/>
              <a:tailEnd/>
            </a:ln>
          </p:spPr>
          <p:txBody>
            <a:bodyPr lIns="0" tIns="0" rIns="0" bIns="0"/>
            <a:lstStyle/>
            <a:p>
              <a:endParaRPr lang="en-US"/>
            </a:p>
          </p:txBody>
        </p:sp>
        <p:sp>
          <p:nvSpPr>
            <p:cNvPr id="11847" name="Rectangle 738"/>
            <p:cNvSpPr>
              <a:spLocks/>
            </p:cNvSpPr>
            <p:nvPr/>
          </p:nvSpPr>
          <p:spPr bwMode="auto">
            <a:xfrm>
              <a:off x="28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48" name="Rectangle 739"/>
            <p:cNvSpPr>
              <a:spLocks/>
            </p:cNvSpPr>
            <p:nvPr/>
          </p:nvSpPr>
          <p:spPr bwMode="auto">
            <a:xfrm>
              <a:off x="2802" y="1092"/>
              <a:ext cx="56" cy="56"/>
            </a:xfrm>
            <a:prstGeom prst="rect">
              <a:avLst/>
            </a:prstGeom>
            <a:noFill/>
            <a:ln w="12700">
              <a:noFill/>
              <a:miter lim="800000"/>
              <a:headEnd/>
              <a:tailEnd/>
            </a:ln>
          </p:spPr>
          <p:txBody>
            <a:bodyPr lIns="0" tIns="0" rIns="0" bIns="0"/>
            <a:lstStyle/>
            <a:p>
              <a:endParaRPr lang="en-US"/>
            </a:p>
          </p:txBody>
        </p:sp>
        <p:sp>
          <p:nvSpPr>
            <p:cNvPr id="11849" name="Rectangle 740"/>
            <p:cNvSpPr>
              <a:spLocks/>
            </p:cNvSpPr>
            <p:nvPr/>
          </p:nvSpPr>
          <p:spPr bwMode="auto">
            <a:xfrm>
              <a:off x="28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50" name="Rectangle 741"/>
            <p:cNvSpPr>
              <a:spLocks/>
            </p:cNvSpPr>
            <p:nvPr/>
          </p:nvSpPr>
          <p:spPr bwMode="auto">
            <a:xfrm>
              <a:off x="2802" y="1164"/>
              <a:ext cx="56" cy="56"/>
            </a:xfrm>
            <a:prstGeom prst="rect">
              <a:avLst/>
            </a:prstGeom>
            <a:noFill/>
            <a:ln w="12700">
              <a:noFill/>
              <a:miter lim="800000"/>
              <a:headEnd/>
              <a:tailEnd/>
            </a:ln>
          </p:spPr>
          <p:txBody>
            <a:bodyPr lIns="0" tIns="0" rIns="0" bIns="0"/>
            <a:lstStyle/>
            <a:p>
              <a:endParaRPr lang="en-US"/>
            </a:p>
          </p:txBody>
        </p:sp>
        <p:sp>
          <p:nvSpPr>
            <p:cNvPr id="11851" name="Rectangle 742"/>
            <p:cNvSpPr>
              <a:spLocks/>
            </p:cNvSpPr>
            <p:nvPr/>
          </p:nvSpPr>
          <p:spPr bwMode="auto">
            <a:xfrm>
              <a:off x="28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52" name="Rectangle 743"/>
            <p:cNvSpPr>
              <a:spLocks/>
            </p:cNvSpPr>
            <p:nvPr/>
          </p:nvSpPr>
          <p:spPr bwMode="auto">
            <a:xfrm>
              <a:off x="2874" y="948"/>
              <a:ext cx="56" cy="56"/>
            </a:xfrm>
            <a:prstGeom prst="rect">
              <a:avLst/>
            </a:prstGeom>
            <a:noFill/>
            <a:ln w="12700">
              <a:noFill/>
              <a:miter lim="800000"/>
              <a:headEnd/>
              <a:tailEnd/>
            </a:ln>
          </p:spPr>
          <p:txBody>
            <a:bodyPr lIns="0" tIns="0" rIns="0" bIns="0"/>
            <a:lstStyle/>
            <a:p>
              <a:endParaRPr lang="en-US"/>
            </a:p>
          </p:txBody>
        </p:sp>
        <p:sp>
          <p:nvSpPr>
            <p:cNvPr id="11853" name="Rectangle 744"/>
            <p:cNvSpPr>
              <a:spLocks/>
            </p:cNvSpPr>
            <p:nvPr/>
          </p:nvSpPr>
          <p:spPr bwMode="auto">
            <a:xfrm>
              <a:off x="28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54" name="Rectangle 745"/>
            <p:cNvSpPr>
              <a:spLocks/>
            </p:cNvSpPr>
            <p:nvPr/>
          </p:nvSpPr>
          <p:spPr bwMode="auto">
            <a:xfrm>
              <a:off x="2874" y="1020"/>
              <a:ext cx="56" cy="56"/>
            </a:xfrm>
            <a:prstGeom prst="rect">
              <a:avLst/>
            </a:prstGeom>
            <a:noFill/>
            <a:ln w="12700">
              <a:noFill/>
              <a:miter lim="800000"/>
              <a:headEnd/>
              <a:tailEnd/>
            </a:ln>
          </p:spPr>
          <p:txBody>
            <a:bodyPr lIns="0" tIns="0" rIns="0" bIns="0"/>
            <a:lstStyle/>
            <a:p>
              <a:endParaRPr lang="en-US"/>
            </a:p>
          </p:txBody>
        </p:sp>
        <p:sp>
          <p:nvSpPr>
            <p:cNvPr id="11855" name="Rectangle 746"/>
            <p:cNvSpPr>
              <a:spLocks/>
            </p:cNvSpPr>
            <p:nvPr/>
          </p:nvSpPr>
          <p:spPr bwMode="auto">
            <a:xfrm>
              <a:off x="28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56" name="Rectangle 747"/>
            <p:cNvSpPr>
              <a:spLocks/>
            </p:cNvSpPr>
            <p:nvPr/>
          </p:nvSpPr>
          <p:spPr bwMode="auto">
            <a:xfrm>
              <a:off x="2874" y="1092"/>
              <a:ext cx="56" cy="56"/>
            </a:xfrm>
            <a:prstGeom prst="rect">
              <a:avLst/>
            </a:prstGeom>
            <a:noFill/>
            <a:ln w="12700">
              <a:noFill/>
              <a:miter lim="800000"/>
              <a:headEnd/>
              <a:tailEnd/>
            </a:ln>
          </p:spPr>
          <p:txBody>
            <a:bodyPr lIns="0" tIns="0" rIns="0" bIns="0"/>
            <a:lstStyle/>
            <a:p>
              <a:endParaRPr lang="en-US"/>
            </a:p>
          </p:txBody>
        </p:sp>
        <p:sp>
          <p:nvSpPr>
            <p:cNvPr id="11857" name="Rectangle 748"/>
            <p:cNvSpPr>
              <a:spLocks/>
            </p:cNvSpPr>
            <p:nvPr/>
          </p:nvSpPr>
          <p:spPr bwMode="auto">
            <a:xfrm>
              <a:off x="28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58" name="Rectangle 749"/>
            <p:cNvSpPr>
              <a:spLocks/>
            </p:cNvSpPr>
            <p:nvPr/>
          </p:nvSpPr>
          <p:spPr bwMode="auto">
            <a:xfrm>
              <a:off x="2874" y="1164"/>
              <a:ext cx="56" cy="56"/>
            </a:xfrm>
            <a:prstGeom prst="rect">
              <a:avLst/>
            </a:prstGeom>
            <a:noFill/>
            <a:ln w="12700">
              <a:noFill/>
              <a:miter lim="800000"/>
              <a:headEnd/>
              <a:tailEnd/>
            </a:ln>
          </p:spPr>
          <p:txBody>
            <a:bodyPr lIns="0" tIns="0" rIns="0" bIns="0"/>
            <a:lstStyle/>
            <a:p>
              <a:endParaRPr lang="en-US"/>
            </a:p>
          </p:txBody>
        </p:sp>
        <p:sp>
          <p:nvSpPr>
            <p:cNvPr id="11859" name="Rectangle 750"/>
            <p:cNvSpPr>
              <a:spLocks/>
            </p:cNvSpPr>
            <p:nvPr/>
          </p:nvSpPr>
          <p:spPr bwMode="auto">
            <a:xfrm>
              <a:off x="28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79" name="Group 751"/>
            <p:cNvGrpSpPr>
              <a:grpSpLocks/>
            </p:cNvGrpSpPr>
            <p:nvPr/>
          </p:nvGrpSpPr>
          <p:grpSpPr bwMode="auto">
            <a:xfrm>
              <a:off x="2804" y="1345"/>
              <a:ext cx="128" cy="152"/>
              <a:chOff x="0" y="0"/>
              <a:chExt cx="128" cy="152"/>
            </a:xfrm>
          </p:grpSpPr>
          <p:grpSp>
            <p:nvGrpSpPr>
              <p:cNvPr id="12080" name="Group 752"/>
              <p:cNvGrpSpPr>
                <a:grpSpLocks/>
              </p:cNvGrpSpPr>
              <p:nvPr/>
            </p:nvGrpSpPr>
            <p:grpSpPr bwMode="auto">
              <a:xfrm rot="5400000">
                <a:off x="-12" y="12"/>
                <a:ext cx="152" cy="128"/>
                <a:chOff x="0" y="0"/>
                <a:chExt cx="152" cy="128"/>
              </a:xfrm>
            </p:grpSpPr>
            <p:sp>
              <p:nvSpPr>
                <p:cNvPr id="11886" name="Rectangle 753"/>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887" name="Rectangle 754"/>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11885" name="Rectangle 755"/>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2081" name="Group 756"/>
            <p:cNvGrpSpPr>
              <a:grpSpLocks/>
            </p:cNvGrpSpPr>
            <p:nvPr/>
          </p:nvGrpSpPr>
          <p:grpSpPr bwMode="auto">
            <a:xfrm>
              <a:off x="2980" y="924"/>
              <a:ext cx="176" cy="600"/>
              <a:chOff x="0" y="0"/>
              <a:chExt cx="176" cy="600"/>
            </a:xfrm>
          </p:grpSpPr>
          <p:sp>
            <p:nvSpPr>
              <p:cNvPr id="11882" name="Rectangle 757"/>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883" name="Rectangle 758"/>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11862" name="Rectangle 759"/>
            <p:cNvSpPr>
              <a:spLocks/>
            </p:cNvSpPr>
            <p:nvPr/>
          </p:nvSpPr>
          <p:spPr bwMode="auto">
            <a:xfrm>
              <a:off x="30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63" name="Rectangle 760"/>
            <p:cNvSpPr>
              <a:spLocks/>
            </p:cNvSpPr>
            <p:nvPr/>
          </p:nvSpPr>
          <p:spPr bwMode="auto">
            <a:xfrm>
              <a:off x="3002" y="948"/>
              <a:ext cx="56" cy="56"/>
            </a:xfrm>
            <a:prstGeom prst="rect">
              <a:avLst/>
            </a:prstGeom>
            <a:noFill/>
            <a:ln w="12700">
              <a:noFill/>
              <a:miter lim="800000"/>
              <a:headEnd/>
              <a:tailEnd/>
            </a:ln>
          </p:spPr>
          <p:txBody>
            <a:bodyPr lIns="0" tIns="0" rIns="0" bIns="0"/>
            <a:lstStyle/>
            <a:p>
              <a:endParaRPr lang="en-US"/>
            </a:p>
          </p:txBody>
        </p:sp>
        <p:sp>
          <p:nvSpPr>
            <p:cNvPr id="11864" name="Rectangle 761"/>
            <p:cNvSpPr>
              <a:spLocks/>
            </p:cNvSpPr>
            <p:nvPr/>
          </p:nvSpPr>
          <p:spPr bwMode="auto">
            <a:xfrm>
              <a:off x="30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65" name="Rectangle 762"/>
            <p:cNvSpPr>
              <a:spLocks/>
            </p:cNvSpPr>
            <p:nvPr/>
          </p:nvSpPr>
          <p:spPr bwMode="auto">
            <a:xfrm>
              <a:off x="3002" y="1020"/>
              <a:ext cx="56" cy="56"/>
            </a:xfrm>
            <a:prstGeom prst="rect">
              <a:avLst/>
            </a:prstGeom>
            <a:noFill/>
            <a:ln w="12700">
              <a:noFill/>
              <a:miter lim="800000"/>
              <a:headEnd/>
              <a:tailEnd/>
            </a:ln>
          </p:spPr>
          <p:txBody>
            <a:bodyPr lIns="0" tIns="0" rIns="0" bIns="0"/>
            <a:lstStyle/>
            <a:p>
              <a:endParaRPr lang="en-US"/>
            </a:p>
          </p:txBody>
        </p:sp>
        <p:sp>
          <p:nvSpPr>
            <p:cNvPr id="11866" name="Rectangle 763"/>
            <p:cNvSpPr>
              <a:spLocks/>
            </p:cNvSpPr>
            <p:nvPr/>
          </p:nvSpPr>
          <p:spPr bwMode="auto">
            <a:xfrm>
              <a:off x="30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67" name="Rectangle 764"/>
            <p:cNvSpPr>
              <a:spLocks/>
            </p:cNvSpPr>
            <p:nvPr/>
          </p:nvSpPr>
          <p:spPr bwMode="auto">
            <a:xfrm>
              <a:off x="3002" y="1092"/>
              <a:ext cx="56" cy="56"/>
            </a:xfrm>
            <a:prstGeom prst="rect">
              <a:avLst/>
            </a:prstGeom>
            <a:noFill/>
            <a:ln w="12700">
              <a:noFill/>
              <a:miter lim="800000"/>
              <a:headEnd/>
              <a:tailEnd/>
            </a:ln>
          </p:spPr>
          <p:txBody>
            <a:bodyPr lIns="0" tIns="0" rIns="0" bIns="0"/>
            <a:lstStyle/>
            <a:p>
              <a:endParaRPr lang="en-US"/>
            </a:p>
          </p:txBody>
        </p:sp>
        <p:sp>
          <p:nvSpPr>
            <p:cNvPr id="11868" name="Rectangle 765"/>
            <p:cNvSpPr>
              <a:spLocks/>
            </p:cNvSpPr>
            <p:nvPr/>
          </p:nvSpPr>
          <p:spPr bwMode="auto">
            <a:xfrm>
              <a:off x="30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69" name="Rectangle 766"/>
            <p:cNvSpPr>
              <a:spLocks/>
            </p:cNvSpPr>
            <p:nvPr/>
          </p:nvSpPr>
          <p:spPr bwMode="auto">
            <a:xfrm>
              <a:off x="3002" y="1164"/>
              <a:ext cx="56" cy="56"/>
            </a:xfrm>
            <a:prstGeom prst="rect">
              <a:avLst/>
            </a:prstGeom>
            <a:noFill/>
            <a:ln w="12700">
              <a:noFill/>
              <a:miter lim="800000"/>
              <a:headEnd/>
              <a:tailEnd/>
            </a:ln>
          </p:spPr>
          <p:txBody>
            <a:bodyPr lIns="0" tIns="0" rIns="0" bIns="0"/>
            <a:lstStyle/>
            <a:p>
              <a:endParaRPr lang="en-US"/>
            </a:p>
          </p:txBody>
        </p:sp>
        <p:sp>
          <p:nvSpPr>
            <p:cNvPr id="11870" name="Rectangle 767"/>
            <p:cNvSpPr>
              <a:spLocks/>
            </p:cNvSpPr>
            <p:nvPr/>
          </p:nvSpPr>
          <p:spPr bwMode="auto">
            <a:xfrm>
              <a:off x="30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71" name="Rectangle 768"/>
            <p:cNvSpPr>
              <a:spLocks/>
            </p:cNvSpPr>
            <p:nvPr/>
          </p:nvSpPr>
          <p:spPr bwMode="auto">
            <a:xfrm>
              <a:off x="3074" y="948"/>
              <a:ext cx="56" cy="56"/>
            </a:xfrm>
            <a:prstGeom prst="rect">
              <a:avLst/>
            </a:prstGeom>
            <a:noFill/>
            <a:ln w="12700">
              <a:noFill/>
              <a:miter lim="800000"/>
              <a:headEnd/>
              <a:tailEnd/>
            </a:ln>
          </p:spPr>
          <p:txBody>
            <a:bodyPr lIns="0" tIns="0" rIns="0" bIns="0"/>
            <a:lstStyle/>
            <a:p>
              <a:endParaRPr lang="en-US"/>
            </a:p>
          </p:txBody>
        </p:sp>
        <p:sp>
          <p:nvSpPr>
            <p:cNvPr id="11872" name="Rectangle 769"/>
            <p:cNvSpPr>
              <a:spLocks/>
            </p:cNvSpPr>
            <p:nvPr/>
          </p:nvSpPr>
          <p:spPr bwMode="auto">
            <a:xfrm>
              <a:off x="30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73" name="Rectangle 770"/>
            <p:cNvSpPr>
              <a:spLocks/>
            </p:cNvSpPr>
            <p:nvPr/>
          </p:nvSpPr>
          <p:spPr bwMode="auto">
            <a:xfrm>
              <a:off x="3074" y="1020"/>
              <a:ext cx="56" cy="56"/>
            </a:xfrm>
            <a:prstGeom prst="rect">
              <a:avLst/>
            </a:prstGeom>
            <a:noFill/>
            <a:ln w="12700">
              <a:noFill/>
              <a:miter lim="800000"/>
              <a:headEnd/>
              <a:tailEnd/>
            </a:ln>
          </p:spPr>
          <p:txBody>
            <a:bodyPr lIns="0" tIns="0" rIns="0" bIns="0"/>
            <a:lstStyle/>
            <a:p>
              <a:endParaRPr lang="en-US"/>
            </a:p>
          </p:txBody>
        </p:sp>
        <p:sp>
          <p:nvSpPr>
            <p:cNvPr id="11874" name="Rectangle 771"/>
            <p:cNvSpPr>
              <a:spLocks/>
            </p:cNvSpPr>
            <p:nvPr/>
          </p:nvSpPr>
          <p:spPr bwMode="auto">
            <a:xfrm>
              <a:off x="30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75" name="Rectangle 772"/>
            <p:cNvSpPr>
              <a:spLocks/>
            </p:cNvSpPr>
            <p:nvPr/>
          </p:nvSpPr>
          <p:spPr bwMode="auto">
            <a:xfrm>
              <a:off x="3074" y="1092"/>
              <a:ext cx="56" cy="56"/>
            </a:xfrm>
            <a:prstGeom prst="rect">
              <a:avLst/>
            </a:prstGeom>
            <a:noFill/>
            <a:ln w="12700">
              <a:noFill/>
              <a:miter lim="800000"/>
              <a:headEnd/>
              <a:tailEnd/>
            </a:ln>
          </p:spPr>
          <p:txBody>
            <a:bodyPr lIns="0" tIns="0" rIns="0" bIns="0"/>
            <a:lstStyle/>
            <a:p>
              <a:endParaRPr lang="en-US"/>
            </a:p>
          </p:txBody>
        </p:sp>
        <p:sp>
          <p:nvSpPr>
            <p:cNvPr id="11876" name="Rectangle 773"/>
            <p:cNvSpPr>
              <a:spLocks/>
            </p:cNvSpPr>
            <p:nvPr/>
          </p:nvSpPr>
          <p:spPr bwMode="auto">
            <a:xfrm>
              <a:off x="30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877" name="Rectangle 774"/>
            <p:cNvSpPr>
              <a:spLocks/>
            </p:cNvSpPr>
            <p:nvPr/>
          </p:nvSpPr>
          <p:spPr bwMode="auto">
            <a:xfrm>
              <a:off x="3074" y="1164"/>
              <a:ext cx="56" cy="56"/>
            </a:xfrm>
            <a:prstGeom prst="rect">
              <a:avLst/>
            </a:prstGeom>
            <a:noFill/>
            <a:ln w="12700">
              <a:noFill/>
              <a:miter lim="800000"/>
              <a:headEnd/>
              <a:tailEnd/>
            </a:ln>
          </p:spPr>
          <p:txBody>
            <a:bodyPr lIns="0" tIns="0" rIns="0" bIns="0"/>
            <a:lstStyle/>
            <a:p>
              <a:endParaRPr lang="en-US"/>
            </a:p>
          </p:txBody>
        </p:sp>
        <p:sp>
          <p:nvSpPr>
            <p:cNvPr id="11878" name="Rectangle 775"/>
            <p:cNvSpPr>
              <a:spLocks/>
            </p:cNvSpPr>
            <p:nvPr/>
          </p:nvSpPr>
          <p:spPr bwMode="auto">
            <a:xfrm>
              <a:off x="30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2082" name="Group 776"/>
            <p:cNvGrpSpPr>
              <a:grpSpLocks/>
            </p:cNvGrpSpPr>
            <p:nvPr/>
          </p:nvGrpSpPr>
          <p:grpSpPr bwMode="auto">
            <a:xfrm rot="5400000">
              <a:off x="2992" y="1357"/>
              <a:ext cx="152" cy="128"/>
              <a:chOff x="0" y="0"/>
              <a:chExt cx="152" cy="128"/>
            </a:xfrm>
          </p:grpSpPr>
          <p:sp>
            <p:nvSpPr>
              <p:cNvPr id="11880" name="Rectangle 77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881" name="Rectangle 77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grpSp>
      <p:sp>
        <p:nvSpPr>
          <p:cNvPr id="11271" name="Line 779"/>
          <p:cNvSpPr>
            <a:spLocks noChangeShapeType="1"/>
          </p:cNvSpPr>
          <p:nvPr/>
        </p:nvSpPr>
        <p:spPr bwMode="auto">
          <a:xfrm>
            <a:off x="5645150" y="3984625"/>
            <a:ext cx="1725613" cy="142875"/>
          </a:xfrm>
          <a:prstGeom prst="line">
            <a:avLst/>
          </a:prstGeom>
          <a:noFill/>
          <a:ln w="12700">
            <a:solidFill>
              <a:schemeClr val="tx1"/>
            </a:solidFill>
            <a:round/>
            <a:headEnd/>
            <a:tailEnd/>
          </a:ln>
        </p:spPr>
        <p:txBody>
          <a:bodyPr/>
          <a:lstStyle/>
          <a:p>
            <a:endParaRPr lang="en-US"/>
          </a:p>
        </p:txBody>
      </p:sp>
      <p:sp>
        <p:nvSpPr>
          <p:cNvPr id="11272" name="Line 780"/>
          <p:cNvSpPr>
            <a:spLocks noChangeShapeType="1"/>
          </p:cNvSpPr>
          <p:nvPr/>
        </p:nvSpPr>
        <p:spPr bwMode="auto">
          <a:xfrm>
            <a:off x="5372100" y="3989388"/>
            <a:ext cx="1174750" cy="163512"/>
          </a:xfrm>
          <a:prstGeom prst="line">
            <a:avLst/>
          </a:prstGeom>
          <a:noFill/>
          <a:ln w="12700">
            <a:solidFill>
              <a:schemeClr val="tx1"/>
            </a:solidFill>
            <a:round/>
            <a:headEnd/>
            <a:tailEnd/>
          </a:ln>
        </p:spPr>
        <p:txBody>
          <a:bodyPr/>
          <a:lstStyle/>
          <a:p>
            <a:endParaRPr lang="en-US"/>
          </a:p>
        </p:txBody>
      </p:sp>
      <p:sp>
        <p:nvSpPr>
          <p:cNvPr id="11273" name="Line 781"/>
          <p:cNvSpPr>
            <a:spLocks noChangeShapeType="1"/>
          </p:cNvSpPr>
          <p:nvPr/>
        </p:nvSpPr>
        <p:spPr bwMode="auto">
          <a:xfrm>
            <a:off x="5365750" y="4938713"/>
            <a:ext cx="1187450" cy="1154112"/>
          </a:xfrm>
          <a:prstGeom prst="line">
            <a:avLst/>
          </a:prstGeom>
          <a:noFill/>
          <a:ln w="12700">
            <a:solidFill>
              <a:schemeClr val="tx1"/>
            </a:solidFill>
            <a:round/>
            <a:headEnd/>
            <a:tailEnd/>
          </a:ln>
        </p:spPr>
        <p:txBody>
          <a:bodyPr/>
          <a:lstStyle/>
          <a:p>
            <a:endParaRPr lang="en-US"/>
          </a:p>
        </p:txBody>
      </p:sp>
      <p:sp>
        <p:nvSpPr>
          <p:cNvPr id="11274" name="Line 782"/>
          <p:cNvSpPr>
            <a:spLocks noChangeShapeType="1"/>
          </p:cNvSpPr>
          <p:nvPr/>
        </p:nvSpPr>
        <p:spPr bwMode="auto">
          <a:xfrm>
            <a:off x="5657850" y="4929188"/>
            <a:ext cx="1657350" cy="1163637"/>
          </a:xfrm>
          <a:prstGeom prst="line">
            <a:avLst/>
          </a:prstGeom>
          <a:noFill/>
          <a:ln w="12700">
            <a:solidFill>
              <a:schemeClr val="tx1"/>
            </a:solidFill>
            <a:round/>
            <a:headEnd/>
            <a:tailEnd/>
          </a:ln>
        </p:spPr>
        <p:txBody>
          <a:bodyPr/>
          <a:lstStyle/>
          <a:p>
            <a:endParaRPr lang="en-US"/>
          </a:p>
        </p:txBody>
      </p:sp>
      <p:sp>
        <p:nvSpPr>
          <p:cNvPr id="11275" name="Rectangle 783"/>
          <p:cNvSpPr>
            <a:spLocks/>
          </p:cNvSpPr>
          <p:nvPr/>
        </p:nvSpPr>
        <p:spPr bwMode="auto">
          <a:xfrm>
            <a:off x="7672388" y="4391025"/>
            <a:ext cx="938212" cy="430213"/>
          </a:xfrm>
          <a:prstGeom prst="rect">
            <a:avLst/>
          </a:prstGeom>
          <a:noFill/>
          <a:ln w="12700">
            <a:noFill/>
            <a:miter lim="800000"/>
            <a:headEnd/>
            <a:tailEnd/>
          </a:ln>
        </p:spPr>
        <p:txBody>
          <a:bodyPr wrap="none" lIns="0" tIns="0" rIns="40639" bIns="0">
            <a:spAutoFit/>
          </a:bodyPr>
          <a:lstStyle/>
          <a:p>
            <a:pPr marL="39688" algn="ctr"/>
            <a:r>
              <a:rPr lang="en-US" sz="1400">
                <a:solidFill>
                  <a:schemeClr val="tx1"/>
                </a:solidFill>
                <a:cs typeface="Arial" charset="0"/>
              </a:rPr>
              <a:t>Scalar</a:t>
            </a:r>
          </a:p>
          <a:p>
            <a:pPr marL="39688" algn="ctr"/>
            <a:r>
              <a:rPr lang="en-US" sz="1400">
                <a:solidFill>
                  <a:schemeClr val="tx1"/>
                </a:solidFill>
                <a:cs typeface="Arial" charset="0"/>
              </a:rPr>
              <a:t>Processors</a:t>
            </a:r>
          </a:p>
        </p:txBody>
      </p:sp>
      <p:sp>
        <p:nvSpPr>
          <p:cNvPr id="11276" name="Rectangle 784"/>
          <p:cNvSpPr>
            <a:spLocks/>
          </p:cNvSpPr>
          <p:nvPr/>
        </p:nvSpPr>
        <p:spPr bwMode="auto">
          <a:xfrm>
            <a:off x="6145213" y="3629025"/>
            <a:ext cx="1641475"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pitchFamily="-112" charset="0"/>
                <a:cs typeface="Arial Italic" pitchFamily="-112" charset="0"/>
                <a:sym typeface="Arial Italic" pitchFamily="-112" charset="0"/>
              </a:rPr>
              <a:t>Multiprocessor</a:t>
            </a:r>
          </a:p>
        </p:txBody>
      </p:sp>
      <p:grpSp>
        <p:nvGrpSpPr>
          <p:cNvPr id="12083" name="Group 785"/>
          <p:cNvGrpSpPr>
            <a:grpSpLocks/>
          </p:cNvGrpSpPr>
          <p:nvPr/>
        </p:nvGrpSpPr>
        <p:grpSpPr bwMode="auto">
          <a:xfrm>
            <a:off x="6554788" y="4108450"/>
            <a:ext cx="825500" cy="2006600"/>
            <a:chOff x="0" y="0"/>
            <a:chExt cx="520" cy="1264"/>
          </a:xfrm>
        </p:grpSpPr>
        <p:sp>
          <p:nvSpPr>
            <p:cNvPr id="11281" name="Rectangle 786"/>
            <p:cNvSpPr>
              <a:spLocks/>
            </p:cNvSpPr>
            <p:nvPr/>
          </p:nvSpPr>
          <p:spPr bwMode="auto">
            <a:xfrm>
              <a:off x="0" y="0"/>
              <a:ext cx="520" cy="1264"/>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11282" name="Rectangle 787"/>
            <p:cNvSpPr>
              <a:spLocks/>
            </p:cNvSpPr>
            <p:nvPr/>
          </p:nvSpPr>
          <p:spPr bwMode="auto">
            <a:xfrm>
              <a:off x="73" y="50"/>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3" name="Rectangle 788"/>
            <p:cNvSpPr>
              <a:spLocks/>
            </p:cNvSpPr>
            <p:nvPr/>
          </p:nvSpPr>
          <p:spPr bwMode="auto">
            <a:xfrm>
              <a:off x="73" y="202"/>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4" name="Rectangle 789"/>
            <p:cNvSpPr>
              <a:spLocks/>
            </p:cNvSpPr>
            <p:nvPr/>
          </p:nvSpPr>
          <p:spPr bwMode="auto">
            <a:xfrm>
              <a:off x="73" y="353"/>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5" name="Rectangle 790"/>
            <p:cNvSpPr>
              <a:spLocks/>
            </p:cNvSpPr>
            <p:nvPr/>
          </p:nvSpPr>
          <p:spPr bwMode="auto">
            <a:xfrm>
              <a:off x="73" y="505"/>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6" name="Rectangle 791"/>
            <p:cNvSpPr>
              <a:spLocks/>
            </p:cNvSpPr>
            <p:nvPr/>
          </p:nvSpPr>
          <p:spPr bwMode="auto">
            <a:xfrm>
              <a:off x="285" y="50"/>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7" name="Rectangle 792"/>
            <p:cNvSpPr>
              <a:spLocks/>
            </p:cNvSpPr>
            <p:nvPr/>
          </p:nvSpPr>
          <p:spPr bwMode="auto">
            <a:xfrm>
              <a:off x="285" y="202"/>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8" name="Rectangle 793"/>
            <p:cNvSpPr>
              <a:spLocks/>
            </p:cNvSpPr>
            <p:nvPr/>
          </p:nvSpPr>
          <p:spPr bwMode="auto">
            <a:xfrm>
              <a:off x="285" y="353"/>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89" name="Rectangle 794"/>
            <p:cNvSpPr>
              <a:spLocks/>
            </p:cNvSpPr>
            <p:nvPr/>
          </p:nvSpPr>
          <p:spPr bwMode="auto">
            <a:xfrm>
              <a:off x="285" y="505"/>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11290" name="Rectangle 795"/>
            <p:cNvSpPr>
              <a:spLocks/>
            </p:cNvSpPr>
            <p:nvPr/>
          </p:nvSpPr>
          <p:spPr bwMode="auto">
            <a:xfrm>
              <a:off x="73" y="690"/>
              <a:ext cx="378" cy="118"/>
            </a:xfrm>
            <a:prstGeom prst="rect">
              <a:avLst/>
            </a:prstGeom>
            <a:solidFill>
              <a:srgbClr val="008080"/>
            </a:solidFill>
            <a:ln w="12700">
              <a:solidFill>
                <a:srgbClr val="000000"/>
              </a:solidFill>
              <a:miter lim="800000"/>
              <a:headEnd/>
              <a:tailEnd/>
            </a:ln>
          </p:spPr>
          <p:txBody>
            <a:bodyPr lIns="0" tIns="0" rIns="0" bIns="0"/>
            <a:lstStyle/>
            <a:p>
              <a:endParaRPr lang="en-US"/>
            </a:p>
          </p:txBody>
        </p:sp>
        <p:sp>
          <p:nvSpPr>
            <p:cNvPr id="11291" name="Rectangle 796"/>
            <p:cNvSpPr>
              <a:spLocks/>
            </p:cNvSpPr>
            <p:nvPr/>
          </p:nvSpPr>
          <p:spPr bwMode="auto">
            <a:xfrm>
              <a:off x="83" y="886"/>
              <a:ext cx="372" cy="185"/>
            </a:xfrm>
            <a:prstGeom prst="rect">
              <a:avLst/>
            </a:prstGeom>
            <a:noFill/>
            <a:ln w="12700">
              <a:noFill/>
              <a:miter lim="800000"/>
              <a:headEnd/>
              <a:tailEnd/>
            </a:ln>
          </p:spPr>
          <p:txBody>
            <a:bodyPr lIns="0" tIns="0" rIns="0" bIns="0"/>
            <a:lstStyle/>
            <a:p>
              <a:endParaRPr lang="en-US"/>
            </a:p>
          </p:txBody>
        </p:sp>
        <p:grpSp>
          <p:nvGrpSpPr>
            <p:cNvPr id="12084" name="Group 797"/>
            <p:cNvGrpSpPr>
              <a:grpSpLocks/>
            </p:cNvGrpSpPr>
            <p:nvPr/>
          </p:nvGrpSpPr>
          <p:grpSpPr bwMode="auto">
            <a:xfrm rot="5400000">
              <a:off x="98" y="849"/>
              <a:ext cx="321" cy="378"/>
              <a:chOff x="0" y="0"/>
              <a:chExt cx="320" cy="378"/>
            </a:xfrm>
          </p:grpSpPr>
          <p:sp>
            <p:nvSpPr>
              <p:cNvPr id="11295" name="Rectangle 798"/>
              <p:cNvSpPr>
                <a:spLocks/>
              </p:cNvSpPr>
              <p:nvPr/>
            </p:nvSpPr>
            <p:spPr bwMode="auto">
              <a:xfrm>
                <a:off x="0" y="0"/>
                <a:ext cx="320" cy="37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11296" name="Rectangle 799"/>
              <p:cNvSpPr>
                <a:spLocks/>
              </p:cNvSpPr>
              <p:nvPr/>
            </p:nvSpPr>
            <p:spPr bwMode="auto">
              <a:xfrm>
                <a:off x="0" y="0"/>
                <a:ext cx="320" cy="378"/>
              </a:xfrm>
              <a:prstGeom prst="rect">
                <a:avLst/>
              </a:prstGeom>
              <a:noFill/>
              <a:ln w="12700">
                <a:noFill/>
                <a:miter lim="800000"/>
                <a:headEnd/>
                <a:tailEnd/>
              </a:ln>
            </p:spPr>
            <p:txBody>
              <a:bodyPr lIns="0" tIns="0" rIns="0" bIns="0"/>
              <a:lstStyle/>
              <a:p>
                <a:endParaRPr lang="en-US"/>
              </a:p>
            </p:txBody>
          </p:sp>
        </p:grpSp>
        <p:sp>
          <p:nvSpPr>
            <p:cNvPr id="11293" name="Rectangle 800"/>
            <p:cNvSpPr>
              <a:spLocks/>
            </p:cNvSpPr>
            <p:nvPr/>
          </p:nvSpPr>
          <p:spPr bwMode="auto">
            <a:xfrm>
              <a:off x="66" y="913"/>
              <a:ext cx="387" cy="240"/>
            </a:xfrm>
            <a:prstGeom prst="rect">
              <a:avLst/>
            </a:prstGeom>
            <a:noFill/>
            <a:ln w="12700">
              <a:noFill/>
              <a:miter lim="800000"/>
              <a:headEnd/>
              <a:tailEnd/>
            </a:ln>
          </p:spPr>
          <p:txBody>
            <a:bodyPr wrap="none" lIns="0" tIns="0" rIns="40639" bIns="0">
              <a:spAutoFit/>
            </a:bodyPr>
            <a:lstStyle/>
            <a:p>
              <a:pPr marL="39688" algn="ctr"/>
              <a:r>
                <a:rPr lang="en-US" sz="1000">
                  <a:solidFill>
                    <a:srgbClr val="000000"/>
                  </a:solidFill>
                  <a:cs typeface="Arial" charset="0"/>
                </a:rPr>
                <a:t>Shared</a:t>
              </a:r>
            </a:p>
            <a:p>
              <a:pPr marL="39688" algn="ctr"/>
              <a:r>
                <a:rPr lang="en-US" sz="1000">
                  <a:solidFill>
                    <a:srgbClr val="000000"/>
                  </a:solidFill>
                  <a:cs typeface="Arial" charset="0"/>
                </a:rPr>
                <a:t>Memory</a:t>
              </a:r>
            </a:p>
          </p:txBody>
        </p:sp>
        <p:sp>
          <p:nvSpPr>
            <p:cNvPr id="11294" name="Rectangle 801"/>
            <p:cNvSpPr>
              <a:spLocks/>
            </p:cNvSpPr>
            <p:nvPr/>
          </p:nvSpPr>
          <p:spPr bwMode="auto">
            <a:xfrm>
              <a:off x="84" y="673"/>
              <a:ext cx="351" cy="152"/>
            </a:xfrm>
            <a:prstGeom prst="rect">
              <a:avLst/>
            </a:prstGeom>
            <a:noFill/>
            <a:ln w="12700">
              <a:noFill/>
              <a:miter lim="800000"/>
              <a:headEnd/>
              <a:tailEnd/>
            </a:ln>
          </p:spPr>
          <p:txBody>
            <a:bodyPr wrap="none" lIns="0" tIns="0" rIns="40639" bIns="0">
              <a:spAutoFit/>
            </a:bodyPr>
            <a:lstStyle/>
            <a:p>
              <a:pPr marL="39688" algn="ctr"/>
              <a:r>
                <a:rPr lang="en-US" sz="1000">
                  <a:solidFill>
                    <a:srgbClr val="000000"/>
                  </a:solidFill>
                  <a:cs typeface="Arial" charset="0"/>
                </a:rPr>
                <a:t>Double</a:t>
              </a:r>
            </a:p>
          </p:txBody>
        </p:sp>
      </p:grpSp>
      <p:sp>
        <p:nvSpPr>
          <p:cNvPr id="11278" name="Line 802"/>
          <p:cNvSpPr>
            <a:spLocks noChangeShapeType="1"/>
          </p:cNvSpPr>
          <p:nvPr/>
        </p:nvSpPr>
        <p:spPr bwMode="auto">
          <a:xfrm>
            <a:off x="7621588" y="4206875"/>
            <a:ext cx="0" cy="884238"/>
          </a:xfrm>
          <a:prstGeom prst="line">
            <a:avLst/>
          </a:prstGeom>
          <a:noFill/>
          <a:ln w="12700">
            <a:solidFill>
              <a:schemeClr val="tx1"/>
            </a:solidFill>
            <a:round/>
            <a:headEnd/>
            <a:tailEnd/>
          </a:ln>
        </p:spPr>
        <p:txBody>
          <a:bodyPr/>
          <a:lstStyle/>
          <a:p>
            <a:endParaRPr lang="en-US"/>
          </a:p>
        </p:txBody>
      </p:sp>
      <p:sp>
        <p:nvSpPr>
          <p:cNvPr id="11279" name="Line 803"/>
          <p:cNvSpPr>
            <a:spLocks noChangeShapeType="1"/>
          </p:cNvSpPr>
          <p:nvPr/>
        </p:nvSpPr>
        <p:spPr bwMode="auto">
          <a:xfrm>
            <a:off x="7489825" y="4203700"/>
            <a:ext cx="130175" cy="0"/>
          </a:xfrm>
          <a:prstGeom prst="line">
            <a:avLst/>
          </a:prstGeom>
          <a:noFill/>
          <a:ln w="12700">
            <a:solidFill>
              <a:schemeClr val="tx1"/>
            </a:solidFill>
            <a:round/>
            <a:headEnd/>
            <a:tailEnd/>
          </a:ln>
        </p:spPr>
        <p:txBody>
          <a:bodyPr/>
          <a:lstStyle/>
          <a:p>
            <a:endParaRPr lang="en-US"/>
          </a:p>
        </p:txBody>
      </p:sp>
      <p:sp>
        <p:nvSpPr>
          <p:cNvPr id="11280" name="Line 804"/>
          <p:cNvSpPr>
            <a:spLocks noChangeShapeType="1"/>
          </p:cNvSpPr>
          <p:nvPr/>
        </p:nvSpPr>
        <p:spPr bwMode="auto">
          <a:xfrm>
            <a:off x="7502525" y="5092700"/>
            <a:ext cx="130175" cy="0"/>
          </a:xfrm>
          <a:prstGeom prst="line">
            <a:avLst/>
          </a:prstGeom>
          <a:noFill/>
          <a:ln w="12700">
            <a:solidFill>
              <a:schemeClr val="tx1"/>
            </a:solidFill>
            <a:round/>
            <a:headEnd/>
            <a:tailEnd/>
          </a:ln>
        </p:spPr>
        <p:txBody>
          <a:bodyPr/>
          <a:lstStyle/>
          <a:p>
            <a:endParaRPr lang="en-US"/>
          </a:p>
        </p:txBody>
      </p:sp>
      <p:sp>
        <p:nvSpPr>
          <p:cNvPr id="806" name="Title 1"/>
          <p:cNvSpPr txBox="1">
            <a:spLocks/>
          </p:cNvSpPr>
          <p:nvPr/>
        </p:nvSpPr>
        <p:spPr bwMode="auto">
          <a:xfrm>
            <a:off x="3886200" y="76200"/>
            <a:ext cx="5257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tx2"/>
                </a:solidFill>
                <a:effectLst/>
                <a:uLnTx/>
                <a:uFillTx/>
                <a:latin typeface="Arial" pitchFamily="34" charset="0"/>
                <a:ea typeface="ＭＳ Ｐゴシック" pitchFamily="63" charset="-128"/>
                <a:cs typeface="Arial" pitchFamily="34" charset="0"/>
              </a:rPr>
              <a:t>(GT200)</a:t>
            </a:r>
            <a:r>
              <a:rPr kumimoji="0" lang="en-US" sz="3600" b="1" i="1" u="none" strike="noStrike" kern="0" cap="none" spc="0" normalizeH="0" noProof="0" dirty="0" smtClean="0">
                <a:ln>
                  <a:noFill/>
                </a:ln>
                <a:solidFill>
                  <a:schemeClr val="tx2"/>
                </a:solidFill>
                <a:effectLst/>
                <a:uLnTx/>
                <a:uFillTx/>
                <a:latin typeface="Arial" pitchFamily="34" charset="0"/>
                <a:ea typeface="ＭＳ Ｐゴシック" pitchFamily="63" charset="-128"/>
                <a:cs typeface="Arial" pitchFamily="34" charset="0"/>
              </a:rPr>
              <a:t> </a:t>
            </a:r>
            <a:endParaRPr kumimoji="0" lang="en-US" sz="3600" b="1" i="1" u="none" strike="noStrike" kern="0" cap="none" spc="0" normalizeH="0" baseline="0" noProof="0" dirty="0">
              <a:ln>
                <a:noFill/>
              </a:ln>
              <a:solidFill>
                <a:schemeClr val="tx2"/>
              </a:solidFill>
              <a:effectLst/>
              <a:uLnTx/>
              <a:uFillTx/>
              <a:latin typeface="Arial" pitchFamily="34" charset="0"/>
              <a:ea typeface="ＭＳ Ｐゴシック" pitchFamily="63" charset="-128"/>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440" t="1735" r="1440" b="5205"/>
          <a:stretch>
            <a:fillRect/>
          </a:stretch>
        </p:blipFill>
        <p:spPr bwMode="auto">
          <a:xfrm>
            <a:off x="5791200" y="3657600"/>
            <a:ext cx="3246438" cy="25812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New: “Fermi” GPU</a:t>
            </a:r>
            <a:endParaRPr lang="en-US" dirty="0"/>
          </a:p>
        </p:txBody>
      </p:sp>
      <p:sp>
        <p:nvSpPr>
          <p:cNvPr id="3" name="Content Placeholder 2"/>
          <p:cNvSpPr>
            <a:spLocks noGrp="1"/>
          </p:cNvSpPr>
          <p:nvPr>
            <p:ph idx="1"/>
          </p:nvPr>
        </p:nvSpPr>
        <p:spPr>
          <a:xfrm>
            <a:off x="533400" y="914400"/>
            <a:ext cx="6705600" cy="5410200"/>
          </a:xfrm>
        </p:spPr>
        <p:txBody>
          <a:bodyPr/>
          <a:lstStyle/>
          <a:p>
            <a:pPr>
              <a:buNone/>
            </a:pPr>
            <a:r>
              <a:rPr lang="en-US" dirty="0" smtClean="0"/>
              <a:t>Major Changes from last version:</a:t>
            </a:r>
          </a:p>
          <a:p>
            <a:r>
              <a:rPr lang="en-US" sz="2000" dirty="0" smtClean="0"/>
              <a:t>up to 512 cores (32 sets of 16)</a:t>
            </a:r>
          </a:p>
          <a:p>
            <a:r>
              <a:rPr lang="en-US" sz="2000" dirty="0" smtClean="0"/>
              <a:t>cache memory: L1 (single SM) and L2 (all cores)</a:t>
            </a:r>
          </a:p>
          <a:p>
            <a:r>
              <a:rPr lang="en-US" sz="2000" dirty="0" smtClean="0"/>
              <a:t>ECC memory, 2.6 GB or 5.2 GB (or 3 - 6 with ECC off)</a:t>
            </a:r>
          </a:p>
          <a:p>
            <a:r>
              <a:rPr lang="en-US" sz="2000" dirty="0" smtClean="0"/>
              <a:t>8x double precision peak rate of prior GPU                     (1 for every 2 cores; aggregate now &gt;600 Gflops)</a:t>
            </a:r>
          </a:p>
          <a:p>
            <a:pPr>
              <a:spcAft>
                <a:spcPts val="600"/>
              </a:spcAft>
            </a:pPr>
            <a:r>
              <a:rPr lang="en-US" sz="2000" dirty="0" smtClean="0"/>
              <a:t>wider memory bus, GDDR-5 instead of GDDR-3                              (allows future versions to increase bandwidth)</a:t>
            </a:r>
            <a:endParaRPr lang="en-US" dirty="0" smtClean="0"/>
          </a:p>
          <a:p>
            <a:pPr>
              <a:buNone/>
            </a:pPr>
            <a:r>
              <a:rPr lang="en-US" dirty="0" smtClean="0"/>
              <a:t>Software model remains similar: lots of cores, context switching every clock cycle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Best Fit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High data parallelism</a:t>
            </a:r>
          </a:p>
          <a:p>
            <a:pPr marL="857250" lvl="1" indent="-457200"/>
            <a:r>
              <a:rPr lang="en-US" dirty="0" smtClean="0"/>
              <a:t>Perform the same set of operations on many data items</a:t>
            </a:r>
          </a:p>
          <a:p>
            <a:pPr marL="857250" lvl="1" indent="-457200">
              <a:buNone/>
            </a:pPr>
            <a:endParaRPr lang="en-US" dirty="0" smtClean="0"/>
          </a:p>
          <a:p>
            <a:pPr marL="457200" indent="-457200">
              <a:buFont typeface="+mj-lt"/>
              <a:buAutoNum type="arabicPeriod"/>
            </a:pPr>
            <a:r>
              <a:rPr lang="en-US" dirty="0" smtClean="0"/>
              <a:t>High flop count on a small kernel</a:t>
            </a:r>
          </a:p>
          <a:p>
            <a:pPr marL="857250" lvl="1" indent="-457200"/>
            <a:r>
              <a:rPr lang="en-US" dirty="0" smtClean="0"/>
              <a:t>Problem needs to fit into the GPU (1 - 6 Gbytes)</a:t>
            </a:r>
          </a:p>
          <a:p>
            <a:pPr marL="857250" lvl="1" indent="-457200"/>
            <a:r>
              <a:rPr lang="en-US" dirty="0" smtClean="0"/>
              <a:t>Little data dependent branching, no recursion</a:t>
            </a:r>
          </a:p>
          <a:p>
            <a:pPr marL="857250" lvl="1" indent="-457200"/>
            <a:r>
              <a:rPr lang="en-US" dirty="0" smtClean="0"/>
              <a:t>Need to do enough work to amortize cost of pushing the problem into the GPU and getting the results back</a:t>
            </a:r>
          </a:p>
          <a:p>
            <a:pPr marL="857250" lvl="1" indent="-457200">
              <a:buNone/>
            </a:pPr>
            <a:r>
              <a:rPr lang="en-US" dirty="0" smtClean="0"/>
              <a:t>	(it is possible to pipeline the problem and data)</a:t>
            </a:r>
          </a:p>
          <a:p>
            <a:pPr marL="857250" lvl="1" indent="-457200">
              <a:buNone/>
            </a:pPr>
            <a:endParaRPr lang="en-US" dirty="0" smtClean="0"/>
          </a:p>
          <a:p>
            <a:pPr marL="457200" indent="-457200">
              <a:buFont typeface="+mj-lt"/>
              <a:buAutoNum type="arabicPeriod"/>
            </a:pPr>
            <a:r>
              <a:rPr lang="en-US" dirty="0" smtClean="0"/>
              <a:t>High memory bandwidth requirements</a:t>
            </a:r>
          </a:p>
          <a:p>
            <a:pPr marL="857250" lvl="1" indent="-457200"/>
            <a:r>
              <a:rPr lang="en-US" dirty="0" smtClean="0"/>
              <a:t>And problem doesn’t fit into CPU cache</a:t>
            </a:r>
          </a:p>
          <a:p>
            <a:pPr marL="857250" lvl="1" indent="-457200">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Software Models</a:t>
            </a:r>
            <a:endParaRPr lang="en-US" dirty="0"/>
          </a:p>
        </p:txBody>
      </p:sp>
      <p:sp>
        <p:nvSpPr>
          <p:cNvPr id="3" name="Content Placeholder 2"/>
          <p:cNvSpPr>
            <a:spLocks noGrp="1"/>
          </p:cNvSpPr>
          <p:nvPr>
            <p:ph idx="1"/>
          </p:nvPr>
        </p:nvSpPr>
        <p:spPr/>
        <p:txBody>
          <a:bodyPr/>
          <a:lstStyle/>
          <a:p>
            <a:r>
              <a:rPr lang="en-US" dirty="0" smtClean="0"/>
              <a:t>on CPU: thread libraries to use all the cores</a:t>
            </a:r>
          </a:p>
          <a:p>
            <a:pPr lvl="1">
              <a:spcAft>
                <a:spcPts val="0"/>
              </a:spcAft>
            </a:pPr>
            <a:r>
              <a:rPr lang="en-US" dirty="0" smtClean="0"/>
              <a:t>OpenMP is the easiest </a:t>
            </a:r>
          </a:p>
          <a:p>
            <a:pPr lvl="1">
              <a:spcAft>
                <a:spcPts val="1200"/>
              </a:spcAft>
            </a:pPr>
            <a:r>
              <a:rPr lang="en-US" dirty="0" smtClean="0"/>
              <a:t>also: POSIX threads, MPI</a:t>
            </a:r>
          </a:p>
          <a:p>
            <a:r>
              <a:rPr lang="en-US" dirty="0" smtClean="0"/>
              <a:t>on GPU: parallel languages</a:t>
            </a:r>
          </a:p>
          <a:p>
            <a:pPr lvl="1"/>
            <a:r>
              <a:rPr lang="en-US" dirty="0" smtClean="0"/>
              <a:t>CUDA: mature, NVIDIA specific, widely used</a:t>
            </a:r>
          </a:p>
          <a:p>
            <a:pPr lvl="1">
              <a:spcAft>
                <a:spcPts val="600"/>
              </a:spcAft>
              <a:buNone/>
            </a:pPr>
            <a:r>
              <a:rPr lang="en-US" sz="1600" dirty="0" smtClean="0"/>
              <a:t>	(Compute Unified Device Architecture, refers to hardware &amp; </a:t>
            </a:r>
            <a:r>
              <a:rPr lang="en-US" sz="1600" dirty="0" err="1" smtClean="0"/>
              <a:t>language+library</a:t>
            </a:r>
            <a:r>
              <a:rPr lang="en-US" sz="1600" dirty="0" smtClean="0"/>
              <a:t>)</a:t>
            </a:r>
          </a:p>
          <a:p>
            <a:pPr lvl="1"/>
            <a:r>
              <a:rPr lang="en-US" dirty="0" smtClean="0"/>
              <a:t>OpenCL: new standard</a:t>
            </a:r>
          </a:p>
          <a:p>
            <a:pPr lvl="2"/>
            <a:r>
              <a:rPr lang="en-US" dirty="0" smtClean="0"/>
              <a:t>Can also run on CPU cores (common abstraction)</a:t>
            </a:r>
          </a:p>
          <a:p>
            <a:pPr lvl="2">
              <a:spcAft>
                <a:spcPts val="600"/>
              </a:spcAft>
            </a:pPr>
            <a:r>
              <a:rPr lang="en-US" dirty="0" smtClean="0"/>
              <a:t>Task parallel as well as data parallel models</a:t>
            </a:r>
          </a:p>
          <a:p>
            <a:pPr lvl="1"/>
            <a:r>
              <a:rPr lang="en-US" dirty="0" smtClean="0"/>
              <a:t>Much less mature compilers exist for GPUs than CPUs</a:t>
            </a:r>
          </a:p>
          <a:p>
            <a:pPr lvl="2"/>
            <a:r>
              <a:rPr lang="en-US" dirty="0" smtClean="0"/>
              <a:t>Need to do manual optimizations, like loop unrolling, data movement to faster scratch pad (similar to a cache memory)</a:t>
            </a:r>
          </a:p>
          <a:p>
            <a:pPr lvl="2"/>
            <a:r>
              <a:rPr lang="en-US" dirty="0" smtClean="0"/>
              <a:t>Simple code: 30 Gflops, hand optimized: 260 Gflops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 (Problem)</a:t>
            </a:r>
            <a:endParaRPr lang="en-US" dirty="0"/>
          </a:p>
        </p:txBody>
      </p:sp>
      <p:sp>
        <p:nvSpPr>
          <p:cNvPr id="3" name="Content Placeholder 2"/>
          <p:cNvSpPr>
            <a:spLocks noGrp="1"/>
          </p:cNvSpPr>
          <p:nvPr>
            <p:ph idx="1"/>
          </p:nvPr>
        </p:nvSpPr>
        <p:spPr>
          <a:xfrm>
            <a:off x="533400" y="4572000"/>
            <a:ext cx="8305800" cy="1828800"/>
          </a:xfrm>
        </p:spPr>
        <p:txBody>
          <a:bodyPr/>
          <a:lstStyle/>
          <a:p>
            <a:pPr>
              <a:buNone/>
            </a:pPr>
            <a:r>
              <a:rPr lang="en-US" dirty="0" smtClean="0"/>
              <a:t>Also disappointing: the GPU is idle 80% of the time!</a:t>
            </a:r>
          </a:p>
          <a:p>
            <a:pPr>
              <a:buNone/>
            </a:pPr>
            <a:endParaRPr lang="en-US" sz="800" dirty="0" smtClean="0"/>
          </a:p>
          <a:p>
            <a:pPr>
              <a:buNone/>
            </a:pPr>
            <a:r>
              <a:rPr lang="en-US" dirty="0" smtClean="0"/>
              <a:t>Conclusion: need to move more code to the GPU, and/or</a:t>
            </a:r>
          </a:p>
          <a:p>
            <a:pPr>
              <a:buNone/>
            </a:pPr>
            <a:r>
              <a:rPr lang="en-US" dirty="0" smtClean="0"/>
              <a:t> need task level parallelism (overlap CPU and GPU)</a:t>
            </a:r>
            <a:endParaRPr lang="en-US" dirty="0"/>
          </a:p>
        </p:txBody>
      </p:sp>
      <p:grpSp>
        <p:nvGrpSpPr>
          <p:cNvPr id="30" name="Group 29"/>
          <p:cNvGrpSpPr/>
          <p:nvPr/>
        </p:nvGrpSpPr>
        <p:grpSpPr>
          <a:xfrm>
            <a:off x="3048000" y="2590800"/>
            <a:ext cx="4191000" cy="533400"/>
            <a:chOff x="3048000" y="2590800"/>
            <a:chExt cx="1752600" cy="533400"/>
          </a:xfrm>
        </p:grpSpPr>
        <p:cxnSp>
          <p:nvCxnSpPr>
            <p:cNvPr id="22" name="Straight Connector 21"/>
            <p:cNvCxnSpPr/>
            <p:nvPr/>
          </p:nvCxnSpPr>
          <p:spPr bwMode="auto">
            <a:xfrm>
              <a:off x="3048000" y="25908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3048000" y="3122612"/>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3048000" y="29718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3048000" y="28956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3048000" y="30480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048000" y="28194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048000" y="27432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3048000" y="26670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32" name="Group 31"/>
          <p:cNvGrpSpPr/>
          <p:nvPr/>
        </p:nvGrpSpPr>
        <p:grpSpPr>
          <a:xfrm flipH="1">
            <a:off x="7239000" y="2590800"/>
            <a:ext cx="914400" cy="533400"/>
            <a:chOff x="1066800" y="2590800"/>
            <a:chExt cx="1981200" cy="533400"/>
          </a:xfrm>
        </p:grpSpPr>
        <p:cxnSp>
          <p:nvCxnSpPr>
            <p:cNvPr id="33" name="Straight Connector 32"/>
            <p:cNvCxnSpPr/>
            <p:nvPr/>
          </p:nvCxnSpPr>
          <p:spPr bwMode="auto">
            <a:xfrm rot="5400000" flipH="1" flipV="1">
              <a:off x="1066800" y="2590800"/>
              <a:ext cx="2286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16200000" flipH="1">
              <a:off x="1028700" y="2857500"/>
              <a:ext cx="3048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295400" y="2590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295400" y="3122612"/>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295400" y="2971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295400" y="28956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295400" y="3048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295400" y="28194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295400" y="27432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295400" y="2667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43" name="Straight Connector 42"/>
          <p:cNvCxnSpPr/>
          <p:nvPr/>
        </p:nvCxnSpPr>
        <p:spPr bwMode="auto">
          <a:xfrm>
            <a:off x="8153400" y="2819400"/>
            <a:ext cx="4572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56" name="Group 55"/>
          <p:cNvGrpSpPr/>
          <p:nvPr/>
        </p:nvGrpSpPr>
        <p:grpSpPr>
          <a:xfrm flipH="1">
            <a:off x="3581400" y="3581400"/>
            <a:ext cx="914400" cy="533400"/>
            <a:chOff x="1066800" y="2590800"/>
            <a:chExt cx="1981200" cy="533400"/>
          </a:xfrm>
        </p:grpSpPr>
        <p:cxnSp>
          <p:nvCxnSpPr>
            <p:cNvPr id="57" name="Straight Connector 56"/>
            <p:cNvCxnSpPr/>
            <p:nvPr/>
          </p:nvCxnSpPr>
          <p:spPr bwMode="auto">
            <a:xfrm rot="5400000" flipH="1" flipV="1">
              <a:off x="1066800" y="2590800"/>
              <a:ext cx="2286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6200000" flipH="1">
              <a:off x="1028700" y="2857500"/>
              <a:ext cx="3048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295400" y="2590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1295400" y="3122612"/>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1295400" y="2971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1295400" y="28956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1295400" y="3048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1295400" y="28194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1295400" y="27432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1295400" y="2667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495800" y="3810000"/>
            <a:ext cx="4572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68" name="Group 67"/>
          <p:cNvGrpSpPr/>
          <p:nvPr/>
        </p:nvGrpSpPr>
        <p:grpSpPr>
          <a:xfrm>
            <a:off x="3048000" y="3581400"/>
            <a:ext cx="533400" cy="533400"/>
            <a:chOff x="3048000" y="2590800"/>
            <a:chExt cx="1752600" cy="533400"/>
          </a:xfrm>
        </p:grpSpPr>
        <p:cxnSp>
          <p:nvCxnSpPr>
            <p:cNvPr id="69" name="Straight Connector 68"/>
            <p:cNvCxnSpPr/>
            <p:nvPr/>
          </p:nvCxnSpPr>
          <p:spPr bwMode="auto">
            <a:xfrm>
              <a:off x="3048000" y="25908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a:off x="3048000" y="3122612"/>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a:off x="3048000" y="29718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2" name="Straight Connector 71"/>
            <p:cNvCxnSpPr/>
            <p:nvPr/>
          </p:nvCxnSpPr>
          <p:spPr bwMode="auto">
            <a:xfrm>
              <a:off x="3048000" y="28956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3" name="Straight Connector 72"/>
            <p:cNvCxnSpPr/>
            <p:nvPr/>
          </p:nvCxnSpPr>
          <p:spPr bwMode="auto">
            <a:xfrm>
              <a:off x="3048000" y="30480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4" name="Straight Connector 73"/>
            <p:cNvCxnSpPr/>
            <p:nvPr/>
          </p:nvCxnSpPr>
          <p:spPr bwMode="auto">
            <a:xfrm>
              <a:off x="3048000" y="28194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5" name="Straight Connector 74"/>
            <p:cNvCxnSpPr/>
            <p:nvPr/>
          </p:nvCxnSpPr>
          <p:spPr bwMode="auto">
            <a:xfrm>
              <a:off x="3048000" y="27432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6" name="Straight Connector 75"/>
            <p:cNvCxnSpPr/>
            <p:nvPr/>
          </p:nvCxnSpPr>
          <p:spPr bwMode="auto">
            <a:xfrm>
              <a:off x="3048000" y="2667000"/>
              <a:ext cx="17526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cxnSp>
        <p:nvCxnSpPr>
          <p:cNvPr id="78" name="Straight Connector 77"/>
          <p:cNvCxnSpPr/>
          <p:nvPr/>
        </p:nvCxnSpPr>
        <p:spPr bwMode="auto">
          <a:xfrm rot="10800000" flipV="1">
            <a:off x="3581400" y="3124200"/>
            <a:ext cx="3657600" cy="457200"/>
          </a:xfrm>
          <a:prstGeom prst="line">
            <a:avLst/>
          </a:prstGeom>
          <a:solidFill>
            <a:schemeClr val="accent1"/>
          </a:solidFill>
          <a:ln w="25400" cap="flat" cmpd="sng" algn="ctr">
            <a:solidFill>
              <a:srgbClr val="FF0000"/>
            </a:solidFill>
            <a:prstDash val="dashDot"/>
            <a:round/>
            <a:headEnd type="none" w="med" len="med"/>
            <a:tailEnd type="none" w="med" len="med"/>
          </a:ln>
          <a:effectLst/>
        </p:spPr>
      </p:cxnSp>
      <p:cxnSp>
        <p:nvCxnSpPr>
          <p:cNvPr id="5" name="Straight Connector 4"/>
          <p:cNvCxnSpPr/>
          <p:nvPr/>
        </p:nvCxnSpPr>
        <p:spPr bwMode="auto">
          <a:xfrm>
            <a:off x="1066800" y="2819400"/>
            <a:ext cx="371503"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31" name="Group 30"/>
          <p:cNvGrpSpPr/>
          <p:nvPr/>
        </p:nvGrpSpPr>
        <p:grpSpPr>
          <a:xfrm>
            <a:off x="1438303" y="2590800"/>
            <a:ext cx="1609846" cy="533400"/>
            <a:chOff x="1066800" y="2590800"/>
            <a:chExt cx="1981200" cy="533400"/>
          </a:xfrm>
        </p:grpSpPr>
        <p:cxnSp>
          <p:nvCxnSpPr>
            <p:cNvPr id="7" name="Straight Connector 6"/>
            <p:cNvCxnSpPr/>
            <p:nvPr/>
          </p:nvCxnSpPr>
          <p:spPr bwMode="auto">
            <a:xfrm rot="5400000" flipH="1" flipV="1">
              <a:off x="1066800" y="2590800"/>
              <a:ext cx="2286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16200000" flipH="1">
              <a:off x="1028700" y="2857500"/>
              <a:ext cx="3048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295400" y="2590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295400" y="3122612"/>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295400" y="2971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295400" y="28956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295400" y="3048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1295400" y="28194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295400" y="27432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295400" y="2667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44" name="Straight Connector 43"/>
          <p:cNvCxnSpPr/>
          <p:nvPr/>
        </p:nvCxnSpPr>
        <p:spPr bwMode="auto">
          <a:xfrm>
            <a:off x="1066800" y="3810000"/>
            <a:ext cx="371503"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45" name="Group 44"/>
          <p:cNvGrpSpPr/>
          <p:nvPr/>
        </p:nvGrpSpPr>
        <p:grpSpPr>
          <a:xfrm>
            <a:off x="1438303" y="3581400"/>
            <a:ext cx="1609846" cy="533400"/>
            <a:chOff x="1066800" y="2590800"/>
            <a:chExt cx="1981200" cy="533400"/>
          </a:xfrm>
        </p:grpSpPr>
        <p:cxnSp>
          <p:nvCxnSpPr>
            <p:cNvPr id="46" name="Straight Connector 45"/>
            <p:cNvCxnSpPr/>
            <p:nvPr/>
          </p:nvCxnSpPr>
          <p:spPr bwMode="auto">
            <a:xfrm rot="5400000" flipH="1" flipV="1">
              <a:off x="1066800" y="2590800"/>
              <a:ext cx="2286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16200000" flipH="1">
              <a:off x="1028700" y="2857500"/>
              <a:ext cx="304800" cy="228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295400" y="2590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295400" y="3122612"/>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295400" y="2971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295400" y="28956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295400" y="3048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1295400" y="28194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1295400" y="27432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1295400" y="26670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79" name="Straight Connector 78"/>
          <p:cNvCxnSpPr/>
          <p:nvPr/>
        </p:nvCxnSpPr>
        <p:spPr bwMode="auto">
          <a:xfrm rot="5400000">
            <a:off x="2819549" y="3352949"/>
            <a:ext cx="457200" cy="1290"/>
          </a:xfrm>
          <a:prstGeom prst="line">
            <a:avLst/>
          </a:prstGeom>
          <a:solidFill>
            <a:schemeClr val="accent1"/>
          </a:solidFill>
          <a:ln w="25400" cap="flat" cmpd="sng" algn="ctr">
            <a:solidFill>
              <a:srgbClr val="FF0000"/>
            </a:solidFill>
            <a:prstDash val="dashDot"/>
            <a:round/>
            <a:headEnd type="none" w="med" len="med"/>
            <a:tailEnd type="none" w="med" len="med"/>
          </a:ln>
          <a:effectLst/>
        </p:spPr>
      </p:cxnSp>
      <p:cxnSp>
        <p:nvCxnSpPr>
          <p:cNvPr id="86" name="Straight Connector 85"/>
          <p:cNvCxnSpPr/>
          <p:nvPr/>
        </p:nvCxnSpPr>
        <p:spPr bwMode="auto">
          <a:xfrm rot="5400000">
            <a:off x="4571206" y="3962400"/>
            <a:ext cx="762794" cy="794"/>
          </a:xfrm>
          <a:prstGeom prst="line">
            <a:avLst/>
          </a:prstGeom>
          <a:solidFill>
            <a:schemeClr val="accent1"/>
          </a:solidFill>
          <a:ln w="25400" cap="flat" cmpd="sng" algn="ctr">
            <a:solidFill>
              <a:srgbClr val="008000"/>
            </a:solidFill>
            <a:prstDash val="dot"/>
            <a:round/>
            <a:headEnd type="none" w="med" len="med"/>
            <a:tailEnd type="none" w="med" len="med"/>
          </a:ln>
          <a:effectLst/>
        </p:spPr>
      </p:cxnSp>
      <p:cxnSp>
        <p:nvCxnSpPr>
          <p:cNvPr id="87" name="Straight Connector 86"/>
          <p:cNvCxnSpPr/>
          <p:nvPr/>
        </p:nvCxnSpPr>
        <p:spPr bwMode="auto">
          <a:xfrm rot="5400000">
            <a:off x="7658100" y="3390900"/>
            <a:ext cx="1905000" cy="1588"/>
          </a:xfrm>
          <a:prstGeom prst="line">
            <a:avLst/>
          </a:prstGeom>
          <a:solidFill>
            <a:schemeClr val="accent1"/>
          </a:solidFill>
          <a:ln w="25400" cap="flat" cmpd="sng" algn="ctr">
            <a:solidFill>
              <a:srgbClr val="008000"/>
            </a:solidFill>
            <a:prstDash val="dot"/>
            <a:round/>
            <a:headEnd type="none" w="med" len="med"/>
            <a:tailEnd type="none" w="med" len="med"/>
          </a:ln>
          <a:effectLst/>
        </p:spPr>
      </p:cxnSp>
      <p:cxnSp>
        <p:nvCxnSpPr>
          <p:cNvPr id="91" name="Straight Arrow Connector 90"/>
          <p:cNvCxnSpPr/>
          <p:nvPr/>
        </p:nvCxnSpPr>
        <p:spPr bwMode="auto">
          <a:xfrm rot="10800000">
            <a:off x="4953000" y="4114800"/>
            <a:ext cx="3657600" cy="1588"/>
          </a:xfrm>
          <a:prstGeom prst="straightConnector1">
            <a:avLst/>
          </a:prstGeom>
          <a:solidFill>
            <a:schemeClr val="accent1"/>
          </a:solidFill>
          <a:ln w="25400" cap="flat" cmpd="sng" algn="ctr">
            <a:solidFill>
              <a:schemeClr val="tx1"/>
            </a:solidFill>
            <a:prstDash val="solid"/>
            <a:round/>
            <a:headEnd type="none" w="med" len="med"/>
            <a:tailEnd type="arrow" w="med" len="med"/>
          </a:ln>
          <a:effectLst/>
        </p:spPr>
      </p:cxnSp>
      <p:sp>
        <p:nvSpPr>
          <p:cNvPr id="92" name="TextBox 91"/>
          <p:cNvSpPr txBox="1"/>
          <p:nvPr/>
        </p:nvSpPr>
        <p:spPr>
          <a:xfrm>
            <a:off x="5486400" y="3733800"/>
            <a:ext cx="2917009" cy="369332"/>
          </a:xfrm>
          <a:prstGeom prst="rect">
            <a:avLst/>
          </a:prstGeom>
          <a:noFill/>
          <a:ln w="25400" cap="flat" cmpd="sng" algn="ctr">
            <a:solidFill>
              <a:schemeClr val="tx1"/>
            </a:solidFill>
            <a:round/>
            <a:headEnd type="none" w="med" len="med"/>
            <a:tailEnd w="med" len="med"/>
          </a:ln>
        </p:spPr>
        <p:txBody>
          <a:bodyPr wrap="none" rtlCol="0">
            <a:spAutoFit/>
          </a:bodyPr>
          <a:lstStyle/>
          <a:p>
            <a:r>
              <a:rPr lang="en-US" dirty="0" smtClean="0"/>
              <a:t>2x clock time improvement</a:t>
            </a:r>
            <a:endParaRPr lang="en-US" dirty="0"/>
          </a:p>
        </p:txBody>
      </p:sp>
      <p:sp>
        <p:nvSpPr>
          <p:cNvPr id="93" name="Content Placeholder 2"/>
          <p:cNvSpPr txBox="1">
            <a:spLocks/>
          </p:cNvSpPr>
          <p:nvPr/>
        </p:nvSpPr>
        <p:spPr bwMode="auto">
          <a:xfrm>
            <a:off x="685800" y="1066800"/>
            <a:ext cx="8305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pitchFamily="34" charset="0"/>
                <a:ea typeface="ＭＳ Ｐゴシック" pitchFamily="63" charset="-128"/>
                <a:cs typeface="Arial" pitchFamily="34" charset="0"/>
              </a:rPr>
              <a:t>A major challenge in exploiting GPUs is Amdahl’s Law:</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pitchFamily="34" charset="0"/>
                <a:ea typeface="ＭＳ Ｐゴシック" pitchFamily="63" charset="-128"/>
                <a:cs typeface="Arial" pitchFamily="34" charset="0"/>
              </a:rPr>
              <a:t>If 60% of the application running time is GPU accelerated by 6x, the net gain is only 2x:</a:t>
            </a:r>
            <a:endParaRPr kumimoji="0" lang="en-US" sz="2400" b="0" i="0" u="none" strike="noStrike" kern="0" cap="none" spc="0" normalizeH="0" baseline="0" noProof="0" dirty="0">
              <a:ln>
                <a:noFill/>
              </a:ln>
              <a:solidFill>
                <a:schemeClr val="tx1"/>
              </a:solidFill>
              <a:effectLst/>
              <a:uLnTx/>
              <a:uFillTx/>
              <a:latin typeface="Arial" pitchFamily="34" charset="0"/>
              <a:ea typeface="ＭＳ Ｐゴシック" pitchFamily="63" charset="-128"/>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Look: LQCD</a:t>
            </a:r>
            <a:endParaRPr lang="en-US" dirty="0"/>
          </a:p>
        </p:txBody>
      </p:sp>
      <p:sp>
        <p:nvSpPr>
          <p:cNvPr id="3" name="Content Placeholder 2"/>
          <p:cNvSpPr>
            <a:spLocks noGrp="1"/>
          </p:cNvSpPr>
          <p:nvPr>
            <p:ph idx="1"/>
          </p:nvPr>
        </p:nvSpPr>
        <p:spPr/>
        <p:txBody>
          <a:bodyPr/>
          <a:lstStyle/>
          <a:p>
            <a:r>
              <a:rPr lang="en-US" dirty="0" smtClean="0"/>
              <a:t>Lattice QCD is very memory bandwidth intensive</a:t>
            </a:r>
          </a:p>
          <a:p>
            <a:pPr lvl="1"/>
            <a:r>
              <a:rPr lang="en-US" dirty="0" smtClean="0"/>
              <a:t>1 instruction per byte of memory touched; repetitive sweeps through memory</a:t>
            </a:r>
          </a:p>
          <a:p>
            <a:pPr lvl="1"/>
            <a:r>
              <a:rPr lang="en-US" dirty="0" smtClean="0"/>
              <a:t>Size of lattice problem ~1000 </a:t>
            </a:r>
            <a:r>
              <a:rPr lang="en-US" dirty="0" err="1" smtClean="0"/>
              <a:t>x</a:t>
            </a:r>
            <a:r>
              <a:rPr lang="en-US" dirty="0" smtClean="0"/>
              <a:t> CPU cache memory size</a:t>
            </a:r>
          </a:p>
          <a:p>
            <a:pPr lvl="1"/>
            <a:r>
              <a:rPr lang="en-US" dirty="0" smtClean="0"/>
              <a:t>Flops (sustained) is about ½ memory bandwidth</a:t>
            </a:r>
          </a:p>
          <a:p>
            <a:pPr lvl="1"/>
            <a:r>
              <a:rPr lang="en-US" dirty="0" smtClean="0"/>
              <a:t>Dual Nehalem: </a:t>
            </a:r>
          </a:p>
          <a:p>
            <a:pPr lvl="2">
              <a:buNone/>
            </a:pPr>
            <a:r>
              <a:rPr lang="en-US" sz="2000" dirty="0" smtClean="0"/>
              <a:t>Streams 37 GB/</a:t>
            </a:r>
            <a:r>
              <a:rPr lang="en-US" sz="2000" dirty="0" err="1" smtClean="0"/>
              <a:t>s</a:t>
            </a:r>
            <a:r>
              <a:rPr lang="en-US" sz="2000" dirty="0" smtClean="0"/>
              <a:t>, LQCD: ~20 Gflops</a:t>
            </a:r>
          </a:p>
          <a:p>
            <a:pPr lvl="1"/>
            <a:r>
              <a:rPr lang="en-US" dirty="0" smtClean="0"/>
              <a:t>GPU (GTX-285 gaming card): </a:t>
            </a:r>
          </a:p>
          <a:p>
            <a:pPr lvl="1">
              <a:buNone/>
            </a:pPr>
            <a:r>
              <a:rPr lang="en-US" dirty="0" smtClean="0"/>
              <a:t>		Streams 159 GB/</a:t>
            </a:r>
            <a:r>
              <a:rPr lang="en-US" dirty="0" err="1" smtClean="0"/>
              <a:t>s</a:t>
            </a:r>
            <a:r>
              <a:rPr lang="en-US" dirty="0" smtClean="0"/>
              <a:t>, LQCD: 120 Gflops</a:t>
            </a:r>
          </a:p>
          <a:p>
            <a:pPr lvl="1">
              <a:buNone/>
            </a:pPr>
            <a:r>
              <a:rPr lang="en-US" dirty="0" smtClean="0"/>
              <a:t>		</a:t>
            </a:r>
            <a:r>
              <a:rPr lang="en-US" sz="1800" dirty="0" smtClean="0"/>
              <a:t>(with “tricks” up to 200 Gflops!)</a:t>
            </a:r>
            <a:endParaRPr lang="en-US" dirty="0" smtClean="0"/>
          </a:p>
          <a:p>
            <a:pPr lvl="1"/>
            <a:endParaRPr lang="en-US" dirty="0" smtClean="0"/>
          </a:p>
          <a:p>
            <a:r>
              <a:rPr lang="en-US" dirty="0" smtClean="0"/>
              <a:t>GPU programming is difficult, but the end result is compelling for many science problems</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ea typeface="ＭＳ Ｐゴシック" pitchFamily="-110" charset="-128"/>
                <a:cs typeface="ＭＳ Ｐゴシック" pitchFamily="-110" charset="-128"/>
              </a:rPr>
              <a:t>Hardware: ARRA GPU Cluster</a:t>
            </a:r>
          </a:p>
        </p:txBody>
      </p:sp>
      <p:sp>
        <p:nvSpPr>
          <p:cNvPr id="20483" name="Rectangle 9"/>
          <p:cNvSpPr>
            <a:spLocks noChangeArrowheads="1"/>
          </p:cNvSpPr>
          <p:nvPr/>
        </p:nvSpPr>
        <p:spPr bwMode="auto">
          <a:xfrm>
            <a:off x="4495800" y="914400"/>
            <a:ext cx="4343400" cy="3124200"/>
          </a:xfrm>
          <a:prstGeom prst="rect">
            <a:avLst/>
          </a:prstGeom>
          <a:noFill/>
          <a:ln w="9525">
            <a:noFill/>
            <a:miter lim="800000"/>
            <a:headEnd/>
            <a:tailEnd/>
          </a:ln>
        </p:spPr>
        <p:txBody>
          <a:bodyPr>
            <a:prstTxWarp prst="textNoShape">
              <a:avLst/>
            </a:prstTxWarp>
          </a:bodyPr>
          <a:lstStyle/>
          <a:p>
            <a:pPr marL="342900" indent="-342900" eaLnBrk="1" hangingPunct="1">
              <a:lnSpc>
                <a:spcPct val="80000"/>
              </a:lnSpc>
              <a:spcBef>
                <a:spcPct val="20000"/>
              </a:spcBef>
            </a:pPr>
            <a:r>
              <a:rPr lang="en-US" sz="2000"/>
              <a:t>Host:</a:t>
            </a:r>
          </a:p>
          <a:p>
            <a:pPr marL="342900" indent="-342900" eaLnBrk="1" hangingPunct="1">
              <a:lnSpc>
                <a:spcPct val="80000"/>
              </a:lnSpc>
              <a:spcBef>
                <a:spcPct val="20000"/>
              </a:spcBef>
            </a:pPr>
            <a:r>
              <a:rPr lang="en-US" sz="1800"/>
              <a:t>  2.4 GHz Nehalem</a:t>
            </a:r>
          </a:p>
          <a:p>
            <a:pPr marL="342900" indent="-342900" eaLnBrk="1" hangingPunct="1">
              <a:lnSpc>
                <a:spcPct val="80000"/>
              </a:lnSpc>
              <a:spcBef>
                <a:spcPct val="20000"/>
              </a:spcBef>
            </a:pPr>
            <a:r>
              <a:rPr lang="en-US" sz="1800"/>
              <a:t>  48 GB memory / node</a:t>
            </a:r>
          </a:p>
          <a:p>
            <a:pPr marL="342900" indent="-342900" eaLnBrk="1" hangingPunct="1">
              <a:lnSpc>
                <a:spcPct val="80000"/>
              </a:lnSpc>
              <a:spcBef>
                <a:spcPct val="20000"/>
              </a:spcBef>
              <a:spcAft>
                <a:spcPts val="1200"/>
              </a:spcAft>
            </a:pPr>
            <a:r>
              <a:rPr lang="en-US" sz="1800"/>
              <a:t>  65 nodes, 200 GPUs</a:t>
            </a:r>
          </a:p>
          <a:p>
            <a:pPr marL="342900" indent="-342900" eaLnBrk="1" hangingPunct="1">
              <a:lnSpc>
                <a:spcPct val="80000"/>
              </a:lnSpc>
              <a:spcBef>
                <a:spcPct val="20000"/>
              </a:spcBef>
            </a:pPr>
            <a:r>
              <a:rPr lang="en-US" sz="2000"/>
              <a:t>Original configuration:</a:t>
            </a:r>
          </a:p>
          <a:p>
            <a:pPr marL="342900" indent="-342900" eaLnBrk="1" hangingPunct="1">
              <a:lnSpc>
                <a:spcPct val="80000"/>
              </a:lnSpc>
              <a:spcBef>
                <a:spcPct val="20000"/>
              </a:spcBef>
            </a:pPr>
            <a:r>
              <a:rPr lang="en-US" sz="1800"/>
              <a:t>  40 nodes w/ 4 GTX-285 GPUs</a:t>
            </a:r>
          </a:p>
          <a:p>
            <a:pPr marL="342900" indent="-342900" eaLnBrk="1" hangingPunct="1">
              <a:lnSpc>
                <a:spcPct val="80000"/>
              </a:lnSpc>
              <a:spcBef>
                <a:spcPct val="20000"/>
              </a:spcBef>
            </a:pPr>
            <a:r>
              <a:rPr lang="en-US" sz="1800"/>
              <a:t>  16 nodes w/ 2 GTX-285 + QDR IB</a:t>
            </a:r>
          </a:p>
          <a:p>
            <a:pPr marL="342900" indent="-342900" eaLnBrk="1" hangingPunct="1">
              <a:lnSpc>
                <a:spcPct val="80000"/>
              </a:lnSpc>
              <a:spcBef>
                <a:spcPct val="20000"/>
              </a:spcBef>
              <a:spcAft>
                <a:spcPts val="1200"/>
              </a:spcAft>
            </a:pPr>
            <a:r>
              <a:rPr lang="en-US" sz="1800"/>
              <a:t>    2 nodes w/ 4 Tesla C1050 or S1070</a:t>
            </a:r>
          </a:p>
          <a:p>
            <a:pPr marL="342900" indent="-342900" eaLnBrk="1" hangingPunct="1">
              <a:lnSpc>
                <a:spcPct val="80000"/>
              </a:lnSpc>
              <a:spcBef>
                <a:spcPct val="20000"/>
              </a:spcBef>
            </a:pPr>
            <a:r>
              <a:rPr lang="en-US" sz="2000">
                <a:solidFill>
                  <a:srgbClr val="800000"/>
                </a:solidFill>
              </a:rPr>
              <a:t>One quad GPU node =                                    one rack of conventional nodes</a:t>
            </a:r>
          </a:p>
          <a:p>
            <a:pPr marL="342900" indent="-342900" eaLnBrk="1" hangingPunct="1">
              <a:lnSpc>
                <a:spcPct val="80000"/>
              </a:lnSpc>
              <a:spcBef>
                <a:spcPct val="20000"/>
              </a:spcBef>
            </a:pPr>
            <a:endParaRPr lang="en-US" sz="2000"/>
          </a:p>
        </p:txBody>
      </p:sp>
      <p:pic>
        <p:nvPicPr>
          <p:cNvPr id="20484" name="Picture 6" descr="DSC_9262.jpg"/>
          <p:cNvPicPr>
            <a:picLocks noChangeAspect="1"/>
          </p:cNvPicPr>
          <p:nvPr/>
        </p:nvPicPr>
        <p:blipFill>
          <a:blip r:embed="rId2"/>
          <a:srcRect l="8333" r="5000"/>
          <a:stretch>
            <a:fillRect/>
          </a:stretch>
        </p:blipFill>
        <p:spPr bwMode="auto">
          <a:xfrm>
            <a:off x="228600" y="914400"/>
            <a:ext cx="3984625" cy="3065463"/>
          </a:xfrm>
          <a:prstGeom prst="rect">
            <a:avLst/>
          </a:prstGeom>
          <a:noFill/>
          <a:ln w="9525">
            <a:noFill/>
            <a:miter lim="800000"/>
            <a:headEnd/>
            <a:tailEnd/>
          </a:ln>
        </p:spPr>
      </p:pic>
      <p:pic>
        <p:nvPicPr>
          <p:cNvPr id="21509" name="Picture 7" descr="DSC_9263.jpg"/>
          <p:cNvPicPr>
            <a:picLocks noChangeAspect="1"/>
          </p:cNvPicPr>
          <p:nvPr/>
        </p:nvPicPr>
        <p:blipFill>
          <a:blip r:embed="rId3"/>
          <a:srcRect/>
          <a:stretch>
            <a:fillRect/>
          </a:stretch>
        </p:blipFill>
        <p:spPr bwMode="auto">
          <a:xfrm>
            <a:off x="685800" y="4191000"/>
            <a:ext cx="3219450" cy="2198688"/>
          </a:xfrm>
          <a:prstGeom prst="rect">
            <a:avLst/>
          </a:prstGeom>
          <a:noFill/>
          <a:ln w="9525">
            <a:noFill/>
            <a:miter lim="800000"/>
            <a:headEnd/>
            <a:tailEnd/>
          </a:ln>
          <a:scene3d>
            <a:camera prst="orthographicFront">
              <a:rot lat="0" lon="0" rev="10800000"/>
            </a:camera>
            <a:lightRig rig="threePt" dir="t"/>
          </a:scene3d>
        </p:spPr>
      </p:pic>
      <p:pic>
        <p:nvPicPr>
          <p:cNvPr id="9" name="Picture 8" descr="DSC_9266.jpg"/>
          <p:cNvPicPr>
            <a:picLocks noChangeAspect="1"/>
          </p:cNvPicPr>
          <p:nvPr/>
        </p:nvPicPr>
        <p:blipFill>
          <a:blip r:embed="rId4"/>
          <a:srcRect b="15000"/>
          <a:stretch>
            <a:fillRect/>
          </a:stretch>
        </p:blipFill>
        <p:spPr>
          <a:xfrm>
            <a:off x="4648200" y="4212614"/>
            <a:ext cx="3936207" cy="2230520"/>
          </a:xfrm>
          <a:prstGeom prst="rect">
            <a:avLst/>
          </a:prstGeom>
          <a:effectLst/>
          <a:scene3d>
            <a:camera prst="orthographicFront">
              <a:rot lat="0" lon="0" rev="0"/>
            </a:camera>
            <a:lightRig rig="threePt" dir="t"/>
          </a:scene3d>
        </p:spPr>
      </p:pic>
      <p:sp>
        <p:nvSpPr>
          <p:cNvPr id="20487" name="Rectangle 9"/>
          <p:cNvSpPr>
            <a:spLocks noChangeArrowheads="1"/>
          </p:cNvSpPr>
          <p:nvPr/>
        </p:nvSpPr>
        <p:spPr bwMode="auto">
          <a:xfrm>
            <a:off x="609600" y="3276600"/>
            <a:ext cx="685800" cy="304800"/>
          </a:xfrm>
          <a:prstGeom prst="rect">
            <a:avLst/>
          </a:prstGeom>
          <a:noFill/>
          <a:ln w="9525">
            <a:solidFill>
              <a:srgbClr val="FF0000"/>
            </a:solidFill>
            <a:round/>
            <a:headEnd/>
            <a:tailEnd/>
          </a:ln>
        </p:spPr>
        <p:txBody>
          <a:bodyPr>
            <a:prstTxWarp prst="textNoShape">
              <a:avLst/>
            </a:prstTxWarp>
          </a:bodyPr>
          <a:lstStyle/>
          <a:p>
            <a:endParaRPr lang="en-US"/>
          </a:p>
        </p:txBody>
      </p:sp>
      <p:cxnSp>
        <p:nvCxnSpPr>
          <p:cNvPr id="20488" name="Straight Connector 11"/>
          <p:cNvCxnSpPr>
            <a:cxnSpLocks noChangeShapeType="1"/>
          </p:cNvCxnSpPr>
          <p:nvPr/>
        </p:nvCxnSpPr>
        <p:spPr bwMode="auto">
          <a:xfrm rot="16200000" flipH="1">
            <a:off x="-571500" y="4762500"/>
            <a:ext cx="2590800" cy="228600"/>
          </a:xfrm>
          <a:prstGeom prst="line">
            <a:avLst/>
          </a:prstGeom>
          <a:noFill/>
          <a:ln w="9525">
            <a:solidFill>
              <a:srgbClr val="FF0000"/>
            </a:solidFill>
            <a:round/>
            <a:headEnd/>
            <a:tailEnd/>
          </a:ln>
        </p:spPr>
      </p:cxnSp>
      <p:cxnSp>
        <p:nvCxnSpPr>
          <p:cNvPr id="20489" name="Straight Connector 12"/>
          <p:cNvCxnSpPr>
            <a:cxnSpLocks noChangeShapeType="1"/>
          </p:cNvCxnSpPr>
          <p:nvPr/>
        </p:nvCxnSpPr>
        <p:spPr bwMode="auto">
          <a:xfrm>
            <a:off x="1295400" y="3276600"/>
            <a:ext cx="2362200" cy="1066800"/>
          </a:xfrm>
          <a:prstGeom prst="line">
            <a:avLst/>
          </a:prstGeom>
          <a:noFill/>
          <a:ln w="9525">
            <a:solidFill>
              <a:srgbClr val="FF0000"/>
            </a:solidFill>
            <a:round/>
            <a:headEnd/>
            <a:tailEnd/>
          </a:ln>
        </p:spPr>
      </p:cxnSp>
      <p:sp>
        <p:nvSpPr>
          <p:cNvPr id="20490" name="Rectangle 16"/>
          <p:cNvSpPr>
            <a:spLocks noChangeArrowheads="1"/>
          </p:cNvSpPr>
          <p:nvPr/>
        </p:nvSpPr>
        <p:spPr bwMode="auto">
          <a:xfrm>
            <a:off x="838200" y="4343400"/>
            <a:ext cx="2971800" cy="1981200"/>
          </a:xfrm>
          <a:prstGeom prst="rect">
            <a:avLst/>
          </a:prstGeom>
          <a:noFill/>
          <a:ln w="31750">
            <a:solidFill>
              <a:srgbClr val="FF0000"/>
            </a:solidFill>
            <a:round/>
            <a:headEnd/>
            <a:tailEnd/>
          </a:ln>
        </p:spPr>
        <p:txBody>
          <a:bodyPr>
            <a:prstTxWarp prst="textNoShape">
              <a:avLst/>
            </a:prstTxWarp>
          </a:bodyPr>
          <a:lstStyle/>
          <a:p>
            <a:endParaRPr lang="en-US"/>
          </a:p>
        </p:txBody>
      </p:sp>
      <p:sp>
        <p:nvSpPr>
          <p:cNvPr id="20491" name="Rectangle 17"/>
          <p:cNvSpPr>
            <a:spLocks noChangeArrowheads="1"/>
          </p:cNvSpPr>
          <p:nvPr/>
        </p:nvSpPr>
        <p:spPr bwMode="auto">
          <a:xfrm>
            <a:off x="914400" y="5181600"/>
            <a:ext cx="1600200" cy="838200"/>
          </a:xfrm>
          <a:prstGeom prst="rect">
            <a:avLst/>
          </a:prstGeom>
          <a:noFill/>
          <a:ln w="25400">
            <a:solidFill>
              <a:srgbClr val="008000"/>
            </a:solidFill>
            <a:round/>
            <a:headEnd/>
            <a:tailEnd/>
          </a:ln>
        </p:spPr>
        <p:txBody>
          <a:bodyPr>
            <a:prstTxWarp prst="textNoShape">
              <a:avLst/>
            </a:prstTxWarp>
          </a:bodyPr>
          <a:lstStyle/>
          <a:p>
            <a:endParaRPr lang="en-US"/>
          </a:p>
        </p:txBody>
      </p:sp>
      <p:sp>
        <p:nvSpPr>
          <p:cNvPr id="20492" name="Rectangle 18"/>
          <p:cNvSpPr>
            <a:spLocks noChangeArrowheads="1"/>
          </p:cNvSpPr>
          <p:nvPr/>
        </p:nvSpPr>
        <p:spPr bwMode="auto">
          <a:xfrm>
            <a:off x="4648200" y="4191000"/>
            <a:ext cx="3962400" cy="2286000"/>
          </a:xfrm>
          <a:prstGeom prst="rect">
            <a:avLst/>
          </a:prstGeom>
          <a:noFill/>
          <a:ln w="25400">
            <a:solidFill>
              <a:srgbClr val="008000"/>
            </a:solidFill>
            <a:round/>
            <a:headEnd/>
            <a:tailEnd/>
          </a:ln>
        </p:spPr>
        <p:txBody>
          <a:bodyPr>
            <a:prstTxWarp prst="textNoShape">
              <a:avLst/>
            </a:prstTxWarp>
          </a:bodyPr>
          <a:lstStyle/>
          <a:p>
            <a:endParaRPr lang="en-US"/>
          </a:p>
        </p:txBody>
      </p:sp>
      <p:cxnSp>
        <p:nvCxnSpPr>
          <p:cNvPr id="20493" name="Straight Connector 19"/>
          <p:cNvCxnSpPr>
            <a:cxnSpLocks noChangeShapeType="1"/>
          </p:cNvCxnSpPr>
          <p:nvPr/>
        </p:nvCxnSpPr>
        <p:spPr bwMode="auto">
          <a:xfrm rot="10800000" flipV="1">
            <a:off x="2514600" y="4191000"/>
            <a:ext cx="2133600" cy="990600"/>
          </a:xfrm>
          <a:prstGeom prst="line">
            <a:avLst/>
          </a:prstGeom>
          <a:noFill/>
          <a:ln w="25400">
            <a:solidFill>
              <a:srgbClr val="008000"/>
            </a:solidFill>
            <a:round/>
            <a:headEnd/>
            <a:tailEnd/>
          </a:ln>
        </p:spPr>
      </p:cxnSp>
      <p:cxnSp>
        <p:nvCxnSpPr>
          <p:cNvPr id="20494" name="Straight Connector 21"/>
          <p:cNvCxnSpPr>
            <a:cxnSpLocks noChangeShapeType="1"/>
          </p:cNvCxnSpPr>
          <p:nvPr/>
        </p:nvCxnSpPr>
        <p:spPr bwMode="auto">
          <a:xfrm rot="10800000">
            <a:off x="2514600" y="6019800"/>
            <a:ext cx="2209800" cy="533400"/>
          </a:xfrm>
          <a:prstGeom prst="line">
            <a:avLst/>
          </a:prstGeom>
          <a:noFill/>
          <a:ln w="25400">
            <a:solidFill>
              <a:srgbClr val="008000"/>
            </a:solidFill>
            <a:round/>
            <a:headEnd/>
            <a:tailEnd/>
          </a:ln>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10x Reduction in $/</a:t>
            </a:r>
            <a:r>
              <a:rPr lang="en-US" dirty="0" err="1" smtClean="0"/>
              <a:t>MFlops</a:t>
            </a:r>
            <a:endParaRPr lang="en-US" dirty="0"/>
          </a:p>
        </p:txBody>
      </p:sp>
      <p:sp>
        <p:nvSpPr>
          <p:cNvPr id="3" name="Content Placeholder 2"/>
          <p:cNvSpPr>
            <a:spLocks noGrp="1"/>
          </p:cNvSpPr>
          <p:nvPr>
            <p:ph idx="1"/>
          </p:nvPr>
        </p:nvSpPr>
        <p:spPr/>
        <p:txBody>
          <a:bodyPr/>
          <a:lstStyle/>
          <a:p>
            <a:r>
              <a:rPr lang="en-US" dirty="0" smtClean="0"/>
              <a:t>Usage model</a:t>
            </a:r>
          </a:p>
          <a:p>
            <a:pPr lvl="1"/>
            <a:r>
              <a:rPr lang="en-US" dirty="0" smtClean="0"/>
              <a:t>Single job / GPU; multiple jobs / host</a:t>
            </a:r>
          </a:p>
          <a:p>
            <a:pPr lvl="1"/>
            <a:r>
              <a:rPr lang="en-US" dirty="0" smtClean="0"/>
              <a:t>Parallel GPU (one host, multi-host)</a:t>
            </a:r>
          </a:p>
          <a:p>
            <a:pPr lvl="1"/>
            <a:r>
              <a:rPr lang="en-US" dirty="0" smtClean="0"/>
              <a:t>Scaling to teraflops, but constrained by Amdahl’s law</a:t>
            </a:r>
          </a:p>
          <a:p>
            <a:pPr lvl="1"/>
            <a:endParaRPr lang="en-US" dirty="0" smtClean="0"/>
          </a:p>
          <a:p>
            <a:r>
              <a:rPr lang="en-US" dirty="0" smtClean="0"/>
              <a:t>High Capacity Computing Example</a:t>
            </a:r>
          </a:p>
          <a:p>
            <a:pPr lvl="1"/>
            <a:r>
              <a:rPr lang="en-US" dirty="0" smtClean="0">
                <a:solidFill>
                  <a:srgbClr val="0000FF"/>
                </a:solidFill>
              </a:rPr>
              <a:t>Dual Nehalem 2.4 GHz host, ~$3,200  </a:t>
            </a:r>
          </a:p>
          <a:p>
            <a:pPr lvl="1">
              <a:buNone/>
            </a:pPr>
            <a:r>
              <a:rPr lang="en-US" dirty="0" smtClean="0">
                <a:solidFill>
                  <a:srgbClr val="0000FF"/>
                </a:solidFill>
              </a:rPr>
              <a:t>		$0.16 / LQCD </a:t>
            </a:r>
            <a:r>
              <a:rPr lang="en-US" dirty="0" err="1" smtClean="0">
                <a:solidFill>
                  <a:srgbClr val="0000FF"/>
                </a:solidFill>
              </a:rPr>
              <a:t>Mflops</a:t>
            </a:r>
            <a:endParaRPr lang="en-US" dirty="0" smtClean="0">
              <a:solidFill>
                <a:srgbClr val="0000FF"/>
              </a:solidFill>
            </a:endParaRPr>
          </a:p>
          <a:p>
            <a:pPr lvl="1"/>
            <a:r>
              <a:rPr lang="en-US" dirty="0" smtClean="0"/>
              <a:t>4 2GB gaming cards, each $400</a:t>
            </a:r>
          </a:p>
          <a:p>
            <a:pPr lvl="1"/>
            <a:r>
              <a:rPr lang="en-US" dirty="0" smtClean="0"/>
              <a:t>4 jobs, 1 per GPU (low hanging fruit), 1 core on host, 99% of code in the GPU</a:t>
            </a:r>
          </a:p>
          <a:p>
            <a:pPr lvl="1"/>
            <a:r>
              <a:rPr lang="en-US" dirty="0" smtClean="0">
                <a:solidFill>
                  <a:srgbClr val="800000"/>
                </a:solidFill>
              </a:rPr>
              <a:t>Quad GPU performance: average of 400 Gflops, $4,800</a:t>
            </a:r>
          </a:p>
          <a:p>
            <a:pPr lvl="1">
              <a:buNone/>
            </a:pPr>
            <a:r>
              <a:rPr lang="en-US" dirty="0" smtClean="0">
                <a:solidFill>
                  <a:srgbClr val="800000"/>
                </a:solidFill>
              </a:rPr>
              <a:t>		on kernel, we achieve $0.008 / LQCD </a:t>
            </a:r>
            <a:r>
              <a:rPr lang="en-US" dirty="0" err="1" smtClean="0">
                <a:solidFill>
                  <a:srgbClr val="800000"/>
                </a:solidFill>
              </a:rPr>
              <a:t>Mflops</a:t>
            </a:r>
            <a:endParaRPr lang="en-US" dirty="0" smtClean="0">
              <a:solidFill>
                <a:srgbClr val="800000"/>
              </a:solidFill>
            </a:endParaRPr>
          </a:p>
          <a:p>
            <a:pPr lvl="1">
              <a:buNone/>
            </a:pPr>
            <a:r>
              <a:rPr lang="en-US" dirty="0" smtClean="0">
                <a:solidFill>
                  <a:srgbClr val="800000"/>
                </a:solidFill>
              </a:rPr>
              <a:t>		</a:t>
            </a:r>
            <a:r>
              <a:rPr lang="en-US" dirty="0" err="1" smtClean="0">
                <a:solidFill>
                  <a:srgbClr val="800000"/>
                </a:solidFill>
              </a:rPr>
              <a:t>w</a:t>
            </a:r>
            <a:r>
              <a:rPr lang="en-US" dirty="0" smtClean="0">
                <a:solidFill>
                  <a:srgbClr val="800000"/>
                </a:solidFill>
              </a:rPr>
              <a:t>/ Amdahl’s Law we achieve &lt; $0.02 / </a:t>
            </a:r>
            <a:r>
              <a:rPr lang="en-US" dirty="0" err="1" smtClean="0">
                <a:solidFill>
                  <a:srgbClr val="800000"/>
                </a:solidFill>
              </a:rPr>
              <a:t>MFlops</a:t>
            </a:r>
            <a:endParaRPr lang="en-US" dirty="0" smtClean="0">
              <a:solidFill>
                <a:srgbClr val="800000"/>
              </a:solidFill>
            </a:endParaRP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Line 59"/>
          <p:cNvSpPr>
            <a:spLocks noChangeShapeType="1"/>
          </p:cNvSpPr>
          <p:nvPr/>
        </p:nvSpPr>
        <p:spPr bwMode="auto">
          <a:xfrm flipV="1">
            <a:off x="6646863" y="1752600"/>
            <a:ext cx="1125537" cy="982663"/>
          </a:xfrm>
          <a:prstGeom prst="line">
            <a:avLst/>
          </a:prstGeom>
          <a:noFill/>
          <a:ln w="19050">
            <a:solidFill>
              <a:srgbClr val="FF9900"/>
            </a:solidFill>
            <a:prstDash val="dash"/>
            <a:round/>
            <a:headEnd/>
            <a:tailEnd/>
          </a:ln>
        </p:spPr>
        <p:txBody>
          <a:bodyPr>
            <a:prstTxWarp prst="textNoShape">
              <a:avLst/>
            </a:prstTxWarp>
          </a:bodyPr>
          <a:lstStyle/>
          <a:p>
            <a:endParaRPr lang="en-US"/>
          </a:p>
        </p:txBody>
      </p:sp>
      <p:sp>
        <p:nvSpPr>
          <p:cNvPr id="30723" name="Text Box 6"/>
          <p:cNvSpPr txBox="1">
            <a:spLocks noChangeArrowheads="1"/>
          </p:cNvSpPr>
          <p:nvPr/>
        </p:nvSpPr>
        <p:spPr bwMode="auto">
          <a:xfrm>
            <a:off x="1604963" y="655638"/>
            <a:ext cx="2187575" cy="36830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endParaRPr lang="en-US" sz="1800">
              <a:latin typeface="Arial" pitchFamily="-110" charset="0"/>
            </a:endParaRPr>
          </a:p>
        </p:txBody>
      </p:sp>
      <p:sp>
        <p:nvSpPr>
          <p:cNvPr id="30724" name="Text Box 14"/>
          <p:cNvSpPr txBox="1">
            <a:spLocks noChangeArrowheads="1"/>
          </p:cNvSpPr>
          <p:nvPr/>
        </p:nvSpPr>
        <p:spPr bwMode="auto">
          <a:xfrm>
            <a:off x="163513" y="152400"/>
            <a:ext cx="8839200" cy="461655"/>
          </a:xfrm>
          <a:prstGeom prst="rect">
            <a:avLst/>
          </a:prstGeom>
          <a:noFill/>
          <a:ln w="9525">
            <a:noFill/>
            <a:miter lim="800000"/>
            <a:headEnd/>
            <a:tailEnd/>
          </a:ln>
        </p:spPr>
        <p:txBody>
          <a:bodyPr lIns="91430" tIns="45715" rIns="91430" bIns="45715">
            <a:prstTxWarp prst="textNoShape">
              <a:avLst/>
            </a:prstTxWarp>
            <a:spAutoFit/>
          </a:bodyPr>
          <a:lstStyle/>
          <a:p>
            <a:pPr algn="ctr" defTabSz="457200" eaLnBrk="1" hangingPunct="1">
              <a:spcBef>
                <a:spcPct val="50000"/>
              </a:spcBef>
            </a:pPr>
            <a:r>
              <a:rPr lang="en-US" sz="2400" b="1" dirty="0">
                <a:solidFill>
                  <a:srgbClr val="0000FF"/>
                </a:solidFill>
                <a:latin typeface="Comic Sans MS" pitchFamily="-110" charset="0"/>
              </a:rPr>
              <a:t>Science per Dollar for (some) LQCD Capacity Applications</a:t>
            </a:r>
          </a:p>
        </p:txBody>
      </p:sp>
      <p:sp>
        <p:nvSpPr>
          <p:cNvPr id="30725" name="WordArt 29"/>
          <p:cNvSpPr>
            <a:spLocks noChangeArrowheads="1" noChangeShapeType="1" noTextEdit="1"/>
          </p:cNvSpPr>
          <p:nvPr/>
        </p:nvSpPr>
        <p:spPr bwMode="auto">
          <a:xfrm rot="407902">
            <a:off x="1862138" y="1363663"/>
            <a:ext cx="2481262" cy="534987"/>
          </a:xfrm>
          <a:prstGeom prst="rect">
            <a:avLst/>
          </a:prstGeom>
        </p:spPr>
        <p:txBody>
          <a:bodyPr wrap="none" fromWordArt="1">
            <a:prstTxWarp prst="textSlantUp">
              <a:avLst>
                <a:gd name="adj" fmla="val 55556"/>
              </a:avLst>
            </a:prstTxWarp>
          </a:bodyPr>
          <a:lstStyle/>
          <a:p>
            <a:pPr algn="ctr"/>
            <a:r>
              <a:rPr lang="en-US" kern="10">
                <a:ln w="6350">
                  <a:solidFill>
                    <a:schemeClr val="tx1"/>
                  </a:solidFill>
                  <a:round/>
                  <a:headEnd/>
                  <a:tailEnd/>
                </a:ln>
                <a:solidFill>
                  <a:srgbClr val="0000FF"/>
                </a:solidFill>
                <a:latin typeface="Times New Roman"/>
                <a:ea typeface="Times New Roman"/>
                <a:cs typeface="Times New Roman"/>
              </a:rPr>
              <a:t>Optimized LQCD Clusters</a:t>
            </a:r>
          </a:p>
        </p:txBody>
      </p:sp>
      <p:sp>
        <p:nvSpPr>
          <p:cNvPr id="30726" name="Line 2"/>
          <p:cNvSpPr>
            <a:spLocks noChangeShapeType="1"/>
          </p:cNvSpPr>
          <p:nvPr/>
        </p:nvSpPr>
        <p:spPr bwMode="auto">
          <a:xfrm flipV="1">
            <a:off x="2351088" y="1303338"/>
            <a:ext cx="5726112" cy="4640262"/>
          </a:xfrm>
          <a:prstGeom prst="line">
            <a:avLst/>
          </a:prstGeom>
          <a:noFill/>
          <a:ln w="57150">
            <a:solidFill>
              <a:srgbClr val="CC99FF"/>
            </a:solidFill>
            <a:round/>
            <a:headEnd/>
            <a:tailEnd type="triangle" w="med" len="med"/>
          </a:ln>
        </p:spPr>
        <p:txBody>
          <a:bodyPr>
            <a:prstTxWarp prst="textNoShape">
              <a:avLst/>
            </a:prstTxWarp>
          </a:bodyPr>
          <a:lstStyle/>
          <a:p>
            <a:endParaRPr lang="en-US"/>
          </a:p>
        </p:txBody>
      </p:sp>
      <p:sp>
        <p:nvSpPr>
          <p:cNvPr id="30727" name="Text Box 3"/>
          <p:cNvSpPr txBox="1">
            <a:spLocks noChangeArrowheads="1"/>
          </p:cNvSpPr>
          <p:nvPr/>
        </p:nvSpPr>
        <p:spPr bwMode="auto">
          <a:xfrm>
            <a:off x="1406525" y="6180138"/>
            <a:ext cx="639763" cy="220662"/>
          </a:xfrm>
          <a:prstGeom prst="rect">
            <a:avLst/>
          </a:prstGeom>
          <a:solidFill>
            <a:srgbClr val="FFFFFF"/>
          </a:solidFill>
          <a:ln w="9525">
            <a:noFill/>
            <a:miter lim="800000"/>
            <a:headEnd/>
            <a:tailEnd/>
          </a:ln>
        </p:spPr>
        <p:txBody>
          <a:bodyPr lIns="91430" tIns="45715" rIns="91430" bIns="45715">
            <a:prstTxWarp prst="textNoShape">
              <a:avLst/>
            </a:prstTxWarp>
          </a:bodyPr>
          <a:lstStyle/>
          <a:p>
            <a:pPr defTabSz="457200" eaLnBrk="1" hangingPunct="1"/>
            <a:r>
              <a:rPr lang="en-US" sz="1400" i="1">
                <a:solidFill>
                  <a:srgbClr val="0000FF"/>
                </a:solidFill>
                <a:latin typeface="Arial" pitchFamily="-110" charset="0"/>
              </a:rPr>
              <a:t>1990</a:t>
            </a:r>
          </a:p>
          <a:p>
            <a:pPr defTabSz="457200" eaLnBrk="1" hangingPunct="1"/>
            <a:endParaRPr lang="en-US" sz="1400" i="1">
              <a:solidFill>
                <a:srgbClr val="0000FF"/>
              </a:solidFill>
              <a:latin typeface="Arial" pitchFamily="-110" charset="0"/>
            </a:endParaRPr>
          </a:p>
          <a:p>
            <a:pPr defTabSz="457200" eaLnBrk="1" hangingPunct="1"/>
            <a:endParaRPr lang="en-US" sz="1800">
              <a:latin typeface="Arial" pitchFamily="-110" charset="0"/>
            </a:endParaRPr>
          </a:p>
        </p:txBody>
      </p:sp>
      <p:sp>
        <p:nvSpPr>
          <p:cNvPr id="30728" name="Text Box 4"/>
          <p:cNvSpPr txBox="1">
            <a:spLocks noChangeArrowheads="1"/>
          </p:cNvSpPr>
          <p:nvPr/>
        </p:nvSpPr>
        <p:spPr bwMode="auto">
          <a:xfrm>
            <a:off x="4149725" y="6180138"/>
            <a:ext cx="639763" cy="220662"/>
          </a:xfrm>
          <a:prstGeom prst="rect">
            <a:avLst/>
          </a:prstGeom>
          <a:solidFill>
            <a:srgbClr val="FFFFFF"/>
          </a:solidFill>
          <a:ln w="9525">
            <a:noFill/>
            <a:miter lim="800000"/>
            <a:headEnd/>
            <a:tailEnd/>
          </a:ln>
        </p:spPr>
        <p:txBody>
          <a:bodyPr lIns="91430" tIns="45715" rIns="91430" bIns="45715">
            <a:prstTxWarp prst="textNoShape">
              <a:avLst/>
            </a:prstTxWarp>
          </a:bodyPr>
          <a:lstStyle/>
          <a:p>
            <a:pPr defTabSz="457200" eaLnBrk="1" hangingPunct="1"/>
            <a:r>
              <a:rPr lang="en-US" sz="1400" i="1">
                <a:solidFill>
                  <a:srgbClr val="0000FF"/>
                </a:solidFill>
                <a:latin typeface="Arial" pitchFamily="-110" charset="0"/>
              </a:rPr>
              <a:t>2000</a:t>
            </a:r>
          </a:p>
          <a:p>
            <a:pPr defTabSz="457200" eaLnBrk="1" hangingPunct="1"/>
            <a:endParaRPr lang="en-US" sz="1400" i="1">
              <a:solidFill>
                <a:srgbClr val="0000FF"/>
              </a:solidFill>
              <a:latin typeface="Arial" pitchFamily="-110" charset="0"/>
            </a:endParaRPr>
          </a:p>
          <a:p>
            <a:pPr defTabSz="457200" eaLnBrk="1" hangingPunct="1"/>
            <a:endParaRPr lang="en-US" sz="1800">
              <a:latin typeface="Arial" pitchFamily="-110" charset="0"/>
            </a:endParaRPr>
          </a:p>
        </p:txBody>
      </p:sp>
      <p:sp>
        <p:nvSpPr>
          <p:cNvPr id="30729" name="Text Box 5"/>
          <p:cNvSpPr txBox="1">
            <a:spLocks noChangeArrowheads="1"/>
          </p:cNvSpPr>
          <p:nvPr/>
        </p:nvSpPr>
        <p:spPr bwMode="auto">
          <a:xfrm>
            <a:off x="6923088" y="6180138"/>
            <a:ext cx="639762" cy="220662"/>
          </a:xfrm>
          <a:prstGeom prst="rect">
            <a:avLst/>
          </a:prstGeom>
          <a:solidFill>
            <a:srgbClr val="FFFFFF"/>
          </a:solidFill>
          <a:ln w="9525">
            <a:noFill/>
            <a:miter lim="800000"/>
            <a:headEnd/>
            <a:tailEnd/>
          </a:ln>
        </p:spPr>
        <p:txBody>
          <a:bodyPr lIns="91430" tIns="45715" rIns="91430" bIns="45715">
            <a:prstTxWarp prst="textNoShape">
              <a:avLst/>
            </a:prstTxWarp>
          </a:bodyPr>
          <a:lstStyle/>
          <a:p>
            <a:pPr defTabSz="457200" eaLnBrk="1" hangingPunct="1"/>
            <a:r>
              <a:rPr lang="en-US" sz="1400" i="1">
                <a:solidFill>
                  <a:srgbClr val="0000FF"/>
                </a:solidFill>
                <a:latin typeface="Arial" pitchFamily="-110" charset="0"/>
              </a:rPr>
              <a:t>2010</a:t>
            </a:r>
          </a:p>
          <a:p>
            <a:pPr defTabSz="457200" eaLnBrk="1" hangingPunct="1"/>
            <a:endParaRPr lang="en-US" sz="1400" i="1">
              <a:solidFill>
                <a:srgbClr val="0000FF"/>
              </a:solidFill>
              <a:latin typeface="Arial" pitchFamily="-110" charset="0"/>
            </a:endParaRPr>
          </a:p>
          <a:p>
            <a:pPr defTabSz="457200" eaLnBrk="1" hangingPunct="1"/>
            <a:endParaRPr lang="en-US" sz="1400" i="1">
              <a:solidFill>
                <a:srgbClr val="0000FF"/>
              </a:solidFill>
              <a:latin typeface="Arial" pitchFamily="-110" charset="0"/>
            </a:endParaRPr>
          </a:p>
          <a:p>
            <a:pPr defTabSz="457200" eaLnBrk="1" hangingPunct="1"/>
            <a:endParaRPr lang="en-US" sz="1800">
              <a:latin typeface="Arial" pitchFamily="-110" charset="0"/>
            </a:endParaRPr>
          </a:p>
        </p:txBody>
      </p:sp>
      <p:sp>
        <p:nvSpPr>
          <p:cNvPr id="30730" name="Text Box 8"/>
          <p:cNvSpPr txBox="1">
            <a:spLocks noChangeArrowheads="1"/>
          </p:cNvSpPr>
          <p:nvPr/>
        </p:nvSpPr>
        <p:spPr bwMode="auto">
          <a:xfrm>
            <a:off x="304800" y="1751013"/>
            <a:ext cx="1450975" cy="442912"/>
          </a:xfrm>
          <a:prstGeom prst="rect">
            <a:avLst/>
          </a:prstGeom>
          <a:solidFill>
            <a:srgbClr val="FFFFFF"/>
          </a:solidFill>
          <a:ln w="9525">
            <a:noFill/>
            <a:miter lim="800000"/>
            <a:headEnd/>
            <a:tailEnd/>
          </a:ln>
        </p:spPr>
        <p:txBody>
          <a:bodyPr lIns="91430" tIns="45715" rIns="91430" bIns="45715">
            <a:prstTxWarp prst="textNoShape">
              <a:avLst/>
            </a:prstTxWarp>
          </a:bodyPr>
          <a:lstStyle/>
          <a:p>
            <a:pPr defTabSz="457200" eaLnBrk="1" hangingPunct="1"/>
            <a:r>
              <a:rPr lang="en-US" sz="1800" b="1" i="1">
                <a:solidFill>
                  <a:srgbClr val="0000FF"/>
                </a:solidFill>
                <a:latin typeface="Arial" pitchFamily="-110" charset="0"/>
              </a:rPr>
              <a:t>Mflops / $</a:t>
            </a:r>
            <a:endParaRPr lang="en-US" sz="2000">
              <a:latin typeface="Arial" pitchFamily="-110" charset="0"/>
            </a:endParaRPr>
          </a:p>
        </p:txBody>
      </p:sp>
      <p:sp>
        <p:nvSpPr>
          <p:cNvPr id="30731" name="Text Box 9"/>
          <p:cNvSpPr txBox="1">
            <a:spLocks noChangeArrowheads="1"/>
          </p:cNvSpPr>
          <p:nvPr/>
        </p:nvSpPr>
        <p:spPr bwMode="auto">
          <a:xfrm>
            <a:off x="820738" y="2135188"/>
            <a:ext cx="601662" cy="471487"/>
          </a:xfrm>
          <a:prstGeom prst="rect">
            <a:avLst/>
          </a:prstGeom>
          <a:solidFill>
            <a:srgbClr val="FFFFFF"/>
          </a:solidFill>
          <a:ln w="9525">
            <a:noFill/>
            <a:miter lim="800000"/>
            <a:headEnd/>
            <a:tailEnd/>
          </a:ln>
        </p:spPr>
        <p:txBody>
          <a:bodyPr lIns="91430" tIns="45715" rIns="91430" bIns="45715">
            <a:prstTxWarp prst="textNoShape">
              <a:avLst/>
            </a:prstTxWarp>
          </a:bodyPr>
          <a:lstStyle/>
          <a:p>
            <a:pPr algn="r" defTabSz="457200" eaLnBrk="1" hangingPunct="1"/>
            <a:r>
              <a:rPr lang="en-US" sz="1800" i="1">
                <a:solidFill>
                  <a:srgbClr val="0000FF"/>
                </a:solidFill>
                <a:latin typeface="Arial" pitchFamily="-110" charset="0"/>
              </a:rPr>
              <a:t>10</a:t>
            </a:r>
            <a:r>
              <a:rPr lang="en-US" sz="1800" i="1" baseline="30000">
                <a:solidFill>
                  <a:srgbClr val="0000FF"/>
                </a:solidFill>
                <a:latin typeface="Arial" pitchFamily="-110" charset="0"/>
              </a:rPr>
              <a:t>1</a:t>
            </a:r>
          </a:p>
          <a:p>
            <a:pPr defTabSz="457200" eaLnBrk="1" hangingPunct="1"/>
            <a:endParaRPr lang="en-US">
              <a:latin typeface="Arial" pitchFamily="-110" charset="0"/>
            </a:endParaRPr>
          </a:p>
        </p:txBody>
      </p:sp>
      <p:sp>
        <p:nvSpPr>
          <p:cNvPr id="30732" name="Text Box 10"/>
          <p:cNvSpPr txBox="1">
            <a:spLocks noChangeArrowheads="1"/>
          </p:cNvSpPr>
          <p:nvPr/>
        </p:nvSpPr>
        <p:spPr bwMode="auto">
          <a:xfrm>
            <a:off x="823913" y="4111625"/>
            <a:ext cx="627062" cy="414338"/>
          </a:xfrm>
          <a:prstGeom prst="rect">
            <a:avLst/>
          </a:prstGeom>
          <a:solidFill>
            <a:srgbClr val="FFFFFF"/>
          </a:solidFill>
          <a:ln w="9525">
            <a:noFill/>
            <a:miter lim="800000"/>
            <a:headEnd/>
            <a:tailEnd/>
          </a:ln>
        </p:spPr>
        <p:txBody>
          <a:bodyPr lIns="91430" tIns="45715" rIns="91430" bIns="45715">
            <a:prstTxWarp prst="textNoShape">
              <a:avLst/>
            </a:prstTxWarp>
          </a:bodyPr>
          <a:lstStyle/>
          <a:p>
            <a:pPr algn="r" defTabSz="457200" eaLnBrk="1" hangingPunct="1"/>
            <a:r>
              <a:rPr lang="en-US" sz="1800" i="1">
                <a:solidFill>
                  <a:srgbClr val="0000FF"/>
                </a:solidFill>
                <a:latin typeface="Arial" pitchFamily="-110" charset="0"/>
              </a:rPr>
              <a:t>10</a:t>
            </a:r>
            <a:r>
              <a:rPr lang="en-US" sz="1800" i="1" baseline="30000">
                <a:solidFill>
                  <a:srgbClr val="0000FF"/>
                </a:solidFill>
                <a:latin typeface="Arial" pitchFamily="-110" charset="0"/>
              </a:rPr>
              <a:t>-1</a:t>
            </a:r>
            <a:endParaRPr lang="en-US" sz="1800" i="1">
              <a:solidFill>
                <a:srgbClr val="0000FF"/>
              </a:solidFill>
              <a:latin typeface="Arial" pitchFamily="-110" charset="0"/>
            </a:endParaRPr>
          </a:p>
          <a:p>
            <a:pPr defTabSz="457200" eaLnBrk="1" hangingPunct="1"/>
            <a:endParaRPr lang="en-US">
              <a:latin typeface="Arial" pitchFamily="-110" charset="0"/>
            </a:endParaRPr>
          </a:p>
        </p:txBody>
      </p:sp>
      <p:sp>
        <p:nvSpPr>
          <p:cNvPr id="30733" name="Text Box 11"/>
          <p:cNvSpPr txBox="1">
            <a:spLocks noChangeArrowheads="1"/>
          </p:cNvSpPr>
          <p:nvPr/>
        </p:nvSpPr>
        <p:spPr bwMode="auto">
          <a:xfrm>
            <a:off x="763588" y="3103563"/>
            <a:ext cx="617537" cy="442912"/>
          </a:xfrm>
          <a:prstGeom prst="rect">
            <a:avLst/>
          </a:prstGeom>
          <a:solidFill>
            <a:srgbClr val="FFFFFF"/>
          </a:solidFill>
          <a:ln w="9525">
            <a:noFill/>
            <a:miter lim="800000"/>
            <a:headEnd/>
            <a:tailEnd/>
          </a:ln>
        </p:spPr>
        <p:txBody>
          <a:bodyPr lIns="91430" tIns="45715" rIns="91430" bIns="45715">
            <a:prstTxWarp prst="textNoShape">
              <a:avLst/>
            </a:prstTxWarp>
          </a:bodyPr>
          <a:lstStyle/>
          <a:p>
            <a:pPr algn="r" defTabSz="457200" eaLnBrk="1" hangingPunct="1"/>
            <a:r>
              <a:rPr lang="en-US" sz="1800" i="1">
                <a:solidFill>
                  <a:srgbClr val="0000FF"/>
                </a:solidFill>
                <a:latin typeface="Arial" pitchFamily="-110" charset="0"/>
              </a:rPr>
              <a:t>10</a:t>
            </a:r>
            <a:r>
              <a:rPr lang="en-US" sz="1800" i="1" baseline="30000">
                <a:solidFill>
                  <a:srgbClr val="0000FF"/>
                </a:solidFill>
                <a:latin typeface="Arial" pitchFamily="-110" charset="0"/>
              </a:rPr>
              <a:t>0</a:t>
            </a:r>
          </a:p>
          <a:p>
            <a:pPr defTabSz="457200" eaLnBrk="1" hangingPunct="1"/>
            <a:endParaRPr lang="en-US">
              <a:latin typeface="Arial" pitchFamily="-110" charset="0"/>
            </a:endParaRPr>
          </a:p>
        </p:txBody>
      </p:sp>
      <p:sp>
        <p:nvSpPr>
          <p:cNvPr id="30734" name="WordArt 12"/>
          <p:cNvSpPr>
            <a:spLocks noChangeArrowheads="1" noChangeShapeType="1" noTextEdit="1"/>
          </p:cNvSpPr>
          <p:nvPr/>
        </p:nvSpPr>
        <p:spPr bwMode="auto">
          <a:xfrm rot="-1892634">
            <a:off x="2057400" y="5078413"/>
            <a:ext cx="1697038" cy="360362"/>
          </a:xfrm>
          <a:prstGeom prst="rect">
            <a:avLst/>
          </a:prstGeom>
        </p:spPr>
        <p:txBody>
          <a:bodyPr wrap="none" fromWordArt="1">
            <a:prstTxWarp prst="textSlantUp">
              <a:avLst>
                <a:gd name="adj" fmla="val 55556"/>
              </a:avLst>
            </a:prstTxWarp>
          </a:bodyPr>
          <a:lstStyle/>
          <a:p>
            <a:pPr algn="ctr"/>
            <a:r>
              <a:rPr lang="en-US" kern="10">
                <a:ln w="9525">
                  <a:solidFill>
                    <a:srgbClr val="000000"/>
                  </a:solidFill>
                  <a:round/>
                  <a:headEnd/>
                  <a:tailEnd/>
                </a:ln>
                <a:solidFill>
                  <a:srgbClr val="CC66FF"/>
                </a:solidFill>
                <a:latin typeface="Times New Roman"/>
                <a:ea typeface="Times New Roman"/>
                <a:cs typeface="Times New Roman"/>
              </a:rPr>
              <a:t>Cluster Performance</a:t>
            </a:r>
          </a:p>
        </p:txBody>
      </p:sp>
      <p:sp>
        <p:nvSpPr>
          <p:cNvPr id="30735" name="Text Box 13"/>
          <p:cNvSpPr txBox="1">
            <a:spLocks noChangeArrowheads="1"/>
          </p:cNvSpPr>
          <p:nvPr/>
        </p:nvSpPr>
        <p:spPr bwMode="auto">
          <a:xfrm>
            <a:off x="2351088" y="4097338"/>
            <a:ext cx="1296987" cy="32385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b="1">
                <a:solidFill>
                  <a:schemeClr val="hlink"/>
                </a:solidFill>
                <a:latin typeface="Arial" pitchFamily="-110" charset="0"/>
              </a:rPr>
              <a:t>QCDSP</a:t>
            </a:r>
          </a:p>
        </p:txBody>
      </p:sp>
      <p:grpSp>
        <p:nvGrpSpPr>
          <p:cNvPr id="2" name="Group 71"/>
          <p:cNvGrpSpPr>
            <a:grpSpLocks/>
          </p:cNvGrpSpPr>
          <p:nvPr/>
        </p:nvGrpSpPr>
        <p:grpSpPr bwMode="auto">
          <a:xfrm>
            <a:off x="1743075" y="6118225"/>
            <a:ext cx="5486400" cy="104775"/>
            <a:chOff x="1819275" y="5991225"/>
            <a:chExt cx="5486400" cy="192088"/>
          </a:xfrm>
        </p:grpSpPr>
        <p:sp>
          <p:nvSpPr>
            <p:cNvPr id="30788" name="Line 15"/>
            <p:cNvSpPr>
              <a:spLocks noChangeShapeType="1"/>
            </p:cNvSpPr>
            <p:nvPr/>
          </p:nvSpPr>
          <p:spPr bwMode="auto">
            <a:xfrm>
              <a:off x="4562475" y="5991225"/>
              <a:ext cx="0" cy="188913"/>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89" name="Line 16"/>
            <p:cNvSpPr>
              <a:spLocks noChangeShapeType="1"/>
            </p:cNvSpPr>
            <p:nvPr/>
          </p:nvSpPr>
          <p:spPr bwMode="auto">
            <a:xfrm>
              <a:off x="7305675" y="5991225"/>
              <a:ext cx="0" cy="188913"/>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90" name="Line 17"/>
            <p:cNvSpPr>
              <a:spLocks noChangeShapeType="1"/>
            </p:cNvSpPr>
            <p:nvPr/>
          </p:nvSpPr>
          <p:spPr bwMode="auto">
            <a:xfrm>
              <a:off x="1819275" y="5991225"/>
              <a:ext cx="0" cy="188913"/>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91" name="Line 18"/>
            <p:cNvSpPr>
              <a:spLocks noChangeShapeType="1"/>
            </p:cNvSpPr>
            <p:nvPr/>
          </p:nvSpPr>
          <p:spPr bwMode="auto">
            <a:xfrm>
              <a:off x="5932488" y="5991225"/>
              <a:ext cx="0" cy="188913"/>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92" name="Line 19"/>
            <p:cNvSpPr>
              <a:spLocks noChangeShapeType="1"/>
            </p:cNvSpPr>
            <p:nvPr/>
          </p:nvSpPr>
          <p:spPr bwMode="auto">
            <a:xfrm>
              <a:off x="3189288" y="5992813"/>
              <a:ext cx="0" cy="190500"/>
            </a:xfrm>
            <a:prstGeom prst="line">
              <a:avLst/>
            </a:prstGeom>
            <a:noFill/>
            <a:ln w="9525">
              <a:solidFill>
                <a:srgbClr val="0000FF"/>
              </a:solidFill>
              <a:round/>
              <a:headEnd/>
              <a:tailEnd/>
            </a:ln>
          </p:spPr>
          <p:txBody>
            <a:bodyPr>
              <a:prstTxWarp prst="textNoShape">
                <a:avLst/>
              </a:prstTxWarp>
            </a:bodyPr>
            <a:lstStyle/>
            <a:p>
              <a:endParaRPr lang="en-US"/>
            </a:p>
          </p:txBody>
        </p:sp>
      </p:grpSp>
      <p:sp>
        <p:nvSpPr>
          <p:cNvPr id="30737" name="Text Box 20"/>
          <p:cNvSpPr txBox="1">
            <a:spLocks noChangeArrowheads="1"/>
          </p:cNvSpPr>
          <p:nvPr/>
        </p:nvSpPr>
        <p:spPr bwMode="auto">
          <a:xfrm>
            <a:off x="1724025" y="1752600"/>
            <a:ext cx="3152775" cy="13239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600">
                <a:latin typeface="Arial" pitchFamily="-110" charset="0"/>
              </a:rPr>
              <a:t>A 300 node cluster, optimized to a limited number of science problems, yields a very cost effective platform. GPUs beat that by a factor of ten!</a:t>
            </a:r>
          </a:p>
        </p:txBody>
      </p:sp>
      <p:sp>
        <p:nvSpPr>
          <p:cNvPr id="30738" name="Text Box 21"/>
          <p:cNvSpPr txBox="1">
            <a:spLocks noChangeArrowheads="1"/>
          </p:cNvSpPr>
          <p:nvPr/>
        </p:nvSpPr>
        <p:spPr bwMode="auto">
          <a:xfrm>
            <a:off x="760413" y="5102225"/>
            <a:ext cx="641350" cy="342900"/>
          </a:xfrm>
          <a:prstGeom prst="rect">
            <a:avLst/>
          </a:prstGeom>
          <a:solidFill>
            <a:srgbClr val="FFFFFF"/>
          </a:solidFill>
          <a:ln w="9525">
            <a:noFill/>
            <a:miter lim="800000"/>
            <a:headEnd/>
            <a:tailEnd/>
          </a:ln>
        </p:spPr>
        <p:txBody>
          <a:bodyPr lIns="91430" tIns="45715" rIns="91430" bIns="45715">
            <a:prstTxWarp prst="textNoShape">
              <a:avLst/>
            </a:prstTxWarp>
          </a:bodyPr>
          <a:lstStyle/>
          <a:p>
            <a:pPr algn="r" defTabSz="457200" eaLnBrk="1" hangingPunct="1"/>
            <a:r>
              <a:rPr lang="en-US" sz="1800" i="1">
                <a:solidFill>
                  <a:srgbClr val="0000FF"/>
                </a:solidFill>
                <a:latin typeface="Arial" pitchFamily="-110" charset="0"/>
              </a:rPr>
              <a:t>10</a:t>
            </a:r>
            <a:r>
              <a:rPr lang="en-US" sz="1800" i="1" baseline="30000">
                <a:solidFill>
                  <a:srgbClr val="0000FF"/>
                </a:solidFill>
                <a:latin typeface="Arial" pitchFamily="-110" charset="0"/>
              </a:rPr>
              <a:t>-2</a:t>
            </a:r>
            <a:endParaRPr lang="en-US" sz="1800" i="1">
              <a:solidFill>
                <a:srgbClr val="0000FF"/>
              </a:solidFill>
              <a:latin typeface="Arial" pitchFamily="-110" charset="0"/>
            </a:endParaRPr>
          </a:p>
          <a:p>
            <a:pPr defTabSz="457200" eaLnBrk="1" hangingPunct="1"/>
            <a:endParaRPr lang="en-US">
              <a:latin typeface="Arial" pitchFamily="-110" charset="0"/>
            </a:endParaRPr>
          </a:p>
        </p:txBody>
      </p:sp>
      <p:sp>
        <p:nvSpPr>
          <p:cNvPr id="30739" name="Line 22"/>
          <p:cNvSpPr>
            <a:spLocks noChangeShapeType="1"/>
          </p:cNvSpPr>
          <p:nvPr/>
        </p:nvSpPr>
        <p:spPr bwMode="auto">
          <a:xfrm flipV="1">
            <a:off x="3419475" y="2217738"/>
            <a:ext cx="4505325" cy="3586162"/>
          </a:xfrm>
          <a:prstGeom prst="line">
            <a:avLst/>
          </a:prstGeom>
          <a:noFill/>
          <a:ln w="19050">
            <a:solidFill>
              <a:schemeClr val="tx1"/>
            </a:solidFill>
            <a:prstDash val="dash"/>
            <a:round/>
            <a:headEnd/>
            <a:tailEnd type="triangle" w="med" len="med"/>
          </a:ln>
        </p:spPr>
        <p:txBody>
          <a:bodyPr>
            <a:prstTxWarp prst="textNoShape">
              <a:avLst/>
            </a:prstTxWarp>
          </a:bodyPr>
          <a:lstStyle/>
          <a:p>
            <a:endParaRPr lang="en-US"/>
          </a:p>
        </p:txBody>
      </p:sp>
      <p:sp>
        <p:nvSpPr>
          <p:cNvPr id="30740" name="Text Box 23"/>
          <p:cNvSpPr txBox="1">
            <a:spLocks noChangeArrowheads="1"/>
          </p:cNvSpPr>
          <p:nvPr/>
        </p:nvSpPr>
        <p:spPr bwMode="auto">
          <a:xfrm>
            <a:off x="5932488" y="4097338"/>
            <a:ext cx="2287587" cy="7397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a:latin typeface="Arial" pitchFamily="-110" charset="0"/>
              </a:rPr>
              <a:t>Vector Supercomputers, including the Japanese Earth Simulator</a:t>
            </a:r>
          </a:p>
        </p:txBody>
      </p:sp>
      <p:sp>
        <p:nvSpPr>
          <p:cNvPr id="30741" name="Line 24"/>
          <p:cNvSpPr>
            <a:spLocks noChangeShapeType="1"/>
          </p:cNvSpPr>
          <p:nvPr/>
        </p:nvSpPr>
        <p:spPr bwMode="auto">
          <a:xfrm>
            <a:off x="1406525" y="5246688"/>
            <a:ext cx="171450" cy="0"/>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42" name="Line 25"/>
          <p:cNvSpPr>
            <a:spLocks noChangeShapeType="1"/>
          </p:cNvSpPr>
          <p:nvPr/>
        </p:nvSpPr>
        <p:spPr bwMode="auto">
          <a:xfrm>
            <a:off x="1419225" y="4251325"/>
            <a:ext cx="171450" cy="0"/>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43" name="Line 26"/>
          <p:cNvSpPr>
            <a:spLocks noChangeShapeType="1"/>
          </p:cNvSpPr>
          <p:nvPr/>
        </p:nvSpPr>
        <p:spPr bwMode="auto">
          <a:xfrm>
            <a:off x="1419225" y="3263900"/>
            <a:ext cx="171450" cy="0"/>
          </a:xfrm>
          <a:prstGeom prst="line">
            <a:avLst/>
          </a:prstGeom>
          <a:noFill/>
          <a:ln w="9525">
            <a:solidFill>
              <a:srgbClr val="0000FF"/>
            </a:solidFill>
            <a:round/>
            <a:headEnd/>
            <a:tailEnd/>
          </a:ln>
        </p:spPr>
        <p:txBody>
          <a:bodyPr>
            <a:prstTxWarp prst="textNoShape">
              <a:avLst/>
            </a:prstTxWarp>
          </a:bodyPr>
          <a:lstStyle/>
          <a:p>
            <a:endParaRPr lang="en-US"/>
          </a:p>
        </p:txBody>
      </p:sp>
      <p:sp>
        <p:nvSpPr>
          <p:cNvPr id="30744" name="Line 27"/>
          <p:cNvSpPr>
            <a:spLocks noChangeShapeType="1"/>
          </p:cNvSpPr>
          <p:nvPr/>
        </p:nvSpPr>
        <p:spPr bwMode="auto">
          <a:xfrm>
            <a:off x="1419225" y="2276475"/>
            <a:ext cx="171450" cy="0"/>
          </a:xfrm>
          <a:prstGeom prst="line">
            <a:avLst/>
          </a:prstGeom>
          <a:noFill/>
          <a:ln w="9525">
            <a:solidFill>
              <a:srgbClr val="0000FF"/>
            </a:solidFill>
            <a:round/>
            <a:headEnd/>
            <a:tailEnd/>
          </a:ln>
        </p:spPr>
        <p:txBody>
          <a:bodyPr>
            <a:prstTxWarp prst="textNoShape">
              <a:avLst/>
            </a:prstTxWarp>
          </a:bodyPr>
          <a:lstStyle/>
          <a:p>
            <a:endParaRPr lang="en-US"/>
          </a:p>
        </p:txBody>
      </p:sp>
      <p:sp>
        <p:nvSpPr>
          <p:cNvPr id="33820" name="AutoShape 28"/>
          <p:cNvSpPr>
            <a:spLocks noChangeArrowheads="1"/>
          </p:cNvSpPr>
          <p:nvPr/>
        </p:nvSpPr>
        <p:spPr bwMode="auto">
          <a:xfrm>
            <a:off x="5029200" y="3638550"/>
            <a:ext cx="125413" cy="109538"/>
          </a:xfrm>
          <a:prstGeom prst="star5">
            <a:avLst/>
          </a:prstGeom>
          <a:solidFill>
            <a:srgbClr val="169BF6"/>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46" name="Text Box 30"/>
          <p:cNvSpPr txBox="1">
            <a:spLocks noChangeArrowheads="1"/>
          </p:cNvSpPr>
          <p:nvPr/>
        </p:nvSpPr>
        <p:spPr bwMode="auto">
          <a:xfrm>
            <a:off x="3048000" y="3673475"/>
            <a:ext cx="1590675" cy="3079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b="1" i="1">
                <a:solidFill>
                  <a:srgbClr val="169BF6"/>
                </a:solidFill>
                <a:latin typeface="Arial" pitchFamily="-110" charset="0"/>
              </a:rPr>
              <a:t>USQCD Clusters</a:t>
            </a:r>
          </a:p>
        </p:txBody>
      </p:sp>
      <p:sp>
        <p:nvSpPr>
          <p:cNvPr id="30747" name="Line 31"/>
          <p:cNvSpPr>
            <a:spLocks noChangeShapeType="1"/>
          </p:cNvSpPr>
          <p:nvPr/>
        </p:nvSpPr>
        <p:spPr bwMode="auto">
          <a:xfrm flipV="1">
            <a:off x="4568825" y="3721100"/>
            <a:ext cx="382588" cy="69850"/>
          </a:xfrm>
          <a:prstGeom prst="line">
            <a:avLst/>
          </a:prstGeom>
          <a:noFill/>
          <a:ln w="9525">
            <a:solidFill>
              <a:srgbClr val="169BF6"/>
            </a:solidFill>
            <a:round/>
            <a:headEnd/>
            <a:tailEnd type="triangle" w="med" len="med"/>
          </a:ln>
        </p:spPr>
        <p:txBody>
          <a:bodyPr>
            <a:prstTxWarp prst="textNoShape">
              <a:avLst/>
            </a:prstTxWarp>
          </a:bodyPr>
          <a:lstStyle/>
          <a:p>
            <a:endParaRPr lang="en-US"/>
          </a:p>
        </p:txBody>
      </p:sp>
      <p:sp>
        <p:nvSpPr>
          <p:cNvPr id="33824" name="AutoShape 32"/>
          <p:cNvSpPr>
            <a:spLocks noChangeArrowheads="1"/>
          </p:cNvSpPr>
          <p:nvPr/>
        </p:nvSpPr>
        <p:spPr bwMode="auto">
          <a:xfrm>
            <a:off x="5699125" y="3051175"/>
            <a:ext cx="254000" cy="225425"/>
          </a:xfrm>
          <a:prstGeom prst="star5">
            <a:avLst/>
          </a:pr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defTabSz="457200" eaLnBrk="1" hangingPunct="1">
              <a:defRPr/>
            </a:pPr>
            <a:endParaRPr lang="en-US">
              <a:latin typeface="Times New Roman" pitchFamily="-111" charset="0"/>
            </a:endParaRPr>
          </a:p>
        </p:txBody>
      </p:sp>
      <p:sp>
        <p:nvSpPr>
          <p:cNvPr id="30749" name="Line 33"/>
          <p:cNvSpPr>
            <a:spLocks noChangeShapeType="1"/>
          </p:cNvSpPr>
          <p:nvPr/>
        </p:nvSpPr>
        <p:spPr bwMode="auto">
          <a:xfrm flipH="1" flipV="1">
            <a:off x="5553075" y="4097338"/>
            <a:ext cx="379413" cy="2111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3826" name="AutoShape 34"/>
          <p:cNvSpPr>
            <a:spLocks noChangeArrowheads="1"/>
          </p:cNvSpPr>
          <p:nvPr/>
        </p:nvSpPr>
        <p:spPr bwMode="auto">
          <a:xfrm>
            <a:off x="3444875" y="4103688"/>
            <a:ext cx="254000" cy="227012"/>
          </a:xfrm>
          <a:prstGeom prst="star5">
            <a:avLst/>
          </a:prstGeom>
          <a:solidFill>
            <a:schemeClr val="hlink"/>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3827" name="AutoShape 35"/>
          <p:cNvSpPr>
            <a:spLocks noChangeArrowheads="1"/>
          </p:cNvSpPr>
          <p:nvPr/>
        </p:nvSpPr>
        <p:spPr bwMode="auto">
          <a:xfrm>
            <a:off x="3757613" y="4111625"/>
            <a:ext cx="252412" cy="222250"/>
          </a:xfrm>
          <a:prstGeom prst="star5">
            <a:avLst/>
          </a:prstGeom>
          <a:solidFill>
            <a:schemeClr val="hlink"/>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52" name="Text Box 36"/>
          <p:cNvSpPr txBox="1">
            <a:spLocks noChangeArrowheads="1"/>
          </p:cNvSpPr>
          <p:nvPr/>
        </p:nvSpPr>
        <p:spPr bwMode="auto">
          <a:xfrm>
            <a:off x="4473575" y="2862263"/>
            <a:ext cx="922338" cy="29210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300" b="1">
                <a:solidFill>
                  <a:srgbClr val="98D0D4"/>
                </a:solidFill>
                <a:latin typeface="Arial" pitchFamily="-110" charset="0"/>
              </a:rPr>
              <a:t>QCDOC</a:t>
            </a:r>
          </a:p>
        </p:txBody>
      </p:sp>
      <p:sp>
        <p:nvSpPr>
          <p:cNvPr id="30753" name="Line 37"/>
          <p:cNvSpPr>
            <a:spLocks noChangeShapeType="1"/>
          </p:cNvSpPr>
          <p:nvPr/>
        </p:nvSpPr>
        <p:spPr bwMode="auto">
          <a:xfrm>
            <a:off x="5199063" y="3008313"/>
            <a:ext cx="474662" cy="96837"/>
          </a:xfrm>
          <a:prstGeom prst="line">
            <a:avLst/>
          </a:prstGeom>
          <a:noFill/>
          <a:ln w="9525">
            <a:solidFill>
              <a:schemeClr val="accent1"/>
            </a:solidFill>
            <a:round/>
            <a:headEnd/>
            <a:tailEnd type="triangle" w="med" len="med"/>
          </a:ln>
        </p:spPr>
        <p:txBody>
          <a:bodyPr>
            <a:prstTxWarp prst="textNoShape">
              <a:avLst/>
            </a:prstTxWarp>
          </a:bodyPr>
          <a:lstStyle/>
          <a:p>
            <a:endParaRPr lang="en-US"/>
          </a:p>
        </p:txBody>
      </p:sp>
      <p:sp>
        <p:nvSpPr>
          <p:cNvPr id="33830" name="AutoShape 38"/>
          <p:cNvSpPr>
            <a:spLocks noChangeArrowheads="1"/>
          </p:cNvSpPr>
          <p:nvPr/>
        </p:nvSpPr>
        <p:spPr bwMode="auto">
          <a:xfrm>
            <a:off x="5257800" y="3436938"/>
            <a:ext cx="150813" cy="185737"/>
          </a:xfrm>
          <a:prstGeom prst="star5">
            <a:avLst/>
          </a:prstGeom>
          <a:solidFill>
            <a:srgbClr val="169BF6"/>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3831" name="AutoShape 39"/>
          <p:cNvSpPr>
            <a:spLocks noChangeArrowheads="1"/>
          </p:cNvSpPr>
          <p:nvPr/>
        </p:nvSpPr>
        <p:spPr bwMode="auto">
          <a:xfrm>
            <a:off x="5541963" y="3127375"/>
            <a:ext cx="215900" cy="174625"/>
          </a:xfrm>
          <a:prstGeom prst="star5">
            <a:avLst/>
          </a:prstGeom>
          <a:solidFill>
            <a:srgbClr val="169BF6"/>
          </a:solidFill>
          <a:ln w="9525">
            <a:solidFill>
              <a:schemeClr val="tx1"/>
            </a:solidFill>
            <a:miter lim="800000"/>
            <a:headEnd/>
            <a:tailEnd/>
          </a:ln>
          <a:effectLst/>
        </p:spPr>
        <p:txBody>
          <a:bodyPr wrap="none" lIns="91430" tIns="45715" rIns="91430" bIns="45715" anchor="ctr">
            <a:prstTxWarp prst="textNoShape">
              <a:avLst/>
            </a:prstTxWarp>
          </a:bodyPr>
          <a:lstStyle/>
          <a:p>
            <a:pPr algn="ctr" defTabSz="457200" eaLnBrk="1" hangingPunct="1">
              <a:defRPr/>
            </a:pPr>
            <a:endParaRPr lang="en-US">
              <a:solidFill>
                <a:schemeClr val="accent2"/>
              </a:solidFill>
              <a:latin typeface="Times New Roman" pitchFamily="-111" charset="0"/>
            </a:endParaRPr>
          </a:p>
        </p:txBody>
      </p:sp>
      <p:sp>
        <p:nvSpPr>
          <p:cNvPr id="30756" name="Text Box 40"/>
          <p:cNvSpPr txBox="1">
            <a:spLocks noChangeArrowheads="1"/>
          </p:cNvSpPr>
          <p:nvPr/>
        </p:nvSpPr>
        <p:spPr bwMode="auto">
          <a:xfrm>
            <a:off x="4941888" y="3743325"/>
            <a:ext cx="687387" cy="3079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b="1">
                <a:solidFill>
                  <a:srgbClr val="6699FF"/>
                </a:solidFill>
                <a:latin typeface="Arial" pitchFamily="-110" charset="0"/>
              </a:rPr>
              <a:t>2002</a:t>
            </a:r>
          </a:p>
        </p:txBody>
      </p:sp>
      <p:sp>
        <p:nvSpPr>
          <p:cNvPr id="30757" name="Text Box 41"/>
          <p:cNvSpPr txBox="1">
            <a:spLocks noChangeArrowheads="1"/>
          </p:cNvSpPr>
          <p:nvPr/>
        </p:nvSpPr>
        <p:spPr bwMode="auto">
          <a:xfrm>
            <a:off x="5248275" y="3557588"/>
            <a:ext cx="684213" cy="306387"/>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b="1">
                <a:solidFill>
                  <a:srgbClr val="6699FF"/>
                </a:solidFill>
                <a:latin typeface="Arial" pitchFamily="-110" charset="0"/>
              </a:rPr>
              <a:t>2003</a:t>
            </a:r>
          </a:p>
        </p:txBody>
      </p:sp>
      <p:sp>
        <p:nvSpPr>
          <p:cNvPr id="30758" name="Text Box 42"/>
          <p:cNvSpPr txBox="1">
            <a:spLocks noChangeArrowheads="1"/>
          </p:cNvSpPr>
          <p:nvPr/>
        </p:nvSpPr>
        <p:spPr bwMode="auto">
          <a:xfrm>
            <a:off x="5395913" y="3321050"/>
            <a:ext cx="838200" cy="3079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b="1">
                <a:solidFill>
                  <a:srgbClr val="6699FF"/>
                </a:solidFill>
                <a:latin typeface="Arial" pitchFamily="-110" charset="0"/>
              </a:rPr>
              <a:t>2004</a:t>
            </a:r>
          </a:p>
        </p:txBody>
      </p:sp>
      <p:sp>
        <p:nvSpPr>
          <p:cNvPr id="30759" name="Line 43"/>
          <p:cNvSpPr>
            <a:spLocks noChangeShapeType="1"/>
          </p:cNvSpPr>
          <p:nvPr/>
        </p:nvSpPr>
        <p:spPr bwMode="auto">
          <a:xfrm>
            <a:off x="3189288" y="4238625"/>
            <a:ext cx="230187"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33836" name="AutoShape 44"/>
          <p:cNvSpPr>
            <a:spLocks noChangeArrowheads="1"/>
          </p:cNvSpPr>
          <p:nvPr/>
        </p:nvSpPr>
        <p:spPr bwMode="auto">
          <a:xfrm>
            <a:off x="5959475" y="2779713"/>
            <a:ext cx="252413" cy="225425"/>
          </a:xfrm>
          <a:prstGeom prst="star5">
            <a:avLst/>
          </a:prstGeom>
          <a:solidFill>
            <a:srgbClr val="3333CC"/>
          </a:solidFill>
          <a:ln w="9525">
            <a:solidFill>
              <a:schemeClr val="tx1"/>
            </a:solidFill>
            <a:miter lim="800000"/>
            <a:headEnd/>
            <a:tailEnd/>
          </a:ln>
          <a:effectLst/>
        </p:spPr>
        <p:txBody>
          <a:bodyPr wrap="none" lIns="91430" tIns="45715" rIns="91430" bIns="45715" anchor="ctr">
            <a:prstTxWarp prst="textNoShape">
              <a:avLst/>
            </a:prstTxWarp>
          </a:bodyPr>
          <a:lstStyle/>
          <a:p>
            <a:pPr algn="ctr" defTabSz="457200" eaLnBrk="1" hangingPunct="1">
              <a:defRPr/>
            </a:pPr>
            <a:endParaRPr lang="en-US">
              <a:latin typeface="Times New Roman" pitchFamily="-111" charset="0"/>
            </a:endParaRPr>
          </a:p>
        </p:txBody>
      </p:sp>
      <p:sp>
        <p:nvSpPr>
          <p:cNvPr id="30761" name="Text Box 45"/>
          <p:cNvSpPr txBox="1">
            <a:spLocks noChangeArrowheads="1"/>
          </p:cNvSpPr>
          <p:nvPr/>
        </p:nvSpPr>
        <p:spPr bwMode="auto">
          <a:xfrm>
            <a:off x="4495800" y="914400"/>
            <a:ext cx="2343150" cy="539750"/>
          </a:xfrm>
          <a:prstGeom prst="rect">
            <a:avLst/>
          </a:prstGeom>
          <a:noFill/>
          <a:ln w="9525">
            <a:solidFill>
              <a:srgbClr val="FF0000"/>
            </a:solidFill>
            <a:miter lim="800000"/>
            <a:headEnd/>
            <a:tailEnd/>
          </a:ln>
        </p:spPr>
        <p:txBody>
          <a:bodyPr lIns="91430" tIns="45715" rIns="91430" bIns="45715">
            <a:prstTxWarp prst="textNoShape">
              <a:avLst/>
            </a:prstTxWarp>
            <a:spAutoFit/>
          </a:bodyPr>
          <a:lstStyle/>
          <a:p>
            <a:pPr defTabSz="457200" eaLnBrk="1" hangingPunct="1">
              <a:lnSpc>
                <a:spcPct val="90000"/>
              </a:lnSpc>
              <a:spcBef>
                <a:spcPct val="50000"/>
              </a:spcBef>
            </a:pPr>
            <a:r>
              <a:rPr lang="en-US" sz="1600" b="1" i="1">
                <a:solidFill>
                  <a:srgbClr val="BE0000"/>
                </a:solidFill>
                <a:latin typeface="Arial" pitchFamily="-110" charset="0"/>
              </a:rPr>
              <a:t>GPUs </a:t>
            </a:r>
            <a:r>
              <a:rPr lang="en-US" sz="1600" i="1">
                <a:latin typeface="Arial" pitchFamily="-110" charset="0"/>
              </a:rPr>
              <a:t>are a highly cost effective technology</a:t>
            </a:r>
          </a:p>
        </p:txBody>
      </p:sp>
      <p:sp>
        <p:nvSpPr>
          <p:cNvPr id="33839" name="AutoShape 47"/>
          <p:cNvSpPr>
            <a:spLocks noChangeArrowheads="1"/>
          </p:cNvSpPr>
          <p:nvPr/>
        </p:nvSpPr>
        <p:spPr bwMode="auto">
          <a:xfrm>
            <a:off x="6419850" y="2400300"/>
            <a:ext cx="254000" cy="225425"/>
          </a:xfrm>
          <a:prstGeom prst="star5">
            <a:avLst/>
          </a:prstGeom>
          <a:solidFill>
            <a:srgbClr val="333399"/>
          </a:solidFill>
          <a:ln w="9525">
            <a:solidFill>
              <a:schemeClr val="tx1"/>
            </a:solidFill>
            <a:miter lim="800000"/>
            <a:headEnd/>
            <a:tailEnd/>
          </a:ln>
          <a:effectLst/>
        </p:spPr>
        <p:txBody>
          <a:bodyPr wrap="none" lIns="91430" tIns="45715" rIns="91430" bIns="45715" anchor="ctr">
            <a:prstTxWarp prst="textNoShape">
              <a:avLst/>
            </a:prstTxWarp>
          </a:bodyPr>
          <a:lstStyle/>
          <a:p>
            <a:pPr algn="ctr" defTabSz="457200" eaLnBrk="1" hangingPunct="1">
              <a:defRPr/>
            </a:pPr>
            <a:endParaRPr lang="en-US" dirty="0">
              <a:solidFill>
                <a:srgbClr val="333399"/>
              </a:solidFill>
              <a:latin typeface="Times New Roman" pitchFamily="-111" charset="0"/>
            </a:endParaRPr>
          </a:p>
        </p:txBody>
      </p:sp>
      <p:sp>
        <p:nvSpPr>
          <p:cNvPr id="33841" name="AutoShape 49"/>
          <p:cNvSpPr>
            <a:spLocks noChangeArrowheads="1"/>
          </p:cNvSpPr>
          <p:nvPr/>
        </p:nvSpPr>
        <p:spPr bwMode="auto">
          <a:xfrm>
            <a:off x="4964113" y="4351338"/>
            <a:ext cx="265112" cy="211137"/>
          </a:xfrm>
          <a:prstGeom prst="star5">
            <a:avLst/>
          </a:prstGeom>
          <a:solidFill>
            <a:srgbClr val="A20013"/>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64" name="Text Box 50"/>
          <p:cNvSpPr txBox="1">
            <a:spLocks noChangeArrowheads="1"/>
          </p:cNvSpPr>
          <p:nvPr/>
        </p:nvSpPr>
        <p:spPr bwMode="auto">
          <a:xfrm>
            <a:off x="4670425" y="4935538"/>
            <a:ext cx="1752600" cy="523875"/>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400">
                <a:solidFill>
                  <a:srgbClr val="80000C"/>
                </a:solidFill>
                <a:latin typeface="Arial" pitchFamily="-110" charset="0"/>
              </a:rPr>
              <a:t>Japanese Earth Simulator</a:t>
            </a:r>
          </a:p>
        </p:txBody>
      </p:sp>
      <p:sp>
        <p:nvSpPr>
          <p:cNvPr id="30765" name="Line 51"/>
          <p:cNvSpPr>
            <a:spLocks noChangeShapeType="1"/>
          </p:cNvSpPr>
          <p:nvPr/>
        </p:nvSpPr>
        <p:spPr bwMode="auto">
          <a:xfrm flipV="1">
            <a:off x="5094288" y="4584700"/>
            <a:ext cx="0" cy="350838"/>
          </a:xfrm>
          <a:prstGeom prst="line">
            <a:avLst/>
          </a:prstGeom>
          <a:noFill/>
          <a:ln w="9525">
            <a:solidFill>
              <a:srgbClr val="80000C"/>
            </a:solidFill>
            <a:round/>
            <a:headEnd/>
            <a:tailEnd type="triangle" w="med" len="med"/>
          </a:ln>
        </p:spPr>
        <p:txBody>
          <a:bodyPr>
            <a:prstTxWarp prst="textNoShape">
              <a:avLst/>
            </a:prstTxWarp>
          </a:bodyPr>
          <a:lstStyle/>
          <a:p>
            <a:endParaRPr lang="en-US"/>
          </a:p>
        </p:txBody>
      </p:sp>
      <p:sp>
        <p:nvSpPr>
          <p:cNvPr id="30766" name="Line 52"/>
          <p:cNvSpPr>
            <a:spLocks noChangeShapeType="1"/>
          </p:cNvSpPr>
          <p:nvPr/>
        </p:nvSpPr>
        <p:spPr bwMode="auto">
          <a:xfrm flipV="1">
            <a:off x="1600200" y="6096000"/>
            <a:ext cx="685800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0767" name="Line 53"/>
          <p:cNvSpPr>
            <a:spLocks noChangeShapeType="1"/>
          </p:cNvSpPr>
          <p:nvPr/>
        </p:nvSpPr>
        <p:spPr bwMode="auto">
          <a:xfrm flipV="1">
            <a:off x="1600200" y="1066800"/>
            <a:ext cx="0" cy="50292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0768" name="Text Box 54"/>
          <p:cNvSpPr txBox="1">
            <a:spLocks noChangeArrowheads="1"/>
          </p:cNvSpPr>
          <p:nvPr/>
        </p:nvSpPr>
        <p:spPr bwMode="auto">
          <a:xfrm>
            <a:off x="5334000" y="2405063"/>
            <a:ext cx="617538" cy="323850"/>
          </a:xfrm>
          <a:prstGeom prst="rect">
            <a:avLst/>
          </a:prstGeom>
          <a:solidFill>
            <a:schemeClr val="bg1"/>
          </a:solid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a:solidFill>
                  <a:srgbClr val="3333CC"/>
                </a:solidFill>
                <a:latin typeface="Arial" pitchFamily="-110" charset="0"/>
              </a:rPr>
              <a:t>2006</a:t>
            </a:r>
          </a:p>
        </p:txBody>
      </p:sp>
      <p:sp>
        <p:nvSpPr>
          <p:cNvPr id="33847" name="AutoShape 55"/>
          <p:cNvSpPr>
            <a:spLocks noChangeArrowheads="1"/>
          </p:cNvSpPr>
          <p:nvPr/>
        </p:nvSpPr>
        <p:spPr bwMode="auto">
          <a:xfrm>
            <a:off x="5732463" y="3125788"/>
            <a:ext cx="265112" cy="212725"/>
          </a:xfrm>
          <a:prstGeom prst="star5">
            <a:avLst/>
          </a:prstGeom>
          <a:solidFill>
            <a:srgbClr val="FF9900"/>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70" name="Line 56"/>
          <p:cNvSpPr>
            <a:spLocks noChangeShapeType="1"/>
          </p:cNvSpPr>
          <p:nvPr/>
        </p:nvSpPr>
        <p:spPr bwMode="auto">
          <a:xfrm flipH="1" flipV="1">
            <a:off x="6018213" y="3373438"/>
            <a:ext cx="346075" cy="255587"/>
          </a:xfrm>
          <a:prstGeom prst="line">
            <a:avLst/>
          </a:prstGeom>
          <a:noFill/>
          <a:ln w="9525">
            <a:solidFill>
              <a:srgbClr val="FF9900"/>
            </a:solidFill>
            <a:round/>
            <a:headEnd/>
            <a:tailEnd type="triangle" w="med" len="med"/>
          </a:ln>
        </p:spPr>
        <p:txBody>
          <a:bodyPr>
            <a:prstTxWarp prst="textNoShape">
              <a:avLst/>
            </a:prstTxWarp>
          </a:bodyPr>
          <a:lstStyle/>
          <a:p>
            <a:endParaRPr lang="en-US"/>
          </a:p>
        </p:txBody>
      </p:sp>
      <p:sp>
        <p:nvSpPr>
          <p:cNvPr id="30771" name="Text Box 57"/>
          <p:cNvSpPr txBox="1">
            <a:spLocks noChangeArrowheads="1"/>
          </p:cNvSpPr>
          <p:nvPr/>
        </p:nvSpPr>
        <p:spPr bwMode="auto">
          <a:xfrm>
            <a:off x="6294438" y="3629025"/>
            <a:ext cx="1541462" cy="32385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b="1">
                <a:solidFill>
                  <a:srgbClr val="FF9900"/>
                </a:solidFill>
                <a:latin typeface="Arial" pitchFamily="-110" charset="0"/>
              </a:rPr>
              <a:t>BlueGene/L</a:t>
            </a:r>
            <a:endParaRPr lang="en-US" sz="1500">
              <a:solidFill>
                <a:srgbClr val="FF9900"/>
              </a:solidFill>
              <a:latin typeface="Arial" pitchFamily="-110" charset="0"/>
            </a:endParaRPr>
          </a:p>
        </p:txBody>
      </p:sp>
      <p:sp>
        <p:nvSpPr>
          <p:cNvPr id="33850" name="AutoShape 58"/>
          <p:cNvSpPr>
            <a:spLocks noChangeArrowheads="1"/>
          </p:cNvSpPr>
          <p:nvPr/>
        </p:nvSpPr>
        <p:spPr bwMode="auto">
          <a:xfrm>
            <a:off x="6032500" y="3117850"/>
            <a:ext cx="265113" cy="209550"/>
          </a:xfrm>
          <a:prstGeom prst="star5">
            <a:avLst/>
          </a:prstGeom>
          <a:solidFill>
            <a:srgbClr val="FF9900"/>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73" name="Line 59"/>
          <p:cNvSpPr>
            <a:spLocks noChangeShapeType="1"/>
          </p:cNvSpPr>
          <p:nvPr/>
        </p:nvSpPr>
        <p:spPr bwMode="auto">
          <a:xfrm flipV="1">
            <a:off x="6019800" y="2743200"/>
            <a:ext cx="609600" cy="457200"/>
          </a:xfrm>
          <a:prstGeom prst="line">
            <a:avLst/>
          </a:prstGeom>
          <a:noFill/>
          <a:ln w="19050">
            <a:solidFill>
              <a:srgbClr val="FF9900"/>
            </a:solidFill>
            <a:prstDash val="dash"/>
            <a:round/>
            <a:headEnd/>
            <a:tailEnd/>
          </a:ln>
        </p:spPr>
        <p:txBody>
          <a:bodyPr>
            <a:prstTxWarp prst="textNoShape">
              <a:avLst/>
            </a:prstTxWarp>
          </a:bodyPr>
          <a:lstStyle/>
          <a:p>
            <a:endParaRPr lang="en-US"/>
          </a:p>
        </p:txBody>
      </p:sp>
      <p:sp>
        <p:nvSpPr>
          <p:cNvPr id="30774" name="Line 60"/>
          <p:cNvSpPr>
            <a:spLocks noChangeShapeType="1"/>
          </p:cNvSpPr>
          <p:nvPr/>
        </p:nvSpPr>
        <p:spPr bwMode="auto">
          <a:xfrm flipH="1" flipV="1">
            <a:off x="6224588" y="3373438"/>
            <a:ext cx="207962" cy="255587"/>
          </a:xfrm>
          <a:prstGeom prst="line">
            <a:avLst/>
          </a:prstGeom>
          <a:noFill/>
          <a:ln w="9525">
            <a:solidFill>
              <a:srgbClr val="FF9900"/>
            </a:solidFill>
            <a:round/>
            <a:headEnd/>
            <a:tailEnd type="triangle" w="med" len="med"/>
          </a:ln>
        </p:spPr>
        <p:txBody>
          <a:bodyPr>
            <a:prstTxWarp prst="textNoShape">
              <a:avLst/>
            </a:prstTxWarp>
          </a:bodyPr>
          <a:lstStyle/>
          <a:p>
            <a:endParaRPr lang="en-US"/>
          </a:p>
        </p:txBody>
      </p:sp>
      <p:sp>
        <p:nvSpPr>
          <p:cNvPr id="30775" name="Text Box 61"/>
          <p:cNvSpPr txBox="1">
            <a:spLocks noChangeArrowheads="1"/>
          </p:cNvSpPr>
          <p:nvPr/>
        </p:nvSpPr>
        <p:spPr bwMode="auto">
          <a:xfrm>
            <a:off x="5765800" y="2171700"/>
            <a:ext cx="622300" cy="323850"/>
          </a:xfrm>
          <a:prstGeom prst="rect">
            <a:avLst/>
          </a:prstGeom>
          <a:solidFill>
            <a:srgbClr val="FFFFFF"/>
          </a:solid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a:solidFill>
                  <a:srgbClr val="3333CC"/>
                </a:solidFill>
                <a:latin typeface="Arial" pitchFamily="-110" charset="0"/>
              </a:rPr>
              <a:t>2007</a:t>
            </a:r>
          </a:p>
        </p:txBody>
      </p:sp>
      <p:sp>
        <p:nvSpPr>
          <p:cNvPr id="30776" name="Line 62"/>
          <p:cNvSpPr>
            <a:spLocks noChangeShapeType="1"/>
          </p:cNvSpPr>
          <p:nvPr/>
        </p:nvSpPr>
        <p:spPr bwMode="auto">
          <a:xfrm>
            <a:off x="5718175" y="2687638"/>
            <a:ext cx="228600" cy="139700"/>
          </a:xfrm>
          <a:prstGeom prst="line">
            <a:avLst/>
          </a:prstGeom>
          <a:noFill/>
          <a:ln w="9525">
            <a:solidFill>
              <a:srgbClr val="3333CC"/>
            </a:solidFill>
            <a:round/>
            <a:headEnd/>
            <a:tailEnd type="triangle" w="med" len="med"/>
          </a:ln>
        </p:spPr>
        <p:txBody>
          <a:bodyPr>
            <a:prstTxWarp prst="textNoShape">
              <a:avLst/>
            </a:prstTxWarp>
          </a:bodyPr>
          <a:lstStyle/>
          <a:p>
            <a:endParaRPr lang="en-US"/>
          </a:p>
        </p:txBody>
      </p:sp>
      <p:sp>
        <p:nvSpPr>
          <p:cNvPr id="33855" name="AutoShape 63"/>
          <p:cNvSpPr>
            <a:spLocks noChangeArrowheads="1"/>
          </p:cNvSpPr>
          <p:nvPr/>
        </p:nvSpPr>
        <p:spPr bwMode="auto">
          <a:xfrm>
            <a:off x="6519863" y="2616200"/>
            <a:ext cx="265112" cy="211138"/>
          </a:xfrm>
          <a:prstGeom prst="star5">
            <a:avLst/>
          </a:prstGeom>
          <a:solidFill>
            <a:srgbClr val="FF9900"/>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78" name="Text Box 64"/>
          <p:cNvSpPr txBox="1">
            <a:spLocks noChangeArrowheads="1"/>
          </p:cNvSpPr>
          <p:nvPr/>
        </p:nvSpPr>
        <p:spPr bwMode="auto">
          <a:xfrm>
            <a:off x="6767513" y="2601913"/>
            <a:ext cx="1541462" cy="322262"/>
          </a:xfrm>
          <a:prstGeom prst="rect">
            <a:avLst/>
          </a:prstGeom>
          <a:solidFill>
            <a:schemeClr val="bg1"/>
          </a:solid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b="1">
                <a:solidFill>
                  <a:srgbClr val="FF9900"/>
                </a:solidFill>
                <a:latin typeface="Arial" pitchFamily="-110" charset="0"/>
              </a:rPr>
              <a:t>BlueGene/P</a:t>
            </a:r>
            <a:endParaRPr lang="en-US" sz="1500">
              <a:solidFill>
                <a:srgbClr val="FF9900"/>
              </a:solidFill>
              <a:latin typeface="Arial" pitchFamily="-110" charset="0"/>
            </a:endParaRPr>
          </a:p>
        </p:txBody>
      </p:sp>
      <p:sp>
        <p:nvSpPr>
          <p:cNvPr id="30779" name="Text Box 9"/>
          <p:cNvSpPr txBox="1">
            <a:spLocks noChangeArrowheads="1"/>
          </p:cNvSpPr>
          <p:nvPr/>
        </p:nvSpPr>
        <p:spPr bwMode="auto">
          <a:xfrm>
            <a:off x="830263" y="1150938"/>
            <a:ext cx="601662" cy="469900"/>
          </a:xfrm>
          <a:prstGeom prst="rect">
            <a:avLst/>
          </a:prstGeom>
          <a:solidFill>
            <a:srgbClr val="FFFFFF"/>
          </a:solidFill>
          <a:ln w="9525">
            <a:noFill/>
            <a:miter lim="800000"/>
            <a:headEnd/>
            <a:tailEnd/>
          </a:ln>
        </p:spPr>
        <p:txBody>
          <a:bodyPr lIns="91430" tIns="45715" rIns="91430" bIns="45715">
            <a:prstTxWarp prst="textNoShape">
              <a:avLst/>
            </a:prstTxWarp>
          </a:bodyPr>
          <a:lstStyle/>
          <a:p>
            <a:pPr algn="r" defTabSz="457200" eaLnBrk="1" hangingPunct="1"/>
            <a:r>
              <a:rPr lang="en-US" sz="1800" i="1">
                <a:solidFill>
                  <a:srgbClr val="0000FF"/>
                </a:solidFill>
                <a:latin typeface="Arial" pitchFamily="-110" charset="0"/>
              </a:rPr>
              <a:t>10</a:t>
            </a:r>
            <a:r>
              <a:rPr lang="en-US" sz="1800" i="1" baseline="30000">
                <a:solidFill>
                  <a:srgbClr val="0000FF"/>
                </a:solidFill>
                <a:latin typeface="Arial" pitchFamily="-110" charset="0"/>
              </a:rPr>
              <a:t>2</a:t>
            </a:r>
          </a:p>
          <a:p>
            <a:pPr defTabSz="457200" eaLnBrk="1" hangingPunct="1"/>
            <a:endParaRPr lang="en-US">
              <a:latin typeface="Arial" pitchFamily="-110" charset="0"/>
            </a:endParaRPr>
          </a:p>
        </p:txBody>
      </p:sp>
      <p:sp>
        <p:nvSpPr>
          <p:cNvPr id="30780" name="Line 27"/>
          <p:cNvSpPr>
            <a:spLocks noChangeShapeType="1"/>
          </p:cNvSpPr>
          <p:nvPr/>
        </p:nvSpPr>
        <p:spPr bwMode="auto">
          <a:xfrm>
            <a:off x="1428750" y="1292225"/>
            <a:ext cx="171450" cy="0"/>
          </a:xfrm>
          <a:prstGeom prst="line">
            <a:avLst/>
          </a:prstGeom>
          <a:noFill/>
          <a:ln w="9525">
            <a:solidFill>
              <a:srgbClr val="0000FF"/>
            </a:solidFill>
            <a:round/>
            <a:headEnd/>
            <a:tailEnd/>
          </a:ln>
        </p:spPr>
        <p:txBody>
          <a:bodyPr>
            <a:prstTxWarp prst="textNoShape">
              <a:avLst/>
            </a:prstTxWarp>
          </a:bodyPr>
          <a:lstStyle/>
          <a:p>
            <a:endParaRPr lang="en-US"/>
          </a:p>
        </p:txBody>
      </p:sp>
      <p:sp>
        <p:nvSpPr>
          <p:cNvPr id="66" name="AutoShape 63"/>
          <p:cNvSpPr>
            <a:spLocks noChangeArrowheads="1"/>
          </p:cNvSpPr>
          <p:nvPr/>
        </p:nvSpPr>
        <p:spPr bwMode="auto">
          <a:xfrm>
            <a:off x="7083425" y="1930400"/>
            <a:ext cx="265113" cy="209550"/>
          </a:xfrm>
          <a:prstGeom prst="star5">
            <a:avLst/>
          </a:prstGeom>
          <a:solidFill>
            <a:schemeClr val="accent2"/>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82" name="Text Box 61"/>
          <p:cNvSpPr txBox="1">
            <a:spLocks noChangeArrowheads="1"/>
          </p:cNvSpPr>
          <p:nvPr/>
        </p:nvSpPr>
        <p:spPr bwMode="auto">
          <a:xfrm>
            <a:off x="6400800" y="1828800"/>
            <a:ext cx="614363" cy="323850"/>
          </a:xfrm>
          <a:prstGeom prst="rect">
            <a:avLst/>
          </a:prstGeom>
          <a:solidFill>
            <a:srgbClr val="FFFFFF"/>
          </a:solid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a:solidFill>
                  <a:schemeClr val="accent2"/>
                </a:solidFill>
                <a:latin typeface="Arial" pitchFamily="-110" charset="0"/>
              </a:rPr>
              <a:t>2009</a:t>
            </a:r>
          </a:p>
        </p:txBody>
      </p:sp>
      <p:sp>
        <p:nvSpPr>
          <p:cNvPr id="68" name="AutoShape 63"/>
          <p:cNvSpPr>
            <a:spLocks noChangeArrowheads="1"/>
          </p:cNvSpPr>
          <p:nvPr/>
        </p:nvSpPr>
        <p:spPr bwMode="auto">
          <a:xfrm>
            <a:off x="7183438" y="1150938"/>
            <a:ext cx="263525" cy="211137"/>
          </a:xfrm>
          <a:prstGeom prst="star5">
            <a:avLst/>
          </a:prstGeom>
          <a:solidFill>
            <a:srgbClr val="FF0000"/>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pitchFamily="-111" charset="0"/>
            </a:endParaRPr>
          </a:p>
        </p:txBody>
      </p:sp>
      <p:sp>
        <p:nvSpPr>
          <p:cNvPr id="30784" name="Line 62"/>
          <p:cNvSpPr>
            <a:spLocks noChangeShapeType="1"/>
          </p:cNvSpPr>
          <p:nvPr/>
        </p:nvSpPr>
        <p:spPr bwMode="auto">
          <a:xfrm>
            <a:off x="6848475" y="1277938"/>
            <a:ext cx="304800"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30785" name="Line 51"/>
          <p:cNvSpPr>
            <a:spLocks noChangeShapeType="1"/>
          </p:cNvSpPr>
          <p:nvPr/>
        </p:nvSpPr>
        <p:spPr bwMode="auto">
          <a:xfrm flipV="1">
            <a:off x="7221538" y="1354138"/>
            <a:ext cx="76200" cy="609600"/>
          </a:xfrm>
          <a:prstGeom prst="line">
            <a:avLst/>
          </a:prstGeom>
          <a:noFill/>
          <a:ln w="9525">
            <a:solidFill>
              <a:srgbClr val="FF0000"/>
            </a:solidFill>
            <a:prstDash val="dashDot"/>
            <a:round/>
            <a:headEnd/>
            <a:tailEnd type="triangle" w="med" len="med"/>
          </a:ln>
        </p:spPr>
        <p:txBody>
          <a:bodyPr>
            <a:prstTxWarp prst="textNoShape">
              <a:avLst/>
            </a:prstTxWarp>
          </a:bodyPr>
          <a:lstStyle/>
          <a:p>
            <a:endParaRPr lang="en-US"/>
          </a:p>
        </p:txBody>
      </p:sp>
      <p:sp>
        <p:nvSpPr>
          <p:cNvPr id="30786" name="Text Box 61"/>
          <p:cNvSpPr txBox="1">
            <a:spLocks noChangeArrowheads="1"/>
          </p:cNvSpPr>
          <p:nvPr/>
        </p:nvSpPr>
        <p:spPr bwMode="auto">
          <a:xfrm>
            <a:off x="7086600" y="838200"/>
            <a:ext cx="1858963" cy="32385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b="1">
                <a:solidFill>
                  <a:srgbClr val="FF0000"/>
                </a:solidFill>
                <a:latin typeface="Arial" pitchFamily="-110" charset="0"/>
              </a:rPr>
              <a:t>2010 GPU cluster</a:t>
            </a:r>
          </a:p>
        </p:txBody>
      </p:sp>
      <p:sp>
        <p:nvSpPr>
          <p:cNvPr id="30787" name="Text Box 61"/>
          <p:cNvSpPr txBox="1">
            <a:spLocks noChangeArrowheads="1"/>
          </p:cNvSpPr>
          <p:nvPr/>
        </p:nvSpPr>
        <p:spPr bwMode="auto">
          <a:xfrm>
            <a:off x="7772400" y="1447800"/>
            <a:ext cx="304800" cy="323850"/>
          </a:xfrm>
          <a:prstGeom prst="rect">
            <a:avLst/>
          </a:prstGeom>
          <a:noFill/>
          <a:ln w="9525">
            <a:noFill/>
            <a:miter lim="800000"/>
            <a:headEnd/>
            <a:tailEnd/>
          </a:ln>
        </p:spPr>
        <p:txBody>
          <a:bodyPr lIns="91430" tIns="45715" rIns="91430" bIns="45715">
            <a:prstTxWarp prst="textNoShape">
              <a:avLst/>
            </a:prstTxWarp>
            <a:spAutoFit/>
          </a:bodyPr>
          <a:lstStyle/>
          <a:p>
            <a:pPr defTabSz="457200" eaLnBrk="1" hangingPunct="1">
              <a:spcBef>
                <a:spcPct val="50000"/>
              </a:spcBef>
            </a:pPr>
            <a:r>
              <a:rPr lang="en-US" sz="1500" b="1">
                <a:solidFill>
                  <a:srgbClr val="FF6600"/>
                </a:solidFill>
                <a:latin typeface="Arial" pitchFamily="-110" charset="0"/>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762000" y="914400"/>
            <a:ext cx="8229600" cy="5334000"/>
          </a:xfrm>
        </p:spPr>
        <p:txBody>
          <a:bodyPr/>
          <a:lstStyle/>
          <a:p>
            <a:pPr>
              <a:buFontTx/>
              <a:buNone/>
            </a:pPr>
            <a:r>
              <a:rPr lang="en-US" dirty="0" smtClean="0">
                <a:ea typeface="ＭＳ Ｐゴシック" pitchFamily="-110" charset="-128"/>
                <a:cs typeface="ＭＳ Ｐゴシック" pitchFamily="-110" charset="-128"/>
              </a:rPr>
              <a:t>530 GPUs at Jefferson Lab (July)</a:t>
            </a:r>
          </a:p>
          <a:p>
            <a:pPr lvl="1">
              <a:buFont typeface="Wingdings" pitchFamily="-110" charset="2"/>
              <a:buChar char=""/>
            </a:pPr>
            <a:r>
              <a:rPr lang="en-US" dirty="0" smtClean="0"/>
              <a:t>200,000 cores (1,600 million core hours per year)</a:t>
            </a:r>
          </a:p>
          <a:p>
            <a:pPr lvl="1">
              <a:buFont typeface="Wingdings" pitchFamily="-110" charset="2"/>
              <a:buChar char=""/>
            </a:pPr>
            <a:r>
              <a:rPr lang="en-US" dirty="0" smtClean="0"/>
              <a:t>600 Tflops peak single precision</a:t>
            </a:r>
          </a:p>
          <a:p>
            <a:pPr lvl="1">
              <a:buFont typeface="Wingdings" pitchFamily="-110" charset="2"/>
              <a:buChar char=""/>
            </a:pPr>
            <a:r>
              <a:rPr lang="en-US" dirty="0" smtClean="0">
                <a:solidFill>
                  <a:srgbClr val="FF0000"/>
                </a:solidFill>
              </a:rPr>
              <a:t>100 Tflops aggregate sustained </a:t>
            </a:r>
            <a:r>
              <a:rPr lang="en-US" dirty="0" smtClean="0"/>
              <a:t>in the LQCD matrix inverter,             </a:t>
            </a:r>
            <a:r>
              <a:rPr lang="en-US" sz="2000" dirty="0" smtClean="0"/>
              <a:t>(mixed half / single precision)</a:t>
            </a:r>
            <a:endParaRPr lang="en-US" dirty="0" smtClean="0"/>
          </a:p>
          <a:p>
            <a:pPr lvl="1">
              <a:buFont typeface="Wingdings" pitchFamily="-110" charset="2"/>
              <a:buChar char=""/>
            </a:pPr>
            <a:r>
              <a:rPr lang="en-US" dirty="0" smtClean="0"/>
              <a:t>Significant increase in dedicated USQCD resources</a:t>
            </a:r>
          </a:p>
          <a:p>
            <a:pPr>
              <a:buFontTx/>
              <a:buNone/>
            </a:pPr>
            <a:r>
              <a:rPr lang="en-US" dirty="0" smtClean="0">
                <a:ea typeface="ＭＳ Ｐゴシック" pitchFamily="-110" charset="-128"/>
                <a:cs typeface="ＭＳ Ｐゴシック" pitchFamily="-110" charset="-128"/>
              </a:rPr>
              <a:t>All this for only $1M with hosts, networking, etc. </a:t>
            </a:r>
          </a:p>
          <a:p>
            <a:pPr>
              <a:buFontTx/>
              <a:buNone/>
            </a:pPr>
            <a:endParaRPr lang="en-US" dirty="0" smtClean="0">
              <a:ea typeface="ＭＳ Ｐゴシック" pitchFamily="-110" charset="-128"/>
              <a:cs typeface="ＭＳ Ｐゴシック" pitchFamily="-110" charset="-128"/>
            </a:endParaRPr>
          </a:p>
          <a:p>
            <a:pPr>
              <a:buFontTx/>
              <a:buNone/>
            </a:pPr>
            <a:r>
              <a:rPr lang="en-US" sz="2000" dirty="0" smtClean="0">
                <a:ea typeface="ＭＳ Ｐゴシック" pitchFamily="-110" charset="-128"/>
                <a:cs typeface="ＭＳ Ｐゴシック" pitchFamily="-110" charset="-128"/>
              </a:rPr>
              <a:t>Disclaimer: to exploit this performance, code has to be run on the GPUs, not the CPU (Amdahl’s Law problem).  This is a </a:t>
            </a:r>
            <a:r>
              <a:rPr lang="en-US" sz="2000" dirty="0" smtClean="0">
                <a:solidFill>
                  <a:srgbClr val="FF0000"/>
                </a:solidFill>
                <a:ea typeface="ＭＳ Ｐゴシック" pitchFamily="-110" charset="-128"/>
                <a:cs typeface="ＭＳ Ｐゴシック" pitchFamily="-110" charset="-128"/>
              </a:rPr>
              <a:t>software development problem</a:t>
            </a:r>
            <a:r>
              <a:rPr lang="en-US" sz="2000" dirty="0" smtClean="0">
                <a:ea typeface="ＭＳ Ｐゴシック" pitchFamily="-110" charset="-128"/>
                <a:cs typeface="ＭＳ Ｐゴシック" pitchFamily="-110" charset="-128"/>
              </a:rPr>
              <a:t>.</a:t>
            </a:r>
            <a:endParaRPr lang="en-US" sz="2000" dirty="0">
              <a:ea typeface="ＭＳ Ｐゴシック" pitchFamily="-110" charset="-128"/>
              <a:cs typeface="ＭＳ Ｐゴシック" pitchFamily="-110" charset="-128"/>
            </a:endParaRPr>
          </a:p>
        </p:txBody>
      </p:sp>
      <p:sp>
        <p:nvSpPr>
          <p:cNvPr id="32771" name="Title 2"/>
          <p:cNvSpPr>
            <a:spLocks noGrp="1"/>
          </p:cNvSpPr>
          <p:nvPr>
            <p:ph type="title"/>
          </p:nvPr>
        </p:nvSpPr>
        <p:spPr/>
        <p:txBody>
          <a:bodyPr/>
          <a:lstStyle/>
          <a:p>
            <a:r>
              <a:rPr lang="en-US" sz="3200" smtClean="0">
                <a:ea typeface="ＭＳ Ｐゴシック" pitchFamily="-110" charset="-128"/>
                <a:cs typeface="ＭＳ Ｐゴシック" pitchFamily="-110" charset="-128"/>
              </a:rPr>
              <a:t>A Large Capacity Resource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Talk</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rgbClr val="800000"/>
                </a:solidFill>
              </a:rPr>
              <a:t>Inform</a:t>
            </a:r>
          </a:p>
          <a:p>
            <a:pPr marL="857250" lvl="1" indent="-457200">
              <a:spcAft>
                <a:spcPts val="1200"/>
              </a:spcAft>
              <a:buNone/>
            </a:pPr>
            <a:r>
              <a:rPr lang="en-US" dirty="0" smtClean="0"/>
              <a:t> you about Jefferson Lab’s resources and plans</a:t>
            </a:r>
          </a:p>
          <a:p>
            <a:pPr marL="457200" indent="-457200">
              <a:buFont typeface="+mj-lt"/>
              <a:buAutoNum type="arabicPeriod"/>
            </a:pPr>
            <a:r>
              <a:rPr lang="en-US" dirty="0" smtClean="0">
                <a:solidFill>
                  <a:srgbClr val="800000"/>
                </a:solidFill>
              </a:rPr>
              <a:t>Entertain</a:t>
            </a:r>
          </a:p>
          <a:p>
            <a:pPr marL="857250" lvl="1" indent="-457200">
              <a:spcAft>
                <a:spcPts val="1200"/>
              </a:spcAft>
              <a:buNone/>
            </a:pPr>
            <a:r>
              <a:rPr lang="en-US" dirty="0" smtClean="0"/>
              <a:t> with useless (?) trivia about computing trends</a:t>
            </a:r>
          </a:p>
          <a:p>
            <a:pPr marL="457200" indent="-457200">
              <a:buFont typeface="+mj-lt"/>
              <a:buAutoNum type="arabicPeriod"/>
            </a:pPr>
            <a:r>
              <a:rPr lang="en-US" dirty="0" smtClean="0">
                <a:solidFill>
                  <a:srgbClr val="800000"/>
                </a:solidFill>
              </a:rPr>
              <a:t>Provoke</a:t>
            </a:r>
          </a:p>
          <a:p>
            <a:pPr marL="857250" lvl="1" indent="-457200">
              <a:buNone/>
            </a:pPr>
            <a:r>
              <a:rPr lang="en-US" dirty="0" smtClean="0"/>
              <a:t> conversation about computing plans &amp; strategies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Another Example: </a:t>
            </a:r>
            <a:r>
              <a:rPr lang="en-US" dirty="0" smtClean="0"/>
              <a:t>Folding @ home</a:t>
            </a:r>
            <a:endParaRPr lang="en-US" dirty="0"/>
          </a:p>
        </p:txBody>
      </p:sp>
      <p:sp>
        <p:nvSpPr>
          <p:cNvPr id="3" name="Content Placeholder 2"/>
          <p:cNvSpPr>
            <a:spLocks noGrp="1"/>
          </p:cNvSpPr>
          <p:nvPr>
            <p:ph idx="1"/>
          </p:nvPr>
        </p:nvSpPr>
        <p:spPr>
          <a:xfrm>
            <a:off x="533400" y="1066800"/>
            <a:ext cx="8305800" cy="5257800"/>
          </a:xfrm>
        </p:spPr>
        <p:txBody>
          <a:bodyPr/>
          <a:lstStyle/>
          <a:p>
            <a:pPr>
              <a:buNone/>
            </a:pPr>
            <a:r>
              <a:rPr lang="en-US" i="1" dirty="0" smtClean="0"/>
              <a:t>The second generation GPU core, aka GPU2 (April 2008)</a:t>
            </a:r>
          </a:p>
          <a:p>
            <a:pPr>
              <a:buNone/>
            </a:pPr>
            <a:endParaRPr lang="en-US" sz="800" dirty="0" smtClean="0"/>
          </a:p>
          <a:p>
            <a:pPr>
              <a:buNone/>
            </a:pPr>
            <a:endParaRPr lang="en-US" sz="800" dirty="0" smtClean="0"/>
          </a:p>
          <a:p>
            <a:pPr>
              <a:buNone/>
            </a:pPr>
            <a:r>
              <a:rPr lang="en-US" sz="2200" dirty="0" smtClean="0"/>
              <a:t>“…One of the really exciting aspects about GPUs is that not only can they accelerate existing algorithms significantly, they get really interesting in that </a:t>
            </a:r>
            <a:r>
              <a:rPr lang="en-US" sz="2200" dirty="0" smtClean="0">
                <a:solidFill>
                  <a:srgbClr val="FF0000"/>
                </a:solidFill>
              </a:rPr>
              <a:t>they can open doors to new algorithms that we would never think to do on CPUs at all </a:t>
            </a:r>
            <a:r>
              <a:rPr lang="en-US" sz="2200" dirty="0" smtClean="0"/>
              <a:t>(due to their very slow speed on CPUs, but not GPUs)... The preliminary results so far from it look very exciting, and we're excited to now open up the client for FAH donors to run.”</a:t>
            </a:r>
          </a:p>
          <a:p>
            <a:pPr>
              <a:buNone/>
            </a:pPr>
            <a:endParaRPr lang="en-US" sz="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lstStyle/>
          <a:p>
            <a:pPr>
              <a:spcAft>
                <a:spcPts val="1200"/>
              </a:spcAft>
              <a:buNone/>
            </a:pPr>
            <a:r>
              <a:rPr lang="en-US" dirty="0" smtClean="0"/>
              <a:t>Jefferson Lab can make available GPUs for software development &amp; testing for 12 GeV work</a:t>
            </a:r>
          </a:p>
          <a:p>
            <a:pPr>
              <a:spcAft>
                <a:spcPts val="1200"/>
              </a:spcAft>
              <a:buNone/>
            </a:pPr>
            <a:r>
              <a:rPr lang="en-US" dirty="0" smtClean="0"/>
              <a:t>If GPUs prove advantageous, we can deploy GPUs as part of the annual farm upgrades</a:t>
            </a:r>
          </a:p>
          <a:p>
            <a:pPr>
              <a:buNone/>
            </a:pPr>
            <a:r>
              <a:rPr lang="en-US" dirty="0" smtClean="0"/>
              <a:t>Needed: </a:t>
            </a:r>
          </a:p>
          <a:p>
            <a:pPr>
              <a:buNone/>
            </a:pPr>
            <a:r>
              <a:rPr lang="en-US" dirty="0" smtClean="0"/>
              <a:t>	clever programmers who can exploit this powerful tool!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Future</a:t>
            </a:r>
            <a:endParaRPr lang="en-US" dirty="0"/>
          </a:p>
        </p:txBody>
      </p:sp>
      <p:sp>
        <p:nvSpPr>
          <p:cNvPr id="3" name="Content Placeholder 2"/>
          <p:cNvSpPr>
            <a:spLocks noGrp="1"/>
          </p:cNvSpPr>
          <p:nvPr>
            <p:ph idx="1"/>
          </p:nvPr>
        </p:nvSpPr>
        <p:spPr/>
        <p:txBody>
          <a:bodyPr/>
          <a:lstStyle/>
          <a:p>
            <a:pPr algn="ctr">
              <a:spcAft>
                <a:spcPts val="600"/>
              </a:spcAft>
              <a:buNone/>
            </a:pPr>
            <a:r>
              <a:rPr lang="en-US" b="1" i="1" dirty="0" smtClean="0"/>
              <a:t>or, Jefferson Lab’s 12 GeV Computing Model</a:t>
            </a:r>
          </a:p>
          <a:p>
            <a:pPr>
              <a:spcAft>
                <a:spcPts val="600"/>
              </a:spcAft>
              <a:buNone/>
            </a:pPr>
            <a:r>
              <a:rPr lang="en-US" dirty="0" smtClean="0"/>
              <a:t>Assumptions</a:t>
            </a:r>
          </a:p>
          <a:p>
            <a:pPr lvl="1">
              <a:spcAft>
                <a:spcPts val="600"/>
              </a:spcAft>
            </a:pPr>
            <a:r>
              <a:rPr lang="en-US" dirty="0" smtClean="0"/>
              <a:t>Moore’s Law will hold for another 4 years (in core counts)</a:t>
            </a:r>
          </a:p>
          <a:p>
            <a:pPr lvl="1">
              <a:spcAft>
                <a:spcPts val="600"/>
              </a:spcAft>
            </a:pPr>
            <a:r>
              <a:rPr lang="en-US" dirty="0" smtClean="0"/>
              <a:t>Your software will become multi-threaded to use the cores</a:t>
            </a:r>
          </a:p>
          <a:p>
            <a:pPr lvl="1">
              <a:spcAft>
                <a:spcPts val="600"/>
              </a:spcAft>
            </a:pPr>
            <a:r>
              <a:rPr lang="en-US" dirty="0" smtClean="0"/>
              <a:t>A 10x growth in computing power is free, and matches the expected growth from the 6 GeV era to the 12 GeV era</a:t>
            </a:r>
          </a:p>
          <a:p>
            <a:pPr lvl="1">
              <a:spcAft>
                <a:spcPts val="0"/>
              </a:spcAft>
            </a:pPr>
            <a:r>
              <a:rPr lang="en-US" dirty="0" smtClean="0"/>
              <a:t>While computing is (approximately) free, people are not</a:t>
            </a:r>
          </a:p>
          <a:p>
            <a:pPr lvl="1">
              <a:spcAft>
                <a:spcPts val="1200"/>
              </a:spcAft>
              <a:buNone/>
            </a:pPr>
            <a:r>
              <a:rPr lang="en-US" dirty="0" smtClean="0"/>
              <a:t>	(currently 80% of farm related budget goes into people)</a:t>
            </a:r>
          </a:p>
          <a:p>
            <a:pPr lvl="1">
              <a:spcAft>
                <a:spcPts val="1200"/>
              </a:spcAft>
            </a:pPr>
            <a:r>
              <a:rPr lang="en-US" dirty="0" smtClean="0"/>
              <a:t>The 12 GeV operations budget will allow an additional doubling in compute capacity (hardware) with no discussion                          (i.e. upon demand); this is only a 20% budget impact</a:t>
            </a:r>
          </a:p>
          <a:p>
            <a:pPr lvl="1">
              <a:spcAft>
                <a:spcPts val="600"/>
              </a:spcAft>
            </a:pPr>
            <a:r>
              <a:rPr lang="en-US" dirty="0" smtClean="0"/>
              <a:t>All raw, reconstructed, and simulation data will be held at </a:t>
            </a:r>
            <a:r>
              <a:rPr lang="en-US" dirty="0" err="1" smtClean="0"/>
              <a:t>Jlab</a:t>
            </a:r>
            <a:r>
              <a:rPr lang="en-US" dirty="0" smtClean="0"/>
              <a:t>, with redundant copies for all raw data</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 Trends</a:t>
            </a:r>
            <a:endParaRPr lang="en-US" dirty="0"/>
          </a:p>
        </p:txBody>
      </p:sp>
      <p:sp>
        <p:nvSpPr>
          <p:cNvPr id="3" name="Content Placeholder 2"/>
          <p:cNvSpPr>
            <a:spLocks noGrp="1"/>
          </p:cNvSpPr>
          <p:nvPr>
            <p:ph idx="1"/>
          </p:nvPr>
        </p:nvSpPr>
        <p:spPr>
          <a:xfrm>
            <a:off x="381000" y="914400"/>
            <a:ext cx="8610600" cy="5410200"/>
          </a:xfrm>
        </p:spPr>
        <p:txBody>
          <a:bodyPr/>
          <a:lstStyle/>
          <a:p>
            <a:pPr>
              <a:spcAft>
                <a:spcPts val="1200"/>
              </a:spcAft>
              <a:buNone/>
            </a:pPr>
            <a:r>
              <a:rPr lang="en-US" dirty="0" smtClean="0"/>
              <a:t>Tape Library &amp; LTO Technology</a:t>
            </a:r>
          </a:p>
          <a:p>
            <a:pPr lvl="1">
              <a:spcAft>
                <a:spcPts val="1200"/>
              </a:spcAft>
            </a:pPr>
            <a:r>
              <a:rPr lang="en-US" dirty="0" smtClean="0"/>
              <a:t>LTO-5 today: 2 TB / cartridge, 140 MB/</a:t>
            </a:r>
            <a:r>
              <a:rPr lang="en-US" dirty="0" err="1" smtClean="0"/>
              <a:t>s</a:t>
            </a:r>
            <a:endParaRPr lang="en-US" dirty="0" smtClean="0"/>
          </a:p>
          <a:p>
            <a:pPr lvl="1">
              <a:spcAft>
                <a:spcPts val="1200"/>
              </a:spcAft>
            </a:pPr>
            <a:r>
              <a:rPr lang="en-US" dirty="0" smtClean="0"/>
              <a:t>2x in capacity in 3 years: 4 TB per LTO-6 tape</a:t>
            </a:r>
          </a:p>
          <a:p>
            <a:pPr lvl="1">
              <a:spcAft>
                <a:spcPts val="0"/>
              </a:spcAft>
            </a:pPr>
            <a:r>
              <a:rPr lang="en-US" dirty="0" smtClean="0"/>
              <a:t>LTO plan: 1.5x in bandwidth per generation but,</a:t>
            </a:r>
          </a:p>
          <a:p>
            <a:pPr lvl="1">
              <a:spcAft>
                <a:spcPts val="1200"/>
              </a:spcAft>
              <a:buNone/>
            </a:pPr>
            <a:r>
              <a:rPr lang="en-US" dirty="0" smtClean="0"/>
              <a:t>	LTO-5 missed this target (only 1.2x)</a:t>
            </a:r>
          </a:p>
          <a:p>
            <a:pPr lvl="1">
              <a:spcAft>
                <a:spcPts val="1200"/>
              </a:spcAft>
            </a:pPr>
            <a:r>
              <a:rPr lang="en-US" dirty="0" smtClean="0"/>
              <a:t>assume LTO-6 does likewise=&gt; 170 MB/</a:t>
            </a:r>
            <a:r>
              <a:rPr lang="en-US" dirty="0" err="1" smtClean="0"/>
              <a:t>s</a:t>
            </a:r>
            <a:r>
              <a:rPr lang="en-US" dirty="0" smtClean="0"/>
              <a:t> per drive</a:t>
            </a:r>
          </a:p>
          <a:p>
            <a:pPr lvl="1">
              <a:spcAft>
                <a:spcPts val="1200"/>
              </a:spcAft>
            </a:pPr>
            <a:r>
              <a:rPr lang="en-US" dirty="0" smtClean="0"/>
              <a:t>price model: $40 / tape, $30 / slot, $10K / drive</a:t>
            </a:r>
          </a:p>
          <a:p>
            <a:pPr lvl="1">
              <a:spcAft>
                <a:spcPts val="1200"/>
              </a:spcAft>
            </a:pPr>
            <a:r>
              <a:rPr lang="en-US" dirty="0" smtClean="0"/>
              <a:t>capacity thus dropping from $70/TB to $50/TB this year</a:t>
            </a:r>
          </a:p>
          <a:p>
            <a:pPr lvl="1">
              <a:spcAft>
                <a:spcPts val="1200"/>
              </a:spcAft>
            </a:pPr>
            <a:r>
              <a:rPr lang="en-US" dirty="0" smtClean="0"/>
              <a:t>bandwidth: $70K / GB/</a:t>
            </a:r>
            <a:r>
              <a:rPr lang="en-US" dirty="0" err="1" smtClean="0"/>
              <a:t>s</a:t>
            </a:r>
            <a:r>
              <a:rPr lang="en-US" dirty="0" smtClean="0"/>
              <a:t> today; ~$60K / GB/</a:t>
            </a:r>
            <a:r>
              <a:rPr lang="en-US" dirty="0" err="1" smtClean="0"/>
              <a:t>s</a:t>
            </a:r>
            <a:r>
              <a:rPr lang="en-US" dirty="0" smtClean="0"/>
              <a:t> at turn on</a:t>
            </a:r>
          </a:p>
          <a:p>
            <a:pPr lvl="1">
              <a:spcAft>
                <a:spcPts val="1200"/>
              </a:spcAft>
            </a:pPr>
            <a:r>
              <a:rPr lang="en-US" dirty="0" smtClean="0"/>
              <a:t>implications: we will need to pay more for bandwidth in the future</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Archival Storage for 12 GeV</a:t>
            </a:r>
            <a:endParaRPr lang="en-US" dirty="0"/>
          </a:p>
        </p:txBody>
      </p:sp>
      <p:sp>
        <p:nvSpPr>
          <p:cNvPr id="3" name="Content Placeholder 2"/>
          <p:cNvSpPr>
            <a:spLocks noGrp="1"/>
          </p:cNvSpPr>
          <p:nvPr>
            <p:ph idx="1"/>
          </p:nvPr>
        </p:nvSpPr>
        <p:spPr/>
        <p:txBody>
          <a:bodyPr/>
          <a:lstStyle/>
          <a:p>
            <a:pPr>
              <a:spcAft>
                <a:spcPts val="1200"/>
              </a:spcAft>
              <a:buNone/>
            </a:pPr>
            <a:r>
              <a:rPr lang="en-US" dirty="0" smtClean="0"/>
              <a:t>Tape library today: </a:t>
            </a:r>
          </a:p>
          <a:p>
            <a:pPr lvl="1">
              <a:spcAft>
                <a:spcPts val="1200"/>
              </a:spcAft>
            </a:pPr>
            <a:r>
              <a:rPr lang="en-US" dirty="0" smtClean="0"/>
              <a:t>LTO-4 5,500 slots, can go to 10,800: </a:t>
            </a:r>
          </a:p>
          <a:p>
            <a:pPr lvl="1">
              <a:spcAft>
                <a:spcPts val="1200"/>
              </a:spcAft>
              <a:buNone/>
            </a:pPr>
            <a:r>
              <a:rPr lang="en-US" dirty="0" smtClean="0"/>
              <a:t>		~</a:t>
            </a:r>
            <a:r>
              <a:rPr lang="en-US" dirty="0" smtClean="0">
                <a:solidFill>
                  <a:srgbClr val="0000FF"/>
                </a:solidFill>
              </a:rPr>
              <a:t>20 PB LTO-5 capacity @$70/TB</a:t>
            </a:r>
          </a:p>
          <a:p>
            <a:pPr lvl="1">
              <a:spcAft>
                <a:spcPts val="1200"/>
              </a:spcAft>
            </a:pPr>
            <a:r>
              <a:rPr lang="en-US" dirty="0" smtClean="0"/>
              <a:t>2</a:t>
            </a:r>
            <a:r>
              <a:rPr lang="en-US" baseline="30000" dirty="0" smtClean="0"/>
              <a:t>nd</a:t>
            </a:r>
            <a:r>
              <a:rPr lang="en-US" dirty="0" smtClean="0"/>
              <a:t> library of 20K slots, LTO-6 expansion as needed, FY13</a:t>
            </a:r>
          </a:p>
          <a:p>
            <a:pPr lvl="1">
              <a:spcAft>
                <a:spcPts val="1200"/>
              </a:spcAft>
              <a:buNone/>
            </a:pPr>
            <a:r>
              <a:rPr lang="en-US" dirty="0" smtClean="0"/>
              <a:t>		+ </a:t>
            </a:r>
            <a:r>
              <a:rPr lang="en-US" dirty="0" smtClean="0">
                <a:solidFill>
                  <a:srgbClr val="0000FF"/>
                </a:solidFill>
              </a:rPr>
              <a:t>80 PB LTO-6, $30/TB</a:t>
            </a:r>
          </a:p>
          <a:p>
            <a:pPr lvl="1">
              <a:spcAft>
                <a:spcPts val="1200"/>
              </a:spcAft>
            </a:pPr>
            <a:r>
              <a:rPr lang="en-US" dirty="0" smtClean="0"/>
              <a:t>6 GeV era: 1 PB/year, $80K / year                                                      (FY2009, includes bandwidth increase)</a:t>
            </a:r>
          </a:p>
          <a:p>
            <a:pPr lvl="1">
              <a:spcAft>
                <a:spcPts val="1200"/>
              </a:spcAft>
            </a:pPr>
            <a:r>
              <a:rPr lang="en-US" b="1" dirty="0" smtClean="0">
                <a:solidFill>
                  <a:srgbClr val="800000"/>
                </a:solidFill>
              </a:rPr>
              <a:t>12 GeV era, 10 PB/year, $300K / year                                </a:t>
            </a:r>
            <a:r>
              <a:rPr lang="en-US" dirty="0" smtClean="0"/>
              <a:t>(largest offline component)</a:t>
            </a:r>
            <a:endParaRPr lang="en-US" dirty="0" smtClean="0">
              <a:solidFill>
                <a:srgbClr val="800000"/>
              </a:solidFill>
            </a:endParaRPr>
          </a:p>
          <a:p>
            <a:pPr lvl="1">
              <a:spcAft>
                <a:spcPts val="1200"/>
              </a:spcAft>
            </a:pPr>
            <a:r>
              <a:rPr lang="en-US" dirty="0" smtClean="0"/>
              <a:t>at 40 PB / year, storage cost becomes </a:t>
            </a:r>
            <a:r>
              <a:rPr lang="en-US" i="1" dirty="0" smtClean="0"/>
              <a:t>very </a:t>
            </a:r>
            <a:r>
              <a:rPr lang="en-US" dirty="0" smtClean="0"/>
              <a:t>significant,                     as does footprint, and we may need to evaluate on-demand simulation instead of storage of pre-simulated data</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a:xfrm>
            <a:off x="381000" y="838200"/>
            <a:ext cx="8534400" cy="5638800"/>
          </a:xfrm>
        </p:spPr>
        <p:txBody>
          <a:bodyPr/>
          <a:lstStyle/>
          <a:p>
            <a:pPr marL="457200" indent="-457200">
              <a:buNone/>
            </a:pPr>
            <a:r>
              <a:rPr lang="en-US" dirty="0" smtClean="0"/>
              <a:t>“</a:t>
            </a:r>
            <a:r>
              <a:rPr lang="en-US" dirty="0" smtClean="0">
                <a:solidFill>
                  <a:srgbClr val="800000"/>
                </a:solidFill>
              </a:rPr>
              <a:t>Generate on demand</a:t>
            </a:r>
            <a:r>
              <a:rPr lang="en-US" dirty="0" smtClean="0"/>
              <a:t>” cost:</a:t>
            </a:r>
          </a:p>
          <a:p>
            <a:pPr marL="457200" indent="-457200">
              <a:buAutoNum type="arabicPeriod"/>
            </a:pPr>
            <a:r>
              <a:rPr lang="en-US" sz="2000" dirty="0" smtClean="0"/>
              <a:t>What does computing cost today to generate 100 MB/</a:t>
            </a:r>
            <a:r>
              <a:rPr lang="en-US" sz="2000" dirty="0" err="1" smtClean="0"/>
              <a:t>s</a:t>
            </a:r>
            <a:r>
              <a:rPr lang="en-US" sz="2000" dirty="0" smtClean="0"/>
              <a:t> of simulated data (2.8PB / year)?</a:t>
            </a:r>
          </a:p>
          <a:p>
            <a:pPr marL="457200" indent="-457200">
              <a:spcAft>
                <a:spcPts val="600"/>
              </a:spcAft>
              <a:buAutoNum type="arabicPeriod"/>
            </a:pPr>
            <a:r>
              <a:rPr lang="en-US" sz="2000" dirty="0" smtClean="0"/>
              <a:t>Divide this by 4 for 2013, and by 10 for 2015</a:t>
            </a:r>
            <a:endParaRPr lang="en-US" dirty="0" smtClean="0"/>
          </a:p>
          <a:p>
            <a:pPr marL="457200" indent="-457200">
              <a:buNone/>
            </a:pPr>
            <a:r>
              <a:rPr lang="en-US" dirty="0" smtClean="0"/>
              <a:t>“</a:t>
            </a:r>
            <a:r>
              <a:rPr lang="en-US" dirty="0" smtClean="0">
                <a:solidFill>
                  <a:srgbClr val="800000"/>
                </a:solidFill>
              </a:rPr>
              <a:t>Store and retrieve</a:t>
            </a:r>
            <a:r>
              <a:rPr lang="en-US" dirty="0" smtClean="0"/>
              <a:t>” cost:</a:t>
            </a:r>
          </a:p>
          <a:p>
            <a:pPr marL="457200" indent="-457200">
              <a:buAutoNum type="arabicPeriod"/>
            </a:pPr>
            <a:r>
              <a:rPr lang="en-US" sz="2000" dirty="0" smtClean="0"/>
              <a:t>Cost of storage divided by average number of times each simulated event will be re-used</a:t>
            </a:r>
          </a:p>
          <a:p>
            <a:pPr marL="457200" indent="-457200">
              <a:spcAft>
                <a:spcPts val="600"/>
              </a:spcAft>
              <a:buFontTx/>
              <a:buAutoNum type="arabicPeriod"/>
            </a:pPr>
            <a:r>
              <a:rPr lang="en-US" sz="2000" dirty="0" smtClean="0"/>
              <a:t>Cost of bandwidth to/from tape: $12K per 100 MB/</a:t>
            </a:r>
            <a:r>
              <a:rPr lang="en-US" sz="2000" dirty="0" err="1" smtClean="0"/>
              <a:t>s</a:t>
            </a:r>
            <a:r>
              <a:rPr lang="en-US" sz="2000" dirty="0" smtClean="0"/>
              <a:t> stream,  amortized over 3 years</a:t>
            </a:r>
          </a:p>
          <a:p>
            <a:pPr marL="457200" indent="-457200">
              <a:spcAft>
                <a:spcPts val="600"/>
              </a:spcAft>
              <a:buNone/>
            </a:pPr>
            <a:r>
              <a:rPr lang="en-US" dirty="0" smtClean="0">
                <a:solidFill>
                  <a:srgbClr val="3366FF"/>
                </a:solidFill>
              </a:rPr>
              <a:t>Example</a:t>
            </a:r>
            <a:r>
              <a:rPr lang="en-US" sz="2000" dirty="0" smtClean="0"/>
              <a:t>: Generate at 100 MB/</a:t>
            </a:r>
            <a:r>
              <a:rPr lang="en-US" sz="2000" dirty="0" err="1" smtClean="0"/>
              <a:t>s</a:t>
            </a:r>
            <a:r>
              <a:rPr lang="en-US" sz="2000" dirty="0" smtClean="0"/>
              <a:t>, reuse=2, so consume at 200 MB/</a:t>
            </a:r>
            <a:r>
              <a:rPr lang="en-US" sz="2000" dirty="0" err="1" smtClean="0"/>
              <a:t>s</a:t>
            </a:r>
            <a:r>
              <a:rPr lang="en-US" sz="2000" dirty="0" smtClean="0"/>
              <a:t>; storage cost = 130 + 3*12/3 = $142K / year (plus library maintenance)</a:t>
            </a:r>
          </a:p>
          <a:p>
            <a:pPr marL="457200" indent="-457200">
              <a:buNone/>
            </a:pPr>
            <a:r>
              <a:rPr lang="en-US" sz="2000" dirty="0" smtClean="0"/>
              <a:t>	If the simulation cost of 100 MB/</a:t>
            </a:r>
            <a:r>
              <a:rPr lang="en-US" sz="2000" dirty="0" err="1" smtClean="0"/>
              <a:t>s</a:t>
            </a:r>
            <a:r>
              <a:rPr lang="en-US" sz="2000" dirty="0" smtClean="0"/>
              <a:t> is a farm with replacement cost of $112K (i.e. $50K / year), then doubling the size of the simulation farm and doing “generate on demand” saves $30K in the first year, </a:t>
            </a:r>
            <a:r>
              <a:rPr lang="en-US" sz="2000" smtClean="0"/>
              <a:t>and $100K+ in </a:t>
            </a:r>
            <a:r>
              <a:rPr lang="en-US" sz="2000" dirty="0" smtClean="0"/>
              <a:t>future years (computing falls faster than storage)</a:t>
            </a:r>
          </a:p>
          <a:p>
            <a:pPr marL="457200" indent="-45720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Trends</a:t>
            </a:r>
            <a:endParaRPr lang="en-US" dirty="0"/>
          </a:p>
        </p:txBody>
      </p:sp>
      <p:sp>
        <p:nvSpPr>
          <p:cNvPr id="3" name="Content Placeholder 2"/>
          <p:cNvSpPr>
            <a:spLocks noGrp="1"/>
          </p:cNvSpPr>
          <p:nvPr>
            <p:ph idx="1"/>
          </p:nvPr>
        </p:nvSpPr>
        <p:spPr>
          <a:xfrm>
            <a:off x="533400" y="914400"/>
            <a:ext cx="8229600" cy="5410200"/>
          </a:xfrm>
        </p:spPr>
        <p:txBody>
          <a:bodyPr/>
          <a:lstStyle/>
          <a:p>
            <a:pPr>
              <a:spcAft>
                <a:spcPts val="600"/>
              </a:spcAft>
              <a:buNone/>
            </a:pPr>
            <a:r>
              <a:rPr lang="en-US" dirty="0" smtClean="0"/>
              <a:t>Capacity Costs</a:t>
            </a:r>
          </a:p>
          <a:p>
            <a:pPr lvl="1">
              <a:spcAft>
                <a:spcPts val="600"/>
              </a:spcAft>
            </a:pPr>
            <a:r>
              <a:rPr lang="en-US" dirty="0" smtClean="0"/>
              <a:t>Disk: $400 / TB (moderate performance)</a:t>
            </a:r>
          </a:p>
          <a:p>
            <a:pPr lvl="1">
              <a:spcAft>
                <a:spcPts val="600"/>
              </a:spcAft>
            </a:pPr>
            <a:r>
              <a:rPr lang="en-US" dirty="0" smtClean="0"/>
              <a:t>Low bandwidth disk: $200 / TB</a:t>
            </a:r>
          </a:p>
          <a:p>
            <a:pPr lvl="1">
              <a:spcAft>
                <a:spcPts val="1800"/>
              </a:spcAft>
            </a:pPr>
            <a:r>
              <a:rPr lang="en-US" dirty="0" smtClean="0"/>
              <a:t>Tape: $50 / TB, so 8x below cache disk, 4x below archival disk</a:t>
            </a:r>
          </a:p>
          <a:p>
            <a:pPr>
              <a:spcAft>
                <a:spcPts val="600"/>
              </a:spcAft>
              <a:buNone/>
            </a:pPr>
            <a:r>
              <a:rPr lang="en-US" dirty="0" smtClean="0"/>
              <a:t>Trends</a:t>
            </a:r>
          </a:p>
          <a:p>
            <a:pPr lvl="1">
              <a:spcAft>
                <a:spcPts val="600"/>
              </a:spcAft>
            </a:pPr>
            <a:r>
              <a:rPr lang="en-US" dirty="0" smtClean="0"/>
              <a:t>Disk is falling faster than tape, but won’t overtake it in 4 years</a:t>
            </a:r>
          </a:p>
          <a:p>
            <a:pPr lvl="1">
              <a:spcAft>
                <a:spcPts val="600"/>
              </a:spcAft>
            </a:pPr>
            <a:r>
              <a:rPr lang="en-US" dirty="0" smtClean="0"/>
              <a:t>Statements 5 years ago that disk would overtake tape in 5 years remain “true” today</a:t>
            </a:r>
          </a:p>
          <a:p>
            <a:pPr lvl="1">
              <a:spcAft>
                <a:spcPts val="600"/>
              </a:spcAft>
            </a:pPr>
            <a:r>
              <a:rPr lang="en-US" dirty="0" smtClean="0"/>
              <a:t>My model: disk will gain by 2x in 4 years</a:t>
            </a:r>
          </a:p>
          <a:p>
            <a:pPr lvl="1"/>
            <a:r>
              <a:rPr lang="en-US" dirty="0" smtClean="0"/>
              <a:t>If deployed disk is 10% of tape capacity (moderate performance cache &amp; workspace), then disk is 44% of cost today, and 28% in 2014</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t>
            </a:r>
            <a:r>
              <a:rPr lang="en-US" dirty="0" err="1" smtClean="0"/>
              <a:t>vs</a:t>
            </a:r>
            <a:r>
              <a:rPr lang="en-US" dirty="0" smtClean="0"/>
              <a:t> Mostly Central</a:t>
            </a:r>
            <a:endParaRPr lang="en-US" dirty="0"/>
          </a:p>
        </p:txBody>
      </p:sp>
      <p:sp>
        <p:nvSpPr>
          <p:cNvPr id="3" name="Content Placeholder 2"/>
          <p:cNvSpPr>
            <a:spLocks noGrp="1"/>
          </p:cNvSpPr>
          <p:nvPr>
            <p:ph idx="1"/>
          </p:nvPr>
        </p:nvSpPr>
        <p:spPr/>
        <p:txBody>
          <a:bodyPr/>
          <a:lstStyle/>
          <a:p>
            <a:pPr>
              <a:buNone/>
            </a:pPr>
            <a:r>
              <a:rPr lang="en-US" dirty="0" smtClean="0"/>
              <a:t>Observations</a:t>
            </a:r>
          </a:p>
          <a:p>
            <a:pPr lvl="1">
              <a:spcAft>
                <a:spcPts val="600"/>
              </a:spcAft>
            </a:pPr>
            <a:r>
              <a:rPr lang="en-US" dirty="0" smtClean="0"/>
              <a:t>The grid does not address the largest cost item in the budget (storage)</a:t>
            </a:r>
          </a:p>
          <a:p>
            <a:pPr lvl="1">
              <a:spcAft>
                <a:spcPts val="600"/>
              </a:spcAft>
            </a:pPr>
            <a:r>
              <a:rPr lang="en-US" dirty="0" smtClean="0"/>
              <a:t>A fully functional computational &amp; storage grid adds ~1 FTE in labor at Jefferson Lab, between $150K and $200K with overhead, or 3x to 4x times the computing hardware budget</a:t>
            </a:r>
          </a:p>
          <a:p>
            <a:pPr lvl="1">
              <a:spcAft>
                <a:spcPts val="600"/>
              </a:spcAft>
            </a:pPr>
            <a:r>
              <a:rPr lang="en-US" dirty="0" smtClean="0"/>
              <a:t>Based upon current requirements, a mostly central computing model is the most cost effective (highest performing) solution</a:t>
            </a:r>
          </a:p>
          <a:p>
            <a:pPr lvl="1">
              <a:spcAft>
                <a:spcPts val="600"/>
              </a:spcAft>
            </a:pPr>
            <a:r>
              <a:rPr lang="en-US" dirty="0" smtClean="0"/>
              <a:t>There are other advantages to a grid (easier transparent use of a user local resource), but these mostly exist for larger institutions that are LHC collaborators (costs already paid by HEP)</a:t>
            </a:r>
          </a:p>
          <a:p>
            <a:pPr lvl="1">
              <a:spcAft>
                <a:spcPts val="600"/>
              </a:spcAft>
            </a:pPr>
            <a:r>
              <a:rPr lang="en-US" dirty="0" smtClean="0"/>
              <a:t>There may be other advantages in other software tools, but these have not yet been captured by requirements</a:t>
            </a:r>
          </a:p>
          <a:p>
            <a:pPr lvl="1">
              <a:spcAft>
                <a:spcPts val="600"/>
              </a:spcAft>
            </a:pPr>
            <a:r>
              <a:rPr lang="en-US" dirty="0" smtClean="0"/>
              <a:t>There are non-trivial disadvantages to using a grid, even beyond labor costs for the computer center</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12 GeV Computing Plan</a:t>
            </a:r>
            <a:endParaRPr lang="en-US" dirty="0"/>
          </a:p>
        </p:txBody>
      </p:sp>
      <p:sp>
        <p:nvSpPr>
          <p:cNvPr id="3" name="Content Placeholder 2"/>
          <p:cNvSpPr>
            <a:spLocks noGrp="1"/>
          </p:cNvSpPr>
          <p:nvPr>
            <p:ph idx="1"/>
          </p:nvPr>
        </p:nvSpPr>
        <p:spPr>
          <a:xfrm>
            <a:off x="533400" y="914400"/>
            <a:ext cx="8305800" cy="5562600"/>
          </a:xfrm>
        </p:spPr>
        <p:txBody>
          <a:bodyPr/>
          <a:lstStyle/>
          <a:p>
            <a:pPr>
              <a:buNone/>
            </a:pPr>
            <a:r>
              <a:rPr lang="en-US" dirty="0" smtClean="0"/>
              <a:t>Centralized computing model</a:t>
            </a:r>
          </a:p>
          <a:p>
            <a:pPr lvl="1"/>
            <a:r>
              <a:rPr lang="en-US" dirty="0" smtClean="0"/>
              <a:t>full computing capacity for reconstruction, simulation, analysis</a:t>
            </a:r>
          </a:p>
          <a:p>
            <a:pPr lvl="1"/>
            <a:r>
              <a:rPr lang="en-US" dirty="0" smtClean="0"/>
              <a:t>storage for all raw, reconstructed and simulation data</a:t>
            </a:r>
          </a:p>
          <a:p>
            <a:pPr lvl="1">
              <a:spcAft>
                <a:spcPts val="1200"/>
              </a:spcAft>
            </a:pPr>
            <a:r>
              <a:rPr lang="en-US" dirty="0" smtClean="0"/>
              <a:t>high network bandwidth for fast transport of reduced (cooked) data to home institutions for interactive analysis</a:t>
            </a:r>
          </a:p>
          <a:p>
            <a:pPr>
              <a:buNone/>
            </a:pPr>
            <a:r>
              <a:rPr lang="en-US" dirty="0" smtClean="0"/>
              <a:t>Planned improvements</a:t>
            </a:r>
          </a:p>
          <a:p>
            <a:pPr lvl="1"/>
            <a:r>
              <a:rPr lang="en-US" dirty="0" smtClean="0"/>
              <a:t>better process for updating computing requirements, to allow sufficient lead time to meet those requirements</a:t>
            </a:r>
          </a:p>
          <a:p>
            <a:pPr lvl="1"/>
            <a:r>
              <a:rPr lang="en-US" dirty="0" smtClean="0"/>
              <a:t>easier tools for managing fair share (priority) by hall computing coordinators</a:t>
            </a:r>
          </a:p>
          <a:p>
            <a:pPr lvl="1"/>
            <a:r>
              <a:rPr lang="en-US" dirty="0" smtClean="0"/>
              <a:t>easier tools for managing storage (quotas) by hall computing coordinators</a:t>
            </a:r>
          </a:p>
          <a:p>
            <a:pPr lvl="1"/>
            <a:r>
              <a:rPr lang="en-US" dirty="0" smtClean="0"/>
              <a:t>easier tools for access to farm visible disks, and the tape library from offsite (although not necessarily a full blown data grid)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(Questions / Discussion)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at JLab</a:t>
            </a:r>
            <a:endParaRPr lang="en-US" dirty="0"/>
          </a:p>
        </p:txBody>
      </p:sp>
      <p:sp>
        <p:nvSpPr>
          <p:cNvPr id="3" name="Content Placeholder 2"/>
          <p:cNvSpPr>
            <a:spLocks noGrp="1"/>
          </p:cNvSpPr>
          <p:nvPr>
            <p:ph idx="1"/>
          </p:nvPr>
        </p:nvSpPr>
        <p:spPr>
          <a:xfrm>
            <a:off x="304800" y="762000"/>
            <a:ext cx="8839200" cy="5715000"/>
          </a:xfrm>
        </p:spPr>
        <p:txBody>
          <a:bodyPr/>
          <a:lstStyle/>
          <a:p>
            <a:pPr>
              <a:buNone/>
            </a:pPr>
            <a:r>
              <a:rPr lang="en-US" dirty="0" smtClean="0"/>
              <a:t>Significant computing capacity</a:t>
            </a:r>
          </a:p>
          <a:p>
            <a:pPr lvl="1"/>
            <a:r>
              <a:rPr lang="en-US" dirty="0" smtClean="0"/>
              <a:t>1400 compute servers</a:t>
            </a:r>
          </a:p>
          <a:p>
            <a:pPr lvl="1"/>
            <a:r>
              <a:rPr lang="en-US" dirty="0" smtClean="0"/>
              <a:t>leading edge GPU cluster </a:t>
            </a:r>
          </a:p>
          <a:p>
            <a:pPr lvl="2">
              <a:buNone/>
            </a:pPr>
            <a:r>
              <a:rPr lang="en-US" dirty="0" smtClean="0"/>
              <a:t>(single most powerful dedicated LQCD resource)</a:t>
            </a:r>
          </a:p>
          <a:p>
            <a:pPr lvl="1"/>
            <a:r>
              <a:rPr lang="en-US" dirty="0" smtClean="0"/>
              <a:t>growing repository of 6 GeV data, more than 4 PB today</a:t>
            </a:r>
          </a:p>
          <a:p>
            <a:pPr lvl="1"/>
            <a:r>
              <a:rPr lang="en-US" dirty="0" smtClean="0"/>
              <a:t>rapidly growing disk capacity and bandwidth,</a:t>
            </a:r>
          </a:p>
          <a:p>
            <a:pPr lvl="2">
              <a:buNone/>
            </a:pPr>
            <a:r>
              <a:rPr lang="en-US" dirty="0" smtClean="0"/>
              <a:t>~ 600 TB disk, half on a 20 </a:t>
            </a:r>
            <a:r>
              <a:rPr lang="en-US" dirty="0" err="1" smtClean="0"/>
              <a:t>Gb/s</a:t>
            </a:r>
            <a:r>
              <a:rPr lang="en-US" dirty="0" smtClean="0"/>
              <a:t> Infiniband fabric</a:t>
            </a:r>
          </a:p>
          <a:p>
            <a:pPr lvl="1"/>
            <a:r>
              <a:rPr lang="en-US" dirty="0" smtClean="0"/>
              <a:t>exploiting &amp; developing leading edge open source tools</a:t>
            </a:r>
          </a:p>
          <a:p>
            <a:pPr lvl="2">
              <a:buNone/>
            </a:pPr>
            <a:r>
              <a:rPr lang="en-US" dirty="0" smtClean="0"/>
              <a:t>Lustre file system, Auger / PBS / Maui batch system, Jasmine storage</a:t>
            </a:r>
          </a:p>
          <a:p>
            <a:pPr>
              <a:buNone/>
            </a:pPr>
            <a:r>
              <a:rPr lang="en-US" dirty="0" smtClean="0"/>
              <a:t>Software developments</a:t>
            </a:r>
          </a:p>
          <a:p>
            <a:pPr lvl="1"/>
            <a:r>
              <a:rPr lang="en-US" sz="1800" dirty="0" smtClean="0"/>
              <a:t>multi-threading and multi-GPU libraries for high performance computing</a:t>
            </a:r>
          </a:p>
          <a:p>
            <a:pPr lvl="1"/>
            <a:r>
              <a:rPr lang="en-US" sz="1800" dirty="0" smtClean="0"/>
              <a:t>LQCD algorithm development, performance optimizations</a:t>
            </a:r>
          </a:p>
          <a:p>
            <a:pPr lvl="1"/>
            <a:r>
              <a:rPr lang="en-US" sz="1800" dirty="0" smtClean="0"/>
              <a:t>highly scalable analysis database for LQCD</a:t>
            </a:r>
          </a:p>
          <a:p>
            <a:pPr lvl="1"/>
            <a:r>
              <a:rPr lang="en-US" sz="1800" dirty="0" smtClean="0"/>
              <a:t>system management tools</a:t>
            </a:r>
          </a:p>
          <a:p>
            <a:pPr lvl="2">
              <a:buNone/>
            </a:pPr>
            <a:r>
              <a:rPr lang="en-US" sz="1600" dirty="0" smtClean="0"/>
              <a:t>batch, disk management</a:t>
            </a:r>
          </a:p>
          <a:p>
            <a:pPr lvl="2">
              <a:buNone/>
            </a:pPr>
            <a:r>
              <a:rPr lang="en-US" sz="1600" dirty="0" smtClean="0"/>
              <a:t>power &amp; system monitoring</a:t>
            </a:r>
          </a:p>
        </p:txBody>
      </p:sp>
      <p:pic>
        <p:nvPicPr>
          <p:cNvPr id="4" name="Picture 8" descr="DSC_9255.jpg"/>
          <p:cNvPicPr>
            <a:picLocks noChangeAspect="1"/>
          </p:cNvPicPr>
          <p:nvPr/>
        </p:nvPicPr>
        <p:blipFill>
          <a:blip r:embed="rId2"/>
          <a:srcRect t="43928" b="31008"/>
          <a:stretch>
            <a:fillRect/>
          </a:stretch>
        </p:blipFill>
        <p:spPr bwMode="auto">
          <a:xfrm>
            <a:off x="4114800" y="5614403"/>
            <a:ext cx="5029200" cy="8134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&amp; Data Analysis</a:t>
            </a:r>
            <a:endParaRPr lang="en-US" dirty="0"/>
          </a:p>
        </p:txBody>
      </p:sp>
      <p:sp>
        <p:nvSpPr>
          <p:cNvPr id="3" name="Content Placeholder 2"/>
          <p:cNvSpPr>
            <a:spLocks noGrp="1"/>
          </p:cNvSpPr>
          <p:nvPr>
            <p:ph idx="1"/>
          </p:nvPr>
        </p:nvSpPr>
        <p:spPr>
          <a:xfrm>
            <a:off x="533400" y="762000"/>
            <a:ext cx="8305800" cy="5715000"/>
          </a:xfrm>
        </p:spPr>
        <p:txBody>
          <a:bodyPr/>
          <a:lstStyle/>
          <a:p>
            <a:pPr>
              <a:buNone/>
            </a:pPr>
            <a:r>
              <a:rPr lang="en-US" dirty="0" smtClean="0"/>
              <a:t>Hardware</a:t>
            </a:r>
          </a:p>
          <a:p>
            <a:pPr lvl="1"/>
            <a:r>
              <a:rPr lang="en-US" dirty="0" smtClean="0"/>
              <a:t>farm of ~200 nodes, of which ~50 are recent generation</a:t>
            </a:r>
          </a:p>
          <a:p>
            <a:pPr lvl="1"/>
            <a:r>
              <a:rPr lang="en-US" dirty="0" smtClean="0"/>
              <a:t>cache disk (70 TB) and work disk (110 TB)</a:t>
            </a:r>
          </a:p>
          <a:p>
            <a:pPr lvl="1">
              <a:spcAft>
                <a:spcPts val="600"/>
              </a:spcAft>
            </a:pPr>
            <a:r>
              <a:rPr lang="en-US" dirty="0" smtClean="0"/>
              <a:t>8 LTO-4, 4 LTO-5 tape drives, aggregate bandwidth of 1 GB/</a:t>
            </a:r>
            <a:r>
              <a:rPr lang="en-US" dirty="0" err="1" smtClean="0"/>
              <a:t>s</a:t>
            </a:r>
            <a:endParaRPr lang="en-US" dirty="0" smtClean="0"/>
          </a:p>
          <a:p>
            <a:pPr>
              <a:buNone/>
            </a:pPr>
            <a:r>
              <a:rPr lang="en-US" dirty="0" smtClean="0"/>
              <a:t>Near term improvements</a:t>
            </a:r>
          </a:p>
          <a:p>
            <a:pPr lvl="1"/>
            <a:r>
              <a:rPr lang="en-US" dirty="0" smtClean="0">
                <a:solidFill>
                  <a:srgbClr val="800000"/>
                </a:solidFill>
              </a:rPr>
              <a:t>Cache disk capacity &amp; bandwidth</a:t>
            </a:r>
            <a:r>
              <a:rPr lang="en-US" dirty="0" smtClean="0"/>
              <a:t>: upgrade this summer</a:t>
            </a:r>
          </a:p>
          <a:p>
            <a:pPr lvl="1">
              <a:spcAft>
                <a:spcPts val="0"/>
              </a:spcAft>
            </a:pPr>
            <a:r>
              <a:rPr lang="en-US" dirty="0" smtClean="0">
                <a:solidFill>
                  <a:srgbClr val="800000"/>
                </a:solidFill>
              </a:rPr>
              <a:t>Compute capacity</a:t>
            </a:r>
            <a:r>
              <a:rPr lang="en-US" dirty="0" smtClean="0"/>
              <a:t>: 6n LQCD cluster (&gt;200 nodes) to be loaned to the farm for the anticipated summer rush (50% capacity bump)</a:t>
            </a:r>
          </a:p>
          <a:p>
            <a:pPr lvl="1">
              <a:spcAft>
                <a:spcPts val="600"/>
              </a:spcAft>
            </a:pPr>
            <a:r>
              <a:rPr lang="en-US" dirty="0" smtClean="0"/>
              <a:t>Additional nodes to be purchased in the Fall</a:t>
            </a:r>
          </a:p>
          <a:p>
            <a:pPr>
              <a:buNone/>
            </a:pPr>
            <a:r>
              <a:rPr lang="en-US" dirty="0" smtClean="0"/>
              <a:t>Annual upgrades (next 3 years)</a:t>
            </a:r>
          </a:p>
          <a:p>
            <a:pPr lvl="1"/>
            <a:r>
              <a:rPr lang="en-US" dirty="0" smtClean="0"/>
              <a:t>Requirements driven </a:t>
            </a:r>
            <a:r>
              <a:rPr lang="en-US" i="1" dirty="0" smtClean="0">
                <a:solidFill>
                  <a:srgbClr val="3366FF"/>
                </a:solidFill>
              </a:rPr>
              <a:t>(have you submitted yours???)</a:t>
            </a:r>
          </a:p>
          <a:p>
            <a:pPr lvl="1"/>
            <a:r>
              <a:rPr lang="en-US" dirty="0" smtClean="0"/>
              <a:t>Budget in round numbers: $50K for compute + $50K disk + $50K for tape capacity and bandwidth</a:t>
            </a:r>
          </a:p>
          <a:p>
            <a:pPr lvl="1"/>
            <a:r>
              <a:rPr lang="en-US" dirty="0" smtClean="0"/>
              <a:t>Budget is balanced against needs for 6 GeV staging &amp; running of high priority experiment  </a:t>
            </a:r>
            <a:r>
              <a:rPr lang="en-US" sz="1600" dirty="0" smtClean="0"/>
              <a:t>(i.e. more computing = less running)</a:t>
            </a:r>
            <a:endParaRPr lang="en-US" dirty="0" smtClean="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3276600" cy="1828800"/>
          </a:xfrm>
        </p:spPr>
        <p:txBody>
          <a:bodyPr/>
          <a:lstStyle/>
          <a:p>
            <a:r>
              <a:rPr lang="en-US" dirty="0" smtClean="0"/>
              <a:t>Migrating to 64 bit</a:t>
            </a:r>
            <a:endParaRPr lang="en-US" dirty="0"/>
          </a:p>
        </p:txBody>
      </p:sp>
      <p:sp>
        <p:nvSpPr>
          <p:cNvPr id="3" name="Content Placeholder 2"/>
          <p:cNvSpPr>
            <a:spLocks noGrp="1"/>
          </p:cNvSpPr>
          <p:nvPr>
            <p:ph idx="1"/>
          </p:nvPr>
        </p:nvSpPr>
        <p:spPr>
          <a:xfrm>
            <a:off x="152400" y="2895600"/>
            <a:ext cx="3048000" cy="3581400"/>
          </a:xfrm>
        </p:spPr>
        <p:txBody>
          <a:bodyPr/>
          <a:lstStyle/>
          <a:p>
            <a:pPr algn="ctr">
              <a:buNone/>
            </a:pPr>
            <a:r>
              <a:rPr lang="en-US" sz="2800" b="1" dirty="0" smtClean="0">
                <a:solidFill>
                  <a:srgbClr val="800000"/>
                </a:solidFill>
              </a:rPr>
              <a:t>It is past time!</a:t>
            </a:r>
          </a:p>
          <a:p>
            <a:pPr algn="ctr">
              <a:buNone/>
            </a:pPr>
            <a:r>
              <a:rPr lang="en-US" sz="2800" b="1" dirty="0" smtClean="0">
                <a:solidFill>
                  <a:srgbClr val="800000"/>
                </a:solidFill>
              </a:rPr>
              <a:t>Just do it!</a:t>
            </a:r>
          </a:p>
          <a:p>
            <a:pPr algn="ctr">
              <a:buNone/>
            </a:pPr>
            <a:endParaRPr lang="en-US" sz="2800" b="1" dirty="0" smtClean="0">
              <a:solidFill>
                <a:srgbClr val="800000"/>
              </a:solidFill>
            </a:endParaRPr>
          </a:p>
          <a:p>
            <a:pPr algn="ctr">
              <a:buNone/>
            </a:pPr>
            <a:r>
              <a:rPr lang="en-US" sz="2800" b="1" dirty="0" smtClean="0">
                <a:solidFill>
                  <a:srgbClr val="800000"/>
                </a:solidFill>
              </a:rPr>
              <a:t>Over 50% of the JLab farm </a:t>
            </a:r>
            <a:r>
              <a:rPr lang="en-US" sz="2800" b="1" smtClean="0">
                <a:solidFill>
                  <a:srgbClr val="800000"/>
                </a:solidFill>
              </a:rPr>
              <a:t>is idle!</a:t>
            </a:r>
            <a:endParaRPr lang="en-US" sz="2800" b="1" dirty="0">
              <a:solidFill>
                <a:srgbClr val="800000"/>
              </a:solidFill>
            </a:endParaRPr>
          </a:p>
        </p:txBody>
      </p:sp>
      <p:pic>
        <p:nvPicPr>
          <p:cNvPr id="11" name="Picture 10"/>
          <p:cNvPicPr>
            <a:picLocks noChangeAspect="1"/>
          </p:cNvPicPr>
          <p:nvPr/>
        </p:nvPicPr>
        <p:blipFill>
          <a:blip r:embed="rId2"/>
          <a:srcRect b="18720"/>
          <a:stretch>
            <a:fillRect/>
          </a:stretch>
        </p:blipFill>
        <p:spPr>
          <a:xfrm>
            <a:off x="3417288" y="114300"/>
            <a:ext cx="5739412" cy="3390900"/>
          </a:xfrm>
          <a:prstGeom prst="rect">
            <a:avLst/>
          </a:prstGeom>
        </p:spPr>
      </p:pic>
      <p:pic>
        <p:nvPicPr>
          <p:cNvPr id="12" name="Picture 11"/>
          <p:cNvPicPr>
            <a:picLocks noChangeAspect="1"/>
          </p:cNvPicPr>
          <p:nvPr/>
        </p:nvPicPr>
        <p:blipFill>
          <a:blip r:embed="rId3"/>
          <a:srcRect b="8640"/>
          <a:stretch>
            <a:fillRect/>
          </a:stretch>
        </p:blipFill>
        <p:spPr>
          <a:xfrm>
            <a:off x="3398520" y="3098718"/>
            <a:ext cx="5745479" cy="3759282"/>
          </a:xfrm>
          <a:prstGeom prst="rect">
            <a:avLst/>
          </a:prstGeom>
        </p:spPr>
      </p:pic>
      <p:cxnSp>
        <p:nvCxnSpPr>
          <p:cNvPr id="14" name="Straight Connector 13"/>
          <p:cNvCxnSpPr/>
          <p:nvPr/>
        </p:nvCxnSpPr>
        <p:spPr bwMode="auto">
          <a:xfrm>
            <a:off x="3886200" y="4419600"/>
            <a:ext cx="5257800" cy="1588"/>
          </a:xfrm>
          <a:prstGeom prst="line">
            <a:avLst/>
          </a:prstGeom>
          <a:solidFill>
            <a:schemeClr val="accent1"/>
          </a:solidFill>
          <a:ln w="15875" cap="flat" cmpd="sng" algn="ctr">
            <a:solidFill>
              <a:srgbClr val="FF0000"/>
            </a:solidFill>
            <a:prstDash val="dash"/>
            <a:round/>
            <a:headEnd type="none" w="med" len="med"/>
            <a:tailEnd type="none" w="med" len="med"/>
          </a:ln>
          <a:effectLst/>
        </p:spPr>
      </p:cxnSp>
      <p:cxnSp>
        <p:nvCxnSpPr>
          <p:cNvPr id="9" name="Straight Arrow Connector 8"/>
          <p:cNvCxnSpPr/>
          <p:nvPr/>
        </p:nvCxnSpPr>
        <p:spPr bwMode="auto">
          <a:xfrm>
            <a:off x="2286000" y="5562600"/>
            <a:ext cx="1219200" cy="1588"/>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sp>
        <p:nvSpPr>
          <p:cNvPr id="15" name="Content Placeholder 2"/>
          <p:cNvSpPr txBox="1">
            <a:spLocks/>
          </p:cNvSpPr>
          <p:nvPr/>
        </p:nvSpPr>
        <p:spPr bwMode="auto">
          <a:xfrm>
            <a:off x="3886200" y="0"/>
            <a:ext cx="5181600" cy="381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800000"/>
                </a:solidFill>
                <a:effectLst/>
                <a:uLnTx/>
                <a:uFillTx/>
                <a:latin typeface="Arial" pitchFamily="34" charset="0"/>
                <a:ea typeface="ＭＳ Ｐゴシック" pitchFamily="63" charset="-128"/>
                <a:cs typeface="Arial" pitchFamily="34" charset="0"/>
              </a:rPr>
              <a:t>32 bit Farm</a:t>
            </a:r>
            <a:endParaRPr kumimoji="0" lang="en-US" sz="2000" b="1" i="0" u="none" strike="noStrike" kern="0" cap="none" spc="0" normalizeH="0" baseline="0" noProof="0" dirty="0">
              <a:ln>
                <a:noFill/>
              </a:ln>
              <a:solidFill>
                <a:srgbClr val="800000"/>
              </a:solidFill>
              <a:effectLst/>
              <a:uLnTx/>
              <a:uFillTx/>
              <a:latin typeface="Arial" pitchFamily="34" charset="0"/>
              <a:ea typeface="ＭＳ Ｐゴシック" pitchFamily="63" charset="-128"/>
              <a:cs typeface="Arial" pitchFamily="34" charset="0"/>
            </a:endParaRPr>
          </a:p>
        </p:txBody>
      </p:sp>
      <p:sp>
        <p:nvSpPr>
          <p:cNvPr id="16" name="Content Placeholder 2"/>
          <p:cNvSpPr txBox="1">
            <a:spLocks/>
          </p:cNvSpPr>
          <p:nvPr/>
        </p:nvSpPr>
        <p:spPr bwMode="auto">
          <a:xfrm>
            <a:off x="3886200" y="3048000"/>
            <a:ext cx="5181600" cy="381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800000"/>
                </a:solidFill>
                <a:effectLst/>
                <a:uLnTx/>
                <a:uFillTx/>
                <a:latin typeface="Arial" pitchFamily="34" charset="0"/>
                <a:ea typeface="ＭＳ Ｐゴシック" pitchFamily="63" charset="-128"/>
                <a:cs typeface="Arial" pitchFamily="34" charset="0"/>
              </a:rPr>
              <a:t>64 bit Farm</a:t>
            </a:r>
            <a:endParaRPr kumimoji="0" lang="en-US" sz="2000" b="1" i="0" u="none" strike="noStrike" kern="0" cap="none" spc="0" normalizeH="0" baseline="0" noProof="0" dirty="0">
              <a:ln>
                <a:noFill/>
              </a:ln>
              <a:solidFill>
                <a:srgbClr val="800000"/>
              </a:solidFill>
              <a:effectLst/>
              <a:uLnTx/>
              <a:uFillTx/>
              <a:latin typeface="Arial" pitchFamily="34" charset="0"/>
              <a:ea typeface="ＭＳ Ｐゴシック" pitchFamily="63" charset="-128"/>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Computing Challenge</a:t>
            </a:r>
            <a:endParaRPr lang="en-US" dirty="0"/>
          </a:p>
        </p:txBody>
      </p:sp>
      <p:sp>
        <p:nvSpPr>
          <p:cNvPr id="3" name="Content Placeholder 2"/>
          <p:cNvSpPr>
            <a:spLocks noGrp="1"/>
          </p:cNvSpPr>
          <p:nvPr>
            <p:ph idx="1"/>
          </p:nvPr>
        </p:nvSpPr>
        <p:spPr>
          <a:xfrm>
            <a:off x="533400" y="914400"/>
            <a:ext cx="8305800" cy="5562600"/>
          </a:xfrm>
        </p:spPr>
        <p:txBody>
          <a:bodyPr/>
          <a:lstStyle/>
          <a:p>
            <a:pPr>
              <a:spcAft>
                <a:spcPts val="1200"/>
              </a:spcAft>
              <a:buNone/>
            </a:pPr>
            <a:r>
              <a:rPr lang="en-US" sz="2200" dirty="0" smtClean="0"/>
              <a:t>Science has an ever increasing appetite for computing power, sustained (mostly) by Moore’s Law trends in transistor density.</a:t>
            </a:r>
          </a:p>
          <a:p>
            <a:pPr>
              <a:spcAft>
                <a:spcPts val="1200"/>
              </a:spcAft>
              <a:buNone/>
            </a:pPr>
            <a:r>
              <a:rPr lang="en-US" sz="2200" dirty="0" smtClean="0"/>
              <a:t>In the 1970’s and 1980’s, clock speeds increased 10x/decade.  In the 1990’s, 100x in one decade.  Since then they have gone flat – chips got too hot (power hungry).</a:t>
            </a:r>
          </a:p>
          <a:p>
            <a:pPr>
              <a:spcAft>
                <a:spcPts val="1200"/>
              </a:spcAft>
              <a:buNone/>
            </a:pPr>
            <a:r>
              <a:rPr lang="en-US" sz="2200" dirty="0" smtClean="0"/>
              <a:t>Also during this time clock cycles per instruction were reduced, so that now we do several instructions per clock cycle, but that has also hit a wall for serial code (hard for the complier and silicon to find enough concurrency)</a:t>
            </a:r>
          </a:p>
          <a:p>
            <a:pPr>
              <a:spcAft>
                <a:spcPts val="1200"/>
              </a:spcAft>
              <a:buNone/>
            </a:pPr>
            <a:r>
              <a:rPr lang="en-US" sz="2200" dirty="0" smtClean="0"/>
              <a:t>Instead, CPU performance is now growing by increasing in the number of cores per chip, from 2 in 2005, to 12 in 2010.</a:t>
            </a:r>
          </a:p>
          <a:p>
            <a:pPr>
              <a:buNone/>
            </a:pPr>
            <a:r>
              <a:rPr lang="en-US" sz="2200" dirty="0" smtClean="0"/>
              <a:t>Science requirements have grown much faster, requiring ever larger budgets and machines.</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State-of-the-art</a:t>
            </a:r>
            <a:endParaRPr lang="en-US" dirty="0"/>
          </a:p>
        </p:txBody>
      </p:sp>
      <p:sp>
        <p:nvSpPr>
          <p:cNvPr id="3" name="Content Placeholder 2"/>
          <p:cNvSpPr>
            <a:spLocks noGrp="1"/>
          </p:cNvSpPr>
          <p:nvPr>
            <p:ph idx="1"/>
          </p:nvPr>
        </p:nvSpPr>
        <p:spPr/>
        <p:txBody>
          <a:bodyPr/>
          <a:lstStyle/>
          <a:p>
            <a:pPr>
              <a:spcAft>
                <a:spcPts val="1200"/>
              </a:spcAft>
              <a:buNone/>
            </a:pPr>
            <a:r>
              <a:rPr lang="en-US" sz="2200" dirty="0" smtClean="0"/>
              <a:t>8 cores per commodity server (dual socket) is now common</a:t>
            </a:r>
          </a:p>
          <a:p>
            <a:pPr>
              <a:buNone/>
            </a:pPr>
            <a:r>
              <a:rPr lang="en-US" sz="2200" dirty="0" smtClean="0"/>
              <a:t>AMD is soon to release the </a:t>
            </a:r>
            <a:r>
              <a:rPr lang="en-US" sz="2200" dirty="0" err="1" smtClean="0"/>
              <a:t>Magny</a:t>
            </a:r>
            <a:r>
              <a:rPr lang="en-US" sz="2200" dirty="0" smtClean="0"/>
              <a:t> </a:t>
            </a:r>
            <a:r>
              <a:rPr lang="en-US" sz="2200" dirty="0" err="1" smtClean="0"/>
              <a:t>Cours</a:t>
            </a:r>
            <a:r>
              <a:rPr lang="en-US" sz="2200" dirty="0" smtClean="0"/>
              <a:t> CPU:</a:t>
            </a:r>
          </a:p>
          <a:p>
            <a:pPr lvl="1"/>
            <a:r>
              <a:rPr lang="en-US" sz="1800" dirty="0" smtClean="0"/>
              <a:t>2 quad hex core CPUs in one socket (MCC)</a:t>
            </a:r>
          </a:p>
          <a:p>
            <a:pPr lvl="1"/>
            <a:r>
              <a:rPr lang="en-US" sz="1800" dirty="0" smtClean="0"/>
              <a:t>no price penalty for quad socket vs. dual socket</a:t>
            </a:r>
          </a:p>
          <a:p>
            <a:pPr lvl="1">
              <a:spcAft>
                <a:spcPts val="1200"/>
              </a:spcAft>
              <a:buFont typeface="Symbol" pitchFamily="-110" charset="2"/>
              <a:buChar char=""/>
            </a:pPr>
            <a:r>
              <a:rPr lang="en-US" sz="1800" dirty="0" smtClean="0"/>
              <a:t>48 cores per commodity server (this summer)</a:t>
            </a:r>
          </a:p>
          <a:p>
            <a:pPr>
              <a:buNone/>
            </a:pPr>
            <a:r>
              <a:rPr lang="en-US" sz="2200" dirty="0" smtClean="0"/>
              <a:t>Memory bandwidth per CPU continues to climb:</a:t>
            </a:r>
          </a:p>
          <a:p>
            <a:pPr lvl="1"/>
            <a:r>
              <a:rPr lang="en-US" sz="1800" dirty="0" smtClean="0"/>
              <a:t>Nehalem (Intel, 2009) 3 DDR3-1333 controllers per CPU</a:t>
            </a:r>
          </a:p>
          <a:p>
            <a:pPr lvl="1"/>
            <a:r>
              <a:rPr lang="en-US" sz="1800" dirty="0" err="1" smtClean="0"/>
              <a:t>Magny</a:t>
            </a:r>
            <a:r>
              <a:rPr lang="en-US" sz="1800" dirty="0" smtClean="0"/>
              <a:t> </a:t>
            </a:r>
            <a:r>
              <a:rPr lang="en-US" sz="1800" dirty="0" err="1" smtClean="0"/>
              <a:t>Cours</a:t>
            </a:r>
            <a:r>
              <a:rPr lang="en-US" sz="1800" dirty="0" smtClean="0"/>
              <a:t> (AMD, 2010) 4 DDR3-1333 controllers</a:t>
            </a:r>
          </a:p>
          <a:p>
            <a:pPr lvl="1">
              <a:spcAft>
                <a:spcPts val="600"/>
              </a:spcAft>
            </a:pPr>
            <a:r>
              <a:rPr lang="en-US" sz="1800" dirty="0" smtClean="0"/>
              <a:t>(future, 2011) 4 DDR3-1600 or even -1866</a:t>
            </a:r>
          </a:p>
          <a:p>
            <a:pPr>
              <a:buNone/>
            </a:pPr>
            <a:r>
              <a:rPr lang="en-US" sz="2200" dirty="0" smtClean="0"/>
              <a:t>Good news: memory capacity therefore also grows!</a:t>
            </a:r>
          </a:p>
          <a:p>
            <a:pPr lvl="1"/>
            <a:r>
              <a:rPr lang="en-US" sz="1800" dirty="0" smtClean="0"/>
              <a:t>quad socket MC has 16 memory buses * 4GB = 64GB for 48 cores</a:t>
            </a:r>
          </a:p>
          <a:p>
            <a:pPr lvl="1"/>
            <a:r>
              <a:rPr lang="en-US" sz="1800" dirty="0" smtClean="0"/>
              <a:t>So, for a while longer, 1 GB / core remains affordable</a:t>
            </a:r>
          </a:p>
          <a:p>
            <a:pPr lvl="1"/>
            <a:r>
              <a:rPr lang="en-US" sz="1800" dirty="0" smtClean="0"/>
              <a:t>BUT: memory now costs more than CPUs!!!</a:t>
            </a:r>
          </a:p>
          <a:p>
            <a:pPr lvl="1">
              <a:buNone/>
            </a:pPr>
            <a:r>
              <a:rPr lang="en-US" sz="1800" dirty="0" smtClean="0"/>
              <a:t>	($800 / 24 GB server </a:t>
            </a:r>
            <a:r>
              <a:rPr lang="en-US" sz="1800" dirty="0" err="1" smtClean="0"/>
              <a:t>vs</a:t>
            </a:r>
            <a:r>
              <a:rPr lang="en-US" sz="1800" dirty="0" smtClean="0"/>
              <a:t> $500 / dual socket Nehalem server)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Technology: GPUs</a:t>
            </a:r>
            <a:endParaRPr lang="en-US" dirty="0"/>
          </a:p>
        </p:txBody>
      </p:sp>
      <p:sp>
        <p:nvSpPr>
          <p:cNvPr id="3" name="Content Placeholder 2"/>
          <p:cNvSpPr>
            <a:spLocks noGrp="1"/>
          </p:cNvSpPr>
          <p:nvPr>
            <p:ph idx="1"/>
          </p:nvPr>
        </p:nvSpPr>
        <p:spPr>
          <a:xfrm>
            <a:off x="762000" y="914400"/>
            <a:ext cx="7620000" cy="5410200"/>
          </a:xfrm>
        </p:spPr>
        <p:txBody>
          <a:bodyPr/>
          <a:lstStyle/>
          <a:p>
            <a:pPr>
              <a:spcAft>
                <a:spcPts val="1200"/>
              </a:spcAft>
              <a:buNone/>
            </a:pPr>
            <a:r>
              <a:rPr lang="en-US" sz="2000" dirty="0" smtClean="0"/>
              <a:t>A </a:t>
            </a:r>
            <a:r>
              <a:rPr lang="en-US" sz="2000" dirty="0" smtClean="0">
                <a:solidFill>
                  <a:srgbClr val="000090"/>
                </a:solidFill>
              </a:rPr>
              <a:t>Graphics Processing Unit </a:t>
            </a:r>
            <a:r>
              <a:rPr lang="en-US" sz="2000" dirty="0" smtClean="0"/>
              <a:t>is a device that does simple arithmetic (+-*/) very fast.  </a:t>
            </a:r>
          </a:p>
          <a:p>
            <a:pPr>
              <a:spcAft>
                <a:spcPts val="1200"/>
              </a:spcAft>
              <a:buNone/>
            </a:pPr>
            <a:r>
              <a:rPr lang="en-US" sz="2000" dirty="0" smtClean="0"/>
              <a:t>High performance is driven by the video gaming market (both PC/workstation, and game consoles): matrix transformations (movement, rotation, perspective), lighting effects, and other visual depth queues.  </a:t>
            </a:r>
          </a:p>
          <a:p>
            <a:pPr>
              <a:spcAft>
                <a:spcPts val="1200"/>
              </a:spcAft>
              <a:buNone/>
            </a:pPr>
            <a:r>
              <a:rPr lang="en-US" sz="2000" dirty="0" smtClean="0"/>
              <a:t>In order to yield high frame rates at high resolution with a large number of objects in a scene, each with many facets to render (to appear realistically smooth), a very high floating point rate is required. But the software is relatively simple: lots of linear algebra.</a:t>
            </a:r>
          </a:p>
          <a:p>
            <a:pPr>
              <a:spcAft>
                <a:spcPts val="1200"/>
              </a:spcAft>
              <a:buNone/>
            </a:pPr>
            <a:r>
              <a:rPr lang="en-US" sz="2000" dirty="0" smtClean="0"/>
              <a:t>GPUs are now so fast, that they vastly outperform CPUs in doing algebra, and have become a target for computational science.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GPUs</a:t>
            </a:r>
            <a:endParaRPr lang="en-US" dirty="0"/>
          </a:p>
        </p:txBody>
      </p:sp>
      <p:sp>
        <p:nvSpPr>
          <p:cNvPr id="3" name="Content Placeholder 2"/>
          <p:cNvSpPr>
            <a:spLocks noGrp="1"/>
          </p:cNvSpPr>
          <p:nvPr>
            <p:ph idx="1"/>
          </p:nvPr>
        </p:nvSpPr>
        <p:spPr>
          <a:xfrm>
            <a:off x="304800" y="914400"/>
            <a:ext cx="8610600" cy="5410200"/>
          </a:xfrm>
        </p:spPr>
        <p:txBody>
          <a:bodyPr/>
          <a:lstStyle/>
          <a:p>
            <a:pPr>
              <a:buNone/>
            </a:pPr>
            <a:r>
              <a:rPr lang="en-US" dirty="0" smtClean="0"/>
              <a:t>	Characteristics of GPUs:</a:t>
            </a:r>
          </a:p>
          <a:p>
            <a:pPr lvl="1"/>
            <a:r>
              <a:rPr lang="en-US" dirty="0" smtClean="0"/>
              <a:t>Lots of simple cores with fast context switching to hide latency</a:t>
            </a:r>
          </a:p>
          <a:p>
            <a:pPr lvl="1"/>
            <a:r>
              <a:rPr lang="en-US" dirty="0" smtClean="0"/>
              <a:t>SIMD architecture (single instruction, multiple data)</a:t>
            </a:r>
          </a:p>
          <a:p>
            <a:pPr lvl="1"/>
            <a:r>
              <a:rPr lang="en-US" dirty="0" smtClean="0"/>
              <a:t>High memory bandwidth</a:t>
            </a:r>
          </a:p>
          <a:p>
            <a:pPr lvl="1"/>
            <a:r>
              <a:rPr lang="en-US" dirty="0" smtClean="0"/>
              <a:t>Complex memory hierarchy, to achieve high bandwidth at low cost</a:t>
            </a:r>
          </a:p>
          <a:p>
            <a:pPr lvl="1"/>
            <a:r>
              <a:rPr lang="en-US" dirty="0" smtClean="0"/>
              <a:t>Recent evolution: IEEE floating point to intentionally support science: GPGPU = general purpose GPU</a:t>
            </a:r>
          </a:p>
          <a:p>
            <a:pPr>
              <a:buNone/>
            </a:pPr>
            <a:endParaRPr lang="en-US" dirty="0" smtClean="0"/>
          </a:p>
        </p:txBody>
      </p:sp>
      <p:graphicFrame>
        <p:nvGraphicFramePr>
          <p:cNvPr id="4" name="Table 3"/>
          <p:cNvGraphicFramePr>
            <a:graphicFrameLocks noGrp="1"/>
          </p:cNvGraphicFramePr>
          <p:nvPr/>
        </p:nvGraphicFramePr>
        <p:xfrm>
          <a:off x="1066800" y="3543300"/>
          <a:ext cx="7239001" cy="2878007"/>
        </p:xfrm>
        <a:graphic>
          <a:graphicData uri="http://schemas.openxmlformats.org/drawingml/2006/table">
            <a:tbl>
              <a:tblPr firstRow="1" bandRow="1">
                <a:tableStyleId>{5C22544A-7EE6-4342-B048-85BDC9FD1C3A}</a:tableStyleId>
              </a:tblPr>
              <a:tblGrid>
                <a:gridCol w="3167063"/>
                <a:gridCol w="1990725"/>
                <a:gridCol w="2081213"/>
              </a:tblGrid>
              <a:tr h="429942">
                <a:tc>
                  <a:txBody>
                    <a:bodyPr/>
                    <a:lstStyle/>
                    <a:p>
                      <a:r>
                        <a:rPr lang="en-US" dirty="0" smtClean="0">
                          <a:solidFill>
                            <a:srgbClr val="000090"/>
                          </a:solidFill>
                        </a:rPr>
                        <a:t>Commodity Processors</a:t>
                      </a:r>
                      <a:endParaRPr lang="en-US" dirty="0">
                        <a:solidFill>
                          <a:srgbClr val="000090"/>
                        </a:solidFill>
                      </a:endParaRPr>
                    </a:p>
                  </a:txBody>
                  <a:tcPr/>
                </a:tc>
                <a:tc>
                  <a:txBody>
                    <a:bodyPr/>
                    <a:lstStyle/>
                    <a:p>
                      <a:r>
                        <a:rPr lang="en-US" dirty="0" smtClean="0">
                          <a:solidFill>
                            <a:schemeClr val="tx1"/>
                          </a:solidFill>
                        </a:rPr>
                        <a:t>CPU</a:t>
                      </a:r>
                      <a:endParaRPr lang="en-US" dirty="0">
                        <a:solidFill>
                          <a:schemeClr val="tx1"/>
                        </a:solidFill>
                      </a:endParaRPr>
                    </a:p>
                  </a:txBody>
                  <a:tcPr/>
                </a:tc>
                <a:tc>
                  <a:txBody>
                    <a:bodyPr/>
                    <a:lstStyle/>
                    <a:p>
                      <a:r>
                        <a:rPr lang="en-US" dirty="0" smtClean="0">
                          <a:solidFill>
                            <a:srgbClr val="000000"/>
                          </a:solidFill>
                        </a:rPr>
                        <a:t>NVIDIA GPU</a:t>
                      </a:r>
                      <a:endParaRPr lang="en-US" dirty="0">
                        <a:solidFill>
                          <a:srgbClr val="000000"/>
                        </a:solidFill>
                      </a:endParaRPr>
                    </a:p>
                  </a:txBody>
                  <a:tcPr/>
                </a:tc>
              </a:tr>
              <a:tr h="429942">
                <a:tc>
                  <a:txBody>
                    <a:bodyPr/>
                    <a:lstStyle/>
                    <a:p>
                      <a:r>
                        <a:rPr lang="en-US" dirty="0" smtClean="0"/>
                        <a:t>#cores</a:t>
                      </a:r>
                      <a:endParaRPr lang="en-US" dirty="0"/>
                    </a:p>
                  </a:txBody>
                  <a:tcPr/>
                </a:tc>
                <a:tc>
                  <a:txBody>
                    <a:bodyPr/>
                    <a:lstStyle/>
                    <a:p>
                      <a:r>
                        <a:rPr lang="en-US" dirty="0" smtClean="0"/>
                        <a:t>4</a:t>
                      </a:r>
                      <a:r>
                        <a:rPr lang="en-US" baseline="0" dirty="0" smtClean="0"/>
                        <a:t> (12)</a:t>
                      </a:r>
                      <a:endParaRPr lang="en-US" dirty="0"/>
                    </a:p>
                  </a:txBody>
                  <a:tcPr/>
                </a:tc>
                <a:tc>
                  <a:txBody>
                    <a:bodyPr/>
                    <a:lstStyle/>
                    <a:p>
                      <a:r>
                        <a:rPr lang="en-US" dirty="0" smtClean="0"/>
                        <a:t>240 (480)</a:t>
                      </a:r>
                      <a:endParaRPr lang="en-US" dirty="0"/>
                    </a:p>
                  </a:txBody>
                  <a:tcPr/>
                </a:tc>
              </a:tr>
              <a:tr h="429942">
                <a:tc>
                  <a:txBody>
                    <a:bodyPr/>
                    <a:lstStyle/>
                    <a:p>
                      <a:r>
                        <a:rPr lang="en-US" dirty="0" smtClean="0"/>
                        <a:t>Clock speed</a:t>
                      </a:r>
                      <a:endParaRPr lang="en-US" dirty="0"/>
                    </a:p>
                  </a:txBody>
                  <a:tcPr/>
                </a:tc>
                <a:tc>
                  <a:txBody>
                    <a:bodyPr/>
                    <a:lstStyle/>
                    <a:p>
                      <a:r>
                        <a:rPr lang="en-US" dirty="0" smtClean="0"/>
                        <a:t>3.2 (2.x) GHz</a:t>
                      </a:r>
                      <a:endParaRPr lang="en-US" dirty="0"/>
                    </a:p>
                  </a:txBody>
                  <a:tcPr/>
                </a:tc>
                <a:tc>
                  <a:txBody>
                    <a:bodyPr/>
                    <a:lstStyle/>
                    <a:p>
                      <a:r>
                        <a:rPr lang="en-US" dirty="0" smtClean="0"/>
                        <a:t>1.4 GHz</a:t>
                      </a:r>
                      <a:endParaRPr lang="en-US" dirty="0"/>
                    </a:p>
                  </a:txBody>
                  <a:tcPr/>
                </a:tc>
              </a:tr>
              <a:tr h="549816">
                <a:tc>
                  <a:txBody>
                    <a:bodyPr/>
                    <a:lstStyle/>
                    <a:p>
                      <a:r>
                        <a:rPr lang="en-US" dirty="0" smtClean="0"/>
                        <a:t>Main memory bandwidth</a:t>
                      </a:r>
                      <a:endParaRPr lang="en-US" dirty="0"/>
                    </a:p>
                  </a:txBody>
                  <a:tcPr/>
                </a:tc>
                <a:tc>
                  <a:txBody>
                    <a:bodyPr/>
                    <a:lstStyle/>
                    <a:p>
                      <a:r>
                        <a:rPr lang="en-US" baseline="0" dirty="0" smtClean="0"/>
                        <a:t>18 (20) </a:t>
                      </a:r>
                      <a:r>
                        <a:rPr lang="en-US" dirty="0" smtClean="0"/>
                        <a:t>GB/</a:t>
                      </a:r>
                      <a:r>
                        <a:rPr lang="en-US" dirty="0" err="1" smtClean="0"/>
                        <a:t>s</a:t>
                      </a:r>
                      <a:endParaRPr lang="en-US" dirty="0"/>
                    </a:p>
                  </a:txBody>
                  <a:tcPr/>
                </a:tc>
                <a:tc>
                  <a:txBody>
                    <a:bodyPr/>
                    <a:lstStyle/>
                    <a:p>
                      <a:r>
                        <a:rPr lang="en-US" dirty="0" smtClean="0"/>
                        <a:t>159 (177) GB/</a:t>
                      </a:r>
                      <a:r>
                        <a:rPr lang="en-US" dirty="0" err="1" smtClean="0"/>
                        <a:t>s</a:t>
                      </a:r>
                      <a:endParaRPr lang="en-US" dirty="0" smtClean="0"/>
                    </a:p>
                    <a:p>
                      <a:r>
                        <a:rPr lang="en-US" sz="1400" dirty="0" smtClean="0"/>
                        <a:t>(gaming card)</a:t>
                      </a:r>
                      <a:endParaRPr lang="en-US" sz="1400" dirty="0"/>
                    </a:p>
                  </a:txBody>
                  <a:tcPr/>
                </a:tc>
              </a:tr>
              <a:tr h="549816">
                <a:tc>
                  <a:txBody>
                    <a:bodyPr/>
                    <a:lstStyle/>
                    <a:p>
                      <a:r>
                        <a:rPr lang="en-US" dirty="0" smtClean="0"/>
                        <a:t>I/O bandwidth</a:t>
                      </a:r>
                      <a:endParaRPr lang="en-US" dirty="0"/>
                    </a:p>
                  </a:txBody>
                  <a:tcPr/>
                </a:tc>
                <a:tc>
                  <a:txBody>
                    <a:bodyPr/>
                    <a:lstStyle/>
                    <a:p>
                      <a:r>
                        <a:rPr lang="en-US" dirty="0" smtClean="0"/>
                        <a:t>  7 GB/</a:t>
                      </a:r>
                      <a:r>
                        <a:rPr lang="en-US" dirty="0" err="1" smtClean="0"/>
                        <a:t>s</a:t>
                      </a:r>
                      <a:endParaRPr lang="en-US" dirty="0" smtClean="0"/>
                    </a:p>
                    <a:p>
                      <a:r>
                        <a:rPr lang="en-US" sz="1400" dirty="0" smtClean="0"/>
                        <a:t>(dual QDR IB)</a:t>
                      </a:r>
                      <a:endParaRPr lang="en-US" sz="1400" dirty="0"/>
                    </a:p>
                  </a:txBody>
                  <a:tcPr/>
                </a:tc>
                <a:tc>
                  <a:txBody>
                    <a:bodyPr/>
                    <a:lstStyle/>
                    <a:p>
                      <a:r>
                        <a:rPr lang="en-US" dirty="0" smtClean="0"/>
                        <a:t>    5 GB/</a:t>
                      </a:r>
                      <a:r>
                        <a:rPr lang="en-US" dirty="0" err="1" smtClean="0"/>
                        <a:t>s</a:t>
                      </a:r>
                      <a:endParaRPr lang="en-US" dirty="0"/>
                    </a:p>
                  </a:txBody>
                  <a:tcPr/>
                </a:tc>
              </a:tr>
              <a:tr h="429942">
                <a:tc>
                  <a:txBody>
                    <a:bodyPr/>
                    <a:lstStyle/>
                    <a:p>
                      <a:r>
                        <a:rPr lang="en-US" dirty="0" smtClean="0"/>
                        <a:t>Power </a:t>
                      </a:r>
                      <a:endParaRPr lang="en-US" dirty="0"/>
                    </a:p>
                  </a:txBody>
                  <a:tcPr/>
                </a:tc>
                <a:tc>
                  <a:txBody>
                    <a:bodyPr/>
                    <a:lstStyle/>
                    <a:p>
                      <a:r>
                        <a:rPr lang="en-US" dirty="0" smtClean="0"/>
                        <a:t>80 watts</a:t>
                      </a:r>
                      <a:endParaRPr lang="en-US" dirty="0"/>
                    </a:p>
                  </a:txBody>
                  <a:tcPr/>
                </a:tc>
                <a:tc>
                  <a:txBody>
                    <a:bodyPr/>
                    <a:lstStyle/>
                    <a:p>
                      <a:r>
                        <a:rPr lang="en-US" dirty="0" smtClean="0"/>
                        <a:t>185 watts</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4408</TotalTime>
  <Words>3204</Words>
  <Application>Microsoft Macintosh PowerPoint</Application>
  <PresentationFormat>On-screen Show (4:3)</PresentationFormat>
  <Paragraphs>330</Paragraphs>
  <Slides>29</Slides>
  <Notes>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JLab_PowerPoint1</vt:lpstr>
      <vt:lpstr>Slide 1</vt:lpstr>
      <vt:lpstr>Purpose of this Talk</vt:lpstr>
      <vt:lpstr>Scientific Computing at JLab</vt:lpstr>
      <vt:lpstr>Simulation &amp; Data Analysis</vt:lpstr>
      <vt:lpstr>Migrating to 64 bit</vt:lpstr>
      <vt:lpstr>The Computing Challenge</vt:lpstr>
      <vt:lpstr>Current State-of-the-art</vt:lpstr>
      <vt:lpstr>Disruptive Technology: GPUs</vt:lpstr>
      <vt:lpstr>Modern GPUs</vt:lpstr>
      <vt:lpstr>Slide 10</vt:lpstr>
      <vt:lpstr>New: “Fermi” GPU</vt:lpstr>
      <vt:lpstr>GPU Best Fit</vt:lpstr>
      <vt:lpstr>Parallel Software Models</vt:lpstr>
      <vt:lpstr>Amdahl’s Law (Problem)</vt:lpstr>
      <vt:lpstr>Quick Look: LQCD</vt:lpstr>
      <vt:lpstr>Hardware: ARRA GPU Cluster</vt:lpstr>
      <vt:lpstr> 10x Reduction in $/MFlops</vt:lpstr>
      <vt:lpstr>Slide 18</vt:lpstr>
      <vt:lpstr>A Large Capacity Resource</vt:lpstr>
      <vt:lpstr>Another Example: Folding @ home</vt:lpstr>
      <vt:lpstr>Looking forward</vt:lpstr>
      <vt:lpstr>Back to the Future</vt:lpstr>
      <vt:lpstr>Tape Trends</vt:lpstr>
      <vt:lpstr>Archival Storage for 12 GeV</vt:lpstr>
      <vt:lpstr>Thought Experiment</vt:lpstr>
      <vt:lpstr>Disk Trends</vt:lpstr>
      <vt:lpstr>Grid vs Mostly Central</vt:lpstr>
      <vt:lpstr>Current 12 GeV Computing Plan</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Division</dc:title>
  <dc:creator>Roy Whitney</dc:creator>
  <cp:lastModifiedBy>Chip Watson</cp:lastModifiedBy>
  <cp:revision>94</cp:revision>
  <dcterms:created xsi:type="dcterms:W3CDTF">2010-05-24T21:02:44Z</dcterms:created>
  <dcterms:modified xsi:type="dcterms:W3CDTF">2010-05-24T21:05:02Z</dcterms:modified>
</cp:coreProperties>
</file>