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70" r:id="rId3"/>
    <p:sldId id="266" r:id="rId4"/>
    <p:sldId id="257" r:id="rId5"/>
    <p:sldId id="258" r:id="rId6"/>
    <p:sldId id="267" r:id="rId7"/>
    <p:sldId id="259" r:id="rId8"/>
    <p:sldId id="268" r:id="rId9"/>
    <p:sldId id="260" r:id="rId10"/>
    <p:sldId id="269" r:id="rId11"/>
    <p:sldId id="263" r:id="rId12"/>
    <p:sldId id="264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D6FCB-F40D-4CE5-9A0E-DD14C6CED40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70D6C-1CE9-47E8-A573-C8AD233FF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Palatino Linotyp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Palatino Linotype" pitchFamily="18" charset="0"/>
              </a:defRPr>
            </a:lvl1pPr>
            <a:lvl2pPr>
              <a:defRPr sz="2400">
                <a:latin typeface="Palatino Linotype" pitchFamily="18" charset="0"/>
              </a:defRPr>
            </a:lvl2pPr>
            <a:lvl3pPr>
              <a:defRPr sz="2000">
                <a:latin typeface="Palatino Linotype" pitchFamily="18" charset="0"/>
              </a:defRPr>
            </a:lvl3pPr>
            <a:lvl4pPr>
              <a:defRPr sz="1800">
                <a:latin typeface="Palatino Linotype" pitchFamily="18" charset="0"/>
              </a:defRPr>
            </a:lvl4pPr>
            <a:lvl5pPr>
              <a:defRPr sz="16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Mac </a:t>
            </a:r>
            <a:r>
              <a:rPr lang="en-US" dirty="0" err="1" smtClean="0"/>
              <a:t>Mestayer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18,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Object(s) of Tracking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6D17-9E93-4B21-BF81-61F9D2F91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object(</a:t>
            </a:r>
            <a:r>
              <a:rPr lang="en-US" dirty="0" err="1" smtClean="0"/>
              <a:t>ive</a:t>
            </a:r>
            <a:r>
              <a:rPr lang="en-US" dirty="0" smtClean="0"/>
              <a:t>) of tracking?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things:</a:t>
            </a:r>
          </a:p>
          <a:p>
            <a:pPr lvl="1"/>
            <a:r>
              <a:rPr lang="en-US" dirty="0" smtClean="0"/>
              <a:t>hits, wires, clusters, track segments, tracks, trajectories, outer detector matching hits, …..</a:t>
            </a:r>
          </a:p>
          <a:p>
            <a:r>
              <a:rPr lang="en-US" dirty="0" smtClean="0"/>
              <a:t>some actions:</a:t>
            </a:r>
          </a:p>
          <a:p>
            <a:pPr lvl="1"/>
            <a:r>
              <a:rPr lang="en-US" dirty="0" smtClean="0"/>
              <a:t>find clusters of hit wires in one </a:t>
            </a:r>
            <a:r>
              <a:rPr lang="en-US" dirty="0" err="1" smtClean="0"/>
              <a:t>superlayer</a:t>
            </a:r>
            <a:r>
              <a:rPr lang="en-US" dirty="0" smtClean="0"/>
              <a:t>, find possible track segments within a cluster, link segments from different </a:t>
            </a:r>
            <a:r>
              <a:rPr lang="en-US" dirty="0" err="1" smtClean="0"/>
              <a:t>superlayers</a:t>
            </a:r>
            <a:r>
              <a:rPr lang="en-US" dirty="0" smtClean="0"/>
              <a:t> into a track candidate, “swim” a trajectory through CLAS, find all hits which are “close” to a candidate trajectory, decide the “left-right” for each hit, calculate the </a:t>
            </a:r>
            <a:r>
              <a:rPr lang="en-US" dirty="0" err="1" smtClean="0"/>
              <a:t>doca</a:t>
            </a:r>
            <a:r>
              <a:rPr lang="en-US" dirty="0" smtClean="0"/>
              <a:t> between track and wire, calculate the </a:t>
            </a:r>
            <a:r>
              <a:rPr lang="en-US" dirty="0" err="1" smtClean="0"/>
              <a:t>doca</a:t>
            </a:r>
            <a:r>
              <a:rPr lang="en-US" dirty="0" smtClean="0"/>
              <a:t> from the wire hit alone, correcting for local angle, B-field, coordinate along the wire and beta …..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 it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Track object</a:t>
            </a:r>
          </a:p>
          <a:p>
            <a:pPr lvl="1"/>
            <a:r>
              <a:rPr lang="en-US" dirty="0" smtClean="0"/>
              <a:t>has a</a:t>
            </a:r>
          </a:p>
          <a:p>
            <a:pPr lvl="2"/>
            <a:r>
              <a:rPr lang="en-US" dirty="0" err="1" smtClean="0"/>
              <a:t>TrackHitList</a:t>
            </a:r>
            <a:r>
              <a:rPr lang="en-US" dirty="0" smtClean="0"/>
              <a:t> (a list of wires with valid </a:t>
            </a:r>
            <a:r>
              <a:rPr lang="en-US" dirty="0" err="1" smtClean="0"/>
              <a:t>WireHit</a:t>
            </a:r>
            <a:r>
              <a:rPr lang="en-US" dirty="0" smtClean="0"/>
              <a:t> objects)</a:t>
            </a:r>
          </a:p>
          <a:p>
            <a:pPr lvl="2"/>
            <a:r>
              <a:rPr lang="en-US" dirty="0" smtClean="0"/>
              <a:t>Trajectory (a list of 5Vectors defined at various </a:t>
            </a:r>
            <a:r>
              <a:rPr lang="en-US" dirty="0" err="1" smtClean="0"/>
              <a:t>DetectorPlanes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Chisquared</a:t>
            </a:r>
            <a:r>
              <a:rPr lang="en-US" dirty="0" smtClean="0"/>
              <a:t> (a match of the Trajectory with the </a:t>
            </a:r>
            <a:r>
              <a:rPr lang="en-US" dirty="0" err="1" smtClean="0"/>
              <a:t>TrackSpaceHits</a:t>
            </a:r>
            <a:r>
              <a:rPr lang="en-US" dirty="0" smtClean="0"/>
              <a:t> on the </a:t>
            </a:r>
            <a:r>
              <a:rPr lang="en-US" dirty="0" err="1" smtClean="0"/>
              <a:t>TrackHitList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TOFHitList</a:t>
            </a:r>
            <a:r>
              <a:rPr lang="en-US" dirty="0" smtClean="0"/>
              <a:t> (a list of TOF paddles with valid </a:t>
            </a:r>
            <a:r>
              <a:rPr lang="en-US" dirty="0" err="1" smtClean="0"/>
              <a:t>TOFTimeHits</a:t>
            </a:r>
            <a:r>
              <a:rPr lang="en-US" dirty="0" smtClean="0"/>
              <a:t> and a match with the trajectory)</a:t>
            </a:r>
          </a:p>
          <a:p>
            <a:pPr lvl="1"/>
            <a:r>
              <a:rPr lang="en-US" dirty="0" smtClean="0"/>
              <a:t>Purpose: provide valid 5Vectors at various planes</a:t>
            </a:r>
          </a:p>
          <a:p>
            <a:pPr lvl="1"/>
            <a:r>
              <a:rPr lang="en-US" dirty="0" smtClean="0"/>
              <a:t>Requires: a valid </a:t>
            </a:r>
            <a:r>
              <a:rPr lang="en-US" dirty="0" err="1" smtClean="0"/>
              <a:t>TrackHitList</a:t>
            </a:r>
            <a:r>
              <a:rPr lang="en-US" dirty="0" smtClean="0"/>
              <a:t> and a valid Trajectory</a:t>
            </a:r>
          </a:p>
          <a:p>
            <a:pPr lvl="1"/>
            <a:r>
              <a:rPr lang="en-US" dirty="0" smtClean="0"/>
              <a:t>Promises: a valid value for 5Vectors and </a:t>
            </a:r>
            <a:r>
              <a:rPr lang="en-US" dirty="0" err="1" smtClean="0"/>
              <a:t>Chisquared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 it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Track object</a:t>
            </a:r>
          </a:p>
          <a:p>
            <a:pPr lvl="1"/>
            <a:r>
              <a:rPr lang="en-US" dirty="0" smtClean="0"/>
              <a:t>member functions</a:t>
            </a:r>
          </a:p>
          <a:p>
            <a:pPr lvl="2"/>
            <a:r>
              <a:rPr lang="en-US" dirty="0" err="1" smtClean="0"/>
              <a:t>findHits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Purpose: for each plane; queries the “left wire” and “right wire” for a valid </a:t>
            </a:r>
            <a:r>
              <a:rPr lang="en-US" dirty="0" err="1" smtClean="0"/>
              <a:t>TimeHit</a:t>
            </a:r>
            <a:r>
              <a:rPr lang="en-US" dirty="0" smtClean="0"/>
              <a:t> and assigns a +, -, or 0 value to each </a:t>
            </a:r>
            <a:r>
              <a:rPr lang="en-US" dirty="0" err="1" smtClean="0"/>
              <a:t>TimeHit</a:t>
            </a:r>
            <a:r>
              <a:rPr lang="en-US" dirty="0" smtClean="0"/>
              <a:t> for conversion to a </a:t>
            </a:r>
            <a:r>
              <a:rPr lang="en-US" dirty="0" err="1" smtClean="0"/>
              <a:t>TrackTimeHit</a:t>
            </a:r>
            <a:r>
              <a:rPr lang="en-US" dirty="0" smtClean="0"/>
              <a:t> and then to a </a:t>
            </a:r>
            <a:r>
              <a:rPr lang="en-US" dirty="0" err="1" smtClean="0"/>
              <a:t>TrackSpaceHit</a:t>
            </a:r>
            <a:endParaRPr lang="en-US" dirty="0" smtClean="0"/>
          </a:p>
          <a:p>
            <a:pPr lvl="1"/>
            <a:r>
              <a:rPr lang="en-US" dirty="0" smtClean="0"/>
              <a:t>Requires: a valid Trajectory </a:t>
            </a:r>
          </a:p>
          <a:p>
            <a:pPr lvl="1"/>
            <a:r>
              <a:rPr lang="en-US" dirty="0" smtClean="0"/>
              <a:t>Promises: a </a:t>
            </a:r>
            <a:r>
              <a:rPr lang="en-US" dirty="0" err="1" smtClean="0"/>
              <a:t>TrackHitList</a:t>
            </a:r>
            <a:r>
              <a:rPr lang="en-US" dirty="0" smtClean="0"/>
              <a:t> with 0 to 2*</a:t>
            </a:r>
            <a:r>
              <a:rPr lang="en-US" dirty="0" err="1" smtClean="0"/>
              <a:t>nplanes</a:t>
            </a:r>
            <a:r>
              <a:rPr lang="en-US" dirty="0" smtClean="0"/>
              <a:t> members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 it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Track object</a:t>
            </a:r>
          </a:p>
          <a:p>
            <a:pPr lvl="1"/>
            <a:r>
              <a:rPr lang="en-US" dirty="0" smtClean="0"/>
              <a:t>member functions</a:t>
            </a:r>
          </a:p>
          <a:p>
            <a:pPr lvl="2"/>
            <a:r>
              <a:rPr lang="en-US" dirty="0" err="1" smtClean="0"/>
              <a:t>generateTrajectory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Purpose: produce a 5-vector at each detector plane if the projected trajectory is within a </a:t>
            </a:r>
            <a:r>
              <a:rPr lang="en-US" dirty="0" err="1" smtClean="0"/>
              <a:t>fiducial</a:t>
            </a:r>
            <a:r>
              <a:rPr lang="en-US" dirty="0" smtClean="0"/>
              <a:t> volume</a:t>
            </a:r>
          </a:p>
          <a:p>
            <a:pPr lvl="1"/>
            <a:r>
              <a:rPr lang="en-US" dirty="0" smtClean="0"/>
              <a:t>Requires: a starting 5-vector within the CLAS12 </a:t>
            </a:r>
            <a:r>
              <a:rPr lang="en-US" dirty="0" err="1" smtClean="0"/>
              <a:t>fiducial</a:t>
            </a:r>
            <a:r>
              <a:rPr lang="en-US" dirty="0" smtClean="0"/>
              <a:t> volume</a:t>
            </a:r>
          </a:p>
          <a:p>
            <a:pPr lvl="1"/>
            <a:r>
              <a:rPr lang="en-US" dirty="0" smtClean="0"/>
              <a:t>Promises: a </a:t>
            </a:r>
            <a:r>
              <a:rPr lang="en-US" dirty="0" err="1" smtClean="0"/>
              <a:t>FiveVectorList</a:t>
            </a:r>
            <a:r>
              <a:rPr lang="en-US" dirty="0" smtClean="0"/>
              <a:t> with 0 to </a:t>
            </a:r>
            <a:r>
              <a:rPr lang="en-US" dirty="0" err="1" smtClean="0"/>
              <a:t>nplanes</a:t>
            </a:r>
            <a:r>
              <a:rPr lang="en-US" dirty="0" smtClean="0"/>
              <a:t> members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 two CRC cards</a:t>
            </a:r>
            <a:br>
              <a:rPr lang="en-US" dirty="0" smtClean="0"/>
            </a:br>
            <a:r>
              <a:rPr lang="en-US" dirty="0" smtClean="0"/>
              <a:t>class, responsibilities, collaboration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47800"/>
            <a:ext cx="1905000" cy="6096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TimeHit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133600"/>
            <a:ext cx="32766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Responsibilities</a:t>
            </a:r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identify wire (sec, lay, wire)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transform TDC signal </a:t>
            </a:r>
            <a:r>
              <a:rPr lang="en-US" dirty="0" err="1" smtClean="0">
                <a:latin typeface="Wingdings 3" pitchFamily="18" charset="2"/>
              </a:rPr>
              <a:t>a</a:t>
            </a:r>
            <a:r>
              <a:rPr lang="en-US" dirty="0" err="1" smtClean="0"/>
              <a:t>time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correct time for fixed delays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2133600"/>
            <a:ext cx="226876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Collaborators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signal  </a:t>
            </a:r>
            <a:r>
              <a:rPr lang="en-US" dirty="0" smtClean="0">
                <a:latin typeface="Wingdings 3" pitchFamily="18" charset="2"/>
              </a:rPr>
              <a:t>a</a:t>
            </a:r>
            <a:r>
              <a:rPr lang="en-US" dirty="0" smtClean="0"/>
              <a:t>  wire  map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table of cable delays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52800" y="3733800"/>
            <a:ext cx="19050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TrackHit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419600"/>
            <a:ext cx="38100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Responsibilities</a:t>
            </a:r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do </a:t>
            </a:r>
            <a:r>
              <a:rPr lang="en-US" dirty="0" err="1" smtClean="0"/>
              <a:t>trk</a:t>
            </a:r>
            <a:r>
              <a:rPr lang="en-US" dirty="0" smtClean="0"/>
              <a:t>-dependent time corrections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do </a:t>
            </a:r>
            <a:r>
              <a:rPr lang="en-US" dirty="0" err="1" smtClean="0"/>
              <a:t>trk</a:t>
            </a:r>
            <a:r>
              <a:rPr lang="en-US" dirty="0" smtClean="0"/>
              <a:t>-dependent time </a:t>
            </a:r>
            <a:r>
              <a:rPr lang="en-US" dirty="0" smtClean="0">
                <a:latin typeface="Wingdings 3" pitchFamily="18" charset="2"/>
              </a:rPr>
              <a:t>a</a:t>
            </a:r>
            <a:r>
              <a:rPr lang="en-US" dirty="0" smtClean="0"/>
              <a:t> distance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return a 3-d space point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4419600"/>
            <a:ext cx="327660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Collaborators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trajectory (defines y as well as local angle, B-field, path length)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TOF time (defines beta)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event start-time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actions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clusters of hits in </a:t>
            </a:r>
            <a:r>
              <a:rPr lang="en-US" dirty="0" err="1" smtClean="0"/>
              <a:t>superlayers</a:t>
            </a:r>
            <a:endParaRPr lang="en-US" dirty="0" smtClean="0"/>
          </a:p>
          <a:p>
            <a:r>
              <a:rPr lang="en-US" dirty="0" smtClean="0"/>
              <a:t>find paired clusters in neighboring </a:t>
            </a:r>
            <a:r>
              <a:rPr lang="en-US" dirty="0" err="1" smtClean="0"/>
              <a:t>superlayers</a:t>
            </a:r>
            <a:endParaRPr lang="en-US" dirty="0" smtClean="0"/>
          </a:p>
          <a:p>
            <a:r>
              <a:rPr lang="en-US" dirty="0" smtClean="0"/>
              <a:t>link clusters to find track candidates</a:t>
            </a:r>
          </a:p>
          <a:p>
            <a:r>
              <a:rPr lang="en-US" dirty="0" smtClean="0"/>
              <a:t>trim linked clusters to viable segments</a:t>
            </a:r>
          </a:p>
          <a:p>
            <a:r>
              <a:rPr lang="en-US" dirty="0" smtClean="0"/>
              <a:t>convert time </a:t>
            </a:r>
            <a:r>
              <a:rPr lang="en-US" dirty="0" smtClean="0">
                <a:sym typeface="Wingdings" pitchFamily="2" charset="2"/>
              </a:rPr>
              <a:t> distance for hits in segments</a:t>
            </a:r>
          </a:p>
          <a:p>
            <a:r>
              <a:rPr lang="en-US" dirty="0" smtClean="0">
                <a:sym typeface="Wingdings" pitchFamily="2" charset="2"/>
              </a:rPr>
              <a:t>do local l-r ambiguity  space hits</a:t>
            </a:r>
          </a:p>
          <a:p>
            <a:r>
              <a:rPr lang="en-US" dirty="0" smtClean="0">
                <a:sym typeface="Wingdings" pitchFamily="2" charset="2"/>
              </a:rPr>
              <a:t>fit space hits to </a:t>
            </a:r>
            <a:r>
              <a:rPr lang="en-US" smtClean="0">
                <a:sym typeface="Wingdings" pitchFamily="2" charset="2"/>
              </a:rPr>
              <a:t>a track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objects (and methods) are best suited to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the track-finder’s point of view</a:t>
            </a:r>
          </a:p>
          <a:p>
            <a:pPr lvl="1"/>
            <a:r>
              <a:rPr lang="en-US" dirty="0" smtClean="0"/>
              <a:t>finds suitable clusters of hits consistent with a track</a:t>
            </a:r>
          </a:p>
          <a:p>
            <a:r>
              <a:rPr lang="en-US" dirty="0" smtClean="0"/>
              <a:t>from the track’s point of view-</a:t>
            </a:r>
          </a:p>
          <a:p>
            <a:pPr lvl="1"/>
            <a:r>
              <a:rPr lang="en-US" dirty="0" smtClean="0"/>
              <a:t>a track has methods which finds nearby hits using a calculated trajectory, and calculates the residuals between the trajectory and the hit positions.  A final method is to minimize chi-squared by a combination of discarding bad hits and iterating the trajectory</a:t>
            </a:r>
          </a:p>
          <a:p>
            <a:r>
              <a:rPr lang="en-US" dirty="0" smtClean="0"/>
              <a:t>from the hit’s point of view-</a:t>
            </a:r>
          </a:p>
          <a:p>
            <a:pPr lvl="1"/>
            <a:r>
              <a:rPr lang="en-US" dirty="0" smtClean="0"/>
              <a:t>a hit has methods to transform itself from a TDC value to a 3-d space point, using information from the track trajectory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Signal object</a:t>
            </a:r>
          </a:p>
          <a:p>
            <a:pPr lvl="1"/>
            <a:r>
              <a:rPr lang="en-US" smtClean="0"/>
              <a:t>has a</a:t>
            </a:r>
          </a:p>
          <a:p>
            <a:pPr lvl="2"/>
            <a:r>
              <a:rPr lang="en-US" smtClean="0"/>
              <a:t>type (ADC, TDC, other?)</a:t>
            </a:r>
          </a:p>
          <a:p>
            <a:pPr lvl="2"/>
            <a:r>
              <a:rPr lang="en-US" smtClean="0"/>
              <a:t>electronic location (crate, slot, channel)</a:t>
            </a:r>
          </a:p>
          <a:p>
            <a:pPr lvl="2"/>
            <a:r>
              <a:rPr lang="en-US" smtClean="0"/>
              <a:t>value (integer)</a:t>
            </a:r>
          </a:p>
          <a:p>
            <a:pPr lvl="1"/>
            <a:r>
              <a:rPr lang="en-US" smtClean="0"/>
              <a:t>Purpose: returns an integer value</a:t>
            </a:r>
          </a:p>
          <a:p>
            <a:pPr lvl="1"/>
            <a:r>
              <a:rPr lang="en-US" smtClean="0"/>
              <a:t>Requires: a valid entry on a signal list</a:t>
            </a:r>
          </a:p>
          <a:p>
            <a:pPr lvl="1"/>
            <a:r>
              <a:rPr lang="en-US" smtClean="0"/>
              <a:t>Promises: a meaningful integer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WireHit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has a</a:t>
            </a:r>
          </a:p>
          <a:p>
            <a:pPr lvl="2"/>
            <a:r>
              <a:rPr lang="en-US" dirty="0" smtClean="0"/>
              <a:t>geometric location (a wire id. number)</a:t>
            </a:r>
          </a:p>
          <a:p>
            <a:pPr lvl="2"/>
            <a:r>
              <a:rPr lang="en-US" dirty="0" smtClean="0"/>
              <a:t>a pointer (?) to a Signal object</a:t>
            </a:r>
          </a:p>
          <a:p>
            <a:pPr lvl="1"/>
            <a:r>
              <a:rPr lang="en-US" dirty="0" smtClean="0"/>
              <a:t>Purpose: returns a wire id. number</a:t>
            </a:r>
          </a:p>
          <a:p>
            <a:pPr lvl="1"/>
            <a:r>
              <a:rPr lang="en-US" dirty="0" smtClean="0"/>
              <a:t>Requires: that the wire has a valid Signal, and also a signal channel to wire number map</a:t>
            </a:r>
          </a:p>
          <a:p>
            <a:pPr lvl="1"/>
            <a:r>
              <a:rPr lang="en-US" dirty="0" smtClean="0"/>
              <a:t>Promises: to return a valid wire identification (sector, layer, wire) for any valid signal identification (crate, slot, channel)</a:t>
            </a:r>
          </a:p>
          <a:p>
            <a:pPr lvl="1"/>
            <a:r>
              <a:rPr lang="en-US" dirty="0" smtClean="0"/>
              <a:t>Comment: used in “hit-based” tracking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TimeHit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has a</a:t>
            </a:r>
          </a:p>
          <a:p>
            <a:pPr lvl="2"/>
            <a:r>
              <a:rPr lang="en-US" dirty="0" smtClean="0"/>
              <a:t>a pointer (?) to a </a:t>
            </a:r>
            <a:r>
              <a:rPr lang="en-US" dirty="0" err="1" smtClean="0"/>
              <a:t>WireHit</a:t>
            </a:r>
            <a:r>
              <a:rPr lang="en-US" dirty="0" smtClean="0"/>
              <a:t> object</a:t>
            </a:r>
          </a:p>
          <a:p>
            <a:pPr lvl="2"/>
            <a:r>
              <a:rPr lang="en-US" dirty="0" smtClean="0"/>
              <a:t>value (in ns); with event-independent corrections done</a:t>
            </a:r>
          </a:p>
          <a:p>
            <a:pPr lvl="1"/>
            <a:r>
              <a:rPr lang="en-US" dirty="0" smtClean="0"/>
              <a:t>Purpose: returns a time value in ns</a:t>
            </a:r>
          </a:p>
          <a:p>
            <a:pPr lvl="1"/>
            <a:r>
              <a:rPr lang="en-US" dirty="0" smtClean="0"/>
              <a:t>Requires: that the wire has a valid </a:t>
            </a:r>
            <a:r>
              <a:rPr lang="en-US" dirty="0" err="1" smtClean="0"/>
              <a:t>WireHit</a:t>
            </a:r>
            <a:endParaRPr lang="en-US" dirty="0" smtClean="0"/>
          </a:p>
          <a:p>
            <a:pPr lvl="1"/>
            <a:r>
              <a:rPr lang="en-US" dirty="0" smtClean="0"/>
              <a:t>Promises: to return a time in a useful range for conversion to distance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TrackTimeHit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has a </a:t>
            </a:r>
          </a:p>
          <a:p>
            <a:pPr lvl="2"/>
            <a:r>
              <a:rPr lang="en-US" dirty="0" smtClean="0"/>
              <a:t>is in a one-to-many relation with a </a:t>
            </a:r>
            <a:r>
              <a:rPr lang="en-US" dirty="0" err="1" smtClean="0"/>
              <a:t>TimeHit</a:t>
            </a:r>
            <a:endParaRPr lang="en-US" dirty="0" smtClean="0"/>
          </a:p>
          <a:p>
            <a:pPr lvl="2"/>
            <a:r>
              <a:rPr lang="en-US" dirty="0" smtClean="0"/>
              <a:t>a track-dependent (flight path, beta-dependent time walk, signal propagation time along wire) time correction</a:t>
            </a:r>
          </a:p>
          <a:p>
            <a:pPr lvl="1"/>
            <a:r>
              <a:rPr lang="en-US" dirty="0" smtClean="0"/>
              <a:t>Purpose: return a track-dependent corrected time </a:t>
            </a:r>
          </a:p>
          <a:p>
            <a:pPr lvl="1"/>
            <a:r>
              <a:rPr lang="en-US" dirty="0" smtClean="0"/>
              <a:t>Requires: that the wire has a valid </a:t>
            </a:r>
            <a:r>
              <a:rPr lang="en-US" dirty="0" err="1" smtClean="0"/>
              <a:t>TimeHit</a:t>
            </a:r>
            <a:r>
              <a:rPr lang="en-US" dirty="0" smtClean="0"/>
              <a:t>  and that the </a:t>
            </a:r>
            <a:r>
              <a:rPr lang="en-US" dirty="0" err="1" smtClean="0"/>
              <a:t>TimeHit</a:t>
            </a:r>
            <a:r>
              <a:rPr lang="en-US" dirty="0" smtClean="0"/>
              <a:t> be included in a </a:t>
            </a:r>
            <a:r>
              <a:rPr lang="en-US" dirty="0" err="1" smtClean="0"/>
              <a:t>TrackHitList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Promises: a legitimate time useful for converting to a calculated distance-of-closest-approach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TrackSpaceHit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has a </a:t>
            </a:r>
          </a:p>
          <a:p>
            <a:pPr lvl="2"/>
            <a:r>
              <a:rPr lang="en-US" dirty="0" smtClean="0"/>
              <a:t>is in a one-to-one relation with a </a:t>
            </a:r>
            <a:r>
              <a:rPr lang="en-US" dirty="0" err="1" smtClean="0"/>
              <a:t>TrackTimeHit</a:t>
            </a:r>
            <a:endParaRPr lang="en-US" dirty="0" smtClean="0"/>
          </a:p>
          <a:p>
            <a:pPr lvl="2"/>
            <a:r>
              <a:rPr lang="en-US" dirty="0" smtClean="0"/>
              <a:t>a track-dependent (local angle, B-field) time to distance conversion</a:t>
            </a:r>
          </a:p>
          <a:p>
            <a:pPr lvl="2"/>
            <a:r>
              <a:rPr lang="en-US" dirty="0" smtClean="0"/>
              <a:t>geometric location (a 3-d point-of-closest approach)</a:t>
            </a:r>
          </a:p>
          <a:p>
            <a:pPr lvl="2"/>
            <a:r>
              <a:rPr lang="en-US" dirty="0" smtClean="0"/>
              <a:t>a “left-right” resolution choice (-1,0,+1)</a:t>
            </a:r>
          </a:p>
          <a:p>
            <a:pPr lvl="1"/>
            <a:r>
              <a:rPr lang="en-US" dirty="0" smtClean="0"/>
              <a:t>Purpose: return a 3-d space point </a:t>
            </a:r>
          </a:p>
          <a:p>
            <a:pPr lvl="1"/>
            <a:r>
              <a:rPr lang="en-US" dirty="0" smtClean="0"/>
              <a:t>Requires: that the wire has a valid </a:t>
            </a:r>
            <a:r>
              <a:rPr lang="en-US" dirty="0" err="1" smtClean="0"/>
              <a:t>TrackTimeHit</a:t>
            </a:r>
            <a:endParaRPr lang="en-US" dirty="0" smtClean="0"/>
          </a:p>
          <a:p>
            <a:pPr lvl="1"/>
            <a:r>
              <a:rPr lang="en-US" dirty="0" smtClean="0"/>
              <a:t>Promises: a legitimate 3-d space point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 it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TrackSegment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has a</a:t>
            </a:r>
          </a:p>
          <a:p>
            <a:pPr lvl="2"/>
            <a:r>
              <a:rPr lang="en-US" dirty="0" err="1" smtClean="0"/>
              <a:t>TrackSegmentHitList</a:t>
            </a:r>
            <a:r>
              <a:rPr lang="en-US" dirty="0" smtClean="0"/>
              <a:t> (a list of wires with valid </a:t>
            </a:r>
            <a:r>
              <a:rPr lang="en-US" dirty="0" err="1" smtClean="0"/>
              <a:t>WireHit</a:t>
            </a:r>
            <a:r>
              <a:rPr lang="en-US" dirty="0" smtClean="0"/>
              <a:t> objects)</a:t>
            </a:r>
          </a:p>
          <a:p>
            <a:pPr lvl="2"/>
            <a:r>
              <a:rPr lang="en-US" dirty="0" smtClean="0"/>
              <a:t>Trajectory (a list of 5Vectors defined at various </a:t>
            </a:r>
            <a:r>
              <a:rPr lang="en-US" dirty="0" err="1" smtClean="0"/>
              <a:t>DetectorPlanes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Chisquared</a:t>
            </a:r>
            <a:r>
              <a:rPr lang="en-US" dirty="0" smtClean="0"/>
              <a:t> (a match of the Trajectory with the </a:t>
            </a:r>
            <a:r>
              <a:rPr lang="en-US" dirty="0" err="1" smtClean="0"/>
              <a:t>TrackSpaceHits</a:t>
            </a:r>
            <a:r>
              <a:rPr lang="en-US" dirty="0" smtClean="0"/>
              <a:t> on the </a:t>
            </a:r>
            <a:r>
              <a:rPr lang="en-US" dirty="0" err="1" smtClean="0"/>
              <a:t>TrackHitList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Purpose: provide a hit list within a </a:t>
            </a:r>
            <a:r>
              <a:rPr lang="en-US" dirty="0" err="1" smtClean="0"/>
              <a:t>superlayer</a:t>
            </a:r>
            <a:r>
              <a:rPr lang="en-US" dirty="0" smtClean="0"/>
              <a:t> that might be part of a Track</a:t>
            </a:r>
          </a:p>
          <a:p>
            <a:pPr lvl="1"/>
            <a:r>
              <a:rPr lang="en-US" dirty="0" smtClean="0"/>
              <a:t>Requires: a valid </a:t>
            </a:r>
            <a:r>
              <a:rPr lang="en-US" dirty="0" err="1" smtClean="0"/>
              <a:t>ClusterHitList</a:t>
            </a:r>
            <a:endParaRPr lang="en-US" dirty="0" smtClean="0"/>
          </a:p>
          <a:p>
            <a:pPr lvl="1"/>
            <a:r>
              <a:rPr lang="en-US" dirty="0" smtClean="0"/>
              <a:t>Promises: a valid value for 5Vectors, </a:t>
            </a:r>
            <a:r>
              <a:rPr lang="en-US" dirty="0" err="1" smtClean="0"/>
              <a:t>Chisquared</a:t>
            </a:r>
            <a:r>
              <a:rPr lang="en-US" dirty="0" smtClean="0"/>
              <a:t> and </a:t>
            </a:r>
            <a:r>
              <a:rPr lang="en-US" dirty="0" err="1" smtClean="0"/>
              <a:t>TrackSegmentHitList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18,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Object(s) of Tracking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Mac Mestayer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1099</Words>
  <Application>Microsoft Office PowerPoint</Application>
  <PresentationFormat>On-screen Show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What’s the object(ive) of tracking?</vt:lpstr>
      <vt:lpstr>Order of actions …</vt:lpstr>
      <vt:lpstr>What objects (and methods) are best suited to the problem?</vt:lpstr>
      <vt:lpstr>What are the Objects?</vt:lpstr>
      <vt:lpstr>more objects</vt:lpstr>
      <vt:lpstr>more objects</vt:lpstr>
      <vt:lpstr>… and more</vt:lpstr>
      <vt:lpstr>… and more</vt:lpstr>
      <vt:lpstr>….. it continues</vt:lpstr>
      <vt:lpstr>….. it continues</vt:lpstr>
      <vt:lpstr>….. it continues</vt:lpstr>
      <vt:lpstr>….. it continues</vt:lpstr>
      <vt:lpstr>… two CRC cards class, responsibilities, collaboration 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Object(s) of Tracking</dc:title>
  <dc:creator>Myung Bang</dc:creator>
  <cp:lastModifiedBy>Jefferson Lab</cp:lastModifiedBy>
  <cp:revision>20</cp:revision>
  <dcterms:created xsi:type="dcterms:W3CDTF">2009-08-18T13:18:45Z</dcterms:created>
  <dcterms:modified xsi:type="dcterms:W3CDTF">2010-05-20T12:46:06Z</dcterms:modified>
</cp:coreProperties>
</file>